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 b="def" i="def"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565899" y="9029699"/>
            <a:ext cx="342901" cy="3556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/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40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749300" y="812800"/>
            <a:ext cx="11480800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6324599" y="9143999"/>
            <a:ext cx="342901" cy="355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6324599" y="9016999"/>
            <a:ext cx="342901" cy="3556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Image"/>
          <p:cNvSpPr/>
          <p:nvPr>
            <p:ph type="pic" sz="half" idx="13"/>
          </p:nvPr>
        </p:nvSpPr>
        <p:spPr>
          <a:xfrm>
            <a:off x="7121230" y="1586868"/>
            <a:ext cx="5105401" cy="6807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/>
          <p:nvPr>
            <p:ph type="pic" sz="half" idx="13"/>
          </p:nvPr>
        </p:nvSpPr>
        <p:spPr>
          <a:xfrm>
            <a:off x="6870700" y="2362200"/>
            <a:ext cx="5359400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quarter" idx="14"/>
          </p:nvPr>
        </p:nvSpPr>
        <p:spPr>
          <a:xfrm>
            <a:off x="7396540" y="723900"/>
            <a:ext cx="4800601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sz="quarter" idx="15"/>
          </p:nvPr>
        </p:nvSpPr>
        <p:spPr>
          <a:xfrm>
            <a:off x="7396540" y="4508617"/>
            <a:ext cx="48133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016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amazon.ca" TargetMode="External"/><Relationship Id="rId4" Type="http://schemas.openxmlformats.org/officeDocument/2006/relationships/hyperlink" Target="http://eBay.ca" TargetMode="External"/><Relationship Id="rId5" Type="http://schemas.openxmlformats.org/officeDocument/2006/relationships/image" Target="../media/image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 Portable Overhead Document Camer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Portable Overhead Document Camera</a:t>
            </a:r>
          </a:p>
        </p:txBody>
      </p:sp>
      <p:sp>
        <p:nvSpPr>
          <p:cNvPr id="122" name="Presented by David Walker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61518">
              <a:defRPr sz="4108">
                <a:effectLst>
                  <a:outerShdw sx="100000" sy="100000" kx="0" ky="0" algn="b" rotWithShape="0" blurRad="20066" dist="30099" dir="15900000">
                    <a:srgbClr val="000000">
                      <a:alpha val="90000"/>
                    </a:srgbClr>
                  </a:outerShdw>
                </a:effectLst>
              </a:defRPr>
            </a:pPr>
            <a:r>
              <a:t>Presented by David Walker</a:t>
            </a:r>
          </a:p>
          <a:p>
            <a:pPr defTabSz="461518">
              <a:defRPr sz="4108">
                <a:effectLst>
                  <a:outerShdw sx="100000" sy="100000" kx="0" ky="0" algn="b" rotWithShape="0" blurRad="20066" dist="30099" dir="15900000">
                    <a:srgbClr val="000000">
                      <a:alpha val="90000"/>
                    </a:srgbClr>
                  </a:outerShdw>
                </a:effectLst>
              </a:defRPr>
            </a:pPr>
            <a:r>
              <a:t>To The Ottawa TMG Users Group</a:t>
            </a:r>
          </a:p>
          <a:p>
            <a:pPr defTabSz="461518">
              <a:defRPr sz="4108">
                <a:effectLst>
                  <a:outerShdw sx="100000" sy="100000" kx="0" ky="0" algn="b" rotWithShape="0" blurRad="20066" dist="30099" dir="15900000">
                    <a:srgbClr val="000000">
                      <a:alpha val="90000"/>
                    </a:srgbClr>
                  </a:outerShdw>
                </a:effectLst>
              </a:defRPr>
            </a:pPr>
            <a:r>
              <a:t>9 September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56" name="Page from The Island Magazine."/>
          <p:cNvSpPr txBox="1"/>
          <p:nvPr>
            <p:ph type="body" sz="quarter" idx="1"/>
          </p:nvPr>
        </p:nvSpPr>
        <p:spPr>
          <a:xfrm>
            <a:off x="6394350" y="7379692"/>
            <a:ext cx="5848450" cy="1103908"/>
          </a:xfrm>
          <a:prstGeom prst="rect">
            <a:avLst/>
          </a:prstGeom>
        </p:spPr>
        <p:txBody>
          <a:bodyPr/>
          <a:lstStyle>
            <a:lvl1pPr marL="0" indent="0" defTabSz="554990">
              <a:spcBef>
                <a:spcPts val="3900"/>
              </a:spcBef>
              <a:buSzTx/>
              <a:buNone/>
              <a:defRPr sz="3420"/>
            </a:lvl1pPr>
          </a:lstStyle>
          <a:p>
            <a:pPr/>
            <a:r>
              <a:t>Page from The Island Magazine.</a:t>
            </a:r>
          </a:p>
        </p:txBody>
      </p:sp>
      <p:pic>
        <p:nvPicPr>
          <p:cNvPr id="157" name="Camscanner test with LEDs resized.jpg" descr="Camscanner test with LEDs resiz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623" y="1854200"/>
            <a:ext cx="5714429" cy="7543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2" name="Group"/>
          <p:cNvGrpSpPr/>
          <p:nvPr/>
        </p:nvGrpSpPr>
        <p:grpSpPr>
          <a:xfrm>
            <a:off x="1054512" y="2209800"/>
            <a:ext cx="11594688" cy="3581400"/>
            <a:chOff x="0" y="0"/>
            <a:chExt cx="11594687" cy="3581400"/>
          </a:xfrm>
        </p:grpSpPr>
        <p:grpSp>
          <p:nvGrpSpPr>
            <p:cNvPr id="160" name="Group"/>
            <p:cNvGrpSpPr/>
            <p:nvPr/>
          </p:nvGrpSpPr>
          <p:grpSpPr>
            <a:xfrm>
              <a:off x="5272491" y="0"/>
              <a:ext cx="6322197" cy="3581400"/>
              <a:chOff x="0" y="0"/>
              <a:chExt cx="6322195" cy="3581400"/>
            </a:xfrm>
          </p:grpSpPr>
          <p:pic>
            <p:nvPicPr>
              <p:cNvPr id="158" name="Camscanner test with LEDs crop detail.jpg" descr="Camscanner test with LEDs crop detail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6322196" cy="24479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9" name="Zoomed view to show high quality of image."/>
              <p:cNvSpPr txBox="1"/>
              <p:nvPr/>
            </p:nvSpPr>
            <p:spPr>
              <a:xfrm>
                <a:off x="236873" y="2477492"/>
                <a:ext cx="5848450" cy="11039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rmAutofit fontScale="100000" lnSpcReduction="0"/>
              </a:bodyPr>
              <a:lstStyle>
                <a:lvl1pPr algn="l" defTabSz="554990">
                  <a:spcBef>
                    <a:spcPts val="3900"/>
                  </a:spcBef>
                  <a:defRPr sz="3420"/>
                </a:lvl1pPr>
              </a:lstStyle>
              <a:p>
                <a:pPr/>
                <a:r>
                  <a:t>Zoomed view to show high quality of image.</a:t>
                </a:r>
              </a:p>
            </p:txBody>
          </p:sp>
        </p:grpSp>
        <p:sp>
          <p:nvSpPr>
            <p:cNvPr id="161" name="Line"/>
            <p:cNvSpPr/>
            <p:nvPr/>
          </p:nvSpPr>
          <p:spPr>
            <a:xfrm flipV="1">
              <a:off x="0" y="869982"/>
              <a:ext cx="5707517" cy="2221900"/>
            </a:xfrm>
            <a:prstGeom prst="line">
              <a:avLst/>
            </a:prstGeom>
            <a:noFill/>
            <a:ln w="38100" cap="flat">
              <a:solidFill>
                <a:schemeClr val="accent5">
                  <a:lumOff val="10161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65" name="Nautical chart, published 1872, 35”x49”"/>
          <p:cNvSpPr txBox="1"/>
          <p:nvPr>
            <p:ph type="body" sz="quarter" idx="1"/>
          </p:nvPr>
        </p:nvSpPr>
        <p:spPr>
          <a:xfrm>
            <a:off x="2295792" y="8699789"/>
            <a:ext cx="8413216" cy="96958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600"/>
            </a:lvl1pPr>
          </a:lstStyle>
          <a:p>
            <a:pPr/>
            <a:r>
              <a:t>Nautical chart, published 1872, 35”x49”</a:t>
            </a:r>
          </a:p>
        </p:txBody>
      </p:sp>
      <p:pic>
        <p:nvPicPr>
          <p:cNvPr id="166" name="IMG_4001 resized.jpg" descr="IMG_4001 resiz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9538" y="1744061"/>
            <a:ext cx="9325724" cy="699429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Camera perched high above the chart"/>
          <p:cNvSpPr txBox="1"/>
          <p:nvPr/>
        </p:nvSpPr>
        <p:spPr>
          <a:xfrm>
            <a:off x="2550045" y="2303180"/>
            <a:ext cx="4134787" cy="56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245363">
              <a:spcBef>
                <a:spcPts val="1700"/>
              </a:spcBef>
              <a:defRPr b="1" sz="1764">
                <a:solidFill>
                  <a:schemeClr val="accent5">
                    <a:lumOff val="10161"/>
                  </a:schemeClr>
                </a:solidFill>
              </a:defRPr>
            </a:lvl1pPr>
          </a:lstStyle>
          <a:p>
            <a:pPr/>
            <a:r>
              <a:t> Camera perched high above the chart </a:t>
            </a:r>
          </a:p>
        </p:txBody>
      </p:sp>
      <p:sp>
        <p:nvSpPr>
          <p:cNvPr id="168" name="Line"/>
          <p:cNvSpPr/>
          <p:nvPr/>
        </p:nvSpPr>
        <p:spPr>
          <a:xfrm>
            <a:off x="6700652" y="2611643"/>
            <a:ext cx="541181" cy="1"/>
          </a:xfrm>
          <a:prstGeom prst="line">
            <a:avLst/>
          </a:prstGeom>
          <a:ln w="38100">
            <a:solidFill>
              <a:schemeClr val="accent5">
                <a:lumOff val="1016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71" name="Nautical chart, featuring a journey of six weeks from Nova Scotia to Russia, 1916."/>
          <p:cNvSpPr txBox="1"/>
          <p:nvPr>
            <p:ph type="body" sz="quarter" idx="1"/>
          </p:nvPr>
        </p:nvSpPr>
        <p:spPr>
          <a:xfrm>
            <a:off x="1820442" y="9063017"/>
            <a:ext cx="9363916" cy="451688"/>
          </a:xfrm>
          <a:prstGeom prst="rect">
            <a:avLst/>
          </a:prstGeom>
        </p:spPr>
        <p:txBody>
          <a:bodyPr/>
          <a:lstStyle>
            <a:lvl1pPr marL="0" indent="0" defTabSz="303783">
              <a:spcBef>
                <a:spcPts val="2100"/>
              </a:spcBef>
              <a:buSzTx/>
              <a:buNone/>
              <a:defRPr sz="2184"/>
            </a:lvl1pPr>
          </a:lstStyle>
          <a:p>
            <a:pPr/>
            <a:r>
              <a:t>Nautical chart, featuring a journey of six weeks from Nova Scotia to Russia, 1916.</a:t>
            </a:r>
          </a:p>
        </p:txBody>
      </p:sp>
      <p:pic>
        <p:nvPicPr>
          <p:cNvPr id="172" name="Nautical Chart #1 resized.jpg" descr="Nautical Chart #1 resiz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804602"/>
            <a:ext cx="10160000" cy="717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75" name="Detail of nautical chart, showing handwritten points along the way."/>
          <p:cNvSpPr txBox="1"/>
          <p:nvPr>
            <p:ph type="body" sz="quarter" idx="1"/>
          </p:nvPr>
        </p:nvSpPr>
        <p:spPr>
          <a:xfrm>
            <a:off x="2895020" y="8874568"/>
            <a:ext cx="7214760" cy="395249"/>
          </a:xfrm>
          <a:prstGeom prst="rect">
            <a:avLst/>
          </a:prstGeom>
        </p:spPr>
        <p:txBody>
          <a:bodyPr/>
          <a:lstStyle>
            <a:lvl1pPr marL="0" indent="0" defTabSz="286258">
              <a:spcBef>
                <a:spcPts val="2000"/>
              </a:spcBef>
              <a:buSzTx/>
              <a:buNone/>
              <a:defRPr sz="2058"/>
            </a:lvl1pPr>
          </a:lstStyle>
          <a:p>
            <a:pPr/>
            <a:r>
              <a:t>Detail of nautical chart, showing handwritten points along the way.</a:t>
            </a:r>
          </a:p>
        </p:txBody>
      </p:sp>
      <p:pic>
        <p:nvPicPr>
          <p:cNvPr id="176" name="Nautical Chart #2 resized.jpg" descr="Nautical Chart #2 resiz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1549" y="1860524"/>
            <a:ext cx="9101702" cy="682627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Iceland"/>
          <p:cNvSpPr txBox="1"/>
          <p:nvPr/>
        </p:nvSpPr>
        <p:spPr>
          <a:xfrm>
            <a:off x="6743486" y="5557804"/>
            <a:ext cx="975270" cy="395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268731">
              <a:spcBef>
                <a:spcPts val="1900"/>
              </a:spcBef>
              <a:defRPr b="1" sz="1932">
                <a:solidFill>
                  <a:schemeClr val="accent5">
                    <a:lumOff val="10161"/>
                  </a:schemeClr>
                </a:solidFill>
              </a:defRPr>
            </a:lvl1pPr>
          </a:lstStyle>
          <a:p>
            <a:pPr/>
            <a:r>
              <a:t>Iceland</a:t>
            </a:r>
          </a:p>
        </p:txBody>
      </p:sp>
      <p:sp>
        <p:nvSpPr>
          <p:cNvPr id="178" name="Handwritten points along the journey"/>
          <p:cNvSpPr txBox="1"/>
          <p:nvPr/>
        </p:nvSpPr>
        <p:spPr>
          <a:xfrm>
            <a:off x="6922041" y="3617838"/>
            <a:ext cx="3924741" cy="395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233679">
              <a:spcBef>
                <a:spcPts val="1600"/>
              </a:spcBef>
              <a:defRPr b="1" sz="1680">
                <a:solidFill>
                  <a:schemeClr val="accent5">
                    <a:lumOff val="10161"/>
                  </a:schemeClr>
                </a:solidFill>
              </a:defRPr>
            </a:lvl1pPr>
          </a:lstStyle>
          <a:p>
            <a:pPr/>
            <a:r>
              <a:t>Handwritten points along the journey</a:t>
            </a:r>
          </a:p>
        </p:txBody>
      </p:sp>
      <p:sp>
        <p:nvSpPr>
          <p:cNvPr id="179" name="Line"/>
          <p:cNvSpPr/>
          <p:nvPr/>
        </p:nvSpPr>
        <p:spPr>
          <a:xfrm flipH="1" flipV="1">
            <a:off x="7724351" y="2901188"/>
            <a:ext cx="782434" cy="782434"/>
          </a:xfrm>
          <a:prstGeom prst="line">
            <a:avLst/>
          </a:prstGeom>
          <a:ln w="38100">
            <a:solidFill>
              <a:schemeClr val="accent5">
                <a:lumOff val="1016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</a:p>
        </p:txBody>
      </p:sp>
      <p:sp>
        <p:nvSpPr>
          <p:cNvPr id="180" name="Line"/>
          <p:cNvSpPr/>
          <p:nvPr/>
        </p:nvSpPr>
        <p:spPr>
          <a:xfrm flipH="1">
            <a:off x="5980836" y="5774265"/>
            <a:ext cx="668074" cy="1"/>
          </a:xfrm>
          <a:prstGeom prst="line">
            <a:avLst/>
          </a:prstGeom>
          <a:ln w="38100">
            <a:solidFill>
              <a:schemeClr val="accent5">
                <a:lumOff val="1016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83" name="Nautical chart, featuring northern Scotland &amp; publication date, 26 August 1872."/>
          <p:cNvSpPr txBox="1"/>
          <p:nvPr>
            <p:ph type="body" sz="quarter" idx="1"/>
          </p:nvPr>
        </p:nvSpPr>
        <p:spPr>
          <a:xfrm>
            <a:off x="1162509" y="8336612"/>
            <a:ext cx="10679782" cy="817206"/>
          </a:xfrm>
          <a:prstGeom prst="rect">
            <a:avLst/>
          </a:prstGeom>
        </p:spPr>
        <p:txBody>
          <a:bodyPr/>
          <a:lstStyle>
            <a:lvl1pPr marL="0" indent="0" defTabSz="420624">
              <a:spcBef>
                <a:spcPts val="3000"/>
              </a:spcBef>
              <a:buSzTx/>
              <a:buNone/>
              <a:defRPr sz="2592"/>
            </a:lvl1pPr>
          </a:lstStyle>
          <a:p>
            <a:pPr/>
            <a:r>
              <a:t>Nautical chart, featuring northern Scotland &amp; publication date, 26 August 1872.</a:t>
            </a:r>
          </a:p>
        </p:txBody>
      </p:sp>
      <p:pic>
        <p:nvPicPr>
          <p:cNvPr id="184" name="Nautical Chart Scotland_.jpg" descr="Nautical Chart Scotland_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875326"/>
            <a:ext cx="10160000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Line"/>
          <p:cNvSpPr/>
          <p:nvPr/>
        </p:nvSpPr>
        <p:spPr>
          <a:xfrm flipH="1" flipV="1">
            <a:off x="9985546" y="8106337"/>
            <a:ext cx="487007" cy="487007"/>
          </a:xfrm>
          <a:prstGeom prst="line">
            <a:avLst/>
          </a:prstGeom>
          <a:ln w="38100">
            <a:solidFill>
              <a:schemeClr val="accent5">
                <a:lumOff val="1016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</a:p>
        </p:txBody>
      </p:sp>
      <p:sp>
        <p:nvSpPr>
          <p:cNvPr id="186" name="Line"/>
          <p:cNvSpPr/>
          <p:nvPr/>
        </p:nvSpPr>
        <p:spPr>
          <a:xfrm flipV="1">
            <a:off x="6231809" y="7519747"/>
            <a:ext cx="303255" cy="1010097"/>
          </a:xfrm>
          <a:prstGeom prst="line">
            <a:avLst/>
          </a:prstGeom>
          <a:ln w="38100">
            <a:solidFill>
              <a:schemeClr val="accent5">
                <a:lumOff val="1016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he Riiai H1000 can be purchased from:…"/>
          <p:cNvSpPr txBox="1"/>
          <p:nvPr>
            <p:ph type="body" sz="quarter" idx="1"/>
          </p:nvPr>
        </p:nvSpPr>
        <p:spPr>
          <a:xfrm>
            <a:off x="762000" y="7229887"/>
            <a:ext cx="10822213" cy="2063996"/>
          </a:xfrm>
          <a:prstGeom prst="rect">
            <a:avLst/>
          </a:prstGeom>
        </p:spPr>
        <p:txBody>
          <a:bodyPr/>
          <a:lstStyle/>
          <a:p>
            <a:pPr marL="357378" indent="-357378" defTabSz="391414">
              <a:spcBef>
                <a:spcPts val="2800"/>
              </a:spcBef>
              <a:buBlip>
                <a:blip r:embed="rId2"/>
              </a:buBlip>
              <a:defRPr sz="2814"/>
            </a:pPr>
            <a:r>
              <a:t>The Riiai H1000 can be purchased from:</a:t>
            </a:r>
          </a:p>
          <a:p>
            <a:pPr lvl="1" marL="714756" indent="-357378" defTabSz="391414">
              <a:spcBef>
                <a:spcPts val="2800"/>
              </a:spcBef>
              <a:buBlip>
                <a:blip r:embed="rId2"/>
              </a:buBlip>
              <a:defRPr sz="2814"/>
            </a:pPr>
            <a:r>
              <a:t> </a:t>
            </a:r>
            <a:r>
              <a:rPr u="sng">
                <a:hlinkClick r:id="rId3" invalidUrl="" action="" tgtFrame="" tooltip="" history="1" highlightClick="0" endSnd="0"/>
              </a:rPr>
              <a:t>amazon.ca</a:t>
            </a:r>
            <a:r>
              <a:t> for $160.00 (free shipping)</a:t>
            </a:r>
          </a:p>
          <a:p>
            <a:pPr lvl="1" marL="714756" indent="-357378" defTabSz="391414">
              <a:spcBef>
                <a:spcPts val="2800"/>
              </a:spcBef>
              <a:buBlip>
                <a:blip r:embed="rId2"/>
              </a:buBlip>
              <a:defRPr sz="2814"/>
            </a:pPr>
            <a:r>
              <a:rPr u="sng">
                <a:hlinkClick r:id="rId4" invalidUrl="" action="" tgtFrame="" tooltip="" history="1" highlightClick="0" endSnd="0"/>
              </a:rPr>
              <a:t>eBay.ca</a:t>
            </a:r>
            <a:r>
              <a:t> for $103.00 (free shipping)</a:t>
            </a:r>
          </a:p>
        </p:txBody>
      </p:sp>
      <p:pic>
        <p:nvPicPr>
          <p:cNvPr id="189" name="Screen Shot 2017-09-05 at 11.50.59 AM.png" descr="Screen Shot 2017-09-05 at 11.50.59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49006" y="1657876"/>
            <a:ext cx="5306788" cy="4813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he End…"/>
          <p:cNvSpPr txBox="1"/>
          <p:nvPr>
            <p:ph type="body" idx="1"/>
          </p:nvPr>
        </p:nvSpPr>
        <p:spPr>
          <a:xfrm>
            <a:off x="762000" y="1524000"/>
            <a:ext cx="11480800" cy="57150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/>
            </a:pPr>
            <a:r>
              <a:t>The End</a:t>
            </a:r>
          </a:p>
          <a:p>
            <a:pPr marL="0" indent="0" algn="ctr">
              <a:buSzTx/>
              <a:buNone/>
            </a:pPr>
            <a:r>
              <a:t>You can download this presentation from</a:t>
            </a:r>
          </a:p>
          <a:p>
            <a:pPr marL="0" indent="0" algn="ctr">
              <a:buSzTx/>
              <a:buNone/>
            </a:pPr>
            <a:r>
              <a:t>www.ottawa-tmg-ug.ca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25" name="This presentation will detail my use of a new tool for the travelling genealogis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This presentation will detail my use of a new tool for the travelling genealogist.</a:t>
            </a:r>
          </a:p>
          <a:p>
            <a:pPr>
              <a:buBlip>
                <a:blip r:embed="rId2"/>
              </a:buBlip>
            </a:pPr>
            <a:r>
              <a:t>There are several manufacturers of overhead document cameras</a:t>
            </a:r>
          </a:p>
          <a:p>
            <a:pPr>
              <a:buBlip>
                <a:blip r:embed="rId2"/>
              </a:buBlip>
            </a:pPr>
            <a:r>
              <a:t>I will focus on Model H1000 from Riiai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28" name="Camera, USB cable &amp; mat"/>
          <p:cNvSpPr txBox="1"/>
          <p:nvPr>
            <p:ph type="body" sz="quarter" idx="1"/>
          </p:nvPr>
        </p:nvSpPr>
        <p:spPr>
          <a:xfrm>
            <a:off x="585739" y="7535668"/>
            <a:ext cx="5601346" cy="1233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600"/>
            </a:lvl1pPr>
          </a:lstStyle>
          <a:p>
            <a:pPr/>
            <a:r>
              <a:t>Camera, USB cable &amp; mat</a:t>
            </a:r>
          </a:p>
        </p:txBody>
      </p:sp>
      <p:pic>
        <p:nvPicPr>
          <p:cNvPr id="129" name="H1000 - 1.jpg" descr="H1000 -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539" y="1947669"/>
            <a:ext cx="5601346" cy="5545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H1000 - 2.jpg" descr="H1000 - 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3935" y="2796907"/>
            <a:ext cx="6282704" cy="323559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Camera, USB cable &amp; mat, folded for travel."/>
          <p:cNvSpPr txBox="1"/>
          <p:nvPr/>
        </p:nvSpPr>
        <p:spPr>
          <a:xfrm>
            <a:off x="6961139" y="6151368"/>
            <a:ext cx="5601346" cy="123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4200"/>
              </a:spcBef>
              <a:defRPr sz="3600"/>
            </a:lvl1pPr>
          </a:lstStyle>
          <a:p>
            <a:pPr/>
            <a:r>
              <a:t>Camera, USB cable &amp; mat, folded for travel.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pic>
        <p:nvPicPr>
          <p:cNvPr id="134" name="H1000-2.jpg" descr="H1000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3938" y="1749338"/>
            <a:ext cx="7016924" cy="701692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Assembled for use."/>
          <p:cNvSpPr txBox="1"/>
          <p:nvPr>
            <p:ph type="body" sz="quarter" idx="1"/>
          </p:nvPr>
        </p:nvSpPr>
        <p:spPr>
          <a:xfrm>
            <a:off x="4650978" y="8778383"/>
            <a:ext cx="3702844" cy="63812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600"/>
            </a:lvl1pPr>
          </a:lstStyle>
          <a:p>
            <a:pPr/>
            <a:r>
              <a:t>Assembled for use.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pecific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Specifications</a:t>
            </a:r>
          </a:p>
        </p:txBody>
      </p:sp>
      <p:sp>
        <p:nvSpPr>
          <p:cNvPr id="138" name="10 MP camera…"/>
          <p:cNvSpPr txBox="1"/>
          <p:nvPr>
            <p:ph type="body" idx="1"/>
          </p:nvPr>
        </p:nvSpPr>
        <p:spPr>
          <a:xfrm>
            <a:off x="762000" y="1888356"/>
            <a:ext cx="11480800" cy="7475488"/>
          </a:xfrm>
          <a:prstGeom prst="rect">
            <a:avLst/>
          </a:prstGeom>
        </p:spPr>
        <p:txBody>
          <a:bodyPr/>
          <a:lstStyle/>
          <a:p>
            <a:pPr marL="250697" indent="-250697" defTabSz="274574">
              <a:spcBef>
                <a:spcPts val="1900"/>
              </a:spcBef>
              <a:buBlip>
                <a:blip r:embed="rId2"/>
              </a:buBlip>
              <a:defRPr b="1" sz="1974"/>
            </a:pPr>
          </a:p>
          <a:p>
            <a:pPr lvl="1" marL="501395" indent="-250697" defTabSz="274574">
              <a:spcBef>
                <a:spcPts val="1900"/>
              </a:spcBef>
              <a:buBlip>
                <a:blip r:embed="rId2"/>
              </a:buBlip>
              <a:defRPr sz="1974"/>
            </a:pPr>
            <a:r>
              <a:t>10 MP camera</a:t>
            </a:r>
          </a:p>
          <a:p>
            <a:pPr lvl="1" marL="501395" indent="-250697" defTabSz="274574">
              <a:spcBef>
                <a:spcPts val="1900"/>
              </a:spcBef>
              <a:buBlip>
                <a:blip r:embed="rId2"/>
              </a:buBlip>
              <a:defRPr sz="1974"/>
            </a:pPr>
            <a:r>
              <a:t>Resolution: 3672x2856</a:t>
            </a:r>
          </a:p>
          <a:p>
            <a:pPr lvl="1" marL="501395" indent="-250697" defTabSz="274574">
              <a:spcBef>
                <a:spcPts val="1900"/>
              </a:spcBef>
              <a:buBlip>
                <a:blip r:embed="rId2"/>
              </a:buBlip>
              <a:defRPr sz="1974"/>
            </a:pPr>
            <a:r>
              <a:t>Scans documents and 3-dimensional objects</a:t>
            </a:r>
          </a:p>
          <a:p>
            <a:pPr lvl="1" marL="501395" indent="-250697" defTabSz="274574">
              <a:spcBef>
                <a:spcPts val="1900"/>
              </a:spcBef>
              <a:buBlip>
                <a:blip r:embed="rId2"/>
              </a:buBlip>
              <a:defRPr sz="1974"/>
            </a:pPr>
            <a:r>
              <a:t>Scan size: A3, A4, A5, A6, A7 (Mat has markings for A3, A4, A5 sizes)</a:t>
            </a:r>
          </a:p>
          <a:p>
            <a:pPr lvl="1" marL="501395" indent="-250697" defTabSz="274574">
              <a:spcBef>
                <a:spcPts val="1900"/>
              </a:spcBef>
              <a:buBlip>
                <a:blip r:embed="rId2"/>
              </a:buBlip>
              <a:defRPr sz="1974"/>
            </a:pPr>
            <a:r>
              <a:t>Picture format: JPEG, GIF, BMP, TIF, PDF</a:t>
            </a:r>
          </a:p>
          <a:p>
            <a:pPr lvl="1" marL="501395" indent="-250697" defTabSz="274574">
              <a:spcBef>
                <a:spcPts val="1900"/>
              </a:spcBef>
              <a:buBlip>
                <a:blip r:embed="rId2"/>
              </a:buBlip>
              <a:defRPr sz="1974"/>
            </a:pPr>
            <a:r>
              <a:t>Colour Type: B&amp;W, Colour, Grey-scale</a:t>
            </a:r>
          </a:p>
          <a:p>
            <a:pPr lvl="1" marL="501395" indent="-250697" defTabSz="274574">
              <a:spcBef>
                <a:spcPts val="1900"/>
              </a:spcBef>
              <a:buBlip>
                <a:blip r:embed="rId2"/>
              </a:buBlip>
              <a:defRPr sz="1974"/>
            </a:pPr>
            <a:r>
              <a:t>Capture speed: &lt;1 second</a:t>
            </a:r>
          </a:p>
          <a:p>
            <a:pPr lvl="1" marL="501395" indent="-250697" defTabSz="274574">
              <a:spcBef>
                <a:spcPts val="1900"/>
              </a:spcBef>
              <a:buBlip>
                <a:blip r:embed="rId2"/>
              </a:buBlip>
              <a:defRPr sz="1974"/>
            </a:pPr>
            <a:r>
              <a:t>Colour depth: 24 Bit</a:t>
            </a:r>
          </a:p>
          <a:p>
            <a:pPr lvl="1" marL="501395" indent="-250697" defTabSz="274574">
              <a:spcBef>
                <a:spcPts val="1900"/>
              </a:spcBef>
              <a:buBlip>
                <a:blip r:embed="rId2"/>
              </a:buBlip>
              <a:defRPr sz="1974"/>
            </a:pPr>
            <a:r>
              <a:t>Light: Natural or LED supplement lighting</a:t>
            </a:r>
          </a:p>
          <a:p>
            <a:pPr lvl="1" marL="501395" indent="-250697" defTabSz="274574">
              <a:spcBef>
                <a:spcPts val="1900"/>
              </a:spcBef>
              <a:buBlip>
                <a:blip r:embed="rId2"/>
              </a:buBlip>
              <a:defRPr sz="1974"/>
            </a:pPr>
            <a:r>
              <a:t>Interface: USB 2.0</a:t>
            </a:r>
          </a:p>
          <a:p>
            <a:pPr lvl="1" marL="501395" indent="-250697" defTabSz="274574">
              <a:spcBef>
                <a:spcPts val="1900"/>
              </a:spcBef>
              <a:buBlip>
                <a:blip r:embed="rId2"/>
              </a:buBlip>
              <a:defRPr sz="1974"/>
            </a:pPr>
            <a:r>
              <a:t>Image control: Intensity, Saturation, Exposure, Sharpness, Colour, Gain</a:t>
            </a:r>
          </a:p>
          <a:p>
            <a:pPr lvl="1" marL="501395" indent="-250697" defTabSz="274574">
              <a:spcBef>
                <a:spcPts val="1900"/>
              </a:spcBef>
              <a:buBlip>
                <a:blip r:embed="rId2"/>
              </a:buBlip>
              <a:defRPr sz="1974"/>
            </a:pPr>
            <a:r>
              <a:t>Image Editing: Crop, Rotate, Contrast</a:t>
            </a:r>
          </a:p>
          <a:p>
            <a:pPr lvl="1" marL="501395" indent="-250697" defTabSz="274574">
              <a:spcBef>
                <a:spcPts val="1900"/>
              </a:spcBef>
              <a:buBlip>
                <a:blip r:embed="rId2"/>
              </a:buBlip>
              <a:defRPr sz="1974"/>
            </a:pPr>
            <a:r>
              <a:t>Other functions: OCR, Video recording &amp; output to projector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1000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1000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1000"/>
                                        <p:tgtEl>
                                          <p:spTgt spid="1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1000"/>
                                        <p:tgtEl>
                                          <p:spTgt spid="1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1000"/>
                                        <p:tgtEl>
                                          <p:spTgt spid="1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ocument Siz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Document Sizes</a:t>
            </a:r>
          </a:p>
        </p:txBody>
      </p:sp>
      <p:sp>
        <p:nvSpPr>
          <p:cNvPr id="141" name="In addition to the range of A3 - A7 document sizes, one can capture much larger imag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1395" indent="-501395" defTabSz="549148">
              <a:spcBef>
                <a:spcPts val="3900"/>
              </a:spcBef>
              <a:buBlip>
                <a:blip r:embed="rId2"/>
              </a:buBlip>
              <a:defRPr sz="3948"/>
            </a:pPr>
            <a:r>
              <a:t>In addition to the range of A3 - A7 document sizes, one can capture much larger images</a:t>
            </a:r>
          </a:p>
          <a:p>
            <a:pPr marL="501395" indent="-501395" defTabSz="549148">
              <a:spcBef>
                <a:spcPts val="3900"/>
              </a:spcBef>
              <a:buBlip>
                <a:blip r:embed="rId2"/>
              </a:buBlip>
              <a:defRPr sz="3948"/>
            </a:pPr>
            <a:r>
              <a:t>With the camera standing on a standard 30” table, and arm extended, the maximum source size is 36”x50”, ideal for maps and charts.  Distance from camera lens to floor is 42.5”</a:t>
            </a:r>
          </a:p>
          <a:p>
            <a:pPr marL="501395" indent="-501395" defTabSz="549148">
              <a:spcBef>
                <a:spcPts val="3900"/>
              </a:spcBef>
              <a:buBlip>
                <a:blip r:embed="rId2"/>
              </a:buBlip>
              <a:defRPr sz="3948"/>
            </a:pPr>
            <a:r>
              <a:t>The closest focussing distance is 7”, with a field of view 5½”x7¾”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44" name="A typical setup for large format objects.  This aerial photograph is 16”x23”."/>
          <p:cNvSpPr txBox="1"/>
          <p:nvPr>
            <p:ph type="body" sz="quarter" idx="1"/>
          </p:nvPr>
        </p:nvSpPr>
        <p:spPr>
          <a:xfrm>
            <a:off x="7353300" y="6659562"/>
            <a:ext cx="5237808" cy="1430338"/>
          </a:xfrm>
          <a:prstGeom prst="rect">
            <a:avLst/>
          </a:prstGeom>
        </p:spPr>
        <p:txBody>
          <a:bodyPr/>
          <a:lstStyle>
            <a:lvl1pPr marL="0" indent="0" defTabSz="496570">
              <a:spcBef>
                <a:spcPts val="3500"/>
              </a:spcBef>
              <a:buSzTx/>
              <a:buNone/>
              <a:defRPr sz="3060"/>
            </a:lvl1pPr>
          </a:lstStyle>
          <a:p>
            <a:pPr/>
            <a:r>
              <a:t>A typical setup for large format objects.  This aerial photograph is 16”x23”.</a:t>
            </a:r>
          </a:p>
        </p:txBody>
      </p:sp>
      <p:pic>
        <p:nvPicPr>
          <p:cNvPr id="145" name="H1000-3.jpg" descr="H1000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943" y="1889069"/>
            <a:ext cx="6876138" cy="7474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48" name="Aerial photograph, 16”x23”"/>
          <p:cNvSpPr txBox="1"/>
          <p:nvPr>
            <p:ph type="body" sz="quarter" idx="1"/>
          </p:nvPr>
        </p:nvSpPr>
        <p:spPr>
          <a:xfrm>
            <a:off x="4479255" y="8997652"/>
            <a:ext cx="4046290" cy="489248"/>
          </a:xfrm>
          <a:prstGeom prst="rect">
            <a:avLst/>
          </a:prstGeom>
        </p:spPr>
        <p:txBody>
          <a:bodyPr/>
          <a:lstStyle>
            <a:lvl1pPr marL="0" indent="0" defTabSz="373887">
              <a:spcBef>
                <a:spcPts val="2600"/>
              </a:spcBef>
              <a:buSzTx/>
              <a:buNone/>
              <a:defRPr sz="2688"/>
            </a:lvl1pPr>
          </a:lstStyle>
          <a:p>
            <a:pPr/>
            <a:r>
              <a:t>Aerial photograph, 16”x23”</a:t>
            </a:r>
          </a:p>
        </p:txBody>
      </p:sp>
      <p:pic>
        <p:nvPicPr>
          <p:cNvPr id="149" name="Cairns Motel 1967 resized.jpg" descr="Cairns Motel 1967 resiz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797050"/>
            <a:ext cx="10160000" cy="712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52" name="Pastel portrait, 1896, 18”x24”"/>
          <p:cNvSpPr txBox="1"/>
          <p:nvPr>
            <p:ph type="body" sz="quarter" idx="1"/>
          </p:nvPr>
        </p:nvSpPr>
        <p:spPr>
          <a:xfrm>
            <a:off x="6946900" y="8321129"/>
            <a:ext cx="5253832" cy="556171"/>
          </a:xfrm>
          <a:prstGeom prst="rect">
            <a:avLst/>
          </a:prstGeom>
        </p:spPr>
        <p:txBody>
          <a:bodyPr/>
          <a:lstStyle>
            <a:lvl1pPr marL="0" indent="0" defTabSz="438150">
              <a:spcBef>
                <a:spcPts val="3100"/>
              </a:spcBef>
              <a:buSzTx/>
              <a:buNone/>
              <a:defRPr sz="3150"/>
            </a:lvl1pPr>
          </a:lstStyle>
          <a:p>
            <a:pPr/>
            <a:r>
              <a:t>Pastel portrait, 1896, 18”x24”</a:t>
            </a:r>
          </a:p>
        </p:txBody>
      </p:sp>
      <p:pic>
        <p:nvPicPr>
          <p:cNvPr id="153" name="Jane Winnifred Yeo 1896 resized.jpg" descr="Jane Winnifred Yeo 1896 resiz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376" y="1866900"/>
            <a:ext cx="5817362" cy="751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