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E5E5E"/>
        </a:solidFill>
        <a:effectLst/>
        <a:uFillTx/>
        <a:latin typeface="Hoefler Text"/>
        <a:ea typeface="Hoefler Text"/>
        <a:cs typeface="Hoefler Text"/>
        <a:sym typeface="Hoefler Tex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6E4D7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oefler Text"/>
          <a:ea typeface="Hoefler Text"/>
          <a:cs typeface="Hoefler Text"/>
        </a:font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787400" y="5308600"/>
            <a:ext cx="114300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8625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sz="half" idx="13"/>
          </p:nvPr>
        </p:nvSpPr>
        <p:spPr>
          <a:xfrm>
            <a:off x="2489200" y="889000"/>
            <a:ext cx="8051800" cy="60833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787400" y="7188200"/>
            <a:ext cx="11430000" cy="1270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787400" y="8407400"/>
            <a:ext cx="11430000" cy="1041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484788" y="1206500"/>
            <a:ext cx="5465912" cy="72771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457200" y="1244600"/>
            <a:ext cx="5600700" cy="3467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457200" y="4851400"/>
            <a:ext cx="5600700" cy="3632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quarter" idx="13"/>
          </p:nvPr>
        </p:nvSpPr>
        <p:spPr>
          <a:xfrm>
            <a:off x="7556500" y="2933700"/>
            <a:ext cx="3987347" cy="53086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787400" y="2768600"/>
            <a:ext cx="5486400" cy="5715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2800"/>
              </a:spcBef>
              <a:buBlip>
                <a:blip r:embed="rId2"/>
              </a:buBlip>
              <a:defRPr sz="3000"/>
            </a:lvl1pPr>
            <a:lvl2pPr marL="685800" indent="-342900">
              <a:spcBef>
                <a:spcPts val="2800"/>
              </a:spcBef>
              <a:buBlip>
                <a:blip r:embed="rId2"/>
              </a:buBlip>
              <a:defRPr sz="3000"/>
            </a:lvl2pPr>
            <a:lvl3pPr marL="1028700" indent="-342900">
              <a:spcBef>
                <a:spcPts val="2800"/>
              </a:spcBef>
              <a:buBlip>
                <a:blip r:embed="rId2"/>
              </a:buBlip>
              <a:defRPr sz="3000"/>
            </a:lvl3pPr>
            <a:lvl4pPr marL="1371600" indent="-342900">
              <a:spcBef>
                <a:spcPts val="2800"/>
              </a:spcBef>
              <a:buBlip>
                <a:blip r:embed="rId2"/>
              </a:buBlip>
              <a:defRPr sz="3000"/>
            </a:lvl4pPr>
            <a:lvl5pPr marL="1714500" indent="-3429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3 -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idx="13"/>
          </p:nvPr>
        </p:nvSpPr>
        <p:spPr>
          <a:xfrm>
            <a:off x="787400" y="685800"/>
            <a:ext cx="6184900" cy="82296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7645400" y="685800"/>
            <a:ext cx="4572000" cy="29845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quarter" idx="15"/>
          </p:nvPr>
        </p:nvSpPr>
        <p:spPr>
          <a:xfrm>
            <a:off x="7645400" y="4381500"/>
            <a:ext cx="4572000" cy="45466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787400" y="1257300"/>
            <a:ext cx="11430000" cy="723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02692" y="9131300"/>
            <a:ext cx="386716" cy="431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800" u="none">
          <a:ln>
            <a:noFill/>
          </a:ln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Baskerville"/>
        </a:defRPr>
      </a:lvl9pPr>
    </p:titleStyle>
    <p:bodyStyle>
      <a:lvl1pPr marL="3937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1pPr>
      <a:lvl2pPr marL="7874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2pPr>
      <a:lvl3pPr marL="11811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3pPr>
      <a:lvl4pPr marL="15748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4pPr>
      <a:lvl5pPr marL="19685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5pPr>
      <a:lvl6pPr marL="23622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6pPr>
      <a:lvl7pPr marL="27559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7pPr>
      <a:lvl8pPr marL="31496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8pPr>
      <a:lvl9pPr marL="3543300" marR="0" indent="-393700" algn="l" defTabSz="584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3600" u="none">
          <a:ln>
            <a:noFill/>
          </a:ln>
          <a:solidFill>
            <a:srgbClr val="5E5E5E"/>
          </a:solidFill>
          <a:uFillTx/>
          <a:latin typeface="Hoefler Text"/>
          <a:ea typeface="Hoefler Text"/>
          <a:cs typeface="Hoefler Text"/>
          <a:sym typeface="Hoefler Tex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oefler Tex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9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hyperlink" Target="http://creativelive.com" TargetMode="Externa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787400" y="622300"/>
            <a:ext cx="11430000" cy="3810000"/>
          </a:xfrm>
          <a:prstGeom prst="rect">
            <a:avLst/>
          </a:prstGeom>
        </p:spPr>
        <p:txBody>
          <a:bodyPr/>
          <a:lstStyle/>
          <a:p>
            <a:pPr/>
            <a:r>
              <a:t>Adobe Lightroom</a:t>
            </a:r>
            <a:br>
              <a:rPr sz="4000"/>
            </a:br>
          </a:p>
          <a:p>
            <a:pPr>
              <a:defRPr sz="4100"/>
            </a:pPr>
            <a:r>
              <a:t>An Image Editor &amp; Database Manager for Genealogy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787400" y="6134100"/>
            <a:ext cx="11430000" cy="1447800"/>
          </a:xfrm>
          <a:prstGeom prst="rect">
            <a:avLst/>
          </a:prstGeom>
        </p:spPr>
        <p:txBody>
          <a:bodyPr/>
          <a:lstStyle/>
          <a:p>
            <a:pPr defTabSz="432308">
              <a:defRPr sz="2960"/>
            </a:pPr>
            <a:r>
              <a:t>David A. Walker</a:t>
            </a:r>
          </a:p>
          <a:p>
            <a:pPr defTabSz="432308">
              <a:defRPr sz="2960"/>
            </a:pPr>
            <a:r>
              <a:t>Ottawa TMG Users Group</a:t>
            </a:r>
          </a:p>
          <a:p>
            <a:pPr defTabSz="432308">
              <a:defRPr sz="2960"/>
            </a:pPr>
            <a:r>
              <a:t>4 March 2017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creen Shot 2017-02-26 at 11.45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3124453"/>
            <a:ext cx="12382500" cy="282194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170" name="Shape 170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171" name="Shape 171"/>
          <p:cNvSpPr/>
          <p:nvPr/>
        </p:nvSpPr>
        <p:spPr>
          <a:xfrm>
            <a:off x="2400401" y="2379761"/>
            <a:ext cx="82039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photographic workflow in a cemetery:</a:t>
            </a:r>
          </a:p>
        </p:txBody>
      </p:sp>
      <p:grpSp>
        <p:nvGrpSpPr>
          <p:cNvPr id="174" name="Group 174"/>
          <p:cNvGrpSpPr/>
          <p:nvPr/>
        </p:nvGrpSpPr>
        <p:grpSpPr>
          <a:xfrm>
            <a:off x="2220689" y="5941789"/>
            <a:ext cx="7132201" cy="1546425"/>
            <a:chOff x="0" y="0"/>
            <a:chExt cx="7132200" cy="1546424"/>
          </a:xfrm>
        </p:grpSpPr>
        <p:sp>
          <p:nvSpPr>
            <p:cNvPr id="172" name="Shape 172"/>
            <p:cNvSpPr/>
            <p:nvPr/>
          </p:nvSpPr>
          <p:spPr>
            <a:xfrm flipH="1" flipV="1">
              <a:off x="0" y="0"/>
              <a:ext cx="1335113" cy="130137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73" name="Shape 173"/>
            <p:cNvSpPr/>
            <p:nvPr/>
          </p:nvSpPr>
          <p:spPr>
            <a:xfrm>
              <a:off x="1431221" y="1076524"/>
              <a:ext cx="5700980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First page of notes showing date &amp; location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creen Shot 2017-02-26 at 11.45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3124453"/>
            <a:ext cx="12382500" cy="282194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178" name="Shape 178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179" name="Shape 179"/>
          <p:cNvSpPr/>
          <p:nvPr/>
        </p:nvSpPr>
        <p:spPr>
          <a:xfrm>
            <a:off x="2400401" y="2379761"/>
            <a:ext cx="820399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photographic workflow in a cemetery:</a:t>
            </a:r>
          </a:p>
        </p:txBody>
      </p:sp>
      <p:grpSp>
        <p:nvGrpSpPr>
          <p:cNvPr id="182" name="Group 182"/>
          <p:cNvGrpSpPr/>
          <p:nvPr/>
        </p:nvGrpSpPr>
        <p:grpSpPr>
          <a:xfrm>
            <a:off x="4064099" y="6043389"/>
            <a:ext cx="3991410" cy="1444825"/>
            <a:chOff x="0" y="0"/>
            <a:chExt cx="3991409" cy="1444824"/>
          </a:xfrm>
        </p:grpSpPr>
        <p:sp>
          <p:nvSpPr>
            <p:cNvPr id="180" name="Shape 180"/>
            <p:cNvSpPr/>
            <p:nvPr/>
          </p:nvSpPr>
          <p:spPr>
            <a:xfrm flipH="1" flipV="1">
              <a:off x="-1" y="-1"/>
              <a:ext cx="781994" cy="113097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885192" y="974924"/>
              <a:ext cx="3106218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Photo of cemetery sign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creen Shot 2017-02-26 at 11.45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3124453"/>
            <a:ext cx="12382500" cy="282194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186" name="Shape 186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187" name="Shape 187"/>
          <p:cNvSpPr/>
          <p:nvPr/>
        </p:nvSpPr>
        <p:spPr>
          <a:xfrm>
            <a:off x="3756228" y="2379761"/>
            <a:ext cx="54923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photographic workflow: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5020005" y="6010229"/>
            <a:ext cx="2964790" cy="1477985"/>
            <a:chOff x="0" y="0"/>
            <a:chExt cx="2964789" cy="1477984"/>
          </a:xfrm>
        </p:grpSpPr>
        <p:sp>
          <p:nvSpPr>
            <p:cNvPr id="188" name="Shape 188"/>
            <p:cNvSpPr/>
            <p:nvPr/>
          </p:nvSpPr>
          <p:spPr>
            <a:xfrm flipH="1" flipV="1">
              <a:off x="521921" y="0"/>
              <a:ext cx="170112" cy="94053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-1" y="1008084"/>
              <a:ext cx="296479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Overview of cemetery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Screen Shot 2017-02-26 at 11.45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3124453"/>
            <a:ext cx="12382500" cy="282194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194" name="Shape 194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195" name="Shape 195"/>
          <p:cNvSpPr/>
          <p:nvPr/>
        </p:nvSpPr>
        <p:spPr>
          <a:xfrm>
            <a:off x="3756228" y="2379761"/>
            <a:ext cx="54923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photographic workflow:</a:t>
            </a:r>
          </a:p>
        </p:txBody>
      </p:sp>
      <p:grpSp>
        <p:nvGrpSpPr>
          <p:cNvPr id="198" name="Group 198"/>
          <p:cNvGrpSpPr/>
          <p:nvPr/>
        </p:nvGrpSpPr>
        <p:grpSpPr>
          <a:xfrm>
            <a:off x="5420817" y="6107930"/>
            <a:ext cx="2163166" cy="1380284"/>
            <a:chOff x="0" y="0"/>
            <a:chExt cx="2163165" cy="1380283"/>
          </a:xfrm>
        </p:grpSpPr>
        <p:sp>
          <p:nvSpPr>
            <p:cNvPr id="196" name="Shape 196"/>
            <p:cNvSpPr/>
            <p:nvPr/>
          </p:nvSpPr>
          <p:spPr>
            <a:xfrm flipV="1">
              <a:off x="611682" y="0"/>
              <a:ext cx="953272" cy="95327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0" y="910383"/>
              <a:ext cx="2163166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Front of marker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17-02-26 at 11.45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3124453"/>
            <a:ext cx="12382500" cy="2821946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Shape 201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02" name="Shape 202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203" name="Shape 203"/>
          <p:cNvSpPr/>
          <p:nvPr/>
        </p:nvSpPr>
        <p:spPr>
          <a:xfrm>
            <a:off x="3756228" y="2379761"/>
            <a:ext cx="54923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photographic workflow:</a:t>
            </a:r>
          </a:p>
        </p:txBody>
      </p:sp>
      <p:grpSp>
        <p:nvGrpSpPr>
          <p:cNvPr id="206" name="Group 206"/>
          <p:cNvGrpSpPr/>
          <p:nvPr/>
        </p:nvGrpSpPr>
        <p:grpSpPr>
          <a:xfrm>
            <a:off x="3801414" y="5962062"/>
            <a:ext cx="5401972" cy="1526152"/>
            <a:chOff x="0" y="0"/>
            <a:chExt cx="5401970" cy="1526151"/>
          </a:xfrm>
        </p:grpSpPr>
        <p:sp>
          <p:nvSpPr>
            <p:cNvPr id="204" name="Shape 204"/>
            <p:cNvSpPr/>
            <p:nvPr/>
          </p:nvSpPr>
          <p:spPr>
            <a:xfrm flipV="1">
              <a:off x="2795094" y="-1"/>
              <a:ext cx="2337842" cy="1036557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-1" y="1056251"/>
              <a:ext cx="5401972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Front, left, right &amp; back detail, as needed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creen Shot 2017-02-26 at 11.45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3124453"/>
            <a:ext cx="12382500" cy="2821946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10" name="Shape 210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211" name="Shape 211"/>
          <p:cNvSpPr/>
          <p:nvPr/>
        </p:nvSpPr>
        <p:spPr>
          <a:xfrm>
            <a:off x="3756228" y="2379761"/>
            <a:ext cx="54923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photographic workflow:</a:t>
            </a:r>
          </a:p>
        </p:txBody>
      </p:sp>
      <p:grpSp>
        <p:nvGrpSpPr>
          <p:cNvPr id="214" name="Group 214"/>
          <p:cNvGrpSpPr/>
          <p:nvPr/>
        </p:nvGrpSpPr>
        <p:grpSpPr>
          <a:xfrm>
            <a:off x="4885131" y="5992497"/>
            <a:ext cx="6099874" cy="1495717"/>
            <a:chOff x="0" y="0"/>
            <a:chExt cx="6099873" cy="1495716"/>
          </a:xfrm>
        </p:grpSpPr>
        <p:sp>
          <p:nvSpPr>
            <p:cNvPr id="212" name="Shape 212"/>
            <p:cNvSpPr/>
            <p:nvPr/>
          </p:nvSpPr>
          <p:spPr>
            <a:xfrm flipV="1">
              <a:off x="2265068" y="-1"/>
              <a:ext cx="3834806" cy="1100033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13" name="Shape 213"/>
            <p:cNvSpPr/>
            <p:nvPr/>
          </p:nvSpPr>
          <p:spPr>
            <a:xfrm>
              <a:off x="0" y="1025816"/>
              <a:ext cx="3234538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Move on to next marker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creen Shot 2017-02-26 at 11.45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150" y="3124453"/>
            <a:ext cx="12382500" cy="282194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18" name="Shape 218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219" name="Shape 219"/>
          <p:cNvSpPr/>
          <p:nvPr/>
        </p:nvSpPr>
        <p:spPr>
          <a:xfrm>
            <a:off x="3756228" y="2379761"/>
            <a:ext cx="54923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My photographic workflow:</a:t>
            </a:r>
          </a:p>
        </p:txBody>
      </p:sp>
      <p:grpSp>
        <p:nvGrpSpPr>
          <p:cNvPr id="223" name="Group 223"/>
          <p:cNvGrpSpPr/>
          <p:nvPr/>
        </p:nvGrpSpPr>
        <p:grpSpPr>
          <a:xfrm>
            <a:off x="2142083" y="3149853"/>
            <a:ext cx="8720634" cy="4338361"/>
            <a:chOff x="0" y="0"/>
            <a:chExt cx="8720632" cy="4338359"/>
          </a:xfrm>
        </p:grpSpPr>
        <p:sp>
          <p:nvSpPr>
            <p:cNvPr id="220" name="Shape 220"/>
            <p:cNvSpPr/>
            <p:nvPr/>
          </p:nvSpPr>
          <p:spPr>
            <a:xfrm flipV="1">
              <a:off x="1914425" y="2831122"/>
              <a:ext cx="1495872" cy="1145748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-1" y="3868459"/>
              <a:ext cx="872063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Edit the colour tag to indicate images have been exported to TMG</a:t>
              </a:r>
            </a:p>
          </p:txBody>
        </p:sp>
        <p:sp>
          <p:nvSpPr>
            <p:cNvPr id="222" name="Shape 222"/>
            <p:cNvSpPr/>
            <p:nvPr/>
          </p:nvSpPr>
          <p:spPr>
            <a:xfrm>
              <a:off x="190251" y="0"/>
              <a:ext cx="8233173" cy="2771145"/>
            </a:xfrm>
            <a:prstGeom prst="roundRect">
              <a:avLst>
                <a:gd name="adj" fmla="val 12819"/>
              </a:avLst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creen Shot 2017-02-24 at 4.49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32003"/>
            <a:ext cx="13004800" cy="7242195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27" name="Shape 227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228" name="Shape 228"/>
          <p:cNvSpPr/>
          <p:nvPr/>
        </p:nvSpPr>
        <p:spPr>
          <a:xfrm>
            <a:off x="8140700" y="1968500"/>
            <a:ext cx="1587500" cy="60407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234" name="Group 234"/>
          <p:cNvGrpSpPr/>
          <p:nvPr/>
        </p:nvGrpSpPr>
        <p:grpSpPr>
          <a:xfrm>
            <a:off x="5308650" y="2656631"/>
            <a:ext cx="7379891" cy="6944569"/>
            <a:chOff x="0" y="0"/>
            <a:chExt cx="7379889" cy="6944568"/>
          </a:xfrm>
        </p:grpSpPr>
        <p:sp>
          <p:nvSpPr>
            <p:cNvPr id="229" name="Shape 229"/>
            <p:cNvSpPr/>
            <p:nvPr/>
          </p:nvSpPr>
          <p:spPr>
            <a:xfrm>
              <a:off x="6013448" y="10368"/>
              <a:ext cx="1366442" cy="5389812"/>
            </a:xfrm>
            <a:prstGeom prst="rect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230" name="Screen Shot 2017-02-24 at 4.51.57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311349" y="131018"/>
              <a:ext cx="3225801" cy="2247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" name="Shape 231"/>
            <p:cNvSpPr/>
            <p:nvPr/>
          </p:nvSpPr>
          <p:spPr>
            <a:xfrm flipH="1">
              <a:off x="5539382" y="-1"/>
              <a:ext cx="455704" cy="15816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32" name="Shape 232"/>
            <p:cNvSpPr/>
            <p:nvPr/>
          </p:nvSpPr>
          <p:spPr>
            <a:xfrm>
              <a:off x="5516214" y="2321073"/>
              <a:ext cx="502039" cy="308059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33" name="Shape 233"/>
            <p:cNvSpPr/>
            <p:nvPr/>
          </p:nvSpPr>
          <p:spPr>
            <a:xfrm>
              <a:off x="0" y="6296868"/>
              <a:ext cx="238749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Right Panel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37" name="Shape 237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pic>
        <p:nvPicPr>
          <p:cNvPr id="238" name="Screen Shot 2017-02-24 at 3.50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44703"/>
            <a:ext cx="13004800" cy="724219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/>
          <p:nvPr/>
        </p:nvSpPr>
        <p:spPr>
          <a:xfrm>
            <a:off x="11314211" y="2679700"/>
            <a:ext cx="1412430" cy="884288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0" name="Shape 240"/>
          <p:cNvSpPr/>
          <p:nvPr/>
        </p:nvSpPr>
        <p:spPr>
          <a:xfrm>
            <a:off x="8140700" y="1968500"/>
            <a:ext cx="1587500" cy="60407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41" name="Screen Shot 2017-02-24 at 4.54.5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8162" y="3035553"/>
            <a:ext cx="3225801" cy="2184401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 flipH="1">
            <a:off x="10523240" y="2656631"/>
            <a:ext cx="780497" cy="407746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43" name="Shape 243"/>
          <p:cNvSpPr/>
          <p:nvPr/>
        </p:nvSpPr>
        <p:spPr>
          <a:xfrm flipH="1">
            <a:off x="10555983" y="3571031"/>
            <a:ext cx="778512" cy="1618556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creen Shot 2017-02-24 at 5.08.0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2144703"/>
            <a:ext cx="13004800" cy="7242195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47" name="Shape 247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248" name="Shape 248"/>
          <p:cNvSpPr/>
          <p:nvPr/>
        </p:nvSpPr>
        <p:spPr>
          <a:xfrm>
            <a:off x="11452869" y="3670300"/>
            <a:ext cx="1299172" cy="1791593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9" name="Shape 249"/>
          <p:cNvSpPr/>
          <p:nvPr/>
        </p:nvSpPr>
        <p:spPr>
          <a:xfrm>
            <a:off x="8140700" y="1968500"/>
            <a:ext cx="1587500" cy="60407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0" name="Shape 250"/>
          <p:cNvSpPr/>
          <p:nvPr/>
        </p:nvSpPr>
        <p:spPr>
          <a:xfrm flipH="1" flipV="1">
            <a:off x="10427991" y="3267576"/>
            <a:ext cx="1026857" cy="366708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1" name="Shape 251"/>
          <p:cNvSpPr/>
          <p:nvPr/>
        </p:nvSpPr>
        <p:spPr>
          <a:xfrm flipH="1">
            <a:off x="10428917" y="5498553"/>
            <a:ext cx="1024996" cy="2269281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52" name="Screen Shot 2017-02-24 at 5.06.5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5808" y="3219450"/>
            <a:ext cx="2997201" cy="4584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Traditionally, Adobe Lightroom and Photoshop were used as standalone software products.</a:t>
            </a:r>
          </a:p>
          <a:p>
            <a:pPr>
              <a:buBlip>
                <a:blip r:embed="rId2"/>
              </a:buBlip>
            </a:pPr>
            <a:r>
              <a:t>They are becoming more commonly used as a combined product of the Adobe Creative Cloud, considerably less expensive as a monthly subscription.</a:t>
            </a:r>
          </a:p>
          <a:p>
            <a:pPr>
              <a:buBlip>
                <a:blip r:embed="rId2"/>
              </a:buBlip>
            </a:pPr>
            <a:r>
              <a:t>Such a subscription entitles the user to a free third program entitled Bridge, which is a folder based image viewer, aka “digital asset manager”.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creen Shot 2017-02-24 at 5.11.0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19303"/>
            <a:ext cx="13004800" cy="7242195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56" name="Shape 256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257" name="Shape 257"/>
          <p:cNvSpPr/>
          <p:nvPr/>
        </p:nvSpPr>
        <p:spPr>
          <a:xfrm>
            <a:off x="11301511" y="5003800"/>
            <a:ext cx="1310681" cy="2730500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8" name="Shape 258"/>
          <p:cNvSpPr/>
          <p:nvPr/>
        </p:nvSpPr>
        <p:spPr>
          <a:xfrm flipH="1" flipV="1">
            <a:off x="9643425" y="2636694"/>
            <a:ext cx="1647612" cy="2382138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59" name="Shape 259"/>
          <p:cNvSpPr/>
          <p:nvPr/>
        </p:nvSpPr>
        <p:spPr>
          <a:xfrm flipH="1">
            <a:off x="9641480" y="7729983"/>
            <a:ext cx="1595384" cy="1790420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60" name="Screen Shot 2017-02-24 at 5.11.4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1450" y="2411402"/>
            <a:ext cx="3136900" cy="7124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8140700" y="1968500"/>
            <a:ext cx="1587500" cy="60407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64" name="Shape 264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pic>
        <p:nvPicPr>
          <p:cNvPr id="265" name="Screen Shot 2017-02-24 at 3.50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44702"/>
            <a:ext cx="13004800" cy="7242196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Shape 266"/>
          <p:cNvSpPr/>
          <p:nvPr/>
        </p:nvSpPr>
        <p:spPr>
          <a:xfrm>
            <a:off x="8140700" y="1968500"/>
            <a:ext cx="1587500" cy="60407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67" name="Screen Shot 2017-02-24 at 5.17.3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34200" y="3390900"/>
            <a:ext cx="3327400" cy="4470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 flipH="1" flipV="1">
            <a:off x="6339480" y="5037302"/>
            <a:ext cx="620760" cy="1177596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69" name="Shape 269"/>
          <p:cNvSpPr/>
          <p:nvPr/>
        </p:nvSpPr>
        <p:spPr>
          <a:xfrm flipH="1">
            <a:off x="6364880" y="3362443"/>
            <a:ext cx="620760" cy="620760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0" name="Shape 270"/>
          <p:cNvSpPr/>
          <p:nvPr/>
        </p:nvSpPr>
        <p:spPr>
          <a:xfrm>
            <a:off x="2523302" y="6540500"/>
            <a:ext cx="575548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pPr/>
            <a:r>
              <a:t>Colour code each image to indicate they have been entered as a TMG exhibit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273" name="Shape 273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274" name="Shape 274"/>
          <p:cNvSpPr/>
          <p:nvPr/>
        </p:nvSpPr>
        <p:spPr>
          <a:xfrm flipH="1" flipV="1">
            <a:off x="6339480" y="5037302"/>
            <a:ext cx="620760" cy="1177596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75" name="Shape 275"/>
          <p:cNvSpPr/>
          <p:nvPr/>
        </p:nvSpPr>
        <p:spPr>
          <a:xfrm flipH="1">
            <a:off x="6364880" y="3362443"/>
            <a:ext cx="620760" cy="620760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276" name="Screen Shot 2017-02-24 at 5.25.4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19303"/>
            <a:ext cx="13004800" cy="72421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" name="Group 280"/>
          <p:cNvGrpSpPr/>
          <p:nvPr/>
        </p:nvGrpSpPr>
        <p:grpSpPr>
          <a:xfrm>
            <a:off x="4693940" y="2823076"/>
            <a:ext cx="2367260" cy="3018925"/>
            <a:chOff x="0" y="0"/>
            <a:chExt cx="2367259" cy="3018923"/>
          </a:xfrm>
        </p:grpSpPr>
        <p:pic>
          <p:nvPicPr>
            <p:cNvPr id="277" name="Screen Shot 2017-02-24 at 5.28.18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8259" y="174123"/>
              <a:ext cx="2159001" cy="2844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8" name="Shape 278"/>
            <p:cNvSpPr/>
            <p:nvPr/>
          </p:nvSpPr>
          <p:spPr>
            <a:xfrm flipH="1" flipV="1">
              <a:off x="-1" y="-1"/>
              <a:ext cx="239457" cy="239457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79" name="Shape 279"/>
            <p:cNvSpPr/>
            <p:nvPr/>
          </p:nvSpPr>
          <p:spPr>
            <a:xfrm flipH="1" flipV="1">
              <a:off x="0" y="1092200"/>
              <a:ext cx="239456" cy="1898844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4" name="Group 284"/>
          <p:cNvGrpSpPr/>
          <p:nvPr/>
        </p:nvGrpSpPr>
        <p:grpSpPr>
          <a:xfrm>
            <a:off x="8013700" y="5858399"/>
            <a:ext cx="3435101" cy="1662137"/>
            <a:chOff x="0" y="0"/>
            <a:chExt cx="3435100" cy="1662136"/>
          </a:xfrm>
        </p:grpSpPr>
        <p:pic>
          <p:nvPicPr>
            <p:cNvPr id="281" name="Screen Shot 2017-02-24 at 5.28.31 P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4400"/>
              <a:ext cx="2997200" cy="1041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2" name="Shape 282"/>
            <p:cNvSpPr/>
            <p:nvPr/>
          </p:nvSpPr>
          <p:spPr>
            <a:xfrm flipH="1" flipV="1">
              <a:off x="2979440" y="0"/>
              <a:ext cx="455661" cy="1238963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83" name="Shape 283"/>
            <p:cNvSpPr/>
            <p:nvPr/>
          </p:nvSpPr>
          <p:spPr>
            <a:xfrm flipH="1" flipV="1">
              <a:off x="2979440" y="1041377"/>
              <a:ext cx="455661" cy="62076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285" name="Shape 285"/>
          <p:cNvSpPr/>
          <p:nvPr/>
        </p:nvSpPr>
        <p:spPr>
          <a:xfrm>
            <a:off x="10642600" y="2400473"/>
            <a:ext cx="435174" cy="27697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6" name="Shape 286"/>
          <p:cNvSpPr/>
          <p:nvPr/>
        </p:nvSpPr>
        <p:spPr>
          <a:xfrm>
            <a:off x="8140700" y="1968500"/>
            <a:ext cx="1587500" cy="60407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87" name="Shape 287"/>
          <p:cNvSpPr/>
          <p:nvPr/>
        </p:nvSpPr>
        <p:spPr>
          <a:xfrm>
            <a:off x="5350954" y="8969429"/>
            <a:ext cx="25978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Map Module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75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2"/>
      <p:bldP build="whole" bldLvl="1" animBg="1" rev="0" advAuto="0" spid="285" grpId="3"/>
      <p:bldP build="whole" bldLvl="1" animBg="1" rev="0" advAuto="0" spid="28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0" name="Screen Shot 2017-02-24 at 5.38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4666" y="0"/>
            <a:ext cx="10386268" cy="9753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4" name="Group 294"/>
          <p:cNvGrpSpPr/>
          <p:nvPr/>
        </p:nvGrpSpPr>
        <p:grpSpPr>
          <a:xfrm>
            <a:off x="4282080" y="2755900"/>
            <a:ext cx="4671420" cy="3784600"/>
            <a:chOff x="0" y="0"/>
            <a:chExt cx="4671419" cy="3784600"/>
          </a:xfrm>
        </p:grpSpPr>
        <p:pic>
          <p:nvPicPr>
            <p:cNvPr id="291" name="Screen Shot 2017-02-24 at 5.40.25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6019" y="0"/>
              <a:ext cx="3835401" cy="3784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2" name="Shape 292"/>
            <p:cNvSpPr/>
            <p:nvPr/>
          </p:nvSpPr>
          <p:spPr>
            <a:xfrm flipH="1" flipV="1">
              <a:off x="25399" y="2253479"/>
              <a:ext cx="1269651" cy="80938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293" name="Shape 293"/>
            <p:cNvSpPr/>
            <p:nvPr/>
          </p:nvSpPr>
          <p:spPr>
            <a:xfrm flipH="1">
              <a:off x="-1" y="353783"/>
              <a:ext cx="1269651" cy="174982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5" name="Screen Shot 2017-02-24 at 5.45.15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600" y="698500"/>
            <a:ext cx="3175000" cy="297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creen Shot 2017-02-24 at 5.50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247681"/>
            <a:ext cx="13004800" cy="5258238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5481878" y="8096250"/>
            <a:ext cx="46826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Selected photo location</a:t>
            </a:r>
          </a:p>
        </p:txBody>
      </p:sp>
      <p:sp>
        <p:nvSpPr>
          <p:cNvPr id="299" name="Shape 299"/>
          <p:cNvSpPr/>
          <p:nvPr/>
        </p:nvSpPr>
        <p:spPr>
          <a:xfrm flipV="1">
            <a:off x="812800" y="3478658"/>
            <a:ext cx="6383983" cy="364604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0" name="Shape 300"/>
          <p:cNvSpPr/>
          <p:nvPr/>
        </p:nvSpPr>
        <p:spPr>
          <a:xfrm flipH="1" flipV="1">
            <a:off x="7328743" y="3502123"/>
            <a:ext cx="4101257" cy="2212878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01" name="Screen Shot 2017-02-24 at 5.53.4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3267" y="6464300"/>
            <a:ext cx="2133601" cy="2870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hape 302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Enlarged 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305" name="Shape 305"/>
          <p:cNvSpPr/>
          <p:nvPr/>
        </p:nvSpPr>
        <p:spPr>
          <a:xfrm>
            <a:off x="1568754" y="1419170"/>
            <a:ext cx="9867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 ~ Search using keyword ‘elmwood’ </a:t>
            </a:r>
          </a:p>
        </p:txBody>
      </p:sp>
      <p:pic>
        <p:nvPicPr>
          <p:cNvPr id="306" name="Screen Shot 2017-02-24 at 6.18.5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82393"/>
            <a:ext cx="13004800" cy="7646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Screen Shot 2017-02-24 at 6.20.1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3358428"/>
            <a:ext cx="13004800" cy="750744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Shape 308"/>
          <p:cNvSpPr/>
          <p:nvPr/>
        </p:nvSpPr>
        <p:spPr>
          <a:xfrm>
            <a:off x="12891139" y="2371843"/>
            <a:ext cx="1" cy="969745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09" name="Shape 309"/>
          <p:cNvSpPr/>
          <p:nvPr/>
        </p:nvSpPr>
        <p:spPr>
          <a:xfrm flipH="1">
            <a:off x="109832" y="2402269"/>
            <a:ext cx="8514108" cy="972392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10" name="Shape 310"/>
          <p:cNvSpPr/>
          <p:nvPr/>
        </p:nvSpPr>
        <p:spPr>
          <a:xfrm>
            <a:off x="25400" y="3365673"/>
            <a:ext cx="12954001" cy="736254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1" name="Shape 311"/>
          <p:cNvSpPr/>
          <p:nvPr/>
        </p:nvSpPr>
        <p:spPr>
          <a:xfrm>
            <a:off x="441473" y="4368800"/>
            <a:ext cx="12017029" cy="127000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12" name="Shape 312"/>
          <p:cNvSpPr/>
          <p:nvPr/>
        </p:nvSpPr>
        <p:spPr>
          <a:xfrm>
            <a:off x="678358" y="4552950"/>
            <a:ext cx="116480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Images from Elmwood Cemetery found, from 2000 to 2016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315" name="Shape 315"/>
          <p:cNvSpPr/>
          <p:nvPr/>
        </p:nvSpPr>
        <p:spPr>
          <a:xfrm>
            <a:off x="3207359" y="1746398"/>
            <a:ext cx="659008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 ~ Quick Rotation</a:t>
            </a:r>
          </a:p>
        </p:txBody>
      </p:sp>
      <p:pic>
        <p:nvPicPr>
          <p:cNvPr id="316" name="Screen Shot 2017-02-24 at 6.12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32150" y="2634058"/>
            <a:ext cx="2799951" cy="3727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Screen Shot 2017-02-24 at 6.12.1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62185" y="2628503"/>
            <a:ext cx="2799951" cy="3738857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Shape 318"/>
          <p:cNvSpPr/>
          <p:nvPr/>
        </p:nvSpPr>
        <p:spPr>
          <a:xfrm>
            <a:off x="608136" y="7251699"/>
            <a:ext cx="1178852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700"/>
            </a:lvl1pPr>
          </a:lstStyle>
          <a:p>
            <a:pPr/>
            <a:r>
              <a:t>For those cameras lacking auto rotate functionality, images can be rotated in the Library Module using arrows in the lower left &amp; right corners (not shown here).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type="title"/>
          </p:nvPr>
        </p:nvSpPr>
        <p:spPr>
          <a:xfrm>
            <a:off x="5897264" y="254000"/>
            <a:ext cx="5393036" cy="1618556"/>
          </a:xfrm>
          <a:prstGeom prst="rect">
            <a:avLst/>
          </a:prstGeom>
        </p:spPr>
        <p:txBody>
          <a:bodyPr/>
          <a:lstStyle/>
          <a:p>
            <a:pPr/>
            <a:r>
              <a:t>Collections</a:t>
            </a:r>
          </a:p>
        </p:txBody>
      </p:sp>
      <p:sp>
        <p:nvSpPr>
          <p:cNvPr id="321" name="Shape 321"/>
          <p:cNvSpPr/>
          <p:nvPr>
            <p:ph type="body" sz="half" idx="1"/>
          </p:nvPr>
        </p:nvSpPr>
        <p:spPr>
          <a:xfrm>
            <a:off x="4820245" y="2527300"/>
            <a:ext cx="7422555" cy="5715000"/>
          </a:xfrm>
          <a:prstGeom prst="rect">
            <a:avLst/>
          </a:prstGeom>
        </p:spPr>
        <p:txBody>
          <a:bodyPr/>
          <a:lstStyle/>
          <a:p>
            <a:pPr marL="295275" indent="-295275" defTabSz="438150">
              <a:spcBef>
                <a:spcPts val="2700"/>
              </a:spcBef>
              <a:buBlip>
                <a:blip r:embed="rId2"/>
              </a:buBlip>
              <a:defRPr sz="2700"/>
            </a:pPr>
            <a:r>
              <a:t>Collections are a means of organizing your photo library</a:t>
            </a:r>
          </a:p>
          <a:p>
            <a:pPr marL="295275" indent="-295275" defTabSz="438150">
              <a:spcBef>
                <a:spcPts val="2700"/>
              </a:spcBef>
              <a:buBlip>
                <a:blip r:embed="rId2"/>
              </a:buBlip>
              <a:defRPr sz="2700"/>
            </a:pPr>
            <a:r>
              <a:t>I chose to use a hierarchy that displays my genealogy images by year &amp; province.  Within each province I have cemeteries, various archives, visits with relations etc.</a:t>
            </a:r>
          </a:p>
          <a:p>
            <a:pPr marL="295275" indent="-295275" defTabSz="438150">
              <a:spcBef>
                <a:spcPts val="2700"/>
              </a:spcBef>
              <a:buBlip>
                <a:blip r:embed="rId2"/>
              </a:buBlip>
              <a:defRPr sz="2700"/>
            </a:pPr>
            <a:r>
              <a:t>I recommend establishing Collections before importing images for an efficient workflow</a:t>
            </a:r>
          </a:p>
          <a:p>
            <a:pPr marL="295275" indent="-295275" defTabSz="438150">
              <a:spcBef>
                <a:spcPts val="2700"/>
              </a:spcBef>
              <a:buBlip>
                <a:blip r:embed="rId2"/>
              </a:buBlip>
              <a:defRPr sz="2700"/>
            </a:pPr>
            <a:r>
              <a:t>Prior to creating a Collection I will have transferred images from camera to folders on my external hard drive.</a:t>
            </a:r>
          </a:p>
        </p:txBody>
      </p:sp>
      <p:pic>
        <p:nvPicPr>
          <p:cNvPr id="322" name="Screen Shot 2017-02-24 at 4.40.4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0837" y="-101600"/>
            <a:ext cx="437427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/>
          <p:nvPr>
            <p:ph type="title"/>
          </p:nvPr>
        </p:nvSpPr>
        <p:spPr>
          <a:xfrm>
            <a:off x="329753" y="254000"/>
            <a:ext cx="12345294" cy="1629073"/>
          </a:xfrm>
          <a:prstGeom prst="rect">
            <a:avLst/>
          </a:prstGeom>
        </p:spPr>
        <p:txBody>
          <a:bodyPr/>
          <a:lstStyle/>
          <a:p>
            <a:pPr/>
            <a:r>
              <a:t>Organizing the Photo Library</a:t>
            </a:r>
          </a:p>
        </p:txBody>
      </p:sp>
      <p:sp>
        <p:nvSpPr>
          <p:cNvPr id="325" name="Shape 325"/>
          <p:cNvSpPr/>
          <p:nvPr/>
        </p:nvSpPr>
        <p:spPr>
          <a:xfrm>
            <a:off x="385521" y="7899400"/>
            <a:ext cx="12233758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As a case study I will demonstrate importing a new folder into Lightroom.  The above screenshot is from Adobe Bridge.</a:t>
            </a:r>
          </a:p>
        </p:txBody>
      </p:sp>
      <p:pic>
        <p:nvPicPr>
          <p:cNvPr id="326" name="Screen Shot 2017-02-25 at 11.08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531" y="2424609"/>
            <a:ext cx="12381738" cy="53247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title"/>
          </p:nvPr>
        </p:nvSpPr>
        <p:spPr>
          <a:xfrm>
            <a:off x="329753" y="254000"/>
            <a:ext cx="12345294" cy="1629073"/>
          </a:xfrm>
          <a:prstGeom prst="rect">
            <a:avLst/>
          </a:prstGeom>
        </p:spPr>
        <p:txBody>
          <a:bodyPr/>
          <a:lstStyle/>
          <a:p>
            <a:pPr/>
            <a:r>
              <a:t>Organizing the Photo Library</a:t>
            </a:r>
          </a:p>
        </p:txBody>
      </p:sp>
      <p:sp>
        <p:nvSpPr>
          <p:cNvPr id="329" name="Shape 329"/>
          <p:cNvSpPr/>
          <p:nvPr/>
        </p:nvSpPr>
        <p:spPr>
          <a:xfrm>
            <a:off x="54833" y="8394699"/>
            <a:ext cx="1264981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Adding visits in Québec during the Maritime Genealogy Tour 2016 I will add a new Lightroom Collection for a visit with a new cousin in Sherbrooke.</a:t>
            </a:r>
          </a:p>
        </p:txBody>
      </p:sp>
      <p:pic>
        <p:nvPicPr>
          <p:cNvPr id="330" name="Screen Shot 2017-02-25 at 11.11.0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456"/>
            <a:ext cx="13004800" cy="8236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xfrm>
            <a:off x="787400" y="254000"/>
            <a:ext cx="11430000" cy="1982143"/>
          </a:xfrm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pic>
        <p:nvPicPr>
          <p:cNvPr id="126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100" y="1981200"/>
            <a:ext cx="10629900" cy="6578600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</p:pic>
      <p:sp>
        <p:nvSpPr>
          <p:cNvPr id="127" name="Shape 127"/>
          <p:cNvSpPr/>
          <p:nvPr/>
        </p:nvSpPr>
        <p:spPr>
          <a:xfrm>
            <a:off x="5009184" y="8680450"/>
            <a:ext cx="29864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Lightroom CC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Images</a:t>
            </a:r>
          </a:p>
        </p:txBody>
      </p:sp>
      <p:sp>
        <p:nvSpPr>
          <p:cNvPr id="333" name="Shape 333"/>
          <p:cNvSpPr/>
          <p:nvPr/>
        </p:nvSpPr>
        <p:spPr>
          <a:xfrm>
            <a:off x="4926888" y="1555898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334" name="Shape 334"/>
          <p:cNvSpPr/>
          <p:nvPr/>
        </p:nvSpPr>
        <p:spPr>
          <a:xfrm>
            <a:off x="217042" y="3016250"/>
            <a:ext cx="125707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 first step in the image editing workflow is to import images.</a:t>
            </a:r>
          </a:p>
        </p:txBody>
      </p:sp>
      <p:pic>
        <p:nvPicPr>
          <p:cNvPr id="335" name="Screen Shot 2017-02-24 at 7.42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82803"/>
            <a:ext cx="13004800" cy="72421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9" name="Group 339"/>
          <p:cNvGrpSpPr/>
          <p:nvPr/>
        </p:nvGrpSpPr>
        <p:grpSpPr>
          <a:xfrm>
            <a:off x="468908" y="4978400"/>
            <a:ext cx="8573493" cy="3374187"/>
            <a:chOff x="0" y="0"/>
            <a:chExt cx="8573491" cy="3374186"/>
          </a:xfrm>
        </p:grpSpPr>
        <p:pic>
          <p:nvPicPr>
            <p:cNvPr id="336" name="Screen Shot 2017-02-24 at 7.42.14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604491" y="0"/>
              <a:ext cx="5969001" cy="2895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Shape 337"/>
            <p:cNvSpPr/>
            <p:nvPr/>
          </p:nvSpPr>
          <p:spPr>
            <a:xfrm flipH="1">
              <a:off x="6151" y="17784"/>
              <a:ext cx="2654937" cy="241112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38" name="Shape 338"/>
            <p:cNvSpPr/>
            <p:nvPr/>
          </p:nvSpPr>
          <p:spPr>
            <a:xfrm flipH="1">
              <a:off x="0" y="2868016"/>
              <a:ext cx="2667240" cy="50617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340" name="Shape 340"/>
          <p:cNvSpPr/>
          <p:nvPr/>
        </p:nvSpPr>
        <p:spPr>
          <a:xfrm>
            <a:off x="4531613" y="8985250"/>
            <a:ext cx="29763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Select ‘Import’</a:t>
            </a:r>
          </a:p>
        </p:txBody>
      </p:sp>
      <p:sp>
        <p:nvSpPr>
          <p:cNvPr id="341" name="Shape 341"/>
          <p:cNvSpPr/>
          <p:nvPr/>
        </p:nvSpPr>
        <p:spPr>
          <a:xfrm flipH="1" flipV="1">
            <a:off x="4508499" y="7780776"/>
            <a:ext cx="1344365" cy="1344365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Images</a:t>
            </a:r>
          </a:p>
        </p:txBody>
      </p:sp>
      <p:sp>
        <p:nvSpPr>
          <p:cNvPr id="344" name="Shape 344"/>
          <p:cNvSpPr/>
          <p:nvPr/>
        </p:nvSpPr>
        <p:spPr>
          <a:xfrm>
            <a:off x="4926888" y="1555898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345" name="Shape 345"/>
          <p:cNvSpPr/>
          <p:nvPr/>
        </p:nvSpPr>
        <p:spPr>
          <a:xfrm>
            <a:off x="6723939" y="2863850"/>
            <a:ext cx="605411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QC folder was created as a Collection Set, under which there will be a series of Collection folders </a:t>
            </a:r>
          </a:p>
        </p:txBody>
      </p:sp>
      <p:pic>
        <p:nvPicPr>
          <p:cNvPr id="346" name="Screen Shot 2017-02-25 at 11.20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6750" y="2597894"/>
            <a:ext cx="5676900" cy="287020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 flipH="1">
            <a:off x="4648199" y="3162101"/>
            <a:ext cx="2261280" cy="190699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351" name="Group 351"/>
          <p:cNvGrpSpPr/>
          <p:nvPr/>
        </p:nvGrpSpPr>
        <p:grpSpPr>
          <a:xfrm>
            <a:off x="444500" y="6134100"/>
            <a:ext cx="12498653" cy="2565400"/>
            <a:chOff x="0" y="0"/>
            <a:chExt cx="12498652" cy="2565400"/>
          </a:xfrm>
        </p:grpSpPr>
        <p:pic>
          <p:nvPicPr>
            <p:cNvPr id="348" name="Screen Shot 2017-02-25 at 11.22.47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24600" cy="2565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9" name="Shape 349"/>
            <p:cNvSpPr/>
            <p:nvPr/>
          </p:nvSpPr>
          <p:spPr>
            <a:xfrm>
              <a:off x="6444539" y="171449"/>
              <a:ext cx="6054114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Replace default ‘Collection Set’ with QC</a:t>
              </a:r>
            </a:p>
          </p:txBody>
        </p:sp>
        <p:sp>
          <p:nvSpPr>
            <p:cNvPr id="350" name="Shape 350"/>
            <p:cNvSpPr/>
            <p:nvPr/>
          </p:nvSpPr>
          <p:spPr>
            <a:xfrm flipH="1">
              <a:off x="2332583" y="444432"/>
              <a:ext cx="4297496" cy="21272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Images</a:t>
            </a:r>
          </a:p>
        </p:txBody>
      </p:sp>
      <p:sp>
        <p:nvSpPr>
          <p:cNvPr id="354" name="Shape 354"/>
          <p:cNvSpPr/>
          <p:nvPr/>
        </p:nvSpPr>
        <p:spPr>
          <a:xfrm>
            <a:off x="4926888" y="1555898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355" name="Shape 355"/>
          <p:cNvSpPr/>
          <p:nvPr/>
        </p:nvSpPr>
        <p:spPr>
          <a:xfrm>
            <a:off x="6812839" y="2863850"/>
            <a:ext cx="605411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A new Collection Set was created within the QC Collection Set, to accommodate several Collections. </a:t>
            </a:r>
          </a:p>
        </p:txBody>
      </p:sp>
      <p:pic>
        <p:nvPicPr>
          <p:cNvPr id="356" name="Screen Shot 2017-02-25 at 11.29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00" y="2521694"/>
            <a:ext cx="6324600" cy="259080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Shape 357"/>
          <p:cNvSpPr/>
          <p:nvPr/>
        </p:nvSpPr>
        <p:spPr>
          <a:xfrm flipH="1" flipV="1">
            <a:off x="3758456" y="3162101"/>
            <a:ext cx="3151023" cy="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8" name="Shape 358"/>
          <p:cNvSpPr/>
          <p:nvPr/>
        </p:nvSpPr>
        <p:spPr>
          <a:xfrm flipH="1">
            <a:off x="1878888" y="3489449"/>
            <a:ext cx="5040198" cy="60574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59" name="Shape 359"/>
          <p:cNvSpPr/>
          <p:nvPr/>
        </p:nvSpPr>
        <p:spPr>
          <a:xfrm flipH="1" flipV="1">
            <a:off x="4393456" y="2704440"/>
            <a:ext cx="2482735" cy="44633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364" name="Group 364"/>
          <p:cNvGrpSpPr/>
          <p:nvPr/>
        </p:nvGrpSpPr>
        <p:grpSpPr>
          <a:xfrm>
            <a:off x="-412750" y="5058916"/>
            <a:ext cx="13355903" cy="5143501"/>
            <a:chOff x="0" y="0"/>
            <a:chExt cx="13355902" cy="5143500"/>
          </a:xfrm>
        </p:grpSpPr>
        <p:pic>
          <p:nvPicPr>
            <p:cNvPr id="360" name="Screen Shot 2017-02-25 at 11.32.19 A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734300" cy="5143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" name="Shape 361"/>
            <p:cNvSpPr/>
            <p:nvPr/>
          </p:nvSpPr>
          <p:spPr>
            <a:xfrm>
              <a:off x="7301789" y="1062483"/>
              <a:ext cx="60541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Within the above new Collection Set a new Collection was created.</a:t>
              </a:r>
            </a:p>
          </p:txBody>
        </p:sp>
        <p:sp>
          <p:nvSpPr>
            <p:cNvPr id="362" name="Shape 362"/>
            <p:cNvSpPr/>
            <p:nvPr/>
          </p:nvSpPr>
          <p:spPr>
            <a:xfrm flipH="1" flipV="1">
              <a:off x="3628082" y="1076499"/>
              <a:ext cx="3884647" cy="21972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63" name="Shape 363"/>
            <p:cNvSpPr/>
            <p:nvPr/>
          </p:nvSpPr>
          <p:spPr>
            <a:xfrm flipH="1">
              <a:off x="4155033" y="1289125"/>
              <a:ext cx="3366527" cy="677020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Images</a:t>
            </a:r>
          </a:p>
        </p:txBody>
      </p:sp>
      <p:sp>
        <p:nvSpPr>
          <p:cNvPr id="367" name="Shape 367"/>
          <p:cNvSpPr/>
          <p:nvPr/>
        </p:nvSpPr>
        <p:spPr>
          <a:xfrm>
            <a:off x="4926888" y="1555898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368" name="Shape 368"/>
          <p:cNvSpPr/>
          <p:nvPr/>
        </p:nvSpPr>
        <p:spPr>
          <a:xfrm>
            <a:off x="278789" y="6057900"/>
            <a:ext cx="11566357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Four new Collections were created within a Collection Set, each indicating ‘0’ photos imported.</a:t>
            </a:r>
          </a:p>
        </p:txBody>
      </p:sp>
      <p:pic>
        <p:nvPicPr>
          <p:cNvPr id="369" name="Screen Shot 2017-02-25 at 11.41.1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32300" y="2854399"/>
            <a:ext cx="4140200" cy="2552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Images</a:t>
            </a:r>
          </a:p>
        </p:txBody>
      </p:sp>
      <p:sp>
        <p:nvSpPr>
          <p:cNvPr id="372" name="Shape 372"/>
          <p:cNvSpPr/>
          <p:nvPr/>
        </p:nvSpPr>
        <p:spPr>
          <a:xfrm>
            <a:off x="4926888" y="1555898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373" name="Shape 373"/>
          <p:cNvSpPr/>
          <p:nvPr/>
        </p:nvSpPr>
        <p:spPr>
          <a:xfrm>
            <a:off x="2479014" y="7029450"/>
            <a:ext cx="75387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In the lower left corner select ‘Import’</a:t>
            </a:r>
          </a:p>
        </p:txBody>
      </p:sp>
      <p:pic>
        <p:nvPicPr>
          <p:cNvPr id="374" name="Screen Shot 2017-02-25 at 11.38.3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0200" y="4559300"/>
            <a:ext cx="4724400" cy="63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Shape 375"/>
          <p:cNvSpPr/>
          <p:nvPr/>
        </p:nvSpPr>
        <p:spPr>
          <a:xfrm flipH="1" flipV="1">
            <a:off x="5569483" y="5037576"/>
            <a:ext cx="3140838" cy="1951385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Images</a:t>
            </a:r>
          </a:p>
        </p:txBody>
      </p:sp>
      <p:sp>
        <p:nvSpPr>
          <p:cNvPr id="378" name="Shape 378"/>
          <p:cNvSpPr/>
          <p:nvPr/>
        </p:nvSpPr>
        <p:spPr>
          <a:xfrm>
            <a:off x="4926888" y="1555898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pic>
        <p:nvPicPr>
          <p:cNvPr id="379" name="Screen Shot 2017-02-25 at 11.58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01" y="-152400"/>
            <a:ext cx="238059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Shape 380"/>
          <p:cNvSpPr/>
          <p:nvPr/>
        </p:nvSpPr>
        <p:spPr>
          <a:xfrm>
            <a:off x="3654688" y="2948157"/>
            <a:ext cx="748848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panel displaying all available sources</a:t>
            </a:r>
          </a:p>
        </p:txBody>
      </p:sp>
      <p:grpSp>
        <p:nvGrpSpPr>
          <p:cNvPr id="383" name="Group 383"/>
          <p:cNvGrpSpPr/>
          <p:nvPr/>
        </p:nvGrpSpPr>
        <p:grpSpPr>
          <a:xfrm>
            <a:off x="1450119" y="7685258"/>
            <a:ext cx="11355149" cy="678777"/>
            <a:chOff x="0" y="0"/>
            <a:chExt cx="11355148" cy="678776"/>
          </a:xfrm>
        </p:grpSpPr>
        <p:sp>
          <p:nvSpPr>
            <p:cNvPr id="381" name="Shape 381"/>
            <p:cNvSpPr/>
            <p:nvPr/>
          </p:nvSpPr>
          <p:spPr>
            <a:xfrm>
              <a:off x="1812469" y="0"/>
              <a:ext cx="954268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Select the location of the photos to be imported.</a:t>
              </a:r>
            </a:p>
          </p:txBody>
        </p:sp>
        <p:sp>
          <p:nvSpPr>
            <p:cNvPr id="382" name="Shape 382"/>
            <p:cNvSpPr/>
            <p:nvPr/>
          </p:nvSpPr>
          <p:spPr>
            <a:xfrm flipH="1">
              <a:off x="-1" y="307002"/>
              <a:ext cx="1735702" cy="37177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Images</a:t>
            </a:r>
          </a:p>
        </p:txBody>
      </p:sp>
      <p:sp>
        <p:nvSpPr>
          <p:cNvPr id="386" name="Shape 386"/>
          <p:cNvSpPr/>
          <p:nvPr/>
        </p:nvSpPr>
        <p:spPr>
          <a:xfrm>
            <a:off x="4926888" y="1555898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387" name="Shape 387"/>
          <p:cNvSpPr/>
          <p:nvPr/>
        </p:nvSpPr>
        <p:spPr>
          <a:xfrm flipV="1">
            <a:off x="4176420" y="8040656"/>
            <a:ext cx="377659" cy="86524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88" name="Shape 388"/>
          <p:cNvSpPr/>
          <p:nvPr/>
        </p:nvSpPr>
        <p:spPr>
          <a:xfrm>
            <a:off x="1315084" y="8782050"/>
            <a:ext cx="504063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Select all or some images.</a:t>
            </a:r>
          </a:p>
        </p:txBody>
      </p:sp>
      <p:pic>
        <p:nvPicPr>
          <p:cNvPr id="389" name="Screen Shot 2017-02-25 at 12.10.4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497" y="1575950"/>
            <a:ext cx="12325806" cy="63951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2" name="Group 392"/>
          <p:cNvGrpSpPr/>
          <p:nvPr/>
        </p:nvGrpSpPr>
        <p:grpSpPr>
          <a:xfrm>
            <a:off x="7630921" y="3286266"/>
            <a:ext cx="3800803" cy="6143485"/>
            <a:chOff x="0" y="0"/>
            <a:chExt cx="3800802" cy="6143483"/>
          </a:xfrm>
        </p:grpSpPr>
        <p:sp>
          <p:nvSpPr>
            <p:cNvPr id="390" name="Shape 390"/>
            <p:cNvSpPr/>
            <p:nvPr/>
          </p:nvSpPr>
          <p:spPr>
            <a:xfrm flipV="1">
              <a:off x="2114894" y="-1"/>
              <a:ext cx="1685909" cy="5563742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-1" y="5495783"/>
              <a:ext cx="2848357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Add keywords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Screen Shot 2017-02-25 at 12.28.1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379" y="2765045"/>
            <a:ext cx="12394042" cy="4442426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Shape 395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Images</a:t>
            </a:r>
          </a:p>
        </p:txBody>
      </p:sp>
      <p:sp>
        <p:nvSpPr>
          <p:cNvPr id="396" name="Shape 396"/>
          <p:cNvSpPr/>
          <p:nvPr/>
        </p:nvSpPr>
        <p:spPr>
          <a:xfrm>
            <a:off x="4926888" y="1555898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sp>
        <p:nvSpPr>
          <p:cNvPr id="397" name="Shape 397"/>
          <p:cNvSpPr/>
          <p:nvPr/>
        </p:nvSpPr>
        <p:spPr>
          <a:xfrm>
            <a:off x="2656204" y="8177074"/>
            <a:ext cx="76923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New Collections with imported photos</a:t>
            </a:r>
          </a:p>
        </p:txBody>
      </p:sp>
      <p:sp>
        <p:nvSpPr>
          <p:cNvPr id="398" name="Shape 398"/>
          <p:cNvSpPr/>
          <p:nvPr/>
        </p:nvSpPr>
        <p:spPr>
          <a:xfrm flipV="1">
            <a:off x="2362199" y="5628426"/>
            <a:ext cx="1471118" cy="756554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99" name="Shape 399"/>
          <p:cNvSpPr/>
          <p:nvPr/>
        </p:nvSpPr>
        <p:spPr>
          <a:xfrm>
            <a:off x="2412999" y="7200900"/>
            <a:ext cx="1458418" cy="177196"/>
          </a:xfrm>
          <a:prstGeom prst="line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00" name="Screen Shot 2017-02-25 at 12.26.4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29050" y="5607050"/>
            <a:ext cx="3848100" cy="179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403" name="Shape 403"/>
          <p:cNvSpPr/>
          <p:nvPr/>
        </p:nvSpPr>
        <p:spPr>
          <a:xfrm>
            <a:off x="4827219" y="1555898"/>
            <a:ext cx="3350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 Module</a:t>
            </a:r>
          </a:p>
        </p:txBody>
      </p:sp>
      <p:pic>
        <p:nvPicPr>
          <p:cNvPr id="404" name="Screen Shot 2017-02-25 at 12.32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5500" y="2686050"/>
            <a:ext cx="3733800" cy="4000500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Shape 405"/>
          <p:cNvSpPr/>
          <p:nvPr/>
        </p:nvSpPr>
        <p:spPr>
          <a:xfrm>
            <a:off x="2834284" y="7575550"/>
            <a:ext cx="73362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Select a photo to edit, click ‘Develop’</a:t>
            </a:r>
          </a:p>
        </p:txBody>
      </p:sp>
      <p:sp>
        <p:nvSpPr>
          <p:cNvPr id="406" name="Shape 406"/>
          <p:cNvSpPr/>
          <p:nvPr/>
        </p:nvSpPr>
        <p:spPr>
          <a:xfrm flipV="1">
            <a:off x="5219699" y="6616898"/>
            <a:ext cx="780853" cy="1053902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07" name="Shape 407"/>
          <p:cNvSpPr/>
          <p:nvPr/>
        </p:nvSpPr>
        <p:spPr>
          <a:xfrm flipH="1" flipV="1">
            <a:off x="7883226" y="3263751"/>
            <a:ext cx="1273474" cy="4343550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/>
          <p:nvPr>
            <p:ph type="title"/>
          </p:nvPr>
        </p:nvSpPr>
        <p:spPr>
          <a:xfrm>
            <a:off x="457200" y="304800"/>
            <a:ext cx="11950502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410" name="Shape 410"/>
          <p:cNvSpPr/>
          <p:nvPr/>
        </p:nvSpPr>
        <p:spPr>
          <a:xfrm>
            <a:off x="527149" y="2921000"/>
            <a:ext cx="11950502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/>
            </a:pPr>
            <a:r>
              <a:rPr b="1"/>
              <a:t>TIP</a:t>
            </a:r>
            <a:r>
              <a:t>:  </a:t>
            </a:r>
            <a:r>
              <a:rPr b="1"/>
              <a:t>The editing process in Lightroom is nondestructive.</a:t>
            </a:r>
            <a:r>
              <a:t>  Instead of editing the original image, never to return to its original state once saved, or having software create an ‘Originals’ folder, then editing a copy, Lightroom creates a small text file linked to the image.  One can always go back to any point in the editing process, even all the way back to the original.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title"/>
          </p:nvPr>
        </p:nvSpPr>
        <p:spPr>
          <a:xfrm>
            <a:off x="787400" y="254000"/>
            <a:ext cx="11430000" cy="1981200"/>
          </a:xfrm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pic>
        <p:nvPicPr>
          <p:cNvPr id="130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8400" y="1993900"/>
            <a:ext cx="10655300" cy="6604000"/>
          </a:xfrm>
          <a:prstGeom prst="rect">
            <a:avLst/>
          </a:prstGeom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</p:pic>
      <p:sp>
        <p:nvSpPr>
          <p:cNvPr id="131" name="Shape 131"/>
          <p:cNvSpPr/>
          <p:nvPr/>
        </p:nvSpPr>
        <p:spPr>
          <a:xfrm>
            <a:off x="4995011" y="8680450"/>
            <a:ext cx="30147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Photoshop CC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Shape 412"/>
          <p:cNvSpPr/>
          <p:nvPr>
            <p:ph type="title"/>
          </p:nvPr>
        </p:nvSpPr>
        <p:spPr>
          <a:xfrm>
            <a:off x="457200" y="304800"/>
            <a:ext cx="11950502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pic>
        <p:nvPicPr>
          <p:cNvPr id="413" name="Screen Shot 2017-02-25 at 1.31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800" y="1955800"/>
            <a:ext cx="4673600" cy="665480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5770457" y="2971800"/>
            <a:ext cx="613495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The left panel displays Presets, History &amp; Collections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type="title"/>
          </p:nvPr>
        </p:nvSpPr>
        <p:spPr>
          <a:xfrm>
            <a:off x="985539" y="241300"/>
            <a:ext cx="6647013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417" name="Shape 417"/>
          <p:cNvSpPr/>
          <p:nvPr/>
        </p:nvSpPr>
        <p:spPr>
          <a:xfrm>
            <a:off x="581253" y="2797300"/>
            <a:ext cx="7455585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The Develop module offers many more editing options than Quick Edit in the Library module.</a:t>
            </a:r>
          </a:p>
        </p:txBody>
      </p:sp>
      <p:pic>
        <p:nvPicPr>
          <p:cNvPr id="418" name="Screen Shot 2017-02-25 at 12.39.2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41284" y="305669"/>
            <a:ext cx="4119998" cy="914226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Shape 419"/>
          <p:cNvSpPr/>
          <p:nvPr/>
        </p:nvSpPr>
        <p:spPr>
          <a:xfrm>
            <a:off x="581253" y="4205350"/>
            <a:ext cx="7455585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/>
            <a:r>
              <a:t>The work area offers two viewing modes: Loupe view, which allows viewing the image at different magnifications, and the Before/After view, which compares original and edits side by side.</a:t>
            </a:r>
          </a:p>
        </p:txBody>
      </p:sp>
      <p:sp>
        <p:nvSpPr>
          <p:cNvPr id="420" name="Shape 420"/>
          <p:cNvSpPr/>
          <p:nvPr/>
        </p:nvSpPr>
        <p:spPr>
          <a:xfrm>
            <a:off x="507944" y="6591300"/>
            <a:ext cx="7602203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/>
            <a:r>
              <a:t>The right panel contains the Histogram panel, and a wide selection of editing tools, including Crop Overlay, Spot Removal, Remove Red Eye, Basic, Detail, Lens Correction, Transform, Effects and Camera Calibration.</a:t>
            </a:r>
          </a:p>
        </p:txBody>
      </p:sp>
      <p:pic>
        <p:nvPicPr>
          <p:cNvPr id="421" name="Screen Shot 2017-02-25 at 4.39.3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8300" y="1676400"/>
            <a:ext cx="8077200" cy="63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424" name="Shape 424"/>
          <p:cNvSpPr/>
          <p:nvPr/>
        </p:nvSpPr>
        <p:spPr>
          <a:xfrm>
            <a:off x="4827219" y="1555898"/>
            <a:ext cx="3350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 Module</a:t>
            </a:r>
          </a:p>
        </p:txBody>
      </p:sp>
      <p:pic>
        <p:nvPicPr>
          <p:cNvPr id="425" name="Screen Shot 2017-02-25 at 12.34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299" y="1633022"/>
            <a:ext cx="12426202" cy="675110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hape 426"/>
          <p:cNvSpPr/>
          <p:nvPr/>
        </p:nvSpPr>
        <p:spPr>
          <a:xfrm>
            <a:off x="1728774" y="8864600"/>
            <a:ext cx="309565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Image is full screen.</a:t>
            </a:r>
          </a:p>
        </p:txBody>
      </p:sp>
      <p:sp>
        <p:nvSpPr>
          <p:cNvPr id="427" name="Shape 427"/>
          <p:cNvSpPr/>
          <p:nvPr/>
        </p:nvSpPr>
        <p:spPr>
          <a:xfrm>
            <a:off x="6173723" y="8864600"/>
            <a:ext cx="639775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/>
            <a:r>
              <a:t>Right pane changes with Develop options</a:t>
            </a:r>
          </a:p>
        </p:txBody>
      </p:sp>
      <p:sp>
        <p:nvSpPr>
          <p:cNvPr id="428" name="Shape 428"/>
          <p:cNvSpPr/>
          <p:nvPr/>
        </p:nvSpPr>
        <p:spPr>
          <a:xfrm flipV="1">
            <a:off x="10718800" y="6528494"/>
            <a:ext cx="649338" cy="2374207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29" name="Shape 429"/>
          <p:cNvSpPr/>
          <p:nvPr/>
        </p:nvSpPr>
        <p:spPr>
          <a:xfrm flipV="1">
            <a:off x="3289299" y="7848798"/>
            <a:ext cx="780853" cy="1053902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type="title"/>
          </p:nvPr>
        </p:nvSpPr>
        <p:spPr>
          <a:xfrm>
            <a:off x="6903591" y="254000"/>
            <a:ext cx="5313809" cy="1252439"/>
          </a:xfrm>
          <a:prstGeom prst="rect">
            <a:avLst/>
          </a:prstGeom>
        </p:spPr>
        <p:txBody>
          <a:bodyPr/>
          <a:lstStyle>
            <a:lvl1pPr defTabSz="502412">
              <a:defRPr sz="6708">
                <a:effectLst>
                  <a:outerShdw sx="100000" sy="100000" kx="0" ky="0" algn="b" rotWithShape="0" blurRad="54610" dist="10922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Editing Images</a:t>
            </a:r>
          </a:p>
        </p:txBody>
      </p:sp>
      <p:sp>
        <p:nvSpPr>
          <p:cNvPr id="432" name="Shape 432"/>
          <p:cNvSpPr/>
          <p:nvPr/>
        </p:nvSpPr>
        <p:spPr>
          <a:xfrm>
            <a:off x="7885314" y="1606698"/>
            <a:ext cx="33503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 Module</a:t>
            </a:r>
          </a:p>
        </p:txBody>
      </p:sp>
      <p:sp>
        <p:nvSpPr>
          <p:cNvPr id="433" name="Shape 433"/>
          <p:cNvSpPr/>
          <p:nvPr/>
        </p:nvSpPr>
        <p:spPr>
          <a:xfrm>
            <a:off x="6696149" y="6565899"/>
            <a:ext cx="5977485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/>
            <a:r>
              <a:t>In this example I will show how to make corrections for tilt, vertical perspective, cropping, brightness &amp; contrast.</a:t>
            </a:r>
          </a:p>
        </p:txBody>
      </p:sp>
      <p:sp>
        <p:nvSpPr>
          <p:cNvPr id="434" name="Shape 434"/>
          <p:cNvSpPr/>
          <p:nvPr/>
        </p:nvSpPr>
        <p:spPr>
          <a:xfrm flipV="1">
            <a:off x="3289299" y="7848798"/>
            <a:ext cx="780853" cy="1053902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35" name="Screen Shot 2017-02-25 at 4.43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651" y="240189"/>
            <a:ext cx="6309651" cy="9095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type="title"/>
          </p:nvPr>
        </p:nvSpPr>
        <p:spPr>
          <a:xfrm>
            <a:off x="6903591" y="254000"/>
            <a:ext cx="5313809" cy="1252439"/>
          </a:xfrm>
          <a:prstGeom prst="rect">
            <a:avLst/>
          </a:prstGeom>
        </p:spPr>
        <p:txBody>
          <a:bodyPr/>
          <a:lstStyle>
            <a:lvl1pPr defTabSz="502412">
              <a:defRPr sz="6708">
                <a:effectLst>
                  <a:outerShdw sx="100000" sy="100000" kx="0" ky="0" algn="b" rotWithShape="0" blurRad="54610" dist="10922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Editing Images</a:t>
            </a:r>
          </a:p>
        </p:txBody>
      </p:sp>
      <p:sp>
        <p:nvSpPr>
          <p:cNvPr id="438" name="Shape 438"/>
          <p:cNvSpPr/>
          <p:nvPr/>
        </p:nvSpPr>
        <p:spPr>
          <a:xfrm>
            <a:off x="7885314" y="1606698"/>
            <a:ext cx="33503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 Module</a:t>
            </a:r>
          </a:p>
        </p:txBody>
      </p:sp>
      <p:pic>
        <p:nvPicPr>
          <p:cNvPr id="439" name="Screen Shot 2017-02-25 at 4.49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6300" y="2354658"/>
            <a:ext cx="5080000" cy="287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Screen Shot 2017-02-25 at 4.59.08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3878" y="228136"/>
            <a:ext cx="6456012" cy="9297328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Shape 441"/>
          <p:cNvSpPr/>
          <p:nvPr/>
        </p:nvSpPr>
        <p:spPr>
          <a:xfrm flipH="1" flipV="1">
            <a:off x="7833518" y="4279850"/>
            <a:ext cx="3129509" cy="152142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2" name="Shape 442"/>
          <p:cNvSpPr/>
          <p:nvPr/>
        </p:nvSpPr>
        <p:spPr>
          <a:xfrm>
            <a:off x="1003300" y="7734300"/>
            <a:ext cx="4678939" cy="0"/>
          </a:xfrm>
          <a:prstGeom prst="line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443" name="Shape 443"/>
          <p:cNvSpPr/>
          <p:nvPr/>
        </p:nvSpPr>
        <p:spPr>
          <a:xfrm>
            <a:off x="7640625" y="5702300"/>
            <a:ext cx="5080001" cy="226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/>
            </a:lvl1pPr>
          </a:lstStyle>
          <a:p>
            <a:pPr/>
            <a:r>
              <a:t>Having selected the level icon, a line was drawn along the edge of the stone block supporting the tombstone.  The image is now ready for cropping.</a:t>
            </a:r>
          </a:p>
        </p:txBody>
      </p:sp>
      <p:sp>
        <p:nvSpPr>
          <p:cNvPr id="444" name="Shape 444"/>
          <p:cNvSpPr/>
          <p:nvPr/>
        </p:nvSpPr>
        <p:spPr>
          <a:xfrm flipH="1">
            <a:off x="5958333" y="7035800"/>
            <a:ext cx="1585468" cy="61294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type="title"/>
          </p:nvPr>
        </p:nvSpPr>
        <p:spPr>
          <a:xfrm>
            <a:off x="6903591" y="254000"/>
            <a:ext cx="5313809" cy="1252439"/>
          </a:xfrm>
          <a:prstGeom prst="rect">
            <a:avLst/>
          </a:prstGeom>
        </p:spPr>
        <p:txBody>
          <a:bodyPr/>
          <a:lstStyle>
            <a:lvl1pPr defTabSz="502412">
              <a:defRPr sz="6708">
                <a:effectLst>
                  <a:outerShdw sx="100000" sy="100000" kx="0" ky="0" algn="b" rotWithShape="0" blurRad="54610" dist="10922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Editing Images</a:t>
            </a:r>
          </a:p>
        </p:txBody>
      </p:sp>
      <p:sp>
        <p:nvSpPr>
          <p:cNvPr id="447" name="Shape 447"/>
          <p:cNvSpPr/>
          <p:nvPr/>
        </p:nvSpPr>
        <p:spPr>
          <a:xfrm>
            <a:off x="7885314" y="1606698"/>
            <a:ext cx="33503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 Module</a:t>
            </a:r>
          </a:p>
        </p:txBody>
      </p:sp>
      <p:sp>
        <p:nvSpPr>
          <p:cNvPr id="448" name="Shape 448"/>
          <p:cNvSpPr/>
          <p:nvPr/>
        </p:nvSpPr>
        <p:spPr>
          <a:xfrm>
            <a:off x="7386625" y="2692400"/>
            <a:ext cx="5080001" cy="269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/>
            </a:pPr>
            <a:r>
              <a:t>All four edges were brought in to crop the tombstone.  </a:t>
            </a:r>
          </a:p>
          <a:p>
            <a:pPr algn="l">
              <a:defRPr sz="2800"/>
            </a:pPr>
          </a:p>
          <a:p>
            <a:pPr algn="l">
              <a:defRPr sz="2800"/>
            </a:pPr>
            <a:r>
              <a:t>Once done, double click inside the cropped area to save, or click Done.</a:t>
            </a:r>
          </a:p>
        </p:txBody>
      </p:sp>
      <p:pic>
        <p:nvPicPr>
          <p:cNvPr id="449" name="Screen Shot 2017-02-25 at 5.05.0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909" y="259660"/>
            <a:ext cx="6494925" cy="9234280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Shape 450"/>
          <p:cNvSpPr/>
          <p:nvPr/>
        </p:nvSpPr>
        <p:spPr>
          <a:xfrm flipH="1">
            <a:off x="5526533" y="4570346"/>
            <a:ext cx="1585468" cy="61294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type="title"/>
          </p:nvPr>
        </p:nvSpPr>
        <p:spPr>
          <a:xfrm>
            <a:off x="7386191" y="241300"/>
            <a:ext cx="5313809" cy="1252439"/>
          </a:xfrm>
          <a:prstGeom prst="rect">
            <a:avLst/>
          </a:prstGeom>
        </p:spPr>
        <p:txBody>
          <a:bodyPr/>
          <a:lstStyle>
            <a:lvl1pPr defTabSz="502412">
              <a:defRPr sz="6708">
                <a:effectLst>
                  <a:outerShdw sx="100000" sy="100000" kx="0" ky="0" algn="b" rotWithShape="0" blurRad="54610" dist="10922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Editing Images</a:t>
            </a:r>
          </a:p>
        </p:txBody>
      </p:sp>
      <p:sp>
        <p:nvSpPr>
          <p:cNvPr id="453" name="Shape 453"/>
          <p:cNvSpPr/>
          <p:nvPr/>
        </p:nvSpPr>
        <p:spPr>
          <a:xfrm>
            <a:off x="8367914" y="1593998"/>
            <a:ext cx="33503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 Module</a:t>
            </a:r>
          </a:p>
        </p:txBody>
      </p:sp>
      <p:sp>
        <p:nvSpPr>
          <p:cNvPr id="454" name="Shape 454"/>
          <p:cNvSpPr/>
          <p:nvPr/>
        </p:nvSpPr>
        <p:spPr>
          <a:xfrm>
            <a:off x="7615225" y="3314699"/>
            <a:ext cx="508000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/>
            </a:pPr>
          </a:p>
          <a:p>
            <a:pPr algn="l">
              <a:defRPr sz="2800"/>
            </a:pPr>
            <a:r>
              <a:t>Tilt correction and cropping completed.</a:t>
            </a:r>
          </a:p>
        </p:txBody>
      </p:sp>
      <p:sp>
        <p:nvSpPr>
          <p:cNvPr id="455" name="Shape 455"/>
          <p:cNvSpPr/>
          <p:nvPr/>
        </p:nvSpPr>
        <p:spPr>
          <a:xfrm flipH="1">
            <a:off x="5526533" y="4570346"/>
            <a:ext cx="1585468" cy="61294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56" name="Screen Shot 2017-02-25 at 5.14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73" y="298922"/>
            <a:ext cx="7073010" cy="9155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title"/>
          </p:nvPr>
        </p:nvSpPr>
        <p:spPr>
          <a:xfrm>
            <a:off x="7257020" y="254000"/>
            <a:ext cx="5313810" cy="1252439"/>
          </a:xfrm>
          <a:prstGeom prst="rect">
            <a:avLst/>
          </a:prstGeom>
        </p:spPr>
        <p:txBody>
          <a:bodyPr/>
          <a:lstStyle>
            <a:lvl1pPr defTabSz="502412">
              <a:defRPr sz="6708">
                <a:effectLst>
                  <a:outerShdw sx="100000" sy="100000" kx="0" ky="0" algn="b" rotWithShape="0" blurRad="54610" dist="10922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Editing Images</a:t>
            </a:r>
          </a:p>
        </p:txBody>
      </p:sp>
      <p:sp>
        <p:nvSpPr>
          <p:cNvPr id="459" name="Shape 459"/>
          <p:cNvSpPr/>
          <p:nvPr/>
        </p:nvSpPr>
        <p:spPr>
          <a:xfrm>
            <a:off x="8238744" y="1606698"/>
            <a:ext cx="3350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 Module</a:t>
            </a:r>
          </a:p>
        </p:txBody>
      </p:sp>
      <p:sp>
        <p:nvSpPr>
          <p:cNvPr id="460" name="Shape 460"/>
          <p:cNvSpPr/>
          <p:nvPr/>
        </p:nvSpPr>
        <p:spPr>
          <a:xfrm>
            <a:off x="7480300" y="7065019"/>
            <a:ext cx="5080000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/>
            </a:pPr>
          </a:p>
          <a:p>
            <a:pPr algn="l">
              <a:defRPr sz="2800"/>
            </a:pPr>
            <a:r>
              <a:t>A slight amount of vertical perspective correction was necessary.</a:t>
            </a:r>
          </a:p>
        </p:txBody>
      </p:sp>
      <p:sp>
        <p:nvSpPr>
          <p:cNvPr id="461" name="Shape 461"/>
          <p:cNvSpPr/>
          <p:nvPr/>
        </p:nvSpPr>
        <p:spPr>
          <a:xfrm flipH="1">
            <a:off x="5526533" y="4570346"/>
            <a:ext cx="1585468" cy="61294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62" name="Screen Shot 2017-02-25 at 5.1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0305" y="317410"/>
            <a:ext cx="6889934" cy="9118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Screen Shot 2017-02-25 at 5.19.5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0800" y="2354658"/>
            <a:ext cx="4699000" cy="4610101"/>
          </a:xfrm>
          <a:prstGeom prst="rect">
            <a:avLst/>
          </a:prstGeom>
          <a:ln w="12700">
            <a:miter lim="400000"/>
          </a:ln>
        </p:spPr>
      </p:pic>
      <p:sp>
        <p:nvSpPr>
          <p:cNvPr id="464" name="Shape 464"/>
          <p:cNvSpPr/>
          <p:nvPr/>
        </p:nvSpPr>
        <p:spPr>
          <a:xfrm flipH="1" flipV="1">
            <a:off x="10376670" y="4202929"/>
            <a:ext cx="590475" cy="329012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>
            <p:ph type="title"/>
          </p:nvPr>
        </p:nvSpPr>
        <p:spPr>
          <a:xfrm>
            <a:off x="7257020" y="254000"/>
            <a:ext cx="5313810" cy="1252439"/>
          </a:xfrm>
          <a:prstGeom prst="rect">
            <a:avLst/>
          </a:prstGeom>
        </p:spPr>
        <p:txBody>
          <a:bodyPr/>
          <a:lstStyle>
            <a:lvl1pPr defTabSz="502412">
              <a:defRPr sz="6708">
                <a:effectLst>
                  <a:outerShdw sx="100000" sy="100000" kx="0" ky="0" algn="b" rotWithShape="0" blurRad="54610" dist="10922" dir="540000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pPr/>
            <a:r>
              <a:t>Editing Images</a:t>
            </a:r>
          </a:p>
        </p:txBody>
      </p:sp>
      <p:sp>
        <p:nvSpPr>
          <p:cNvPr id="467" name="Shape 467"/>
          <p:cNvSpPr/>
          <p:nvPr/>
        </p:nvSpPr>
        <p:spPr>
          <a:xfrm>
            <a:off x="8238744" y="1606698"/>
            <a:ext cx="3350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Develop Module</a:t>
            </a:r>
          </a:p>
        </p:txBody>
      </p:sp>
      <p:sp>
        <p:nvSpPr>
          <p:cNvPr id="468" name="Shape 468"/>
          <p:cNvSpPr/>
          <p:nvPr/>
        </p:nvSpPr>
        <p:spPr>
          <a:xfrm>
            <a:off x="7480300" y="7280919"/>
            <a:ext cx="508000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800"/>
            </a:pPr>
          </a:p>
          <a:p>
            <a:pPr algn="l">
              <a:defRPr sz="2800"/>
            </a:pPr>
            <a:r>
              <a:t>The above list shows the History of all edits.</a:t>
            </a:r>
          </a:p>
        </p:txBody>
      </p:sp>
      <p:sp>
        <p:nvSpPr>
          <p:cNvPr id="469" name="Shape 469"/>
          <p:cNvSpPr/>
          <p:nvPr/>
        </p:nvSpPr>
        <p:spPr>
          <a:xfrm flipH="1">
            <a:off x="5526533" y="4570346"/>
            <a:ext cx="1585468" cy="61294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470" name="Screen Shot 2017-02-25 at 5.24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912" y="271588"/>
            <a:ext cx="6707035" cy="9210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Screen Shot 2017-02-25 at 5.27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96175" y="2380058"/>
            <a:ext cx="4635501" cy="4775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Exporting to TMG</a:t>
            </a:r>
          </a:p>
        </p:txBody>
      </p:sp>
      <p:pic>
        <p:nvPicPr>
          <p:cNvPr id="474" name="Screen Shot 2017-02-25 at 5.29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8150" y="1854200"/>
            <a:ext cx="5448300" cy="73406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6579920" y="3587749"/>
            <a:ext cx="583936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From the File dropdown menu select Export</a:t>
            </a:r>
          </a:p>
        </p:txBody>
      </p:sp>
      <p:sp>
        <p:nvSpPr>
          <p:cNvPr id="476" name="Shape 476"/>
          <p:cNvSpPr/>
          <p:nvPr/>
        </p:nvSpPr>
        <p:spPr>
          <a:xfrm flipH="1">
            <a:off x="2630933" y="3942539"/>
            <a:ext cx="3931941" cy="107565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sp>
        <p:nvSpPr>
          <p:cNvPr id="134" name="Shape 1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70077" indent="-370077" defTabSz="549148">
              <a:spcBef>
                <a:spcPts val="3300"/>
              </a:spcBef>
              <a:buBlip>
                <a:blip r:embed="rId2"/>
              </a:buBlip>
              <a:defRPr sz="3384"/>
            </a:pPr>
            <a:r>
              <a:t>To properly describe all features of Lightroom CC would take a week of seminars.</a:t>
            </a:r>
          </a:p>
          <a:p>
            <a:pPr marL="370077" indent="-370077" defTabSz="549148">
              <a:spcBef>
                <a:spcPts val="3300"/>
              </a:spcBef>
              <a:buBlip>
                <a:blip r:embed="rId2"/>
              </a:buBlip>
              <a:defRPr sz="3384"/>
            </a:pPr>
            <a:r>
              <a:t>To view comprehensive seminars on Adobe Lightroom I suggest visiting the Creative Live web site (</a:t>
            </a:r>
            <a:r>
              <a:rPr u="sng">
                <a:hlinkClick r:id="rId3" invalidUrl="" action="" tgtFrame="" tooltip="" history="1" highlightClick="0" endSnd="0"/>
              </a:rPr>
              <a:t>creativelive.com</a:t>
            </a:r>
            <a:r>
              <a:t>) and search for Lightroom.  Seminars by Ben Willmore or Jared Platt are recommended.</a:t>
            </a:r>
          </a:p>
          <a:p>
            <a:pPr marL="370077" indent="-370077" defTabSz="549148">
              <a:spcBef>
                <a:spcPts val="3300"/>
              </a:spcBef>
              <a:buBlip>
                <a:blip r:embed="rId2"/>
              </a:buBlip>
              <a:defRPr sz="3384"/>
            </a:pPr>
            <a:r>
              <a:t>This presentation will be restricted to describing my workflow when using Lightroom CC as a photo editor for TMG exhibits.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Exporting to TMG</a:t>
            </a:r>
          </a:p>
        </p:txBody>
      </p:sp>
      <p:pic>
        <p:nvPicPr>
          <p:cNvPr id="479" name="Screen Shot 2017-02-25 at 5.34.5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3377" y="1419100"/>
            <a:ext cx="9968310" cy="841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Group 482"/>
          <p:cNvGrpSpPr/>
          <p:nvPr/>
        </p:nvGrpSpPr>
        <p:grpSpPr>
          <a:xfrm>
            <a:off x="382320" y="2884591"/>
            <a:ext cx="5969714" cy="1223860"/>
            <a:chOff x="0" y="0"/>
            <a:chExt cx="5969712" cy="1223858"/>
          </a:xfrm>
        </p:grpSpPr>
        <p:sp>
          <p:nvSpPr>
            <p:cNvPr id="480" name="Shape 480"/>
            <p:cNvSpPr/>
            <p:nvPr/>
          </p:nvSpPr>
          <p:spPr>
            <a:xfrm>
              <a:off x="0" y="17358"/>
              <a:ext cx="3373178" cy="1206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Select Export Location &gt; Specific Folder &gt; TMG Exhibits</a:t>
              </a:r>
            </a:p>
          </p:txBody>
        </p:sp>
        <p:sp>
          <p:nvSpPr>
            <p:cNvPr id="481" name="Shape 481"/>
            <p:cNvSpPr/>
            <p:nvPr/>
          </p:nvSpPr>
          <p:spPr>
            <a:xfrm flipV="1">
              <a:off x="3271012" y="0"/>
              <a:ext cx="2698701" cy="48004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85" name="Group 485"/>
          <p:cNvGrpSpPr/>
          <p:nvPr/>
        </p:nvGrpSpPr>
        <p:grpSpPr>
          <a:xfrm>
            <a:off x="268020" y="4585746"/>
            <a:ext cx="6057634" cy="526004"/>
            <a:chOff x="0" y="0"/>
            <a:chExt cx="6057632" cy="526003"/>
          </a:xfrm>
        </p:grpSpPr>
        <p:sp>
          <p:nvSpPr>
            <p:cNvPr id="483" name="Shape 483"/>
            <p:cNvSpPr/>
            <p:nvPr/>
          </p:nvSpPr>
          <p:spPr>
            <a:xfrm flipV="1">
              <a:off x="2685969" y="-1"/>
              <a:ext cx="3371664" cy="275263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0" y="56103"/>
              <a:ext cx="3373178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Name the file</a:t>
              </a:r>
            </a:p>
          </p:txBody>
        </p:sp>
      </p:grpSp>
      <p:grpSp>
        <p:nvGrpSpPr>
          <p:cNvPr id="488" name="Group 488"/>
          <p:cNvGrpSpPr/>
          <p:nvPr/>
        </p:nvGrpSpPr>
        <p:grpSpPr>
          <a:xfrm>
            <a:off x="382320" y="5974343"/>
            <a:ext cx="5833867" cy="1054101"/>
            <a:chOff x="0" y="0"/>
            <a:chExt cx="5833865" cy="1054100"/>
          </a:xfrm>
        </p:grpSpPr>
        <p:sp>
          <p:nvSpPr>
            <p:cNvPr id="486" name="Shape 486"/>
            <p:cNvSpPr/>
            <p:nvPr/>
          </p:nvSpPr>
          <p:spPr>
            <a:xfrm>
              <a:off x="2933638" y="269963"/>
              <a:ext cx="2900228" cy="12700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87" name="Shape 487"/>
            <p:cNvSpPr/>
            <p:nvPr/>
          </p:nvSpPr>
          <p:spPr>
            <a:xfrm>
              <a:off x="0" y="0"/>
              <a:ext cx="3373178" cy="10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2400"/>
              </a:pPr>
              <a:r>
                <a:t>Resize the image </a:t>
              </a:r>
            </a:p>
            <a:p>
              <a:pPr>
                <a:defRPr sz="2400"/>
              </a:pPr>
              <a:r>
                <a:rPr sz="1900"/>
                <a:t>(refer to my article “Suggested Sizing of TMG Exhibits”)</a:t>
              </a:r>
            </a:p>
          </p:txBody>
        </p:sp>
      </p:grpSp>
      <p:grpSp>
        <p:nvGrpSpPr>
          <p:cNvPr id="491" name="Group 491"/>
          <p:cNvGrpSpPr/>
          <p:nvPr/>
        </p:nvGrpSpPr>
        <p:grpSpPr>
          <a:xfrm>
            <a:off x="166420" y="7881669"/>
            <a:ext cx="6159234" cy="838201"/>
            <a:chOff x="0" y="0"/>
            <a:chExt cx="6159232" cy="838200"/>
          </a:xfrm>
        </p:grpSpPr>
        <p:sp>
          <p:nvSpPr>
            <p:cNvPr id="489" name="Shape 489"/>
            <p:cNvSpPr/>
            <p:nvPr/>
          </p:nvSpPr>
          <p:spPr>
            <a:xfrm flipV="1">
              <a:off x="3041567" y="22296"/>
              <a:ext cx="3117666" cy="24564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90" name="Shape 490"/>
            <p:cNvSpPr/>
            <p:nvPr/>
          </p:nvSpPr>
          <p:spPr>
            <a:xfrm>
              <a:off x="0" y="-1"/>
              <a:ext cx="3373178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Add your name as a watermark</a:t>
              </a:r>
            </a:p>
          </p:txBody>
        </p:sp>
      </p:grpSp>
      <p:grpSp>
        <p:nvGrpSpPr>
          <p:cNvPr id="494" name="Group 494"/>
          <p:cNvGrpSpPr/>
          <p:nvPr/>
        </p:nvGrpSpPr>
        <p:grpSpPr>
          <a:xfrm>
            <a:off x="8129320" y="8758906"/>
            <a:ext cx="4005067" cy="716614"/>
            <a:chOff x="0" y="0"/>
            <a:chExt cx="4005065" cy="716612"/>
          </a:xfrm>
        </p:grpSpPr>
        <p:sp>
          <p:nvSpPr>
            <p:cNvPr id="492" name="Shape 492"/>
            <p:cNvSpPr/>
            <p:nvPr/>
          </p:nvSpPr>
          <p:spPr>
            <a:xfrm flipV="1">
              <a:off x="2654040" y="0"/>
              <a:ext cx="1351026" cy="431462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0" y="246712"/>
              <a:ext cx="3373178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</a:defRPr>
              </a:lvl1pPr>
            </a:lstStyle>
            <a:p>
              <a:pPr/>
              <a:r>
                <a:t>Click Export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1" grpId="4"/>
      <p:bldP build="whole" bldLvl="1" animBg="1" rev="0" advAuto="0" spid="488" grpId="3"/>
      <p:bldP build="whole" bldLvl="1" animBg="1" rev="0" advAuto="0" spid="485" grpId="2"/>
      <p:bldP build="whole" bldLvl="1" animBg="1" rev="0" advAuto="0" spid="482" grpId="1"/>
      <p:bldP build="whole" bldLvl="1" animBg="1" rev="0" advAuto="0" spid="494" grpId="5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into TMG</a:t>
            </a:r>
          </a:p>
        </p:txBody>
      </p:sp>
      <p:sp>
        <p:nvSpPr>
          <p:cNvPr id="497" name="Shape 497"/>
          <p:cNvSpPr/>
          <p:nvPr/>
        </p:nvSpPr>
        <p:spPr>
          <a:xfrm>
            <a:off x="286193" y="8286750"/>
            <a:ext cx="1243241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I documented the tombstone for John Samuel Barlow, because I have several Barlow relations from the same area, even though I didn’t know how he might fit in my records.  A match of his birth date on the tombstone &amp; a search at the PEI archives, confirmed his connection. </a:t>
            </a:r>
          </a:p>
        </p:txBody>
      </p:sp>
      <p:pic>
        <p:nvPicPr>
          <p:cNvPr id="498" name="Screen Shot 2017-02-25 at 6.30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8838" y="1688674"/>
            <a:ext cx="8247124" cy="6587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into TMG</a:t>
            </a:r>
          </a:p>
        </p:txBody>
      </p:sp>
      <p:sp>
        <p:nvSpPr>
          <p:cNvPr id="501" name="Shape 501"/>
          <p:cNvSpPr/>
          <p:nvPr/>
        </p:nvSpPr>
        <p:spPr>
          <a:xfrm>
            <a:off x="441796" y="5782652"/>
            <a:ext cx="1212120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/>
            </a:pPr>
            <a:r>
              <a:t>Having entered this new person in my TMG dataset, </a:t>
            </a:r>
          </a:p>
          <a:p>
            <a:pPr>
              <a:defRPr sz="2400"/>
            </a:pPr>
            <a:r>
              <a:t>the next step was to enter his death and burial information.</a:t>
            </a:r>
          </a:p>
        </p:txBody>
      </p:sp>
      <p:pic>
        <p:nvPicPr>
          <p:cNvPr id="502" name="Screen Shot 2017-02-25 at 6.28.1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440" y="1734727"/>
            <a:ext cx="12337920" cy="3233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Screen Shot 2017-02-25 at 6.49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368" y="1609666"/>
            <a:ext cx="12328064" cy="7136809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Shape 505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into TMG</a:t>
            </a:r>
          </a:p>
        </p:txBody>
      </p:sp>
      <p:sp>
        <p:nvSpPr>
          <p:cNvPr id="506" name="Shape 506"/>
          <p:cNvSpPr/>
          <p:nvPr/>
        </p:nvSpPr>
        <p:spPr>
          <a:xfrm>
            <a:off x="184978" y="8849702"/>
            <a:ext cx="1263484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Having exported the marker photo from LR to TMG I was ready to ready to add it as an exhibit.</a:t>
            </a:r>
          </a:p>
        </p:txBody>
      </p:sp>
      <p:sp>
        <p:nvSpPr>
          <p:cNvPr id="507" name="Shape 507"/>
          <p:cNvSpPr/>
          <p:nvPr/>
        </p:nvSpPr>
        <p:spPr>
          <a:xfrm>
            <a:off x="2091680" y="4894857"/>
            <a:ext cx="2469307" cy="299493"/>
          </a:xfrm>
          <a:prstGeom prst="roundRect">
            <a:avLst>
              <a:gd name="adj" fmla="val 50000"/>
            </a:avLst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08" name="Shape 508"/>
          <p:cNvSpPr/>
          <p:nvPr/>
        </p:nvSpPr>
        <p:spPr>
          <a:xfrm flipH="1" flipV="1">
            <a:off x="3638550" y="5213349"/>
            <a:ext cx="513118" cy="2580483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into TMG</a:t>
            </a:r>
          </a:p>
        </p:txBody>
      </p:sp>
      <p:sp>
        <p:nvSpPr>
          <p:cNvPr id="511" name="Shape 511"/>
          <p:cNvSpPr/>
          <p:nvPr/>
        </p:nvSpPr>
        <p:spPr>
          <a:xfrm>
            <a:off x="184978" y="8849702"/>
            <a:ext cx="1263484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Marker exhibit and caption now entered.</a:t>
            </a:r>
          </a:p>
        </p:txBody>
      </p:sp>
      <p:pic>
        <p:nvPicPr>
          <p:cNvPr id="512" name="Screen Shot 2017-02-25 at 6.50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1212" y="1586202"/>
            <a:ext cx="10897552" cy="7183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Screen Shot 2017-02-25 at 6.50.5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9800" y="2057400"/>
            <a:ext cx="11125200" cy="5638800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Shape 515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into TMG</a:t>
            </a:r>
          </a:p>
        </p:txBody>
      </p:sp>
      <p:sp>
        <p:nvSpPr>
          <p:cNvPr id="516" name="Shape 516"/>
          <p:cNvSpPr/>
          <p:nvPr/>
        </p:nvSpPr>
        <p:spPr>
          <a:xfrm>
            <a:off x="289396" y="8113103"/>
            <a:ext cx="1212120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Burial data and marker exhibit have been entered.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Screen Shot 2017-02-25 at 6.50.4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405" y="1563198"/>
            <a:ext cx="12587990" cy="7177787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hape 519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into TMG</a:t>
            </a:r>
          </a:p>
        </p:txBody>
      </p:sp>
      <p:sp>
        <p:nvSpPr>
          <p:cNvPr id="520" name="Shape 520"/>
          <p:cNvSpPr/>
          <p:nvPr/>
        </p:nvSpPr>
        <p:spPr>
          <a:xfrm>
            <a:off x="60796" y="8811603"/>
            <a:ext cx="1212120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The final stage in completing entry of death and burial information.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Importing into TMG</a:t>
            </a:r>
          </a:p>
        </p:txBody>
      </p:sp>
      <p:sp>
        <p:nvSpPr>
          <p:cNvPr id="523" name="Shape 523"/>
          <p:cNvSpPr/>
          <p:nvPr/>
        </p:nvSpPr>
        <p:spPr>
          <a:xfrm>
            <a:off x="2550566" y="5731852"/>
            <a:ext cx="790366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Having entered this new person in my TMG dataset, his death and burial information were subsequently added.</a:t>
            </a:r>
          </a:p>
        </p:txBody>
      </p:sp>
      <p:pic>
        <p:nvPicPr>
          <p:cNvPr id="524" name="Screen Shot 2017-02-25 at 6.51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882" y="2375154"/>
            <a:ext cx="12469036" cy="2784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527" name="Shape 527"/>
          <p:cNvSpPr/>
          <p:nvPr/>
        </p:nvSpPr>
        <p:spPr>
          <a:xfrm>
            <a:off x="5096967" y="1505098"/>
            <a:ext cx="2810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Spot Removal</a:t>
            </a:r>
          </a:p>
        </p:txBody>
      </p:sp>
      <p:pic>
        <p:nvPicPr>
          <p:cNvPr id="528" name="Screen Shot 2017-02-26 at 10.35.2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966" y="2287922"/>
            <a:ext cx="12286868" cy="6422356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Shape 529"/>
          <p:cNvSpPr/>
          <p:nvPr/>
        </p:nvSpPr>
        <p:spPr>
          <a:xfrm>
            <a:off x="250381" y="8858101"/>
            <a:ext cx="125992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Before we carry out spot removal procedures, there will be corrections for rotation and cropping.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532" name="Shape 532"/>
          <p:cNvSpPr/>
          <p:nvPr/>
        </p:nvSpPr>
        <p:spPr>
          <a:xfrm>
            <a:off x="5096967" y="1505098"/>
            <a:ext cx="2810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Spot Removal</a:t>
            </a:r>
          </a:p>
        </p:txBody>
      </p:sp>
      <p:sp>
        <p:nvSpPr>
          <p:cNvPr id="533" name="Shape 533"/>
          <p:cNvSpPr/>
          <p:nvPr/>
        </p:nvSpPr>
        <p:spPr>
          <a:xfrm>
            <a:off x="1628128" y="8958441"/>
            <a:ext cx="64401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At the top of the right pane, select Spot Removal</a:t>
            </a:r>
          </a:p>
        </p:txBody>
      </p:sp>
      <p:pic>
        <p:nvPicPr>
          <p:cNvPr id="534" name="Screen Shot 2017-02-26 at 10.40.2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336" y="2343772"/>
            <a:ext cx="12384128" cy="57773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Screen Shot 2017-02-26 at 10.41.5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5650" y="8216554"/>
            <a:ext cx="4622800" cy="546101"/>
          </a:xfrm>
          <a:prstGeom prst="rect">
            <a:avLst/>
          </a:prstGeom>
          <a:ln w="12700">
            <a:miter lim="400000"/>
          </a:ln>
        </p:spPr>
      </p:pic>
      <p:sp>
        <p:nvSpPr>
          <p:cNvPr id="536" name="Shape 536"/>
          <p:cNvSpPr/>
          <p:nvPr/>
        </p:nvSpPr>
        <p:spPr>
          <a:xfrm flipV="1">
            <a:off x="7296149" y="8671222"/>
            <a:ext cx="584301" cy="352128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Introduction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b="1"/>
              <a:t>TIP:</a:t>
            </a:r>
            <a:r>
              <a:t> Before you start using Lightroom decide on the location for your photo library.  </a:t>
            </a:r>
          </a:p>
          <a:p>
            <a:pPr>
              <a:buBlip>
                <a:blip r:embed="rId2"/>
              </a:buBlip>
            </a:pPr>
            <a:r>
              <a:t>I use an external </a:t>
            </a:r>
            <a:r>
              <a:rPr>
                <a:latin typeface="Luminari"/>
                <a:ea typeface="Luminari"/>
                <a:cs typeface="Luminari"/>
                <a:sym typeface="Luminari"/>
              </a:rPr>
              <a:t>5</a:t>
            </a:r>
            <a:r>
              <a:t>TB hard drive, which can be used between desktop and notebook computers.</a:t>
            </a:r>
          </a:p>
          <a:p>
            <a:pPr>
              <a:buBlip>
                <a:blip r:embed="rId2"/>
              </a:buBlip>
            </a:pPr>
            <a:r>
              <a:t>This hard drive is also backed up daily.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7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539" name="Shape 539"/>
          <p:cNvSpPr/>
          <p:nvPr/>
        </p:nvSpPr>
        <p:spPr>
          <a:xfrm>
            <a:off x="5096967" y="1505098"/>
            <a:ext cx="2810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Spot Removal</a:t>
            </a:r>
          </a:p>
        </p:txBody>
      </p:sp>
      <p:sp>
        <p:nvSpPr>
          <p:cNvPr id="540" name="Shape 540"/>
          <p:cNvSpPr/>
          <p:nvPr/>
        </p:nvSpPr>
        <p:spPr>
          <a:xfrm>
            <a:off x="5313121" y="8850491"/>
            <a:ext cx="686322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Enlarging the image makes editing more efficient. Move the rectangle as required.</a:t>
            </a:r>
          </a:p>
        </p:txBody>
      </p:sp>
      <p:pic>
        <p:nvPicPr>
          <p:cNvPr id="541" name="Screen Shot 2017-02-26 at 10.44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545" y="1539632"/>
            <a:ext cx="11730886" cy="7385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Screen Shot 2017-02-26 at 11.15.0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0500" y="6565900"/>
            <a:ext cx="4762500" cy="3009900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Shape 543"/>
          <p:cNvSpPr/>
          <p:nvPr/>
        </p:nvSpPr>
        <p:spPr>
          <a:xfrm flipH="1" flipV="1">
            <a:off x="3456334" y="8639770"/>
            <a:ext cx="1823989" cy="80876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Screen Shot 2017-02-26 at 10.59.21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0100" y="4311650"/>
            <a:ext cx="4660900" cy="2070100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Shape 546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547" name="Shape 547"/>
          <p:cNvSpPr/>
          <p:nvPr/>
        </p:nvSpPr>
        <p:spPr>
          <a:xfrm>
            <a:off x="5096967" y="1505098"/>
            <a:ext cx="2810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Spot Removal</a:t>
            </a:r>
          </a:p>
        </p:txBody>
      </p:sp>
      <p:sp>
        <p:nvSpPr>
          <p:cNvPr id="548" name="Shape 548"/>
          <p:cNvSpPr/>
          <p:nvPr/>
        </p:nvSpPr>
        <p:spPr>
          <a:xfrm>
            <a:off x="2659380" y="2876549"/>
            <a:ext cx="36728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Spot remover tool selection</a:t>
            </a:r>
          </a:p>
        </p:txBody>
      </p:sp>
      <p:sp>
        <p:nvSpPr>
          <p:cNvPr id="549" name="Shape 549"/>
          <p:cNvSpPr/>
          <p:nvPr/>
        </p:nvSpPr>
        <p:spPr>
          <a:xfrm>
            <a:off x="5223520" y="3280905"/>
            <a:ext cx="1327868" cy="1150069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553" name="Group 553"/>
          <p:cNvGrpSpPr/>
          <p:nvPr/>
        </p:nvGrpSpPr>
        <p:grpSpPr>
          <a:xfrm>
            <a:off x="9252051" y="3013169"/>
            <a:ext cx="2984298" cy="2158162"/>
            <a:chOff x="0" y="0"/>
            <a:chExt cx="2984296" cy="2158161"/>
          </a:xfrm>
        </p:grpSpPr>
        <p:sp>
          <p:nvSpPr>
            <p:cNvPr id="550" name="Shape 550"/>
            <p:cNvSpPr/>
            <p:nvPr/>
          </p:nvSpPr>
          <p:spPr>
            <a:xfrm>
              <a:off x="0" y="-1"/>
              <a:ext cx="2984297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Choose Clone or Heal</a:t>
              </a:r>
            </a:p>
          </p:txBody>
        </p:sp>
        <p:sp>
          <p:nvSpPr>
            <p:cNvPr id="551" name="Shape 551"/>
            <p:cNvSpPr/>
            <p:nvPr/>
          </p:nvSpPr>
          <p:spPr>
            <a:xfrm flipH="1">
              <a:off x="760360" y="427961"/>
              <a:ext cx="762622" cy="1242627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4115" y="1726361"/>
              <a:ext cx="1151484" cy="431801"/>
            </a:xfrm>
            <a:prstGeom prst="roundRect">
              <a:avLst>
                <a:gd name="adj" fmla="val 44118"/>
              </a:avLst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  <p:grpSp>
        <p:nvGrpSpPr>
          <p:cNvPr id="557" name="Group 557"/>
          <p:cNvGrpSpPr/>
          <p:nvPr/>
        </p:nvGrpSpPr>
        <p:grpSpPr>
          <a:xfrm>
            <a:off x="107659" y="4837211"/>
            <a:ext cx="6921792" cy="1214339"/>
            <a:chOff x="0" y="0"/>
            <a:chExt cx="6921791" cy="1214338"/>
          </a:xfrm>
        </p:grpSpPr>
        <p:sp>
          <p:nvSpPr>
            <p:cNvPr id="554" name="Shape 554"/>
            <p:cNvSpPr/>
            <p:nvPr/>
          </p:nvSpPr>
          <p:spPr>
            <a:xfrm>
              <a:off x="0" y="179288"/>
              <a:ext cx="5461979" cy="812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/>
              </a:lvl1pPr>
            </a:lstStyle>
            <a:p>
              <a:pPr/>
              <a:r>
                <a:t>Adjust the size of the area to be corrected, feathering (soften edges) &amp; opacity</a:t>
              </a:r>
            </a:p>
          </p:txBody>
        </p:sp>
        <p:sp>
          <p:nvSpPr>
            <p:cNvPr id="555" name="Shape 555"/>
            <p:cNvSpPr/>
            <p:nvPr/>
          </p:nvSpPr>
          <p:spPr>
            <a:xfrm>
              <a:off x="5770307" y="0"/>
              <a:ext cx="1151485" cy="1214339"/>
            </a:xfrm>
            <a:prstGeom prst="roundRect">
              <a:avLst>
                <a:gd name="adj" fmla="val 16544"/>
              </a:avLst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556" name="Shape 556"/>
            <p:cNvSpPr/>
            <p:nvPr/>
          </p:nvSpPr>
          <p:spPr>
            <a:xfrm>
              <a:off x="5396180" y="430555"/>
              <a:ext cx="365645" cy="163554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sp>
        <p:nvSpPr>
          <p:cNvPr id="558" name="Shape 558"/>
          <p:cNvSpPr/>
          <p:nvPr/>
        </p:nvSpPr>
        <p:spPr>
          <a:xfrm>
            <a:off x="7044537" y="6708681"/>
            <a:ext cx="581648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Clone will create a duplicate of the source area, Heal will produce a softer effect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7" grpId="2"/>
      <p:bldP build="whole" bldLvl="1" animBg="1" rev="0" advAuto="0" spid="553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561" name="Shape 561"/>
          <p:cNvSpPr/>
          <p:nvPr/>
        </p:nvSpPr>
        <p:spPr>
          <a:xfrm>
            <a:off x="5096967" y="1505098"/>
            <a:ext cx="2810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Spot Removal</a:t>
            </a:r>
          </a:p>
        </p:txBody>
      </p:sp>
      <p:sp>
        <p:nvSpPr>
          <p:cNvPr id="562" name="Shape 562"/>
          <p:cNvSpPr/>
          <p:nvPr/>
        </p:nvSpPr>
        <p:spPr>
          <a:xfrm>
            <a:off x="243738" y="9072741"/>
            <a:ext cx="109679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Spot removal within the rectangle is nearly complete.  Click ‘Done’ to view progress.</a:t>
            </a:r>
          </a:p>
        </p:txBody>
      </p:sp>
      <p:pic>
        <p:nvPicPr>
          <p:cNvPr id="563" name="Screen Shot 2017-02-26 at 11.14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7850" y="1519940"/>
            <a:ext cx="11849100" cy="751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Screen Shot 2017-02-26 at 11.24.5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26800" y="9047341"/>
            <a:ext cx="1231900" cy="520701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hape 565"/>
          <p:cNvSpPr/>
          <p:nvPr/>
        </p:nvSpPr>
        <p:spPr>
          <a:xfrm flipV="1">
            <a:off x="3267720" y="5026555"/>
            <a:ext cx="356063" cy="190501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566" name="Shape 566"/>
          <p:cNvSpPr/>
          <p:nvPr/>
        </p:nvSpPr>
        <p:spPr>
          <a:xfrm>
            <a:off x="519836" y="4933949"/>
            <a:ext cx="280842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rgbClr val="FFFFFF"/>
                </a:solidFill>
              </a:defRPr>
            </a:pPr>
            <a:r>
              <a:t>Source of correction</a:t>
            </a:r>
          </a:p>
          <a:p>
            <a:pPr>
              <a:defRPr sz="2400">
                <a:solidFill>
                  <a:srgbClr val="FFFFFF"/>
                </a:solidFill>
              </a:defRPr>
            </a:pPr>
            <a:r>
              <a:t>        (can be moved)</a:t>
            </a:r>
          </a:p>
        </p:txBody>
      </p:sp>
      <p:sp>
        <p:nvSpPr>
          <p:cNvPr id="567" name="Shape 567"/>
          <p:cNvSpPr/>
          <p:nvPr/>
        </p:nvSpPr>
        <p:spPr>
          <a:xfrm>
            <a:off x="844804" y="4508499"/>
            <a:ext cx="203149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/>
            <a:r>
              <a:t>Corrected area</a:t>
            </a:r>
          </a:p>
        </p:txBody>
      </p:sp>
      <p:sp>
        <p:nvSpPr>
          <p:cNvPr id="568" name="Shape 568"/>
          <p:cNvSpPr/>
          <p:nvPr/>
        </p:nvSpPr>
        <p:spPr>
          <a:xfrm flipV="1">
            <a:off x="2871936" y="4617401"/>
            <a:ext cx="474687" cy="109817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571" name="Shape 571"/>
          <p:cNvSpPr/>
          <p:nvPr/>
        </p:nvSpPr>
        <p:spPr>
          <a:xfrm>
            <a:off x="5096967" y="1505098"/>
            <a:ext cx="2810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Spot Removal</a:t>
            </a:r>
          </a:p>
        </p:txBody>
      </p:sp>
      <p:sp>
        <p:nvSpPr>
          <p:cNvPr id="572" name="Shape 572"/>
          <p:cNvSpPr/>
          <p:nvPr/>
        </p:nvSpPr>
        <p:spPr>
          <a:xfrm>
            <a:off x="4197654" y="9072741"/>
            <a:ext cx="46094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Ready to move on to the next area.</a:t>
            </a:r>
          </a:p>
        </p:txBody>
      </p:sp>
      <p:pic>
        <p:nvPicPr>
          <p:cNvPr id="573" name="Screen Shot 2017-02-26 at 11.31.1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210" y="1543606"/>
            <a:ext cx="11854380" cy="7491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>
            <p:ph type="title"/>
          </p:nvPr>
        </p:nvSpPr>
        <p:spPr>
          <a:xfrm>
            <a:off x="2624645" y="2032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Editing Images</a:t>
            </a:r>
          </a:p>
        </p:txBody>
      </p:sp>
      <p:sp>
        <p:nvSpPr>
          <p:cNvPr id="576" name="Shape 576"/>
          <p:cNvSpPr/>
          <p:nvPr/>
        </p:nvSpPr>
        <p:spPr>
          <a:xfrm>
            <a:off x="7240055" y="1619398"/>
            <a:ext cx="281086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Spot Removal</a:t>
            </a:r>
          </a:p>
        </p:txBody>
      </p:sp>
      <p:sp>
        <p:nvSpPr>
          <p:cNvPr id="577" name="Shape 577"/>
          <p:cNvSpPr/>
          <p:nvPr/>
        </p:nvSpPr>
        <p:spPr>
          <a:xfrm>
            <a:off x="4825493" y="3624441"/>
            <a:ext cx="794479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In the left panel one can review the history of  the editing process.  Highlighting any one stage in the editing will display the process up to that point.</a:t>
            </a:r>
          </a:p>
        </p:txBody>
      </p:sp>
      <p:pic>
        <p:nvPicPr>
          <p:cNvPr id="578" name="Screen Shot 2017-02-26 at 11.37.2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3318" y="289649"/>
            <a:ext cx="4296375" cy="9174302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Shape 579"/>
          <p:cNvSpPr/>
          <p:nvPr/>
        </p:nvSpPr>
        <p:spPr>
          <a:xfrm>
            <a:off x="4825493" y="5391149"/>
            <a:ext cx="794479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/>
            <a:r>
              <a:t>When the editing is complete, choose File &gt; Export.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A Bit of Fun with Lightroom</a:t>
            </a:r>
          </a:p>
        </p:txBody>
      </p:sp>
      <p:pic>
        <p:nvPicPr>
          <p:cNvPr id="582" name="Screen Shot 2017-02-25 at 7.20.27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2200" y="2330095"/>
            <a:ext cx="4572000" cy="3975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5" name="Group 585"/>
          <p:cNvGrpSpPr/>
          <p:nvPr/>
        </p:nvGrpSpPr>
        <p:grpSpPr>
          <a:xfrm>
            <a:off x="578284" y="4621659"/>
            <a:ext cx="12121209" cy="2818345"/>
            <a:chOff x="0" y="0"/>
            <a:chExt cx="12121208" cy="2818344"/>
          </a:xfrm>
        </p:grpSpPr>
        <p:sp>
          <p:nvSpPr>
            <p:cNvPr id="583" name="Shape 583"/>
            <p:cNvSpPr/>
            <p:nvPr/>
          </p:nvSpPr>
          <p:spPr>
            <a:xfrm>
              <a:off x="0" y="2348444"/>
              <a:ext cx="12121209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This lens is part of the LR database.  </a:t>
              </a:r>
            </a:p>
          </p:txBody>
        </p:sp>
        <p:sp>
          <p:nvSpPr>
            <p:cNvPr id="584" name="Shape 584"/>
            <p:cNvSpPr/>
            <p:nvPr/>
          </p:nvSpPr>
          <p:spPr>
            <a:xfrm flipV="1">
              <a:off x="7251650" y="0"/>
              <a:ext cx="370286" cy="2369692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8" name="Group 588"/>
          <p:cNvGrpSpPr/>
          <p:nvPr/>
        </p:nvGrpSpPr>
        <p:grpSpPr>
          <a:xfrm>
            <a:off x="722498" y="2760053"/>
            <a:ext cx="5489737" cy="838201"/>
            <a:chOff x="0" y="0"/>
            <a:chExt cx="5489735" cy="838200"/>
          </a:xfrm>
        </p:grpSpPr>
        <p:sp>
          <p:nvSpPr>
            <p:cNvPr id="586" name="Shape 586"/>
            <p:cNvSpPr/>
            <p:nvPr/>
          </p:nvSpPr>
          <p:spPr>
            <a:xfrm>
              <a:off x="0" y="-1"/>
              <a:ext cx="4572000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Select ‘Enable Profile Corrections’ for immediate result.</a:t>
              </a:r>
            </a:p>
          </p:txBody>
        </p:sp>
        <p:sp>
          <p:nvSpPr>
            <p:cNvPr id="587" name="Shape 587"/>
            <p:cNvSpPr/>
            <p:nvPr/>
          </p:nvSpPr>
          <p:spPr>
            <a:xfrm>
              <a:off x="4617851" y="213943"/>
              <a:ext cx="871885" cy="15562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8" grpId="2"/>
      <p:bldP build="whole" bldLvl="1" animBg="1" rev="0" advAuto="0" spid="585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Screen Shot 2017-02-25 at 7.18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8703" y="1545807"/>
            <a:ext cx="11567394" cy="7498393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Shape 591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A Bit of Fun with Lightroom</a:t>
            </a:r>
          </a:p>
        </p:txBody>
      </p:sp>
      <p:sp>
        <p:nvSpPr>
          <p:cNvPr id="592" name="Shape 592"/>
          <p:cNvSpPr/>
          <p:nvPr/>
        </p:nvSpPr>
        <p:spPr>
          <a:xfrm>
            <a:off x="489384" y="9078303"/>
            <a:ext cx="1212120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Original shoreline photo using Nikon 10.5mm fisheye lens.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type="title"/>
          </p:nvPr>
        </p:nvSpPr>
        <p:spPr>
          <a:xfrm>
            <a:off x="529145" y="254000"/>
            <a:ext cx="12041685" cy="1252439"/>
          </a:xfrm>
          <a:prstGeom prst="rect">
            <a:avLst/>
          </a:prstGeom>
        </p:spPr>
        <p:txBody>
          <a:bodyPr/>
          <a:lstStyle/>
          <a:p>
            <a:pPr/>
            <a:r>
              <a:t>A Bit of Fun with Lightroom</a:t>
            </a:r>
          </a:p>
        </p:txBody>
      </p:sp>
      <p:sp>
        <p:nvSpPr>
          <p:cNvPr id="595" name="Shape 595"/>
          <p:cNvSpPr/>
          <p:nvPr/>
        </p:nvSpPr>
        <p:spPr>
          <a:xfrm>
            <a:off x="489384" y="9078303"/>
            <a:ext cx="1212120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Lens correction with a single click.</a:t>
            </a:r>
          </a:p>
        </p:txBody>
      </p:sp>
      <p:pic>
        <p:nvPicPr>
          <p:cNvPr id="596" name="Screen Shot 2017-02-25 at 7.24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605" y="1560612"/>
            <a:ext cx="11480766" cy="7463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599" name="Shape 599"/>
          <p:cNvSpPr/>
          <p:nvPr>
            <p:ph type="body" sz="quarter" idx="1"/>
          </p:nvPr>
        </p:nvSpPr>
        <p:spPr>
          <a:xfrm>
            <a:off x="787400" y="1838771"/>
            <a:ext cx="11430000" cy="133350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</a:lstStyle>
          <a:p>
            <a:pPr/>
            <a:r>
              <a:t>Visit Adobe Creative Cloud </a:t>
            </a:r>
          </a:p>
        </p:txBody>
      </p:sp>
      <p:pic>
        <p:nvPicPr>
          <p:cNvPr id="600" name="Screen Shot 2017-02-26 at 12.39.2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3700" y="3429000"/>
            <a:ext cx="3136900" cy="4394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Screen Shot 2017-02-26 at 12.39.0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400" y="4044950"/>
            <a:ext cx="5346700" cy="1333500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Shape 602"/>
          <p:cNvSpPr/>
          <p:nvPr/>
        </p:nvSpPr>
        <p:spPr>
          <a:xfrm>
            <a:off x="6575291" y="6635750"/>
            <a:ext cx="436271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pPr/>
            <a:r>
              <a:t>Download a 30 day Trial</a:t>
            </a:r>
          </a:p>
        </p:txBody>
      </p:sp>
      <p:sp>
        <p:nvSpPr>
          <p:cNvPr id="603" name="Shape 603"/>
          <p:cNvSpPr/>
          <p:nvPr/>
        </p:nvSpPr>
        <p:spPr>
          <a:xfrm flipV="1">
            <a:off x="3003550" y="5421957"/>
            <a:ext cx="3610719" cy="1162994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04" name="Shape 604"/>
          <p:cNvSpPr/>
          <p:nvPr/>
        </p:nvSpPr>
        <p:spPr>
          <a:xfrm>
            <a:off x="1976784" y="6426696"/>
            <a:ext cx="1055887" cy="342355"/>
          </a:xfrm>
          <a:prstGeom prst="roundRect">
            <a:avLst>
              <a:gd name="adj" fmla="val 50000"/>
            </a:avLst>
          </a:prstGeom>
          <a:ln w="381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05" name="Shape 605"/>
          <p:cNvSpPr/>
          <p:nvPr/>
        </p:nvSpPr>
        <p:spPr>
          <a:xfrm flipV="1">
            <a:off x="9663211" y="4752971"/>
            <a:ext cx="183754" cy="1744268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608" name="Shape 6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Excellent reference books by Scott Kelby on amazon.ca</a:t>
            </a:r>
          </a:p>
          <a:p>
            <a:pPr marL="0" indent="0" algn="ctr">
              <a:buSzTx/>
              <a:buNone/>
              <a:defRPr sz="2900"/>
            </a:pPr>
            <a:r>
              <a:t>1. The Adobe Photoshop Lightroom CC Book for Digital Photographers</a:t>
            </a:r>
          </a:p>
          <a:p>
            <a:pPr marL="0" indent="0">
              <a:buSzTx/>
              <a:buNone/>
              <a:defRPr sz="2900"/>
            </a:pPr>
            <a:r>
              <a:t>2. The Adobe Photoshop CC Book for Digital Photographers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creen Shot 2017-02-24 at 4.49.4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7403"/>
            <a:ext cx="13004800" cy="724219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grpSp>
        <p:nvGrpSpPr>
          <p:cNvPr id="143" name="Group 143"/>
          <p:cNvGrpSpPr/>
          <p:nvPr/>
        </p:nvGrpSpPr>
        <p:grpSpPr>
          <a:xfrm>
            <a:off x="4926888" y="1635070"/>
            <a:ext cx="4801312" cy="937506"/>
            <a:chOff x="0" y="0"/>
            <a:chExt cx="4801311" cy="937505"/>
          </a:xfrm>
        </p:grpSpPr>
        <p:sp>
          <p:nvSpPr>
            <p:cNvPr id="141" name="Shape 141"/>
            <p:cNvSpPr/>
            <p:nvPr/>
          </p:nvSpPr>
          <p:spPr>
            <a:xfrm>
              <a:off x="0" y="0"/>
              <a:ext cx="315102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/>
              <a:r>
                <a:t>Library Module</a:t>
              </a:r>
            </a:p>
          </p:txBody>
        </p:sp>
        <p:sp>
          <p:nvSpPr>
            <p:cNvPr id="142" name="Shape 142"/>
            <p:cNvSpPr/>
            <p:nvPr/>
          </p:nvSpPr>
          <p:spPr>
            <a:xfrm>
              <a:off x="3213811" y="333429"/>
              <a:ext cx="1587501" cy="604077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6" name="Group 146"/>
          <p:cNvGrpSpPr/>
          <p:nvPr/>
        </p:nvGrpSpPr>
        <p:grpSpPr>
          <a:xfrm>
            <a:off x="2166260" y="6727842"/>
            <a:ext cx="5856068" cy="1298558"/>
            <a:chOff x="0" y="0"/>
            <a:chExt cx="5856066" cy="1298556"/>
          </a:xfrm>
        </p:grpSpPr>
        <p:sp>
          <p:nvSpPr>
            <p:cNvPr id="144" name="Shape 144"/>
            <p:cNvSpPr/>
            <p:nvPr/>
          </p:nvSpPr>
          <p:spPr>
            <a:xfrm>
              <a:off x="158290" y="130156"/>
              <a:ext cx="5697777" cy="1168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Left panel consists of the Navigator panel and any combination of the Catalog, Folder, Collections &amp; Publish Service panels.</a:t>
              </a:r>
            </a:p>
          </p:txBody>
        </p:sp>
        <p:sp>
          <p:nvSpPr>
            <p:cNvPr id="145" name="Shape 145"/>
            <p:cNvSpPr/>
            <p:nvPr/>
          </p:nvSpPr>
          <p:spPr>
            <a:xfrm flipH="1" flipV="1">
              <a:off x="0" y="0"/>
              <a:ext cx="323535" cy="323535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9" name="Group 149"/>
          <p:cNvGrpSpPr/>
          <p:nvPr/>
        </p:nvGrpSpPr>
        <p:grpSpPr>
          <a:xfrm>
            <a:off x="5423351" y="3961125"/>
            <a:ext cx="6391122" cy="2769876"/>
            <a:chOff x="0" y="0"/>
            <a:chExt cx="6391121" cy="2769874"/>
          </a:xfrm>
        </p:grpSpPr>
        <p:sp>
          <p:nvSpPr>
            <p:cNvPr id="147" name="Shape 147"/>
            <p:cNvSpPr/>
            <p:nvPr/>
          </p:nvSpPr>
          <p:spPr>
            <a:xfrm>
              <a:off x="0" y="1245874"/>
              <a:ext cx="5697777" cy="152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300">
                  <a:solidFill>
                    <a:srgbClr val="FFFFFF"/>
                  </a:solidFill>
                </a:defRPr>
              </a:lvl1pPr>
            </a:lstStyle>
            <a:p>
              <a:pPr/>
              <a:r>
                <a:t>Right panel contains the Histogram panel, and any combination of the Quick Develop, Keywording, Keyword List, Metadata and Comments panels.</a:t>
              </a:r>
            </a:p>
          </p:txBody>
        </p:sp>
        <p:sp>
          <p:nvSpPr>
            <p:cNvPr id="148" name="Shape 148"/>
            <p:cNvSpPr/>
            <p:nvPr/>
          </p:nvSpPr>
          <p:spPr>
            <a:xfrm flipV="1">
              <a:off x="5488826" y="-1"/>
              <a:ext cx="902296" cy="138941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  <p:bldP build="whole" bldLvl="1" animBg="1" rev="0" advAuto="0" spid="146" grpId="2"/>
      <p:bldP build="whole" bldLvl="1" animBg="1" rev="0" advAuto="0" spid="149" grpId="3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611" name="Shape 6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SzTx/>
              <a:buNone/>
            </a:pPr>
            <a:r>
              <a:t>Visit our web site to download this presentation.</a:t>
            </a:r>
          </a:p>
          <a:p>
            <a:pPr marL="0" indent="0" algn="ctr">
              <a:buSzTx/>
              <a:buNone/>
            </a:pPr>
            <a:r>
              <a:t>http://ottawa-tmg-ug.ca/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8038388" y="3904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pic>
        <p:nvPicPr>
          <p:cNvPr id="152" name="Screen Shot 2017-02-24 at 3.50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44703"/>
            <a:ext cx="13004800" cy="724219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8951664" y="981620"/>
            <a:ext cx="776536" cy="159095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159" name="Group 159"/>
          <p:cNvGrpSpPr/>
          <p:nvPr/>
        </p:nvGrpSpPr>
        <p:grpSpPr>
          <a:xfrm>
            <a:off x="368300" y="-69959"/>
            <a:ext cx="6644837" cy="9823559"/>
            <a:chOff x="0" y="0"/>
            <a:chExt cx="6644836" cy="9823558"/>
          </a:xfrm>
        </p:grpSpPr>
        <p:sp>
          <p:nvSpPr>
            <p:cNvPr id="154" name="Shape 154"/>
            <p:cNvSpPr/>
            <p:nvPr/>
          </p:nvSpPr>
          <p:spPr>
            <a:xfrm>
              <a:off x="0" y="4083158"/>
              <a:ext cx="1868141" cy="4147792"/>
            </a:xfrm>
            <a:prstGeom prst="rect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55" name="Screen Shot 2017-02-24 at 4.40.48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70563" y="69958"/>
              <a:ext cx="4374274" cy="9753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" name="Shape 156"/>
            <p:cNvSpPr/>
            <p:nvPr/>
          </p:nvSpPr>
          <p:spPr>
            <a:xfrm>
              <a:off x="1854200" y="8223358"/>
              <a:ext cx="455704" cy="1522017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57" name="Shape 157"/>
            <p:cNvSpPr/>
            <p:nvPr/>
          </p:nvSpPr>
          <p:spPr>
            <a:xfrm flipV="1">
              <a:off x="1879599" y="0"/>
              <a:ext cx="441078" cy="4057759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sp>
          <p:nvSpPr>
            <p:cNvPr id="158" name="Shape 158"/>
            <p:cNvSpPr/>
            <p:nvPr/>
          </p:nvSpPr>
          <p:spPr>
            <a:xfrm>
              <a:off x="2603500" y="149279"/>
              <a:ext cx="1109713" cy="422474"/>
            </a:xfrm>
            <a:prstGeom prst="roundRect">
              <a:avLst>
                <a:gd name="adj" fmla="val 45092"/>
              </a:avLst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xfrm>
            <a:off x="787400" y="254000"/>
            <a:ext cx="11430000" cy="1252439"/>
          </a:xfrm>
          <a:prstGeom prst="rect">
            <a:avLst/>
          </a:prstGeom>
        </p:spPr>
        <p:txBody>
          <a:bodyPr/>
          <a:lstStyle/>
          <a:p>
            <a:pPr/>
            <a:r>
              <a:t>Navigating the LR Display</a:t>
            </a:r>
          </a:p>
        </p:txBody>
      </p:sp>
      <p:sp>
        <p:nvSpPr>
          <p:cNvPr id="162" name="Shape 162"/>
          <p:cNvSpPr/>
          <p:nvPr/>
        </p:nvSpPr>
        <p:spPr>
          <a:xfrm>
            <a:off x="4926888" y="1635070"/>
            <a:ext cx="31510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Library Module</a:t>
            </a:r>
          </a:p>
        </p:txBody>
      </p:sp>
      <p:pic>
        <p:nvPicPr>
          <p:cNvPr id="163" name="Screen Shot 2017-02-24 at 3.50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44703"/>
            <a:ext cx="13004800" cy="7242195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2222500" y="2692400"/>
            <a:ext cx="9114632" cy="5351959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" name="Shape 165"/>
          <p:cNvSpPr/>
          <p:nvPr/>
        </p:nvSpPr>
        <p:spPr>
          <a:xfrm>
            <a:off x="8140700" y="1968500"/>
            <a:ext cx="1587500" cy="604076"/>
          </a:xfrm>
          <a:prstGeom prst="line">
            <a:avLst/>
          </a:prstGeom>
          <a:ln w="38100">
            <a:solidFill>
              <a:srgbClr val="FF26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6" name="Shape 166"/>
          <p:cNvSpPr/>
          <p:nvPr/>
        </p:nvSpPr>
        <p:spPr>
          <a:xfrm>
            <a:off x="5453354" y="8950270"/>
            <a:ext cx="20980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Grid 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Baskerville"/>
        <a:ea typeface="Baskerville"/>
        <a:cs typeface="Baskerville"/>
      </a:majorFont>
      <a:minorFont>
        <a:latin typeface="Baskerville"/>
        <a:ea typeface="Baskerville"/>
        <a:cs typeface="Baskerville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Hoefler Text"/>
            <a:ea typeface="Hoefler Text"/>
            <a:cs typeface="Hoefler Text"/>
            <a:sym typeface="Hoefler Tex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