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471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>
                <a:solidFill>
                  <a:srgbClr val="FFFFFF"/>
                </a:solidFill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104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Hot-air balloons viewed from below against a blue sky"/>
          <p:cNvSpPr/>
          <p:nvPr>
            <p:ph type="pic" sz="quarter" idx="21"/>
          </p:nvPr>
        </p:nvSpPr>
        <p:spPr>
          <a:xfrm>
            <a:off x="15436504" y="1270000"/>
            <a:ext cx="8167167" cy="542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Close-up of the top of a hot-air balloon viewed from above"/>
          <p:cNvSpPr/>
          <p:nvPr>
            <p:ph type="pic" sz="quarter" idx="22"/>
          </p:nvPr>
        </p:nvSpPr>
        <p:spPr>
          <a:xfrm>
            <a:off x="15461772" y="7085972"/>
            <a:ext cx="8148414" cy="5432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Hot-air balloons viewed from below against a blue sky"/>
          <p:cNvSpPr/>
          <p:nvPr>
            <p:ph type="pic" idx="23"/>
          </p:nvPr>
        </p:nvSpPr>
        <p:spPr>
          <a:xfrm>
            <a:off x="-124635" y="1270000"/>
            <a:ext cx="16859219" cy="112394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Hot-air balloons viewed from below against a blue sky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lose-up of the top of a hot-air balloon viewed from above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lose-up of a hot-air balloon viewed from below"/>
          <p:cNvSpPr/>
          <p:nvPr>
            <p:ph type="pic" idx="21"/>
          </p:nvPr>
        </p:nvSpPr>
        <p:spPr>
          <a:xfrm>
            <a:off x="9226574" y="1270000"/>
            <a:ext cx="16840152" cy="111844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Hot-air balloons viewed from below against a blue sky"/>
          <p:cNvSpPr/>
          <p:nvPr>
            <p:ph type="pic" idx="22"/>
          </p:nvPr>
        </p:nvSpPr>
        <p:spPr>
          <a:xfrm>
            <a:off x="8432800" y="1263848"/>
            <a:ext cx="16850011" cy="11188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familytreewebinars.com/webinar/elizabeth-shown-mills-reveals-her-secret-to-success-in-genealogy" TargetMode="Externa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David Walker…"/>
          <p:cNvSpPr txBox="1"/>
          <p:nvPr>
            <p:ph type="body" idx="21"/>
          </p:nvPr>
        </p:nvSpPr>
        <p:spPr>
          <a:xfrm>
            <a:off x="7356988" y="9215335"/>
            <a:ext cx="9534656" cy="2240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algn="ctr">
              <a:defRPr>
                <a:solidFill>
                  <a:srgbClr val="D6D6D6"/>
                </a:solidFill>
                <a:latin typeface="Adobe Caslon Pro"/>
                <a:ea typeface="Adobe Caslon Pro"/>
                <a:cs typeface="Adobe Caslon Pro"/>
                <a:sym typeface="Adobe Caslon Pro"/>
              </a:defRPr>
            </a:pPr>
            <a:r>
              <a:t>David Walker</a:t>
            </a:r>
          </a:p>
          <a:p>
            <a:pPr algn="ctr">
              <a:defRPr>
                <a:solidFill>
                  <a:srgbClr val="D6D6D6"/>
                </a:solidFill>
                <a:latin typeface="Adobe Caslon Pro"/>
                <a:ea typeface="Adobe Caslon Pro"/>
                <a:cs typeface="Adobe Caslon Pro"/>
                <a:sym typeface="Adobe Caslon Pro"/>
              </a:defRPr>
            </a:pPr>
            <a:r>
              <a:t>Ottawa TMG Users Group</a:t>
            </a:r>
          </a:p>
          <a:p>
            <a:pPr>
              <a:defRPr>
                <a:solidFill>
                  <a:srgbClr val="D6D6D6"/>
                </a:solidFill>
                <a:latin typeface="Adobe Caslon Pro"/>
                <a:ea typeface="Adobe Caslon Pro"/>
                <a:cs typeface="Adobe Caslon Pro"/>
                <a:sym typeface="Adobe Caslon Pro"/>
              </a:defRPr>
            </a:pPr>
          </a:p>
          <a:p>
            <a:pPr algn="ctr">
              <a:defRPr>
                <a:solidFill>
                  <a:srgbClr val="D6D6D6"/>
                </a:solidFill>
                <a:latin typeface="Adobe Caslon Pro"/>
                <a:ea typeface="Adobe Caslon Pro"/>
                <a:cs typeface="Adobe Caslon Pro"/>
                <a:sym typeface="Adobe Caslon Pro"/>
              </a:defRPr>
            </a:pPr>
            <a:r>
              <a:t>4 February 2023</a:t>
            </a:r>
          </a:p>
        </p:txBody>
      </p:sp>
      <p:sp>
        <p:nvSpPr>
          <p:cNvPr id="152" name="Creating a Pseudo-person in TMG to record Repositories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D6D6D6"/>
                </a:solidFill>
                <a:latin typeface="Adobe Caslon Pro"/>
                <a:ea typeface="Adobe Caslon Pro"/>
                <a:cs typeface="Adobe Caslon Pro"/>
                <a:sym typeface="Adobe Caslon Pro"/>
              </a:defRPr>
            </a:lvl1pPr>
          </a:lstStyle>
          <a:p>
            <a:pPr/>
            <a:r>
              <a:t>Creating a Pseudo-person in TMG to record Repositories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al: I wanted to create a Second Site page with images of repositories, such as churches, cemeteries, museums, archives, homesteads etc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487386">
              <a:defRPr spc="-103" sz="5185">
                <a:solidFill>
                  <a:srgbClr val="D6D6D6"/>
                </a:solidFill>
                <a:latin typeface="Adobe Caslon Pro"/>
                <a:ea typeface="Adobe Caslon Pro"/>
                <a:cs typeface="Adobe Caslon Pro"/>
                <a:sym typeface="Adobe Caslon Pro"/>
              </a:defRPr>
            </a:lvl1pPr>
          </a:lstStyle>
          <a:p>
            <a:pPr/>
            <a:r>
              <a:t>Goal: I wanted to create a Second Site page with images of repositories, such as churches, cemeteries, museums, archives, homesteads etc.</a:t>
            </a:r>
          </a:p>
        </p:txBody>
      </p:sp>
      <p:sp>
        <p:nvSpPr>
          <p:cNvPr id="155" name="To achieve this goal, I created a pseudo-person in TMG. I named this pseudo-person “Repositories”."/>
          <p:cNvSpPr txBox="1"/>
          <p:nvPr>
            <p:ph type="body" idx="21"/>
          </p:nvPr>
        </p:nvSpPr>
        <p:spPr>
          <a:xfrm>
            <a:off x="1206500" y="3579462"/>
            <a:ext cx="21971000" cy="25867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algn="ctr" defTabSz="478790">
              <a:defRPr sz="3190">
                <a:solidFill>
                  <a:srgbClr val="D6D6D6"/>
                </a:solidFill>
                <a:latin typeface="Adobe Caslon Pro"/>
                <a:ea typeface="Adobe Caslon Pro"/>
                <a:cs typeface="Adobe Caslon Pro"/>
                <a:sym typeface="Adobe Caslon Pro"/>
              </a:defRPr>
            </a:pPr>
            <a:r>
              <a:t>To achieve this goal, I created a pseudo-person in TMG. I named this pseudo-person “Repositories”. </a:t>
            </a:r>
          </a:p>
          <a:p>
            <a:pPr defTabSz="478790">
              <a:defRPr sz="3190">
                <a:solidFill>
                  <a:srgbClr val="D6D6D6"/>
                </a:solidFill>
              </a:defRPr>
            </a:pPr>
          </a:p>
          <a:p>
            <a:pPr defTabSz="478790">
              <a:defRPr sz="3190">
                <a:solidFill>
                  <a:srgbClr val="D6D6D6"/>
                </a:solidFill>
              </a:defRPr>
            </a:pPr>
          </a:p>
          <a:p>
            <a:pPr defTabSz="478790">
              <a:defRPr sz="3190">
                <a:solidFill>
                  <a:srgbClr val="D6D6D6"/>
                </a:solidFill>
              </a:defRPr>
            </a:pPr>
          </a:p>
        </p:txBody>
      </p:sp>
      <p:pic>
        <p:nvPicPr>
          <p:cNvPr id="156" name="Screenshot 2023-01-26 at 6.20.06 PM.png" descr="Screenshot 2023-01-26 at 6.20.0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37600" y="4655355"/>
            <a:ext cx="6908800" cy="6464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6" grpId="2"/>
      <p:bldP build="whole" bldLvl="1" animBg="1" rev="0" advAuto="0" spid="15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he next step was to create Tags that would represent each of the repositories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609303">
              <a:defRPr spc="-112" sz="5610">
                <a:solidFill>
                  <a:srgbClr val="D6D6D6"/>
                </a:solidFill>
                <a:latin typeface="Adobe Caslon Pro"/>
                <a:ea typeface="Adobe Caslon Pro"/>
                <a:cs typeface="Adobe Caslon Pro"/>
                <a:sym typeface="Adobe Caslon Pro"/>
              </a:defRPr>
            </a:lvl1pPr>
          </a:lstStyle>
          <a:p>
            <a:pPr/>
            <a:r>
              <a:t>The next step was to create Tags that would represent each of the repositories.</a:t>
            </a:r>
          </a:p>
        </p:txBody>
      </p:sp>
      <p:pic>
        <p:nvPicPr>
          <p:cNvPr id="159" name="Screenshot 2023-01-26 at 6.27.18 PM.png" descr="Screenshot 2023-01-26 at 6.27.1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89650" y="2374900"/>
            <a:ext cx="12204700" cy="7861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o sort these tags alphabetically, I used TMG’s sort date feature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926287">
              <a:defRPr spc="-134" sz="6715">
                <a:solidFill>
                  <a:srgbClr val="D6D6D6"/>
                </a:solidFill>
                <a:latin typeface="Adobe Caslon Pro"/>
                <a:ea typeface="Adobe Caslon Pro"/>
                <a:cs typeface="Adobe Caslon Pro"/>
                <a:sym typeface="Adobe Caslon Pro"/>
              </a:defRPr>
            </a:lvl1pPr>
          </a:lstStyle>
          <a:p>
            <a:pPr/>
            <a:r>
              <a:t>To sort these tags alphabetically, I used TMG’s sort date feature.</a:t>
            </a:r>
          </a:p>
        </p:txBody>
      </p:sp>
      <p:pic>
        <p:nvPicPr>
          <p:cNvPr id="162" name="Screenshot 2023-01-26 at 6.40.56 PM.png" descr="Screenshot 2023-01-26 at 6.40.5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69150" y="3911600"/>
            <a:ext cx="10325100" cy="5892800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Arrow"/>
          <p:cNvSpPr/>
          <p:nvPr/>
        </p:nvSpPr>
        <p:spPr>
          <a:xfrm>
            <a:off x="4174434" y="6115050"/>
            <a:ext cx="2912166" cy="336378"/>
          </a:xfrm>
          <a:prstGeom prst="rightArrow">
            <a:avLst>
              <a:gd name="adj1" fmla="val 32000"/>
              <a:gd name="adj2" fmla="val 241634"/>
            </a:avLst>
          </a:prstGeom>
          <a:solidFill>
            <a:srgbClr val="FF26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he next step was to add exhibits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D6D6D6"/>
                </a:solidFill>
                <a:latin typeface="Adobe Caslon Pro"/>
                <a:ea typeface="Adobe Caslon Pro"/>
                <a:cs typeface="Adobe Caslon Pro"/>
                <a:sym typeface="Adobe Caslon Pro"/>
              </a:defRPr>
            </a:lvl1pPr>
          </a:lstStyle>
          <a:p>
            <a:pPr/>
            <a:r>
              <a:t>The next step was to add exhibits.</a:t>
            </a:r>
          </a:p>
        </p:txBody>
      </p:sp>
      <p:pic>
        <p:nvPicPr>
          <p:cNvPr id="166" name="Screenshot 2023-01-26 at 6.41.11 PM.png" descr="Screenshot 2023-01-26 at 6.41.1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68800" y="3841750"/>
            <a:ext cx="6604000" cy="6731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Screenshot 2023-01-26 at 6.41.25 PM.png" descr="Screenshot 2023-01-26 at 6.41.25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6700" y="2806700"/>
            <a:ext cx="10871200" cy="9486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he final step was to run Second Sit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D6D6D6"/>
                </a:solidFill>
                <a:latin typeface="Adobe Caslon Pro"/>
                <a:ea typeface="Adobe Caslon Pro"/>
                <a:cs typeface="Adobe Caslon Pro"/>
                <a:sym typeface="Adobe Caslon Pro"/>
              </a:defRPr>
            </a:lvl1pPr>
          </a:lstStyle>
          <a:p>
            <a:pPr/>
            <a:r>
              <a:t>The final step was to run Second Site</a:t>
            </a:r>
          </a:p>
        </p:txBody>
      </p:sp>
      <p:pic>
        <p:nvPicPr>
          <p:cNvPr id="170" name="Screenshot 2023-01-26 at 6.49.03 PM.png" descr="Screenshot 2023-01-26 at 6.49.0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700" y="4247655"/>
            <a:ext cx="24384000" cy="5080990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A link for displaying the list of repositories was created."/>
          <p:cNvSpPr txBox="1"/>
          <p:nvPr/>
        </p:nvSpPr>
        <p:spPr>
          <a:xfrm>
            <a:off x="8738920" y="10812780"/>
            <a:ext cx="6906160" cy="408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D6D6D6"/>
                </a:solidFill>
                <a:latin typeface="Adobe Caslon Pro"/>
                <a:ea typeface="Adobe Caslon Pro"/>
                <a:cs typeface="Adobe Caslon Pro"/>
                <a:sym typeface="Adobe Caslon Pro"/>
              </a:defRPr>
            </a:lvl1pPr>
          </a:lstStyle>
          <a:p>
            <a:pPr/>
            <a:r>
              <a:t>A link for displaying the list of repositories was created.</a:t>
            </a:r>
          </a:p>
        </p:txBody>
      </p:sp>
      <p:sp>
        <p:nvSpPr>
          <p:cNvPr id="172" name="Line"/>
          <p:cNvSpPr/>
          <p:nvPr/>
        </p:nvSpPr>
        <p:spPr>
          <a:xfrm flipV="1">
            <a:off x="12971190" y="8807450"/>
            <a:ext cx="1" cy="1894840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A link for displaying the list of repositories was created."/>
          <p:cNvSpPr txBox="1"/>
          <p:nvPr/>
        </p:nvSpPr>
        <p:spPr>
          <a:xfrm>
            <a:off x="8738920" y="10812780"/>
            <a:ext cx="6906160" cy="408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D6D6D6"/>
                </a:solidFill>
                <a:latin typeface="Adobe Caslon Pro"/>
                <a:ea typeface="Adobe Caslon Pro"/>
                <a:cs typeface="Adobe Caslon Pro"/>
                <a:sym typeface="Adobe Caslon Pro"/>
              </a:defRPr>
            </a:lvl1pPr>
          </a:lstStyle>
          <a:p>
            <a:pPr/>
            <a:r>
              <a:t>A link for displaying the list of repositories was created.</a:t>
            </a:r>
          </a:p>
        </p:txBody>
      </p:sp>
      <p:sp>
        <p:nvSpPr>
          <p:cNvPr id="175" name="Line"/>
          <p:cNvSpPr/>
          <p:nvPr/>
        </p:nvSpPr>
        <p:spPr>
          <a:xfrm flipV="1">
            <a:off x="12971190" y="8807450"/>
            <a:ext cx="1" cy="1894840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76" name="Screenshot 2023-01-26 at 6.58.56 PM.png" descr="Screenshot 2023-01-26 at 6.58.5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6154" y="-95250"/>
            <a:ext cx="18256792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ompletely Different Topic…"/>
          <p:cNvSpPr txBox="1"/>
          <p:nvPr>
            <p:ph type="title"/>
          </p:nvPr>
        </p:nvSpPr>
        <p:spPr>
          <a:xfrm>
            <a:off x="1206500" y="952500"/>
            <a:ext cx="21971000" cy="5669910"/>
          </a:xfrm>
          <a:prstGeom prst="rect">
            <a:avLst/>
          </a:prstGeom>
        </p:spPr>
        <p:txBody>
          <a:bodyPr/>
          <a:lstStyle/>
          <a:p>
            <a:pPr algn="ctr" defTabSz="1121635">
              <a:defRPr spc="-93" sz="4692">
                <a:solidFill>
                  <a:srgbClr val="EBEBEB"/>
                </a:solidFill>
                <a:latin typeface="Adobe Caslon Pro"/>
                <a:ea typeface="Adobe Caslon Pro"/>
                <a:cs typeface="Adobe Caslon Pro"/>
                <a:sym typeface="Adobe Caslon Pro"/>
              </a:defRPr>
            </a:pPr>
            <a:r>
              <a:t>Completely Different Topic</a:t>
            </a:r>
          </a:p>
          <a:p>
            <a:pPr algn="ctr" defTabSz="1121635">
              <a:defRPr spc="-78" sz="3910">
                <a:solidFill>
                  <a:srgbClr val="D6D6D6"/>
                </a:solidFill>
                <a:latin typeface="Adobe Caslon Pro"/>
                <a:ea typeface="Adobe Caslon Pro"/>
                <a:cs typeface="Adobe Caslon Pro"/>
                <a:sym typeface="Adobe Caslon Pro"/>
              </a:defRPr>
            </a:pPr>
          </a:p>
          <a:p>
            <a:pPr algn="ctr" defTabSz="1121635">
              <a:defRPr spc="-78" sz="3910">
                <a:solidFill>
                  <a:srgbClr val="EBEBEB"/>
                </a:solidFill>
                <a:latin typeface="Adobe Caslon Pro"/>
                <a:ea typeface="Adobe Caslon Pro"/>
                <a:cs typeface="Adobe Caslon Pro"/>
                <a:sym typeface="Adobe Caslon Pro"/>
              </a:defRPr>
            </a:pPr>
            <a:r>
              <a:t>Free Webinar: Elizabeth Shown Mills reveals her secret to success in genealogy</a:t>
            </a:r>
          </a:p>
          <a:p>
            <a:pPr algn="ctr" defTabSz="1121635">
              <a:defRPr spc="-78" sz="3910">
                <a:solidFill>
                  <a:srgbClr val="EBEBEB"/>
                </a:solidFill>
                <a:latin typeface="Adobe Caslon Pro"/>
                <a:ea typeface="Adobe Caslon Pro"/>
                <a:cs typeface="Adobe Caslon Pro"/>
                <a:sym typeface="Adobe Caslon Pro"/>
              </a:defRPr>
            </a:pPr>
          </a:p>
          <a:p>
            <a:pPr algn="ctr" defTabSz="1121635">
              <a:defRPr spc="-78" sz="3910">
                <a:solidFill>
                  <a:srgbClr val="EBEBEB"/>
                </a:solidFill>
                <a:latin typeface="Adobe Caslon Pro"/>
                <a:ea typeface="Adobe Caslon Pro"/>
                <a:cs typeface="Adobe Caslon Pro"/>
                <a:sym typeface="Adobe Caslon Pro"/>
              </a:defRPr>
            </a:pPr>
            <a:r>
              <a:rPr u="sng">
                <a:hlinkClick r:id="rId2" invalidUrl="" action="" tgtFrame="" tooltip="" history="1" highlightClick="0" endSnd="0"/>
              </a:rPr>
              <a:t>https://familytreewebinars.com/webinar/elizabeth-shown-mills-reveals-her-secret-to-success-in-genealogy</a:t>
            </a:r>
            <a:r>
              <a:t>/</a:t>
            </a:r>
          </a:p>
          <a:p>
            <a:pPr algn="ctr" defTabSz="1121635">
              <a:defRPr spc="-78" sz="3910">
                <a:solidFill>
                  <a:srgbClr val="EBEBEB"/>
                </a:solidFill>
                <a:latin typeface="Adobe Caslon Pro"/>
                <a:ea typeface="Adobe Caslon Pro"/>
                <a:cs typeface="Adobe Caslon Pro"/>
                <a:sym typeface="Adobe Caslon Pro"/>
              </a:defRPr>
            </a:pPr>
          </a:p>
          <a:p>
            <a:pPr algn="ctr" defTabSz="1121635">
              <a:defRPr spc="-78" sz="3910">
                <a:solidFill>
                  <a:srgbClr val="EBEBEB"/>
                </a:solidFill>
                <a:latin typeface="Adobe Caslon Pro"/>
                <a:ea typeface="Adobe Caslon Pro"/>
                <a:cs typeface="Adobe Caslon Pro"/>
                <a:sym typeface="Adobe Caslon Pro"/>
              </a:defRPr>
            </a:pPr>
          </a:p>
          <a:p>
            <a:pPr algn="ctr" defTabSz="1121635">
              <a:defRPr spc="-78" sz="3910">
                <a:solidFill>
                  <a:srgbClr val="EBEBEB"/>
                </a:solidFill>
                <a:latin typeface="Adobe Caslon Pro"/>
                <a:ea typeface="Adobe Caslon Pro"/>
                <a:cs typeface="Adobe Caslon Pro"/>
                <a:sym typeface="Adobe Caslon Pro"/>
              </a:defRPr>
            </a:pPr>
            <a:r>
              <a:t>Scottish Research Tour</a:t>
            </a:r>
          </a:p>
          <a:p>
            <a:pPr algn="ctr" defTabSz="1121635">
              <a:defRPr spc="-78" sz="3910">
                <a:solidFill>
                  <a:srgbClr val="EBEBEB"/>
                </a:solidFill>
                <a:latin typeface="Adobe Caslon Pro"/>
                <a:ea typeface="Adobe Caslon Pro"/>
                <a:cs typeface="Adobe Caslon Pro"/>
                <a:sym typeface="Adobe Caslon Pro"/>
              </a:defRPr>
            </a:pPr>
          </a:p>
          <a:p>
            <a:pPr algn="ctr" defTabSz="1121635">
              <a:defRPr spc="-78" sz="3910">
                <a:solidFill>
                  <a:srgbClr val="EBEBEB"/>
                </a:solidFill>
                <a:latin typeface="Adobe Caslon Pro"/>
                <a:ea typeface="Adobe Caslon Pro"/>
                <a:cs typeface="Adobe Caslon Pro"/>
                <a:sym typeface="Adobe Caslon Pro"/>
              </a:defRPr>
            </a:pPr>
            <a:r>
              <a:t>https://www.americanancestors.org/events/scottish-research-tour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0_BasicColor">
  <a:themeElements>
    <a:clrScheme name="30_BasicColor">
      <a:dk1>
        <a:srgbClr val="5E5E5E"/>
      </a:dk1>
      <a:lt1>
        <a:srgbClr val="003462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0_BasicColor">
  <a:themeElements>
    <a:clrScheme name="30_Basic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