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60" r:id="rId5"/>
    <p:sldId id="259" r:id="rId6"/>
    <p:sldId id="261" r:id="rId7"/>
    <p:sldId id="262" r:id="rId8"/>
    <p:sldId id="263" r:id="rId9"/>
    <p:sldId id="264" r:id="rId10"/>
    <p:sldId id="265" r:id="rId11"/>
    <p:sldId id="266" r:id="rId12"/>
    <p:sldId id="271" r:id="rId13"/>
    <p:sldId id="267" r:id="rId14"/>
    <p:sldId id="272" r:id="rId15"/>
    <p:sldId id="268" r:id="rId16"/>
    <p:sldId id="269" r:id="rId17"/>
    <p:sldId id="270"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711" autoAdjust="0"/>
  </p:normalViewPr>
  <p:slideViewPr>
    <p:cSldViewPr snapToGrid="0">
      <p:cViewPr varScale="1">
        <p:scale>
          <a:sx n="74" d="100"/>
          <a:sy n="74" d="100"/>
        </p:scale>
        <p:origin x="84" y="6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BFE0FC-E384-4C0A-88DC-A14CB0922EAA}" type="datetimeFigureOut">
              <a:rPr lang="en-US" smtClean="0"/>
              <a:t>03-Oct-17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1BD005-A8E9-468D-AB02-0144DCF551CD}" type="slidenum">
              <a:rPr lang="en-US" smtClean="0"/>
              <a:t>‹#›</a:t>
            </a:fld>
            <a:endParaRPr lang="en-US"/>
          </a:p>
        </p:txBody>
      </p:sp>
    </p:spTree>
    <p:extLst>
      <p:ext uri="{BB962C8B-B14F-4D97-AF65-F5344CB8AC3E}">
        <p14:creationId xmlns:p14="http://schemas.microsoft.com/office/powerpoint/2010/main" val="3604195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on Special Functions later.</a:t>
            </a:r>
            <a:endParaRPr lang="en-US" dirty="0"/>
          </a:p>
        </p:txBody>
      </p:sp>
      <p:sp>
        <p:nvSpPr>
          <p:cNvPr id="4" name="Slide Number Placeholder 3"/>
          <p:cNvSpPr>
            <a:spLocks noGrp="1"/>
          </p:cNvSpPr>
          <p:nvPr>
            <p:ph type="sldNum" sz="quarter" idx="10"/>
          </p:nvPr>
        </p:nvSpPr>
        <p:spPr/>
        <p:txBody>
          <a:bodyPr/>
          <a:lstStyle/>
          <a:p>
            <a:fld id="{8E1BD005-A8E9-468D-AB02-0144DCF551CD}" type="slidenum">
              <a:rPr lang="en-US" smtClean="0"/>
              <a:t>11</a:t>
            </a:fld>
            <a:endParaRPr lang="en-US"/>
          </a:p>
        </p:txBody>
      </p:sp>
    </p:spTree>
    <p:extLst>
      <p:ext uri="{BB962C8B-B14F-4D97-AF65-F5344CB8AC3E}">
        <p14:creationId xmlns:p14="http://schemas.microsoft.com/office/powerpoint/2010/main" val="1055651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on Special Functions later.</a:t>
            </a:r>
            <a:endParaRPr lang="en-US" dirty="0"/>
          </a:p>
        </p:txBody>
      </p:sp>
      <p:sp>
        <p:nvSpPr>
          <p:cNvPr id="4" name="Slide Number Placeholder 3"/>
          <p:cNvSpPr>
            <a:spLocks noGrp="1"/>
          </p:cNvSpPr>
          <p:nvPr>
            <p:ph type="sldNum" sz="quarter" idx="10"/>
          </p:nvPr>
        </p:nvSpPr>
        <p:spPr/>
        <p:txBody>
          <a:bodyPr/>
          <a:lstStyle/>
          <a:p>
            <a:fld id="{8E1BD005-A8E9-468D-AB02-0144DCF551CD}" type="slidenum">
              <a:rPr lang="en-US" smtClean="0"/>
              <a:t>12</a:t>
            </a:fld>
            <a:endParaRPr lang="en-US"/>
          </a:p>
        </p:txBody>
      </p:sp>
    </p:spTree>
    <p:extLst>
      <p:ext uri="{BB962C8B-B14F-4D97-AF65-F5344CB8AC3E}">
        <p14:creationId xmlns:p14="http://schemas.microsoft.com/office/powerpoint/2010/main" val="2033281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FE18ED-8F6B-4FE6-8584-B535EABD1768}" type="datetimeFigureOut">
              <a:rPr lang="en-US" smtClean="0"/>
              <a:t>03-Oct-17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A1FC8-2DE0-461E-8F10-9F671A444D25}" type="slidenum">
              <a:rPr lang="en-US" smtClean="0"/>
              <a:t>‹#›</a:t>
            </a:fld>
            <a:endParaRPr lang="en-US"/>
          </a:p>
        </p:txBody>
      </p:sp>
    </p:spTree>
    <p:extLst>
      <p:ext uri="{BB962C8B-B14F-4D97-AF65-F5344CB8AC3E}">
        <p14:creationId xmlns:p14="http://schemas.microsoft.com/office/powerpoint/2010/main" val="1320484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E18ED-8F6B-4FE6-8584-B535EABD1768}" type="datetimeFigureOut">
              <a:rPr lang="en-US" smtClean="0"/>
              <a:t>03-Oct-17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A1FC8-2DE0-461E-8F10-9F671A444D25}" type="slidenum">
              <a:rPr lang="en-US" smtClean="0"/>
              <a:t>‹#›</a:t>
            </a:fld>
            <a:endParaRPr lang="en-US"/>
          </a:p>
        </p:txBody>
      </p:sp>
    </p:spTree>
    <p:extLst>
      <p:ext uri="{BB962C8B-B14F-4D97-AF65-F5344CB8AC3E}">
        <p14:creationId xmlns:p14="http://schemas.microsoft.com/office/powerpoint/2010/main" val="1232266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E18ED-8F6B-4FE6-8584-B535EABD1768}" type="datetimeFigureOut">
              <a:rPr lang="en-US" smtClean="0"/>
              <a:t>03-Oct-17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A1FC8-2DE0-461E-8F10-9F671A444D25}" type="slidenum">
              <a:rPr lang="en-US" smtClean="0"/>
              <a:t>‹#›</a:t>
            </a:fld>
            <a:endParaRPr lang="en-US"/>
          </a:p>
        </p:txBody>
      </p:sp>
    </p:spTree>
    <p:extLst>
      <p:ext uri="{BB962C8B-B14F-4D97-AF65-F5344CB8AC3E}">
        <p14:creationId xmlns:p14="http://schemas.microsoft.com/office/powerpoint/2010/main" val="396799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E18ED-8F6B-4FE6-8584-B535EABD1768}" type="datetimeFigureOut">
              <a:rPr lang="en-US" smtClean="0"/>
              <a:t>03-Oct-17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A1FC8-2DE0-461E-8F10-9F671A444D25}" type="slidenum">
              <a:rPr lang="en-US" smtClean="0"/>
              <a:t>‹#›</a:t>
            </a:fld>
            <a:endParaRPr lang="en-US"/>
          </a:p>
        </p:txBody>
      </p:sp>
    </p:spTree>
    <p:extLst>
      <p:ext uri="{BB962C8B-B14F-4D97-AF65-F5344CB8AC3E}">
        <p14:creationId xmlns:p14="http://schemas.microsoft.com/office/powerpoint/2010/main" val="241036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FE18ED-8F6B-4FE6-8584-B535EABD1768}" type="datetimeFigureOut">
              <a:rPr lang="en-US" smtClean="0"/>
              <a:t>03-Oct-17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A1FC8-2DE0-461E-8F10-9F671A444D25}" type="slidenum">
              <a:rPr lang="en-US" smtClean="0"/>
              <a:t>‹#›</a:t>
            </a:fld>
            <a:endParaRPr lang="en-US"/>
          </a:p>
        </p:txBody>
      </p:sp>
    </p:spTree>
    <p:extLst>
      <p:ext uri="{BB962C8B-B14F-4D97-AF65-F5344CB8AC3E}">
        <p14:creationId xmlns:p14="http://schemas.microsoft.com/office/powerpoint/2010/main" val="664706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FE18ED-8F6B-4FE6-8584-B535EABD1768}" type="datetimeFigureOut">
              <a:rPr lang="en-US" smtClean="0"/>
              <a:t>03-Oct-17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A1FC8-2DE0-461E-8F10-9F671A444D25}" type="slidenum">
              <a:rPr lang="en-US" smtClean="0"/>
              <a:t>‹#›</a:t>
            </a:fld>
            <a:endParaRPr lang="en-US"/>
          </a:p>
        </p:txBody>
      </p:sp>
    </p:spTree>
    <p:extLst>
      <p:ext uri="{BB962C8B-B14F-4D97-AF65-F5344CB8AC3E}">
        <p14:creationId xmlns:p14="http://schemas.microsoft.com/office/powerpoint/2010/main" val="4008074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FE18ED-8F6B-4FE6-8584-B535EABD1768}" type="datetimeFigureOut">
              <a:rPr lang="en-US" smtClean="0"/>
              <a:t>03-Oct-17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5A1FC8-2DE0-461E-8F10-9F671A444D25}" type="slidenum">
              <a:rPr lang="en-US" smtClean="0"/>
              <a:t>‹#›</a:t>
            </a:fld>
            <a:endParaRPr lang="en-US"/>
          </a:p>
        </p:txBody>
      </p:sp>
    </p:spTree>
    <p:extLst>
      <p:ext uri="{BB962C8B-B14F-4D97-AF65-F5344CB8AC3E}">
        <p14:creationId xmlns:p14="http://schemas.microsoft.com/office/powerpoint/2010/main" val="71545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FE18ED-8F6B-4FE6-8584-B535EABD1768}" type="datetimeFigureOut">
              <a:rPr lang="en-US" smtClean="0"/>
              <a:t>03-Oct-17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5A1FC8-2DE0-461E-8F10-9F671A444D25}" type="slidenum">
              <a:rPr lang="en-US" smtClean="0"/>
              <a:t>‹#›</a:t>
            </a:fld>
            <a:endParaRPr lang="en-US"/>
          </a:p>
        </p:txBody>
      </p:sp>
    </p:spTree>
    <p:extLst>
      <p:ext uri="{BB962C8B-B14F-4D97-AF65-F5344CB8AC3E}">
        <p14:creationId xmlns:p14="http://schemas.microsoft.com/office/powerpoint/2010/main" val="3733259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FE18ED-8F6B-4FE6-8584-B535EABD1768}" type="datetimeFigureOut">
              <a:rPr lang="en-US" smtClean="0"/>
              <a:t>03-Oct-17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5A1FC8-2DE0-461E-8F10-9F671A444D25}" type="slidenum">
              <a:rPr lang="en-US" smtClean="0"/>
              <a:t>‹#›</a:t>
            </a:fld>
            <a:endParaRPr lang="en-US"/>
          </a:p>
        </p:txBody>
      </p:sp>
    </p:spTree>
    <p:extLst>
      <p:ext uri="{BB962C8B-B14F-4D97-AF65-F5344CB8AC3E}">
        <p14:creationId xmlns:p14="http://schemas.microsoft.com/office/powerpoint/2010/main" val="3051102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FE18ED-8F6B-4FE6-8584-B535EABD1768}" type="datetimeFigureOut">
              <a:rPr lang="en-US" smtClean="0"/>
              <a:t>03-Oct-17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A1FC8-2DE0-461E-8F10-9F671A444D25}" type="slidenum">
              <a:rPr lang="en-US" smtClean="0"/>
              <a:t>‹#›</a:t>
            </a:fld>
            <a:endParaRPr lang="en-US"/>
          </a:p>
        </p:txBody>
      </p:sp>
    </p:spTree>
    <p:extLst>
      <p:ext uri="{BB962C8B-B14F-4D97-AF65-F5344CB8AC3E}">
        <p14:creationId xmlns:p14="http://schemas.microsoft.com/office/powerpoint/2010/main" val="2951341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FE18ED-8F6B-4FE6-8584-B535EABD1768}" type="datetimeFigureOut">
              <a:rPr lang="en-US" smtClean="0"/>
              <a:t>03-Oct-17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A1FC8-2DE0-461E-8F10-9F671A444D25}" type="slidenum">
              <a:rPr lang="en-US" smtClean="0"/>
              <a:t>‹#›</a:t>
            </a:fld>
            <a:endParaRPr lang="en-US"/>
          </a:p>
        </p:txBody>
      </p:sp>
    </p:spTree>
    <p:extLst>
      <p:ext uri="{BB962C8B-B14F-4D97-AF65-F5344CB8AC3E}">
        <p14:creationId xmlns:p14="http://schemas.microsoft.com/office/powerpoint/2010/main" val="3256287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FE18ED-8F6B-4FE6-8584-B535EABD1768}" type="datetimeFigureOut">
              <a:rPr lang="en-US" smtClean="0"/>
              <a:t>03-Oct-17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A1FC8-2DE0-461E-8F10-9F671A444D25}" type="slidenum">
              <a:rPr lang="en-US" smtClean="0"/>
              <a:t>‹#›</a:t>
            </a:fld>
            <a:endParaRPr lang="en-US"/>
          </a:p>
        </p:txBody>
      </p:sp>
    </p:spTree>
    <p:extLst>
      <p:ext uri="{BB962C8B-B14F-4D97-AF65-F5344CB8AC3E}">
        <p14:creationId xmlns:p14="http://schemas.microsoft.com/office/powerpoint/2010/main" val="2851176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tmg.reigelridge.com/toolbars.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Customizing the Toolbar</a:t>
            </a:r>
            <a:endParaRPr lang="en-US" dirty="0"/>
          </a:p>
        </p:txBody>
      </p:sp>
      <p:sp>
        <p:nvSpPr>
          <p:cNvPr id="3" name="Subtitle 2"/>
          <p:cNvSpPr>
            <a:spLocks noGrp="1"/>
          </p:cNvSpPr>
          <p:nvPr>
            <p:ph type="subTitle" idx="1"/>
          </p:nvPr>
        </p:nvSpPr>
        <p:spPr/>
        <p:txBody>
          <a:bodyPr/>
          <a:lstStyle/>
          <a:p>
            <a:r>
              <a:rPr lang="en-US" dirty="0" smtClean="0"/>
              <a:t>Ottawa TMGUG</a:t>
            </a:r>
          </a:p>
          <a:p>
            <a:r>
              <a:rPr lang="en-US" dirty="0" smtClean="0"/>
              <a:t>7 Oct 2017</a:t>
            </a:r>
            <a:endParaRPr lang="en-US" dirty="0"/>
          </a:p>
        </p:txBody>
      </p:sp>
    </p:spTree>
    <p:extLst>
      <p:ext uri="{BB962C8B-B14F-4D97-AF65-F5344CB8AC3E}">
        <p14:creationId xmlns:p14="http://schemas.microsoft.com/office/powerpoint/2010/main" val="87743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Buttons</a:t>
            </a:r>
            <a:endParaRPr lang="en-US" dirty="0"/>
          </a:p>
        </p:txBody>
      </p:sp>
      <p:sp>
        <p:nvSpPr>
          <p:cNvPr id="4" name="Rectangle 3"/>
          <p:cNvSpPr/>
          <p:nvPr/>
        </p:nvSpPr>
        <p:spPr>
          <a:xfrm>
            <a:off x="838200" y="1690688"/>
            <a:ext cx="5047445" cy="4524315"/>
          </a:xfrm>
          <a:prstGeom prst="rect">
            <a:avLst/>
          </a:prstGeom>
        </p:spPr>
        <p:txBody>
          <a:bodyPr wrap="square">
            <a:spAutoFit/>
          </a:bodyPr>
          <a:lstStyle/>
          <a:p>
            <a:r>
              <a:rPr lang="en-US" sz="2800" b="0" i="0" dirty="0" smtClean="0">
                <a:solidFill>
                  <a:srgbClr val="000000"/>
                </a:solidFill>
                <a:effectLst/>
                <a:latin typeface="Times New Roman" panose="02020603050405020304" pitchFamily="18" charset="0"/>
              </a:rPr>
              <a:t>Adding buttons to a custom toolbar is relatively straightforward. First, you open the Custom Toolbar Manager, using the View &gt; Toolbars &gt; Customize... menu command, or by right-clicking on any toolbar and choosing Customize... from the right-click menu.</a:t>
            </a:r>
          </a:p>
          <a:p>
            <a:r>
              <a:rPr lang="en-US" dirty="0" smtClean="0"/>
              <a:t/>
            </a:r>
            <a:br>
              <a:rPr lang="en-US" dirty="0" smtClean="0"/>
            </a:br>
            <a:endParaRPr lang="en-US" dirty="0"/>
          </a:p>
        </p:txBody>
      </p:sp>
      <p:pic>
        <p:nvPicPr>
          <p:cNvPr id="5" name="Picture 4"/>
          <p:cNvPicPr>
            <a:picLocks noChangeAspect="1"/>
          </p:cNvPicPr>
          <p:nvPr/>
        </p:nvPicPr>
        <p:blipFill>
          <a:blip r:embed="rId2"/>
          <a:stretch>
            <a:fillRect/>
          </a:stretch>
        </p:blipFill>
        <p:spPr>
          <a:xfrm>
            <a:off x="6181725" y="1027906"/>
            <a:ext cx="5172075" cy="5448300"/>
          </a:xfrm>
          <a:prstGeom prst="rect">
            <a:avLst/>
          </a:prstGeom>
        </p:spPr>
      </p:pic>
    </p:spTree>
    <p:extLst>
      <p:ext uri="{BB962C8B-B14F-4D97-AF65-F5344CB8AC3E}">
        <p14:creationId xmlns:p14="http://schemas.microsoft.com/office/powerpoint/2010/main" val="287231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8186"/>
            <a:ext cx="5266386" cy="5937160"/>
          </a:xfrm>
        </p:spPr>
        <p:txBody>
          <a:bodyPr>
            <a:normAutofit fontScale="92500" lnSpcReduction="10000"/>
          </a:bodyPr>
          <a:lstStyle/>
          <a:p>
            <a:r>
              <a:rPr lang="en-US" dirty="0"/>
              <a:t>If you are creating more than one custom toolbar, use the Save As button at the top of the screen to give each custom toolbar a unique name. Otherwise, ignore this button and your toolbar will be saved with the default name "Custom."</a:t>
            </a:r>
          </a:p>
          <a:p>
            <a:r>
              <a:rPr lang="en-US" dirty="0"/>
              <a:t>Select the buttons you want to add from the list on the right – "Unused buttons." Note that most of the buttons are listed in the order of the menu commands they replicate. But after the menu commands there is a section called "Special Functions" which do not have corresponding menu commands. </a:t>
            </a:r>
          </a:p>
        </p:txBody>
      </p:sp>
      <p:pic>
        <p:nvPicPr>
          <p:cNvPr id="4" name="Picture 3"/>
          <p:cNvPicPr>
            <a:picLocks noChangeAspect="1"/>
          </p:cNvPicPr>
          <p:nvPr/>
        </p:nvPicPr>
        <p:blipFill>
          <a:blip r:embed="rId3"/>
          <a:stretch>
            <a:fillRect/>
          </a:stretch>
        </p:blipFill>
        <p:spPr>
          <a:xfrm>
            <a:off x="6598952" y="618186"/>
            <a:ext cx="5175953" cy="5444200"/>
          </a:xfrm>
          <a:prstGeom prst="rect">
            <a:avLst/>
          </a:prstGeom>
        </p:spPr>
      </p:pic>
    </p:spTree>
    <p:extLst>
      <p:ext uri="{BB962C8B-B14F-4D97-AF65-F5344CB8AC3E}">
        <p14:creationId xmlns:p14="http://schemas.microsoft.com/office/powerpoint/2010/main" val="3406297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8186"/>
            <a:ext cx="5266386" cy="5558777"/>
          </a:xfrm>
        </p:spPr>
        <p:txBody>
          <a:bodyPr>
            <a:normAutofit/>
          </a:bodyPr>
          <a:lstStyle/>
          <a:p>
            <a:r>
              <a:rPr lang="en-US" dirty="0" smtClean="0"/>
              <a:t>After </a:t>
            </a:r>
            <a:r>
              <a:rPr lang="en-US" dirty="0"/>
              <a:t>selecting a button from the list, click the "&lt;&lt;Add" button in the center of the screen to add it to the list on the left – "Toolbar buttons." They will appear on the toolbar in the order listed, which can be changed with the "Move Up" and "Move Down" buttons. You can add as many buttons as you like, limited only by the amount of room the resulting toolbar will take up on your screen.</a:t>
            </a:r>
          </a:p>
          <a:p>
            <a:endParaRPr lang="en-US" dirty="0"/>
          </a:p>
        </p:txBody>
      </p:sp>
      <p:pic>
        <p:nvPicPr>
          <p:cNvPr id="2" name="Picture 1"/>
          <p:cNvPicPr>
            <a:picLocks noChangeAspect="1"/>
          </p:cNvPicPr>
          <p:nvPr/>
        </p:nvPicPr>
        <p:blipFill>
          <a:blip r:embed="rId3"/>
          <a:stretch>
            <a:fillRect/>
          </a:stretch>
        </p:blipFill>
        <p:spPr>
          <a:xfrm>
            <a:off x="6598953" y="618186"/>
            <a:ext cx="5175953" cy="5444200"/>
          </a:xfrm>
          <a:prstGeom prst="rect">
            <a:avLst/>
          </a:prstGeom>
        </p:spPr>
      </p:pic>
    </p:spTree>
    <p:extLst>
      <p:ext uri="{BB962C8B-B14F-4D97-AF65-F5344CB8AC3E}">
        <p14:creationId xmlns:p14="http://schemas.microsoft.com/office/powerpoint/2010/main" val="827178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9397"/>
            <a:ext cx="5279265" cy="6040192"/>
          </a:xfrm>
        </p:spPr>
        <p:txBody>
          <a:bodyPr>
            <a:normAutofit fontScale="85000" lnSpcReduction="10000"/>
          </a:bodyPr>
          <a:lstStyle/>
          <a:p>
            <a:r>
              <a:rPr lang="en-US" dirty="0" smtClean="0"/>
              <a:t>You can set the button to display as an image or as text, and set the "ToolTip" – the message that appears when you hover the mouse cursor over the button. To do that, select the button you want to work with in the list on the left, "Toolbar buttons" and use the controls in the lower half of the Custom Toolbar Manager screen.</a:t>
            </a:r>
          </a:p>
          <a:p>
            <a:r>
              <a:rPr lang="en-US" dirty="0" smtClean="0"/>
              <a:t>Toolbar buttons may display images or text labels. Some buttons have default images associated with them, while others do not. If there is a default image, as for the New Project button shown in the screenshot above, the default choice for "Button Type" well be "Picture," and the default image will appear as the "Button Example." If not the default text will appear there.</a:t>
            </a:r>
          </a:p>
          <a:p>
            <a:endParaRPr lang="en-US" dirty="0"/>
          </a:p>
        </p:txBody>
      </p:sp>
      <p:pic>
        <p:nvPicPr>
          <p:cNvPr id="4" name="Picture 3"/>
          <p:cNvPicPr>
            <a:picLocks noChangeAspect="1"/>
          </p:cNvPicPr>
          <p:nvPr/>
        </p:nvPicPr>
        <p:blipFill>
          <a:blip r:embed="rId2"/>
          <a:stretch>
            <a:fillRect/>
          </a:stretch>
        </p:blipFill>
        <p:spPr>
          <a:xfrm>
            <a:off x="6444406" y="489397"/>
            <a:ext cx="5175953" cy="5444200"/>
          </a:xfrm>
          <a:prstGeom prst="rect">
            <a:avLst/>
          </a:prstGeom>
        </p:spPr>
      </p:pic>
    </p:spTree>
    <p:extLst>
      <p:ext uri="{BB962C8B-B14F-4D97-AF65-F5344CB8AC3E}">
        <p14:creationId xmlns:p14="http://schemas.microsoft.com/office/powerpoint/2010/main" val="3641545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9396"/>
            <a:ext cx="5472448" cy="6207617"/>
          </a:xfrm>
        </p:spPr>
        <p:txBody>
          <a:bodyPr>
            <a:normAutofit fontScale="92500" lnSpcReduction="20000"/>
          </a:bodyPr>
          <a:lstStyle/>
          <a:p>
            <a:r>
              <a:rPr lang="en-US" dirty="0" smtClean="0"/>
              <a:t>If you want your button to contain text instead of an image, select the Text as the "Button Type" and enter the desired text in the box to the right. The button will expand to accommodate the text, so a brief label is generally best. The button with its text will appear below as the "Button Example." (The Large Buttons with Text actually contain the text as part of the image, so it cannot be changed except by editing the image.)</a:t>
            </a:r>
          </a:p>
          <a:p>
            <a:r>
              <a:rPr lang="en-US" dirty="0" smtClean="0"/>
              <a:t>If your button doesn't have a default image, or you prefer a different image, select Picture as the "Button Type" and click the "Button Example" button to open the Select Icon screen.</a:t>
            </a:r>
          </a:p>
          <a:p>
            <a:endParaRPr lang="en-US" dirty="0"/>
          </a:p>
        </p:txBody>
      </p:sp>
      <p:pic>
        <p:nvPicPr>
          <p:cNvPr id="2" name="Picture 1"/>
          <p:cNvPicPr>
            <a:picLocks noChangeAspect="1"/>
          </p:cNvPicPr>
          <p:nvPr/>
        </p:nvPicPr>
        <p:blipFill>
          <a:blip r:embed="rId2"/>
          <a:stretch>
            <a:fillRect/>
          </a:stretch>
        </p:blipFill>
        <p:spPr>
          <a:xfrm>
            <a:off x="6714863" y="489397"/>
            <a:ext cx="5175953" cy="5444200"/>
          </a:xfrm>
          <a:prstGeom prst="rect">
            <a:avLst/>
          </a:prstGeom>
        </p:spPr>
      </p:pic>
    </p:spTree>
    <p:extLst>
      <p:ext uri="{BB962C8B-B14F-4D97-AF65-F5344CB8AC3E}">
        <p14:creationId xmlns:p14="http://schemas.microsoft.com/office/powerpoint/2010/main" val="3271042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761"/>
            <a:ext cx="5626994" cy="5726202"/>
          </a:xfrm>
        </p:spPr>
        <p:txBody>
          <a:bodyPr>
            <a:normAutofit fontScale="92500"/>
          </a:bodyPr>
          <a:lstStyle/>
          <a:p>
            <a:r>
              <a:rPr lang="en-US" dirty="0"/>
              <a:t>When you are done, click OK to close the Custom Toolbar Manager. If you don't already have the custom toolbar displayed you will be prompted to display it – click Yes.</a:t>
            </a:r>
          </a:p>
          <a:p>
            <a:r>
              <a:rPr lang="en-US" dirty="0"/>
              <a:t>The default "ToolTip" appears below the "Button Example." You can change that to any text you like.</a:t>
            </a:r>
          </a:p>
          <a:p>
            <a:r>
              <a:rPr lang="en-US" dirty="0"/>
              <a:t>If the custom Toolbar is not already part of your custom Layout, it will not be displayed when you close and then restart TMG. To have it display each time, you need to arrange it where you want it to appear, than save the layout that includes it.</a:t>
            </a:r>
          </a:p>
        </p:txBody>
      </p:sp>
      <p:pic>
        <p:nvPicPr>
          <p:cNvPr id="4" name="Picture 3"/>
          <p:cNvPicPr>
            <a:picLocks noChangeAspect="1"/>
          </p:cNvPicPr>
          <p:nvPr/>
        </p:nvPicPr>
        <p:blipFill>
          <a:blip r:embed="rId2"/>
          <a:stretch>
            <a:fillRect/>
          </a:stretch>
        </p:blipFill>
        <p:spPr>
          <a:xfrm>
            <a:off x="6637589" y="616748"/>
            <a:ext cx="5175953" cy="5444200"/>
          </a:xfrm>
          <a:prstGeom prst="rect">
            <a:avLst/>
          </a:prstGeom>
        </p:spPr>
      </p:pic>
    </p:spTree>
    <p:extLst>
      <p:ext uri="{BB962C8B-B14F-4D97-AF65-F5344CB8AC3E}">
        <p14:creationId xmlns:p14="http://schemas.microsoft.com/office/powerpoint/2010/main" val="3249127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Functions</a:t>
            </a:r>
            <a:endParaRPr lang="en-US" dirty="0"/>
          </a:p>
        </p:txBody>
      </p:sp>
      <p:sp>
        <p:nvSpPr>
          <p:cNvPr id="5" name="Content Placeholder 4"/>
          <p:cNvSpPr>
            <a:spLocks noGrp="1"/>
          </p:cNvSpPr>
          <p:nvPr>
            <p:ph idx="1"/>
          </p:nvPr>
        </p:nvSpPr>
        <p:spPr/>
        <p:txBody>
          <a:bodyPr/>
          <a:lstStyle/>
          <a:p>
            <a:r>
              <a:rPr lang="en-US" dirty="0" smtClean="0"/>
              <a:t>There </a:t>
            </a:r>
            <a:r>
              <a:rPr lang="en-US" dirty="0"/>
              <a:t>are special functions, such as opening a specific Project, turning on a specific Accent, or running a specific report, that require several steps with menu commands or standard toolbars, but can be done with a single mouse click using buttons on a custom toolbar</a:t>
            </a:r>
            <a:r>
              <a:rPr lang="en-US" dirty="0" smtClean="0"/>
              <a:t>.</a:t>
            </a:r>
          </a:p>
          <a:p>
            <a:r>
              <a:rPr lang="en-US" dirty="0"/>
              <a:t>Buttons that do not correspond to menu commands, those listed in the Special Functions section of the "Unused buttons" list, generally require a few more steps to set up</a:t>
            </a:r>
            <a:r>
              <a:rPr lang="en-US" dirty="0" smtClean="0"/>
              <a:t>.</a:t>
            </a:r>
            <a:endParaRPr lang="en-US" dirty="0"/>
          </a:p>
        </p:txBody>
      </p:sp>
    </p:spTree>
    <p:extLst>
      <p:ext uri="{BB962C8B-B14F-4D97-AF65-F5344CB8AC3E}">
        <p14:creationId xmlns:p14="http://schemas.microsoft.com/office/powerpoint/2010/main" val="3216628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Functions</a:t>
            </a:r>
            <a:endParaRPr lang="en-US" dirty="0"/>
          </a:p>
        </p:txBody>
      </p:sp>
      <p:pic>
        <p:nvPicPr>
          <p:cNvPr id="4" name="Content Placeholder 3"/>
          <p:cNvPicPr>
            <a:picLocks noGrp="1" noChangeAspect="1"/>
          </p:cNvPicPr>
          <p:nvPr>
            <p:ph idx="1"/>
          </p:nvPr>
        </p:nvPicPr>
        <p:blipFill>
          <a:blip r:embed="rId2"/>
          <a:stretch>
            <a:fillRect/>
          </a:stretch>
        </p:blipFill>
        <p:spPr>
          <a:xfrm>
            <a:off x="838200" y="1506828"/>
            <a:ext cx="10515599" cy="5022761"/>
          </a:xfrm>
          <a:prstGeom prst="rect">
            <a:avLst/>
          </a:prstGeom>
        </p:spPr>
      </p:pic>
      <p:sp>
        <p:nvSpPr>
          <p:cNvPr id="3" name="Down Arrow 2"/>
          <p:cNvSpPr/>
          <p:nvPr/>
        </p:nvSpPr>
        <p:spPr>
          <a:xfrm>
            <a:off x="8525814" y="2691686"/>
            <a:ext cx="888642" cy="1249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4816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279265" cy="1325563"/>
          </a:xfrm>
        </p:spPr>
        <p:txBody>
          <a:bodyPr/>
          <a:lstStyle/>
          <a:p>
            <a:r>
              <a:rPr lang="en-US" dirty="0" smtClean="0"/>
              <a:t>Add a Tag of  a Specific Type</a:t>
            </a:r>
            <a:endParaRPr lang="en-US" dirty="0"/>
          </a:p>
        </p:txBody>
      </p:sp>
      <p:sp>
        <p:nvSpPr>
          <p:cNvPr id="5" name="TextBox 4"/>
          <p:cNvSpPr txBox="1"/>
          <p:nvPr/>
        </p:nvSpPr>
        <p:spPr>
          <a:xfrm>
            <a:off x="838200" y="1851383"/>
            <a:ext cx="4069724" cy="3108543"/>
          </a:xfrm>
          <a:prstGeom prst="rect">
            <a:avLst/>
          </a:prstGeom>
          <a:noFill/>
        </p:spPr>
        <p:txBody>
          <a:bodyPr wrap="square" rtlCol="0">
            <a:spAutoFit/>
          </a:bodyPr>
          <a:lstStyle/>
          <a:p>
            <a:r>
              <a:rPr lang="en-US" sz="2800" dirty="0" smtClean="0"/>
              <a:t>When you add this button, you get another field to select. Click on the button with the three dots and a box opens with all the available Tag Types for you to select.</a:t>
            </a:r>
            <a:endParaRPr lang="en-US" sz="2800" dirty="0"/>
          </a:p>
        </p:txBody>
      </p:sp>
      <p:pic>
        <p:nvPicPr>
          <p:cNvPr id="7" name="Content Placeholder 6"/>
          <p:cNvPicPr>
            <a:picLocks noGrp="1" noChangeAspect="1"/>
          </p:cNvPicPr>
          <p:nvPr>
            <p:ph idx="1"/>
          </p:nvPr>
        </p:nvPicPr>
        <p:blipFill>
          <a:blip r:embed="rId2"/>
          <a:stretch>
            <a:fillRect/>
          </a:stretch>
        </p:blipFill>
        <p:spPr>
          <a:xfrm>
            <a:off x="5254581" y="365125"/>
            <a:ext cx="6429322" cy="5984160"/>
          </a:xfrm>
          <a:prstGeom prst="rect">
            <a:avLst/>
          </a:prstGeom>
        </p:spPr>
      </p:pic>
      <p:sp>
        <p:nvSpPr>
          <p:cNvPr id="8" name="Up Arrow 7"/>
          <p:cNvSpPr/>
          <p:nvPr/>
        </p:nvSpPr>
        <p:spPr>
          <a:xfrm>
            <a:off x="10947042" y="4842457"/>
            <a:ext cx="502276" cy="91439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9735356" y="365125"/>
            <a:ext cx="798490" cy="4848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8039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365125"/>
            <a:ext cx="3411828" cy="1325563"/>
          </a:xfrm>
        </p:spPr>
        <p:txBody>
          <a:bodyPr/>
          <a:lstStyle/>
          <a:p>
            <a:r>
              <a:rPr lang="en-US" dirty="0" smtClean="0"/>
              <a:t>Access a Web Page</a:t>
            </a:r>
            <a:endParaRPr lang="en-US" dirty="0"/>
          </a:p>
        </p:txBody>
      </p:sp>
      <p:sp>
        <p:nvSpPr>
          <p:cNvPr id="5" name="TextBox 4"/>
          <p:cNvSpPr txBox="1"/>
          <p:nvPr/>
        </p:nvSpPr>
        <p:spPr>
          <a:xfrm>
            <a:off x="838201" y="1786988"/>
            <a:ext cx="3308797" cy="3970318"/>
          </a:xfrm>
          <a:prstGeom prst="rect">
            <a:avLst/>
          </a:prstGeom>
          <a:noFill/>
        </p:spPr>
        <p:txBody>
          <a:bodyPr wrap="square" rtlCol="0">
            <a:spAutoFit/>
          </a:bodyPr>
          <a:lstStyle/>
          <a:p>
            <a:r>
              <a:rPr lang="en-US" sz="2800" dirty="0" smtClean="0"/>
              <a:t>Similarly, this customization requires you to enter the appropriate </a:t>
            </a:r>
            <a:r>
              <a:rPr lang="en-US" sz="2800" dirty="0" err="1" smtClean="0"/>
              <a:t>url</a:t>
            </a:r>
            <a:r>
              <a:rPr lang="en-US" sz="2800" dirty="0" smtClean="0"/>
              <a:t>. </a:t>
            </a:r>
          </a:p>
          <a:p>
            <a:endParaRPr lang="en-US" sz="2800"/>
          </a:p>
          <a:p>
            <a:r>
              <a:rPr lang="en-US" sz="2800" smtClean="0"/>
              <a:t>I’ve </a:t>
            </a:r>
            <a:r>
              <a:rPr lang="en-US" sz="2800" dirty="0" smtClean="0"/>
              <a:t>used Text buttons with the website initials to save space</a:t>
            </a:r>
            <a:endParaRPr lang="en-US" sz="2800" dirty="0"/>
          </a:p>
        </p:txBody>
      </p:sp>
      <p:pic>
        <p:nvPicPr>
          <p:cNvPr id="4" name="Content Placeholder 3"/>
          <p:cNvPicPr>
            <a:picLocks noGrp="1" noChangeAspect="1"/>
          </p:cNvPicPr>
          <p:nvPr>
            <p:ph idx="1"/>
          </p:nvPr>
        </p:nvPicPr>
        <p:blipFill>
          <a:blip r:embed="rId2"/>
          <a:stretch>
            <a:fillRect/>
          </a:stretch>
        </p:blipFill>
        <p:spPr>
          <a:xfrm>
            <a:off x="4597758" y="365125"/>
            <a:ext cx="7225799" cy="6022796"/>
          </a:xfrm>
          <a:prstGeom prst="rect">
            <a:avLst/>
          </a:prstGeom>
        </p:spPr>
      </p:pic>
      <p:sp>
        <p:nvSpPr>
          <p:cNvPr id="6" name="Right Arrow 5"/>
          <p:cNvSpPr/>
          <p:nvPr/>
        </p:nvSpPr>
        <p:spPr>
          <a:xfrm>
            <a:off x="4250029" y="4224271"/>
            <a:ext cx="1429554" cy="8371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5819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Using the </a:t>
            </a:r>
            <a:r>
              <a:rPr lang="en-US" b="1" dirty="0" smtClean="0"/>
              <a:t>Toolbars</a:t>
            </a:r>
            <a:endParaRPr lang="en-US" dirty="0"/>
          </a:p>
        </p:txBody>
      </p:sp>
      <p:sp>
        <p:nvSpPr>
          <p:cNvPr id="3" name="Content Placeholder 2"/>
          <p:cNvSpPr>
            <a:spLocks noGrp="1"/>
          </p:cNvSpPr>
          <p:nvPr>
            <p:ph idx="1"/>
          </p:nvPr>
        </p:nvSpPr>
        <p:spPr>
          <a:xfrm>
            <a:off x="838200" y="1825624"/>
            <a:ext cx="10515600" cy="4781237"/>
          </a:xfrm>
        </p:spPr>
        <p:txBody>
          <a:bodyPr>
            <a:normAutofit/>
          </a:bodyPr>
          <a:lstStyle/>
          <a:p>
            <a:r>
              <a:rPr lang="en-US" dirty="0"/>
              <a:t>TMG comes supplied with eight handy toolbars to allow specific operations with just the click of a button. Only three of them, "Standard," "Layout," and "Tag Editing" are displayed in the standard </a:t>
            </a:r>
            <a:r>
              <a:rPr lang="en-US" dirty="0" smtClean="0"/>
              <a:t>Layout.</a:t>
            </a:r>
          </a:p>
          <a:p>
            <a:r>
              <a:rPr lang="en-US" dirty="0" smtClean="0"/>
              <a:t>You </a:t>
            </a:r>
            <a:r>
              <a:rPr lang="en-US" dirty="0"/>
              <a:t>can see the others listed, and turn them on or off, by either right-clicking on any toolbar, or using the View &gt; Toolbars menu. </a:t>
            </a:r>
            <a:endParaRPr lang="en-US" dirty="0" smtClean="0"/>
          </a:p>
          <a:p>
            <a:r>
              <a:rPr lang="en-US" dirty="0" smtClean="0"/>
              <a:t>In </a:t>
            </a:r>
            <a:r>
              <a:rPr lang="en-US" dirty="0"/>
              <a:t>addition, you can create custom toolbars that provide functions not available on the standard toolbar. </a:t>
            </a:r>
            <a:endParaRPr lang="en-US" dirty="0" smtClean="0"/>
          </a:p>
          <a:p>
            <a:r>
              <a:rPr lang="en-US" dirty="0" smtClean="0"/>
              <a:t>Toolbars </a:t>
            </a:r>
            <a:r>
              <a:rPr lang="en-US" dirty="0"/>
              <a:t>can be turned on or off, they can be located in any desired position on the main TMG window, and the size of their buttons changed. </a:t>
            </a:r>
          </a:p>
          <a:p>
            <a:endParaRPr lang="en-US" dirty="0"/>
          </a:p>
        </p:txBody>
      </p:sp>
    </p:spTree>
    <p:extLst>
      <p:ext uri="{BB962C8B-B14F-4D97-AF65-F5344CB8AC3E}">
        <p14:creationId xmlns:p14="http://schemas.microsoft.com/office/powerpoint/2010/main" val="1365751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Special Function Buttons</a:t>
            </a:r>
            <a:endParaRPr lang="en-US" dirty="0"/>
          </a:p>
        </p:txBody>
      </p:sp>
      <p:sp>
        <p:nvSpPr>
          <p:cNvPr id="3" name="Content Placeholder 2"/>
          <p:cNvSpPr>
            <a:spLocks noGrp="1"/>
          </p:cNvSpPr>
          <p:nvPr>
            <p:ph idx="1"/>
          </p:nvPr>
        </p:nvSpPr>
        <p:spPr/>
        <p:txBody>
          <a:bodyPr/>
          <a:lstStyle/>
          <a:p>
            <a:pPr marL="0" indent="0">
              <a:buNone/>
            </a:pPr>
            <a:r>
              <a:rPr lang="en-US" dirty="0" smtClean="0"/>
              <a:t>For other Special Function buttons, see Terry </a:t>
            </a:r>
            <a:r>
              <a:rPr lang="en-US" dirty="0" err="1" smtClean="0"/>
              <a:t>Reigel’s</a:t>
            </a:r>
            <a:r>
              <a:rPr lang="en-US" dirty="0" smtClean="0"/>
              <a:t> instructions</a:t>
            </a:r>
          </a:p>
          <a:p>
            <a:endParaRPr lang="en-US" dirty="0"/>
          </a:p>
          <a:p>
            <a:r>
              <a:rPr lang="en-US" b="1" dirty="0"/>
              <a:t>Buttons to Run a Specific Report</a:t>
            </a:r>
          </a:p>
          <a:p>
            <a:r>
              <a:rPr lang="en-US" b="1" dirty="0"/>
              <a:t>Buttons to Specify a Specific Accent Condition</a:t>
            </a:r>
          </a:p>
          <a:p>
            <a:endParaRPr lang="en-US" dirty="0" smtClean="0"/>
          </a:p>
          <a:p>
            <a:endParaRPr lang="en-US" dirty="0"/>
          </a:p>
          <a:p>
            <a:pPr marL="0" indent="0" algn="ctr">
              <a:buNone/>
            </a:pPr>
            <a:r>
              <a:rPr lang="en-US" dirty="0"/>
              <a:t>a</a:t>
            </a:r>
            <a:r>
              <a:rPr lang="en-US" dirty="0" smtClean="0"/>
              <a:t>t </a:t>
            </a:r>
            <a:r>
              <a:rPr lang="en-US" dirty="0" smtClean="0">
                <a:hlinkClick r:id="rId2"/>
              </a:rPr>
              <a:t>http://tmg.reigelridge.com/toolbars.htm</a:t>
            </a:r>
            <a:endParaRPr lang="en-US" dirty="0"/>
          </a:p>
        </p:txBody>
      </p:sp>
    </p:spTree>
    <p:extLst>
      <p:ext uri="{BB962C8B-B14F-4D97-AF65-F5344CB8AC3E}">
        <p14:creationId xmlns:p14="http://schemas.microsoft.com/office/powerpoint/2010/main" val="1369156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843573" y="721217"/>
            <a:ext cx="9652709" cy="5576552"/>
          </a:xfrm>
          <a:prstGeom prst="rect">
            <a:avLst/>
          </a:prstGeom>
        </p:spPr>
      </p:pic>
      <p:sp>
        <p:nvSpPr>
          <p:cNvPr id="5" name="Down Arrow 4"/>
          <p:cNvSpPr/>
          <p:nvPr/>
        </p:nvSpPr>
        <p:spPr>
          <a:xfrm>
            <a:off x="7096260" y="206062"/>
            <a:ext cx="901521" cy="10303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346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Supplied Toolbars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Standard</a:t>
            </a:r>
            <a:r>
              <a:rPr lang="en-US" dirty="0"/>
              <a:t> – open project, navigation between people, add person, web search, and access to the research, exhibit, and DNA logs</a:t>
            </a:r>
          </a:p>
          <a:p>
            <a:r>
              <a:rPr lang="en-US" b="1" dirty="0"/>
              <a:t>Layout</a:t>
            </a:r>
            <a:r>
              <a:rPr lang="en-US" dirty="0"/>
              <a:t> – open or close the various windows within the main TMG window, and managing Layouts</a:t>
            </a:r>
          </a:p>
          <a:p>
            <a:r>
              <a:rPr lang="en-US" b="1" dirty="0"/>
              <a:t>Easy Search</a:t>
            </a:r>
            <a:r>
              <a:rPr lang="en-US" dirty="0"/>
              <a:t> – navigate to the first person with surname starting with the selected letter</a:t>
            </a:r>
          </a:p>
          <a:p>
            <a:r>
              <a:rPr lang="en-US" b="1" dirty="0"/>
              <a:t>Bookmark</a:t>
            </a:r>
            <a:r>
              <a:rPr lang="en-US" dirty="0"/>
              <a:t> – manage bookmarks</a:t>
            </a:r>
          </a:p>
          <a:p>
            <a:r>
              <a:rPr lang="en-US" b="1" dirty="0"/>
              <a:t>Reporting</a:t>
            </a:r>
            <a:r>
              <a:rPr lang="en-US" dirty="0"/>
              <a:t> – create selected reports</a:t>
            </a:r>
          </a:p>
          <a:p>
            <a:r>
              <a:rPr lang="en-US" b="1" dirty="0"/>
              <a:t>Tag Box</a:t>
            </a:r>
            <a:r>
              <a:rPr lang="en-US" dirty="0"/>
              <a:t> – add or delete Tags or make them Primary, set or delete Tag Box filters, and turn Timelines on or off</a:t>
            </a:r>
          </a:p>
          <a:p>
            <a:r>
              <a:rPr lang="en-US" b="1" dirty="0"/>
              <a:t>Text Editing</a:t>
            </a:r>
            <a:r>
              <a:rPr lang="en-US" dirty="0"/>
              <a:t> – various functions for editing Tags</a:t>
            </a:r>
          </a:p>
          <a:p>
            <a:endParaRPr lang="en-US" dirty="0"/>
          </a:p>
        </p:txBody>
      </p:sp>
    </p:spTree>
    <p:extLst>
      <p:ext uri="{BB962C8B-B14F-4D97-AF65-F5344CB8AC3E}">
        <p14:creationId xmlns:p14="http://schemas.microsoft.com/office/powerpoint/2010/main" val="3226488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normAutofit/>
          </a:bodyPr>
          <a:lstStyle/>
          <a:p>
            <a:pPr algn="ctr"/>
            <a:r>
              <a:rPr lang="en-US" sz="3600" dirty="0" smtClean="0"/>
              <a:t>Standard	   Tag Box	    Bookmark	Custom	Reporting</a:t>
            </a:r>
            <a:endParaRPr lang="en-US" sz="3600" dirty="0"/>
          </a:p>
        </p:txBody>
      </p:sp>
      <p:pic>
        <p:nvPicPr>
          <p:cNvPr id="4" name="Content Placeholder 3"/>
          <p:cNvPicPr>
            <a:picLocks noGrp="1" noChangeAspect="1"/>
          </p:cNvPicPr>
          <p:nvPr>
            <p:ph idx="1"/>
          </p:nvPr>
        </p:nvPicPr>
        <p:blipFill>
          <a:blip r:embed="rId2"/>
          <a:stretch>
            <a:fillRect/>
          </a:stretch>
        </p:blipFill>
        <p:spPr>
          <a:xfrm>
            <a:off x="838200" y="2588654"/>
            <a:ext cx="10515600" cy="1808682"/>
          </a:xfrm>
          <a:prstGeom prst="rect">
            <a:avLst/>
          </a:prstGeom>
        </p:spPr>
      </p:pic>
      <p:sp>
        <p:nvSpPr>
          <p:cNvPr id="5" name="Down Arrow 4"/>
          <p:cNvSpPr/>
          <p:nvPr/>
        </p:nvSpPr>
        <p:spPr>
          <a:xfrm>
            <a:off x="1533856" y="1352282"/>
            <a:ext cx="566670" cy="20348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a:off x="3670478" y="1352282"/>
            <a:ext cx="553792" cy="20348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a:stretch>
            <a:fillRect/>
          </a:stretch>
        </p:blipFill>
        <p:spPr>
          <a:xfrm>
            <a:off x="5794222" y="1332614"/>
            <a:ext cx="603556" cy="2054530"/>
          </a:xfrm>
          <a:prstGeom prst="rect">
            <a:avLst/>
          </a:prstGeom>
        </p:spPr>
      </p:pic>
      <p:pic>
        <p:nvPicPr>
          <p:cNvPr id="8" name="Picture 7"/>
          <p:cNvPicPr>
            <a:picLocks noChangeAspect="1"/>
          </p:cNvPicPr>
          <p:nvPr/>
        </p:nvPicPr>
        <p:blipFill>
          <a:blip r:embed="rId3"/>
          <a:stretch>
            <a:fillRect/>
          </a:stretch>
        </p:blipFill>
        <p:spPr>
          <a:xfrm>
            <a:off x="7854842" y="1332614"/>
            <a:ext cx="603556" cy="2054530"/>
          </a:xfrm>
          <a:prstGeom prst="rect">
            <a:avLst/>
          </a:prstGeom>
        </p:spPr>
      </p:pic>
      <p:pic>
        <p:nvPicPr>
          <p:cNvPr id="9" name="Picture 8"/>
          <p:cNvPicPr>
            <a:picLocks noChangeAspect="1"/>
          </p:cNvPicPr>
          <p:nvPr/>
        </p:nvPicPr>
        <p:blipFill>
          <a:blip r:embed="rId3"/>
          <a:stretch>
            <a:fillRect/>
          </a:stretch>
        </p:blipFill>
        <p:spPr>
          <a:xfrm>
            <a:off x="9748036" y="1332614"/>
            <a:ext cx="603556" cy="2054530"/>
          </a:xfrm>
          <a:prstGeom prst="rect">
            <a:avLst/>
          </a:prstGeom>
        </p:spPr>
      </p:pic>
    </p:spTree>
    <p:extLst>
      <p:ext uri="{BB962C8B-B14F-4D97-AF65-F5344CB8AC3E}">
        <p14:creationId xmlns:p14="http://schemas.microsoft.com/office/powerpoint/2010/main" val="3449048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Toolbar Size</a:t>
            </a:r>
            <a:endParaRPr lang="en-US" dirty="0"/>
          </a:p>
        </p:txBody>
      </p:sp>
      <p:sp>
        <p:nvSpPr>
          <p:cNvPr id="3" name="Content Placeholder 2"/>
          <p:cNvSpPr>
            <a:spLocks noGrp="1"/>
          </p:cNvSpPr>
          <p:nvPr>
            <p:ph idx="1"/>
          </p:nvPr>
        </p:nvSpPr>
        <p:spPr/>
        <p:txBody>
          <a:bodyPr/>
          <a:lstStyle/>
          <a:p>
            <a:r>
              <a:rPr lang="en-US" dirty="0"/>
              <a:t>Toolbar buttons come in three sizes: Large with text (the default), Large, and Small. You can choose the size you prefer by right-clicking on any toolbar, or using the View &gt; Toolbars menu. </a:t>
            </a:r>
          </a:p>
        </p:txBody>
      </p:sp>
      <p:pic>
        <p:nvPicPr>
          <p:cNvPr id="4" name="Picture 3"/>
          <p:cNvPicPr>
            <a:picLocks noChangeAspect="1"/>
          </p:cNvPicPr>
          <p:nvPr/>
        </p:nvPicPr>
        <p:blipFill>
          <a:blip r:embed="rId2"/>
          <a:stretch>
            <a:fillRect/>
          </a:stretch>
        </p:blipFill>
        <p:spPr>
          <a:xfrm>
            <a:off x="838200" y="3657800"/>
            <a:ext cx="5652753" cy="2074294"/>
          </a:xfrm>
          <a:prstGeom prst="rect">
            <a:avLst/>
          </a:prstGeom>
        </p:spPr>
      </p:pic>
      <p:pic>
        <p:nvPicPr>
          <p:cNvPr id="5" name="Picture 4"/>
          <p:cNvPicPr>
            <a:picLocks noChangeAspect="1"/>
          </p:cNvPicPr>
          <p:nvPr/>
        </p:nvPicPr>
        <p:blipFill>
          <a:blip r:embed="rId3"/>
          <a:stretch>
            <a:fillRect/>
          </a:stretch>
        </p:blipFill>
        <p:spPr>
          <a:xfrm>
            <a:off x="7083908" y="3657800"/>
            <a:ext cx="4269892" cy="1698252"/>
          </a:xfrm>
          <a:prstGeom prst="rect">
            <a:avLst/>
          </a:prstGeom>
        </p:spPr>
      </p:pic>
    </p:spTree>
    <p:extLst>
      <p:ext uri="{BB962C8B-B14F-4D97-AF65-F5344CB8AC3E}">
        <p14:creationId xmlns:p14="http://schemas.microsoft.com/office/powerpoint/2010/main" val="546172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Toolbar Layout</a:t>
            </a:r>
            <a:endParaRPr lang="en-US" dirty="0"/>
          </a:p>
        </p:txBody>
      </p:sp>
      <p:sp>
        <p:nvSpPr>
          <p:cNvPr id="3" name="Content Placeholder 2"/>
          <p:cNvSpPr>
            <a:spLocks noGrp="1"/>
          </p:cNvSpPr>
          <p:nvPr>
            <p:ph idx="1"/>
          </p:nvPr>
        </p:nvSpPr>
        <p:spPr>
          <a:xfrm>
            <a:off x="838200" y="2318197"/>
            <a:ext cx="10515600" cy="3858766"/>
          </a:xfrm>
        </p:spPr>
        <p:txBody>
          <a:bodyPr/>
          <a:lstStyle/>
          <a:p>
            <a:r>
              <a:rPr lang="en-US" dirty="0"/>
              <a:t>If you drag it near the top or a side, it automatically "docks" - that is attaches itself to that edge. If you leave in elsewhere in the screen it's appearance becomes more like a normal window, with a small title bar at the top.</a:t>
            </a:r>
          </a:p>
          <a:p>
            <a:r>
              <a:rPr lang="en-US" dirty="0"/>
              <a:t>Whether toolbars are on or off, their positions in the main TMG window, and the selected button size are all part of the Layout. If you want changes to the toolbars you have selected to be displayed the next time you open TMG, save the Layout before closing the program.</a:t>
            </a:r>
          </a:p>
          <a:p>
            <a:endParaRPr lang="en-US" dirty="0"/>
          </a:p>
        </p:txBody>
      </p:sp>
    </p:spTree>
    <p:extLst>
      <p:ext uri="{BB962C8B-B14F-4D97-AF65-F5344CB8AC3E}">
        <p14:creationId xmlns:p14="http://schemas.microsoft.com/office/powerpoint/2010/main" val="1539764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Custom Toolbars</a:t>
            </a:r>
            <a:endParaRPr lang="en-US" dirty="0"/>
          </a:p>
        </p:txBody>
      </p:sp>
      <p:sp>
        <p:nvSpPr>
          <p:cNvPr id="3" name="Content Placeholder 2"/>
          <p:cNvSpPr>
            <a:spLocks noGrp="1"/>
          </p:cNvSpPr>
          <p:nvPr>
            <p:ph idx="1"/>
          </p:nvPr>
        </p:nvSpPr>
        <p:spPr>
          <a:xfrm>
            <a:off x="838200" y="1825624"/>
            <a:ext cx="10515600" cy="4716843"/>
          </a:xfrm>
        </p:spPr>
        <p:txBody>
          <a:bodyPr>
            <a:normAutofit fontScale="77500" lnSpcReduction="20000"/>
          </a:bodyPr>
          <a:lstStyle/>
          <a:p>
            <a:r>
              <a:rPr lang="en-US" dirty="0" smtClean="0"/>
              <a:t>In </a:t>
            </a:r>
            <a:r>
              <a:rPr lang="en-US" dirty="0"/>
              <a:t>addition to the </a:t>
            </a:r>
            <a:r>
              <a:rPr lang="en-US" dirty="0" smtClean="0"/>
              <a:t>standard </a:t>
            </a:r>
            <a:r>
              <a:rPr lang="en-US" dirty="0"/>
              <a:t>toolbars, you can create your own custom toolbars, including any buttons you find useful. </a:t>
            </a:r>
            <a:endParaRPr lang="en-US" dirty="0" smtClean="0"/>
          </a:p>
          <a:p>
            <a:r>
              <a:rPr lang="en-US" dirty="0" smtClean="0"/>
              <a:t>If </a:t>
            </a:r>
            <a:r>
              <a:rPr lang="en-US" dirty="0"/>
              <a:t>you find you use only a few buttons on one or more of the standard toolbars, you can include only those buttons on a custom toolbar and turn off the standard one to save space. Most, but not all, buttons on the standard toolbars can be added to a custom toolbar.</a:t>
            </a:r>
          </a:p>
          <a:p>
            <a:r>
              <a:rPr lang="en-US" dirty="0"/>
              <a:t>Most of the functions available in menu commands can also be accessed by toolbar buttons, many of which are not included in the standard toolbars. In addition, there are special functions, such as opening a specific Project, turning on a specific Accent, or running a specific report, that require several steps with menu commands or standard toolbars, but can be done with a single mouse click using buttons on a custom </a:t>
            </a:r>
            <a:r>
              <a:rPr lang="en-US" dirty="0" smtClean="0"/>
              <a:t>toolbar.</a:t>
            </a:r>
            <a:endParaRPr lang="en-US" dirty="0"/>
          </a:p>
          <a:p>
            <a:r>
              <a:rPr lang="en-US" dirty="0"/>
              <a:t>You can create and name any number of custom toolbars, but only </a:t>
            </a:r>
            <a:r>
              <a:rPr lang="en-US" b="1" dirty="0"/>
              <a:t>one</a:t>
            </a:r>
            <a:r>
              <a:rPr lang="en-US" dirty="0"/>
              <a:t> can be displayed at any one time. If you create more than one custom toolbar, you can display a different one by accessing the Customize command on the View &gt; Toolbars menu or the right-click menu on any toolbar, and choosing the desired toolbar from the drop-down list at the top of the Custom Toolbar Manager. For easier access, you can save separate Layouts with different custom toolbars, and then choose the Layout that includes the desired custom toolbar.</a:t>
            </a:r>
          </a:p>
          <a:p>
            <a:endParaRPr lang="en-US" dirty="0"/>
          </a:p>
        </p:txBody>
      </p:sp>
    </p:spTree>
    <p:extLst>
      <p:ext uri="{BB962C8B-B14F-4D97-AF65-F5344CB8AC3E}">
        <p14:creationId xmlns:p14="http://schemas.microsoft.com/office/powerpoint/2010/main" val="3902282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Custom Toolbars</a:t>
            </a:r>
            <a:endParaRPr lang="en-US" dirty="0"/>
          </a:p>
        </p:txBody>
      </p:sp>
      <p:pic>
        <p:nvPicPr>
          <p:cNvPr id="4" name="Content Placeholder 3"/>
          <p:cNvPicPr>
            <a:picLocks noGrp="1" noChangeAspect="1"/>
          </p:cNvPicPr>
          <p:nvPr>
            <p:ph idx="1"/>
          </p:nvPr>
        </p:nvPicPr>
        <p:blipFill>
          <a:blip r:embed="rId2"/>
          <a:stretch>
            <a:fillRect/>
          </a:stretch>
        </p:blipFill>
        <p:spPr>
          <a:xfrm>
            <a:off x="838200" y="3945730"/>
            <a:ext cx="10515599" cy="2017187"/>
          </a:xfrm>
          <a:prstGeom prst="rect">
            <a:avLst/>
          </a:prstGeom>
        </p:spPr>
      </p:pic>
      <p:sp>
        <p:nvSpPr>
          <p:cNvPr id="5" name="TextBox 4"/>
          <p:cNvSpPr txBox="1"/>
          <p:nvPr/>
        </p:nvSpPr>
        <p:spPr>
          <a:xfrm>
            <a:off x="1307917" y="2356544"/>
            <a:ext cx="848931" cy="923330"/>
          </a:xfrm>
          <a:prstGeom prst="rect">
            <a:avLst/>
          </a:prstGeom>
          <a:noFill/>
        </p:spPr>
        <p:txBody>
          <a:bodyPr wrap="square" rtlCol="0">
            <a:spAutoFit/>
          </a:bodyPr>
          <a:lstStyle/>
          <a:p>
            <a:pPr algn="ctr"/>
            <a:r>
              <a:rPr lang="en-US" dirty="0" smtClean="0"/>
              <a:t>Add a Census Tag </a:t>
            </a:r>
            <a:endParaRPr lang="en-US" dirty="0"/>
          </a:p>
        </p:txBody>
      </p:sp>
      <p:sp>
        <p:nvSpPr>
          <p:cNvPr id="7" name="TextBox 6"/>
          <p:cNvSpPr txBox="1"/>
          <p:nvPr/>
        </p:nvSpPr>
        <p:spPr>
          <a:xfrm>
            <a:off x="2369712" y="2367200"/>
            <a:ext cx="940158" cy="923330"/>
          </a:xfrm>
          <a:prstGeom prst="rect">
            <a:avLst/>
          </a:prstGeom>
          <a:noFill/>
        </p:spPr>
        <p:txBody>
          <a:bodyPr wrap="square" rtlCol="0">
            <a:spAutoFit/>
          </a:bodyPr>
          <a:lstStyle/>
          <a:p>
            <a:pPr algn="ctr"/>
            <a:r>
              <a:rPr lang="en-US" dirty="0" smtClean="0"/>
              <a:t>Add a Religion Tag</a:t>
            </a:r>
            <a:endParaRPr lang="en-US" dirty="0"/>
          </a:p>
        </p:txBody>
      </p:sp>
      <p:sp>
        <p:nvSpPr>
          <p:cNvPr id="8" name="TextBox 7"/>
          <p:cNvSpPr txBox="1"/>
          <p:nvPr/>
        </p:nvSpPr>
        <p:spPr>
          <a:xfrm>
            <a:off x="3541689" y="2505700"/>
            <a:ext cx="901521" cy="646331"/>
          </a:xfrm>
          <a:prstGeom prst="rect">
            <a:avLst/>
          </a:prstGeom>
          <a:noFill/>
        </p:spPr>
        <p:txBody>
          <a:bodyPr wrap="square" rtlCol="0">
            <a:spAutoFit/>
          </a:bodyPr>
          <a:lstStyle/>
          <a:p>
            <a:pPr algn="ctr"/>
            <a:r>
              <a:rPr lang="en-US" dirty="0" smtClean="0"/>
              <a:t>Copy Person</a:t>
            </a:r>
            <a:endParaRPr lang="en-US" dirty="0"/>
          </a:p>
        </p:txBody>
      </p:sp>
      <p:sp>
        <p:nvSpPr>
          <p:cNvPr id="9" name="TextBox 8"/>
          <p:cNvSpPr txBox="1"/>
          <p:nvPr/>
        </p:nvSpPr>
        <p:spPr>
          <a:xfrm>
            <a:off x="4456090" y="2367200"/>
            <a:ext cx="1352282" cy="923330"/>
          </a:xfrm>
          <a:prstGeom prst="rect">
            <a:avLst/>
          </a:prstGeom>
          <a:noFill/>
        </p:spPr>
        <p:txBody>
          <a:bodyPr wrap="square" rtlCol="0">
            <a:spAutoFit/>
          </a:bodyPr>
          <a:lstStyle/>
          <a:p>
            <a:pPr algn="ctr"/>
            <a:r>
              <a:rPr lang="en-US" dirty="0" smtClean="0"/>
              <a:t>Automated Genealogy website</a:t>
            </a:r>
            <a:endParaRPr lang="en-US" dirty="0"/>
          </a:p>
        </p:txBody>
      </p:sp>
      <p:sp>
        <p:nvSpPr>
          <p:cNvPr id="10" name="TextBox 9"/>
          <p:cNvSpPr txBox="1"/>
          <p:nvPr/>
        </p:nvSpPr>
        <p:spPr>
          <a:xfrm>
            <a:off x="5821252" y="2644199"/>
            <a:ext cx="875763" cy="369332"/>
          </a:xfrm>
          <a:prstGeom prst="rect">
            <a:avLst/>
          </a:prstGeom>
          <a:noFill/>
        </p:spPr>
        <p:txBody>
          <a:bodyPr wrap="square" rtlCol="0">
            <a:spAutoFit/>
          </a:bodyPr>
          <a:lstStyle/>
          <a:p>
            <a:pPr algn="ctr"/>
            <a:r>
              <a:rPr lang="en-US" dirty="0" smtClean="0"/>
              <a:t>NEHGS</a:t>
            </a:r>
            <a:endParaRPr lang="en-US" dirty="0"/>
          </a:p>
        </p:txBody>
      </p:sp>
      <p:sp>
        <p:nvSpPr>
          <p:cNvPr id="11" name="TextBox 10"/>
          <p:cNvSpPr txBox="1"/>
          <p:nvPr/>
        </p:nvSpPr>
        <p:spPr>
          <a:xfrm>
            <a:off x="6992879" y="2505700"/>
            <a:ext cx="1417376" cy="646331"/>
          </a:xfrm>
          <a:prstGeom prst="rect">
            <a:avLst/>
          </a:prstGeom>
          <a:noFill/>
        </p:spPr>
        <p:txBody>
          <a:bodyPr wrap="none" rtlCol="0">
            <a:spAutoFit/>
          </a:bodyPr>
          <a:lstStyle/>
          <a:p>
            <a:pPr algn="ctr"/>
            <a:r>
              <a:rPr lang="en-US" dirty="0" smtClean="0"/>
              <a:t>LDS</a:t>
            </a:r>
          </a:p>
          <a:p>
            <a:pPr algn="ctr"/>
            <a:r>
              <a:rPr lang="en-US" dirty="0" smtClean="0"/>
              <a:t>FamilySearch</a:t>
            </a:r>
            <a:endParaRPr lang="en-US" dirty="0"/>
          </a:p>
        </p:txBody>
      </p:sp>
      <p:sp>
        <p:nvSpPr>
          <p:cNvPr id="12" name="TextBox 11"/>
          <p:cNvSpPr txBox="1"/>
          <p:nvPr/>
        </p:nvSpPr>
        <p:spPr>
          <a:xfrm>
            <a:off x="8592372" y="2644199"/>
            <a:ext cx="1002390" cy="369332"/>
          </a:xfrm>
          <a:prstGeom prst="rect">
            <a:avLst/>
          </a:prstGeom>
          <a:noFill/>
        </p:spPr>
        <p:txBody>
          <a:bodyPr wrap="none" rtlCol="0">
            <a:spAutoFit/>
          </a:bodyPr>
          <a:lstStyle/>
          <a:p>
            <a:pPr algn="ctr"/>
            <a:r>
              <a:rPr lang="en-US" dirty="0" smtClean="0"/>
              <a:t>Ancestry</a:t>
            </a:r>
            <a:endParaRPr lang="en-US" dirty="0"/>
          </a:p>
        </p:txBody>
      </p:sp>
      <p:sp>
        <p:nvSpPr>
          <p:cNvPr id="13" name="TextBox 12"/>
          <p:cNvSpPr txBox="1"/>
          <p:nvPr/>
        </p:nvSpPr>
        <p:spPr>
          <a:xfrm>
            <a:off x="9776879" y="2644199"/>
            <a:ext cx="914400" cy="369332"/>
          </a:xfrm>
          <a:prstGeom prst="rect">
            <a:avLst/>
          </a:prstGeom>
          <a:noFill/>
        </p:spPr>
        <p:txBody>
          <a:bodyPr wrap="square" rtlCol="0">
            <a:spAutoFit/>
          </a:bodyPr>
          <a:lstStyle/>
          <a:p>
            <a:pPr algn="ctr"/>
            <a:r>
              <a:rPr lang="en-US" dirty="0" smtClean="0"/>
              <a:t>Backup</a:t>
            </a:r>
            <a:endParaRPr lang="en-US" dirty="0"/>
          </a:p>
        </p:txBody>
      </p:sp>
    </p:spTree>
    <p:extLst>
      <p:ext uri="{BB962C8B-B14F-4D97-AF65-F5344CB8AC3E}">
        <p14:creationId xmlns:p14="http://schemas.microsoft.com/office/powerpoint/2010/main" val="4480774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1401</Words>
  <Application>Microsoft Office PowerPoint</Application>
  <PresentationFormat>Widescreen</PresentationFormat>
  <Paragraphs>72</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Customizing the Toolbar</vt:lpstr>
      <vt:lpstr>Using the Toolbars</vt:lpstr>
      <vt:lpstr>PowerPoint Presentation</vt:lpstr>
      <vt:lpstr>Supplied Toolbars</vt:lpstr>
      <vt:lpstr>Standard    Tag Box     Bookmark Custom Reporting</vt:lpstr>
      <vt:lpstr>Toolbar Size</vt:lpstr>
      <vt:lpstr>Toolbar Layout</vt:lpstr>
      <vt:lpstr>Custom Toolbars</vt:lpstr>
      <vt:lpstr>Custom Toolbars</vt:lpstr>
      <vt:lpstr>Adding Buttons</vt:lpstr>
      <vt:lpstr>PowerPoint Presentation</vt:lpstr>
      <vt:lpstr>PowerPoint Presentation</vt:lpstr>
      <vt:lpstr>PowerPoint Presentation</vt:lpstr>
      <vt:lpstr>PowerPoint Presentation</vt:lpstr>
      <vt:lpstr>PowerPoint Presentation</vt:lpstr>
      <vt:lpstr>Special Functions</vt:lpstr>
      <vt:lpstr>Special Functions</vt:lpstr>
      <vt:lpstr>Add a Tag of  a Specific Type</vt:lpstr>
      <vt:lpstr>Access a Web Page</vt:lpstr>
      <vt:lpstr>Other Special Function Buttons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Customizing the Toolbar</dc:title>
  <dc:creator>Michael More</dc:creator>
  <cp:lastModifiedBy>Michael More</cp:lastModifiedBy>
  <cp:revision>16</cp:revision>
  <dcterms:created xsi:type="dcterms:W3CDTF">2017-10-03T18:15:00Z</dcterms:created>
  <dcterms:modified xsi:type="dcterms:W3CDTF">2017-10-03T20:38:33Z</dcterms:modified>
</cp:coreProperties>
</file>