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9144000" cy="6858000"/>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b="def" i="def"/>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b="def" i="def"/>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b="def" i="def"/>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p:nvPr>
            <p:ph type="sldImg"/>
          </p:nvPr>
        </p:nvSpPr>
        <p:spPr>
          <a:xfrm>
            <a:off x="1143000" y="685800"/>
            <a:ext cx="4572000" cy="3429000"/>
          </a:xfrm>
          <a:prstGeom prst="rect">
            <a:avLst/>
          </a:prstGeom>
        </p:spPr>
        <p:txBody>
          <a:bodyPr/>
          <a:lstStyle/>
          <a:p>
            <a:pPr lvl="0"/>
          </a:p>
        </p:txBody>
      </p:sp>
      <p:sp>
        <p:nvSpPr>
          <p:cNvPr id="47" name="Shape 47"/>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6" name="Shape 6"/>
          <p:cNvSpPr/>
          <p:nvPr>
            <p:ph type="title"/>
          </p:nvPr>
        </p:nvSpPr>
        <p:spPr>
          <a:xfrm>
            <a:off x="685800" y="1844675"/>
            <a:ext cx="7772400" cy="2041525"/>
          </a:xfrm>
          <a:prstGeom prst="rect">
            <a:avLst/>
          </a:prstGeom>
        </p:spPr>
        <p:txBody>
          <a:bodyPr/>
          <a:lstStyle/>
          <a:p>
            <a:pPr lvl="0">
              <a:defRPr sz="1800"/>
            </a:pPr>
            <a:r>
              <a:rPr sz="4400"/>
              <a:t>Click to edit Master title style</a:t>
            </a:r>
          </a:p>
        </p:txBody>
      </p:sp>
      <p:sp>
        <p:nvSpPr>
          <p:cNvPr id="7" name="Shape 7"/>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stStyle>
          <a:p>
            <a:pPr lvl="0">
              <a:defRPr sz="1800">
                <a:solidFill>
                  <a:srgbClr val="000000"/>
                </a:solidFill>
              </a:defRPr>
            </a:pPr>
            <a:r>
              <a:rPr sz="3200">
                <a:solidFill>
                  <a:srgbClr val="888888"/>
                </a:solidFill>
              </a:rPr>
              <a:t>Click to edit Master subtitle style</a:t>
            </a:r>
          </a:p>
        </p:txBody>
      </p:sp>
      <p:sp>
        <p:nvSpPr>
          <p:cNvPr id="8" name="Shape 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sz="1800"/>
            </a:pPr>
            <a:r>
              <a:rPr sz="4400"/>
              <a:t>Click to edit Master title style</a:t>
            </a:r>
          </a:p>
        </p:txBody>
      </p:sp>
      <p:sp>
        <p:nvSpPr>
          <p:cNvPr id="40" name="Shape 40"/>
          <p:cNvSpPr/>
          <p:nvPr>
            <p:ph type="body" idx="1"/>
          </p:nvPr>
        </p:nvSpPr>
        <p:spPr>
          <a:prstGeom prst="rect">
            <a:avLst/>
          </a:prstGeom>
        </p:spPr>
        <p:txBody>
          <a:bodyPr/>
          <a:lstStyle/>
          <a:p>
            <a:pPr lvl="0">
              <a:defRPr sz="1800"/>
            </a:pPr>
            <a:r>
              <a:rPr sz="3200"/>
              <a:t>Click to edit Master text styles</a:t>
            </a:r>
            <a:endParaRPr sz="3200"/>
          </a:p>
          <a:p>
            <a:pPr lvl="1">
              <a:defRPr sz="1800"/>
            </a:pPr>
            <a:r>
              <a:rPr sz="3200"/>
              <a:t>Second level</a:t>
            </a:r>
            <a:endParaRPr sz="3200"/>
          </a:p>
          <a:p>
            <a:pPr lvl="2">
              <a:defRPr sz="1800"/>
            </a:pPr>
            <a:r>
              <a:rPr sz="3200"/>
              <a:t>Third level</a:t>
            </a:r>
            <a:endParaRPr sz="3200"/>
          </a:p>
          <a:p>
            <a:pPr lvl="3">
              <a:defRPr sz="1800"/>
            </a:pPr>
            <a:r>
              <a:rPr sz="3200"/>
              <a:t>Fourth level</a:t>
            </a:r>
            <a:endParaRPr sz="3200"/>
          </a:p>
          <a:p>
            <a:pPr lvl="4">
              <a:defRPr sz="1800"/>
            </a:pPr>
            <a:r>
              <a:rPr sz="3200"/>
              <a:t>Fifth level</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43" name="Shape 43"/>
          <p:cNvSpPr/>
          <p:nvPr>
            <p:ph type="title"/>
          </p:nvPr>
        </p:nvSpPr>
        <p:spPr>
          <a:xfrm>
            <a:off x="6629400" y="0"/>
            <a:ext cx="2057400" cy="6400802"/>
          </a:xfrm>
          <a:prstGeom prst="rect">
            <a:avLst/>
          </a:prstGeom>
        </p:spPr>
        <p:txBody>
          <a:bodyPr/>
          <a:lstStyle/>
          <a:p>
            <a:pPr lvl="0">
              <a:defRPr sz="1800"/>
            </a:pPr>
            <a:r>
              <a:rPr sz="4400"/>
              <a:t>Click to edit Master title style</a:t>
            </a:r>
          </a:p>
        </p:txBody>
      </p:sp>
      <p:sp>
        <p:nvSpPr>
          <p:cNvPr id="44" name="Shape 44"/>
          <p:cNvSpPr/>
          <p:nvPr>
            <p:ph type="body" idx="1"/>
          </p:nvPr>
        </p:nvSpPr>
        <p:spPr>
          <a:xfrm>
            <a:off x="457200" y="274638"/>
            <a:ext cx="6019800" cy="6583363"/>
          </a:xfrm>
          <a:prstGeom prst="rect">
            <a:avLst/>
          </a:prstGeom>
        </p:spPr>
        <p:txBody>
          <a:bodyPr/>
          <a:lstStyle/>
          <a:p>
            <a:pPr lvl="0">
              <a:defRPr sz="1800"/>
            </a:pPr>
            <a:r>
              <a:rPr sz="3200"/>
              <a:t>Click to edit Master text styles</a:t>
            </a:r>
            <a:endParaRPr sz="3200"/>
          </a:p>
          <a:p>
            <a:pPr lvl="1">
              <a:defRPr sz="1800"/>
            </a:pPr>
            <a:r>
              <a:rPr sz="3200"/>
              <a:t>Second level</a:t>
            </a:r>
            <a:endParaRPr sz="3200"/>
          </a:p>
          <a:p>
            <a:pPr lvl="2">
              <a:defRPr sz="1800"/>
            </a:pPr>
            <a:r>
              <a:rPr sz="3200"/>
              <a:t>Third level</a:t>
            </a:r>
            <a:endParaRPr sz="3200"/>
          </a:p>
          <a:p>
            <a:pPr lvl="3">
              <a:defRPr sz="1800"/>
            </a:pPr>
            <a:r>
              <a:rPr sz="3200"/>
              <a:t>Fourth level</a:t>
            </a:r>
            <a:endParaRPr sz="3200"/>
          </a:p>
          <a:p>
            <a:pPr lvl="4">
              <a:defRPr sz="1800"/>
            </a:pPr>
            <a:r>
              <a:rPr sz="3200"/>
              <a:t>Fifth level</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sz="1800"/>
            </a:pPr>
            <a:r>
              <a:rPr sz="4400"/>
              <a:t>Click to edit Master title style</a:t>
            </a:r>
          </a:p>
        </p:txBody>
      </p:sp>
      <p:sp>
        <p:nvSpPr>
          <p:cNvPr id="11" name="Shape 11"/>
          <p:cNvSpPr/>
          <p:nvPr>
            <p:ph type="body" idx="1"/>
          </p:nvPr>
        </p:nvSpPr>
        <p:spPr>
          <a:prstGeom prst="rect">
            <a:avLst/>
          </a:prstGeom>
        </p:spPr>
        <p:txBody>
          <a:bodyPr/>
          <a:lstStyle/>
          <a:p>
            <a:pPr lvl="0">
              <a:defRPr sz="1800"/>
            </a:pPr>
            <a:r>
              <a:rPr sz="3200"/>
              <a:t>Click to edit Master text styles</a:t>
            </a:r>
            <a:endParaRPr sz="3200"/>
          </a:p>
          <a:p>
            <a:pPr lvl="1">
              <a:defRPr sz="1800"/>
            </a:pPr>
            <a:r>
              <a:rPr sz="3200"/>
              <a:t>Second level</a:t>
            </a:r>
            <a:endParaRPr sz="3200"/>
          </a:p>
          <a:p>
            <a:pPr lvl="2">
              <a:defRPr sz="1800"/>
            </a:pPr>
            <a:r>
              <a:rPr sz="3200"/>
              <a:t>Third level</a:t>
            </a:r>
            <a:endParaRPr sz="3200"/>
          </a:p>
          <a:p>
            <a:pPr lvl="3">
              <a:defRPr sz="1800"/>
            </a:pPr>
            <a:r>
              <a:rPr sz="3200"/>
              <a:t>Fourth level</a:t>
            </a:r>
            <a:endParaRPr sz="3200"/>
          </a:p>
          <a:p>
            <a:pPr lvl="4">
              <a:defRPr sz="1800"/>
            </a:pPr>
            <a:r>
              <a:rPr sz="3200"/>
              <a:t>Fifth level</a:t>
            </a:r>
          </a:p>
        </p:txBody>
      </p:sp>
      <p:sp>
        <p:nvSpPr>
          <p:cNvPr id="12" name="Shape 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14" name="Shape 14"/>
          <p:cNvSpPr/>
          <p:nvPr>
            <p:ph type="title"/>
          </p:nvPr>
        </p:nvSpPr>
        <p:spPr>
          <a:xfrm>
            <a:off x="722312" y="4406900"/>
            <a:ext cx="7772401" cy="1362075"/>
          </a:xfrm>
          <a:prstGeom prst="rect">
            <a:avLst/>
          </a:prstGeom>
        </p:spPr>
        <p:txBody>
          <a:bodyPr anchor="t"/>
          <a:lstStyle>
            <a:lvl1pPr algn="l">
              <a:defRPr b="1" cap="all" sz="4000"/>
            </a:lvl1pPr>
          </a:lstStyle>
          <a:p>
            <a:pPr lvl="0">
              <a:defRPr b="0" cap="none" sz="1800"/>
            </a:pPr>
            <a:r>
              <a:rPr b="1" cap="all" sz="4000"/>
              <a:t>Click to edit Master title style</a:t>
            </a:r>
          </a:p>
        </p:txBody>
      </p:sp>
      <p:sp>
        <p:nvSpPr>
          <p:cNvPr id="15" name="Shape 15"/>
          <p:cNvSpPr/>
          <p:nvPr>
            <p:ph type="body"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stStyle>
          <a:p>
            <a:pPr lvl="0">
              <a:defRPr sz="1800">
                <a:solidFill>
                  <a:srgbClr val="000000"/>
                </a:solidFill>
              </a:defRPr>
            </a:pPr>
            <a:r>
              <a:rPr sz="2000">
                <a:solidFill>
                  <a:srgbClr val="888888"/>
                </a:solidFill>
              </a:rPr>
              <a:t>Click to edit Master text styles</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pPr>
            <a:r>
              <a:rPr sz="4400"/>
              <a:t>Click to edit Master title style</a:t>
            </a:r>
          </a:p>
        </p:txBody>
      </p:sp>
      <p:sp>
        <p:nvSpPr>
          <p:cNvPr id="19" name="Shape 19"/>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Click to edit Master text styles</a:t>
            </a:r>
            <a:endParaRPr sz="2800"/>
          </a:p>
          <a:p>
            <a:pPr lvl="1">
              <a:defRPr sz="1800"/>
            </a:pPr>
            <a:r>
              <a:rPr sz="2800"/>
              <a:t>Second level</a:t>
            </a:r>
            <a:endParaRPr sz="2800"/>
          </a:p>
          <a:p>
            <a:pPr lvl="2">
              <a:defRPr sz="1800"/>
            </a:pPr>
            <a:r>
              <a:rPr sz="2800"/>
              <a:t>Third level</a:t>
            </a:r>
            <a:endParaRPr sz="2800"/>
          </a:p>
          <a:p>
            <a:pPr lvl="3">
              <a:defRPr sz="1800"/>
            </a:pPr>
            <a:r>
              <a:rPr sz="2800"/>
              <a:t>Fourth level</a:t>
            </a:r>
            <a:endParaRPr sz="2800"/>
          </a:p>
          <a:p>
            <a:pPr lvl="4">
              <a:defRPr sz="1800"/>
            </a:pPr>
            <a:r>
              <a:rPr sz="2800"/>
              <a:t>Fifth level</a:t>
            </a:r>
          </a:p>
        </p:txBody>
      </p:sp>
      <p:sp>
        <p:nvSpPr>
          <p:cNvPr id="20" name="Shape 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22" name="Shape 22"/>
          <p:cNvSpPr/>
          <p:nvPr>
            <p:ph type="title"/>
          </p:nvPr>
        </p:nvSpPr>
        <p:spPr>
          <a:xfrm>
            <a:off x="457200" y="256810"/>
            <a:ext cx="8229600" cy="1178656"/>
          </a:xfrm>
          <a:prstGeom prst="rect">
            <a:avLst/>
          </a:prstGeom>
        </p:spPr>
        <p:txBody>
          <a:bodyPr/>
          <a:lstStyle/>
          <a:p>
            <a:pPr lvl="0">
              <a:defRPr sz="1800"/>
            </a:pPr>
            <a:r>
              <a:rPr sz="4400"/>
              <a:t>Click to edit Master title style</a:t>
            </a:r>
          </a:p>
        </p:txBody>
      </p:sp>
      <p:sp>
        <p:nvSpPr>
          <p:cNvPr id="23" name="Shape 23"/>
          <p:cNvSpPr/>
          <p:nvPr>
            <p:ph type="body" idx="1"/>
          </p:nvPr>
        </p:nvSpPr>
        <p:spPr>
          <a:xfrm>
            <a:off x="457200" y="1435465"/>
            <a:ext cx="4040188" cy="739410"/>
          </a:xfrm>
          <a:prstGeom prst="rect">
            <a:avLst/>
          </a:prstGeom>
        </p:spPr>
        <p:txBody>
          <a:bodyPr anchor="b"/>
          <a:lstStyle>
            <a:lvl1pPr marL="0" indent="0">
              <a:spcBef>
                <a:spcPts val="500"/>
              </a:spcBef>
              <a:buSzTx/>
              <a:buFontTx/>
              <a:buNone/>
              <a:defRPr b="1" sz="2400"/>
            </a:lvl1pPr>
          </a:lstStyle>
          <a:p>
            <a:pPr lvl="0">
              <a:defRPr b="0" sz="1800"/>
            </a:pPr>
            <a:r>
              <a:rPr b="1" sz="2400"/>
              <a:t>Click to edit Master text styles</a:t>
            </a:r>
          </a:p>
        </p:txBody>
      </p:sp>
      <p:sp>
        <p:nvSpPr>
          <p:cNvPr id="24" name="Shape 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26" name="Shape 26"/>
          <p:cNvSpPr/>
          <p:nvPr>
            <p:ph type="title"/>
          </p:nvPr>
        </p:nvSpPr>
        <p:spPr>
          <a:prstGeom prst="rect">
            <a:avLst/>
          </a:prstGeom>
        </p:spPr>
        <p:txBody>
          <a:bodyPr/>
          <a:lstStyle/>
          <a:p>
            <a:pPr lvl="0">
              <a:defRPr sz="1800"/>
            </a:pPr>
            <a:r>
              <a:rPr sz="4400"/>
              <a:t>Click to edit Master title style</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29" name="Shape 2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31" name="Shape 31"/>
          <p:cNvSpPr/>
          <p:nvPr>
            <p:ph type="title"/>
          </p:nvPr>
        </p:nvSpPr>
        <p:spPr>
          <a:xfrm>
            <a:off x="457200" y="0"/>
            <a:ext cx="3008314" cy="1435100"/>
          </a:xfrm>
          <a:prstGeom prst="rect">
            <a:avLst/>
          </a:prstGeom>
        </p:spPr>
        <p:txBody>
          <a:bodyPr anchor="b"/>
          <a:lstStyle>
            <a:lvl1pPr algn="l">
              <a:defRPr b="1" sz="2000"/>
            </a:lvl1pPr>
          </a:lstStyle>
          <a:p>
            <a:pPr lvl="0">
              <a:defRPr b="0" sz="1800"/>
            </a:pPr>
            <a:r>
              <a:rPr b="1" sz="2000"/>
              <a:t>Click to edit Master title style</a:t>
            </a:r>
          </a:p>
        </p:txBody>
      </p:sp>
      <p:sp>
        <p:nvSpPr>
          <p:cNvPr id="32" name="Shape 32"/>
          <p:cNvSpPr/>
          <p:nvPr>
            <p:ph type="body" idx="1"/>
          </p:nvPr>
        </p:nvSpPr>
        <p:spPr>
          <a:xfrm>
            <a:off x="3575050" y="273050"/>
            <a:ext cx="5111750" cy="6584950"/>
          </a:xfrm>
          <a:prstGeom prst="rect">
            <a:avLst/>
          </a:prstGeom>
        </p:spPr>
        <p:txBody>
          <a:bodyPr/>
          <a:lstStyle/>
          <a:p>
            <a:pPr lvl="0">
              <a:defRPr sz="1800"/>
            </a:pPr>
            <a:r>
              <a:rPr sz="3200"/>
              <a:t>Click to edit Master text styles</a:t>
            </a:r>
            <a:endParaRPr sz="3200"/>
          </a:p>
          <a:p>
            <a:pPr lvl="1">
              <a:defRPr sz="1800"/>
            </a:pPr>
            <a:r>
              <a:rPr sz="3200"/>
              <a:t>Second level</a:t>
            </a:r>
            <a:endParaRPr sz="3200"/>
          </a:p>
          <a:p>
            <a:pPr lvl="2">
              <a:defRPr sz="1800"/>
            </a:pPr>
            <a:r>
              <a:rPr sz="3200"/>
              <a:t>Third level</a:t>
            </a:r>
            <a:endParaRPr sz="3200"/>
          </a:p>
          <a:p>
            <a:pPr lvl="3">
              <a:defRPr sz="1800"/>
            </a:pPr>
            <a:r>
              <a:rPr sz="3200"/>
              <a:t>Fourth level</a:t>
            </a:r>
            <a:endParaRPr sz="3200"/>
          </a:p>
          <a:p>
            <a:pPr lvl="4">
              <a:defRPr sz="1800"/>
            </a:pPr>
            <a:r>
              <a:rPr sz="3200"/>
              <a:t>Fifth level</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35" name="Shape 35"/>
          <p:cNvSpPr/>
          <p:nvPr>
            <p:ph type="title"/>
          </p:nvPr>
        </p:nvSpPr>
        <p:spPr>
          <a:xfrm>
            <a:off x="1792288" y="4800600"/>
            <a:ext cx="5486401" cy="566738"/>
          </a:xfrm>
          <a:prstGeom prst="rect">
            <a:avLst/>
          </a:prstGeom>
        </p:spPr>
        <p:txBody>
          <a:bodyPr anchor="b"/>
          <a:lstStyle>
            <a:lvl1pPr algn="l">
              <a:defRPr b="1" sz="2000"/>
            </a:lvl1pPr>
          </a:lstStyle>
          <a:p>
            <a:pPr lvl="0">
              <a:defRPr b="0" sz="1800"/>
            </a:pPr>
            <a:r>
              <a:rPr b="1" sz="2000"/>
              <a:t>Click to edit Master title style</a:t>
            </a:r>
          </a:p>
        </p:txBody>
      </p:sp>
      <p:sp>
        <p:nvSpPr>
          <p:cNvPr id="36" name="Shape 36"/>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stStyle>
          <a:p>
            <a:pPr lvl="0">
              <a:defRPr sz="1800"/>
            </a:pPr>
            <a:r>
              <a:rPr sz="1400"/>
              <a:t>Click to edit Master text styles</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lvl="0">
              <a:defRPr sz="1800"/>
            </a:pPr>
            <a:r>
              <a:rPr sz="4400"/>
              <a:t>Click to edit Master title style</a:t>
            </a:r>
          </a:p>
        </p:txBody>
      </p:sp>
      <p:sp>
        <p:nvSpPr>
          <p:cNvPr id="3" name="Shape 3"/>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lvl="0">
              <a:defRPr sz="1800"/>
            </a:pPr>
            <a:r>
              <a:rPr sz="3200"/>
              <a:t>Click to edit Master text styles</a:t>
            </a:r>
            <a:endParaRPr sz="3200"/>
          </a:p>
          <a:p>
            <a:pPr lvl="1">
              <a:defRPr sz="1800"/>
            </a:pPr>
            <a:r>
              <a:rPr sz="3200"/>
              <a:t>Second level</a:t>
            </a:r>
            <a:endParaRPr sz="3200"/>
          </a:p>
          <a:p>
            <a:pPr lvl="2">
              <a:defRPr sz="1800"/>
            </a:pPr>
            <a:r>
              <a:rPr sz="3200"/>
              <a:t>Third level</a:t>
            </a:r>
            <a:endParaRPr sz="3200"/>
          </a:p>
          <a:p>
            <a:pPr lvl="3">
              <a:defRPr sz="1800"/>
            </a:pPr>
            <a:r>
              <a:rPr sz="3200"/>
              <a:t>Fourth level</a:t>
            </a:r>
            <a:endParaRPr sz="3200"/>
          </a:p>
          <a:p>
            <a:pPr lvl="4">
              <a:defRPr sz="1800"/>
            </a:pPr>
            <a:r>
              <a:rPr sz="3200"/>
              <a:t>Fifth level</a:t>
            </a:r>
          </a:p>
        </p:txBody>
      </p:sp>
      <p:sp>
        <p:nvSpPr>
          <p:cNvPr id="4" name="Shape 4"/>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spd="med" advClick="1"/>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blog.eogn.com/"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mg.reigelridge.com/future.htm" TargetMode="Externa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ottawa-tmg-ug.ca/index.htm" TargetMode="Externa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rootsmagic.com/" TargetMode="External"/><Relationship Id="rId3" Type="http://schemas.openxmlformats.org/officeDocument/2006/relationships/hyperlink" Target="http://www.genp.com.au/" TargetMode="Externa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np.com.au/" TargetMode="Externa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hollygenes.com/Merchant2/merchant.mvc?screen=UPGRADES" TargetMode="Externa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lists.rootsweb.ancestry.com/index/other/Miscellaneous/TMG-REFUGEES.html" TargetMode="Externa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ottawa-tmg-ug.ca/index.htm"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mg.reigelridge.com/future.htm" TargetMode="Externa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hollygenes.com/forums201/index.php?/forum/120-the-master-genealogist-v9/"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xfrm>
            <a:off x="685800" y="2130425"/>
            <a:ext cx="7772400" cy="1470025"/>
          </a:xfrm>
          <a:prstGeom prst="rect">
            <a:avLst/>
          </a:prstGeom>
        </p:spPr>
        <p:txBody>
          <a:bodyPr/>
          <a:lstStyle>
            <a:lvl1pPr>
              <a:defRPr b="1"/>
            </a:lvl1pPr>
          </a:lstStyle>
          <a:p>
            <a:pPr lvl="0">
              <a:defRPr b="0" sz="1800"/>
            </a:pPr>
            <a:r>
              <a:rPr b="1" sz="4400"/>
              <a:t>The `Demise’ of TMG - Part 1</a:t>
            </a:r>
          </a:p>
        </p:txBody>
      </p:sp>
      <p:sp>
        <p:nvSpPr>
          <p:cNvPr id="50" name="Shape 50"/>
          <p:cNvSpPr/>
          <p:nvPr>
            <p:ph type="body" idx="1"/>
          </p:nvPr>
        </p:nvSpPr>
        <p:spPr>
          <a:xfrm>
            <a:off x="1371600" y="4838700"/>
            <a:ext cx="6400800" cy="1752600"/>
          </a:xfrm>
          <a:prstGeom prst="rect">
            <a:avLst/>
          </a:prstGeom>
        </p:spPr>
        <p:txBody>
          <a:bodyPr/>
          <a:lstStyle/>
          <a:p>
            <a:pPr lvl="0">
              <a:defRPr sz="1800">
                <a:solidFill>
                  <a:srgbClr val="000000"/>
                </a:solidFill>
              </a:defRPr>
            </a:pPr>
            <a:r>
              <a:rPr sz="3200">
                <a:solidFill>
                  <a:srgbClr val="888888"/>
                </a:solidFill>
              </a:rPr>
              <a:t>Ottawa TMGUG</a:t>
            </a:r>
            <a:endParaRPr sz="3200">
              <a:solidFill>
                <a:srgbClr val="888888"/>
              </a:solidFill>
            </a:endParaRPr>
          </a:p>
          <a:p>
            <a:pPr lvl="0">
              <a:defRPr sz="1800">
                <a:solidFill>
                  <a:srgbClr val="000000"/>
                </a:solidFill>
              </a:defRPr>
            </a:pPr>
            <a:r>
              <a:rPr sz="3200">
                <a:solidFill>
                  <a:srgbClr val="888888"/>
                </a:solidFill>
              </a:rPr>
              <a:t>20 Sep 2014</a:t>
            </a:r>
          </a:p>
        </p:txBody>
      </p:sp>
      <p:sp>
        <p:nvSpPr>
          <p:cNvPr id="51" name="Shape 51"/>
          <p:cNvSpPr/>
          <p:nvPr/>
        </p:nvSpPr>
        <p:spPr>
          <a:xfrm>
            <a:off x="3261482" y="3567429"/>
            <a:ext cx="2492733" cy="5613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3200"/>
            </a:lvl1pPr>
          </a:lstStyle>
          <a:p>
            <a:pPr lvl="0">
              <a:defRPr sz="1800"/>
            </a:pPr>
            <a:r>
              <a:rPr sz="3200"/>
              <a:t>by Mike More</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ph type="title"/>
          </p:nvPr>
        </p:nvSpPr>
        <p:spPr>
          <a:xfrm>
            <a:off x="457200" y="274638"/>
            <a:ext cx="8229600" cy="1143001"/>
          </a:xfrm>
          <a:prstGeom prst="rect">
            <a:avLst/>
          </a:prstGeom>
        </p:spPr>
        <p:txBody>
          <a:bodyPr/>
          <a:lstStyle>
            <a:lvl1pPr defTabSz="832104">
              <a:defRPr b="1" sz="3549"/>
            </a:lvl1pPr>
          </a:lstStyle>
          <a:p>
            <a:pPr lvl="0">
              <a:defRPr b="0" sz="1800"/>
            </a:pPr>
            <a:r>
              <a:rPr b="1" sz="3549"/>
              <a:t>What happens when tech support is gone?</a:t>
            </a:r>
          </a:p>
        </p:txBody>
      </p:sp>
      <p:sp>
        <p:nvSpPr>
          <p:cNvPr id="78" name="Shape 78"/>
          <p:cNvSpPr/>
          <p:nvPr>
            <p:ph type="body" idx="1"/>
          </p:nvPr>
        </p:nvSpPr>
        <p:spPr>
          <a:xfrm>
            <a:off x="457200" y="1600200"/>
            <a:ext cx="8229600" cy="4525963"/>
          </a:xfrm>
          <a:prstGeom prst="rect">
            <a:avLst/>
          </a:prstGeom>
        </p:spPr>
        <p:txBody>
          <a:bodyPr/>
          <a:lstStyle/>
          <a:p>
            <a:pPr lvl="0">
              <a:lnSpc>
                <a:spcPct val="80000"/>
              </a:lnSpc>
              <a:spcBef>
                <a:spcPts val="500"/>
              </a:spcBef>
              <a:defRPr sz="1800"/>
            </a:pPr>
            <a:r>
              <a:rPr sz="2400"/>
              <a:t>Make backups, make them frequently, and be prepared to use them if something bad happens to the project.</a:t>
            </a:r>
            <a:endParaRPr sz="2400"/>
          </a:p>
          <a:p>
            <a:pPr lvl="0">
              <a:lnSpc>
                <a:spcPct val="80000"/>
              </a:lnSpc>
              <a:spcBef>
                <a:spcPts val="500"/>
              </a:spcBef>
              <a:defRPr sz="1800"/>
            </a:pPr>
            <a:r>
              <a:rPr sz="2400"/>
              <a:t>Google for and also search the List archives and the WG forum for key words in the first error message in the series?  Note that only the _first_ message in a series of error messages is important in identifying the problem.   Many of the problems with TMG can be fixed by - or avoided by - the user.</a:t>
            </a:r>
            <a:endParaRPr sz="2400"/>
          </a:p>
          <a:p>
            <a:pPr lvl="0">
              <a:lnSpc>
                <a:spcPct val="80000"/>
              </a:lnSpc>
              <a:spcBef>
                <a:spcPts val="500"/>
              </a:spcBef>
              <a:defRPr sz="1800"/>
            </a:pPr>
            <a:r>
              <a:rPr sz="2400"/>
              <a:t> It is also more important for users to know where their files are.  They should be very familiar with the Help topic </a:t>
            </a:r>
            <a:r>
              <a:rPr b="1" sz="2400"/>
              <a:t>'Data File Storage</a:t>
            </a:r>
            <a:r>
              <a:rPr sz="2400"/>
              <a:t>' and the top menu 'Help / Access Folders' button and the 'Preferences / Current Project Options / Advanced' settings (read that context Help).</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 name="Shape 80"/>
          <p:cNvSpPr/>
          <p:nvPr>
            <p:ph type="title"/>
          </p:nvPr>
        </p:nvSpPr>
        <p:spPr>
          <a:xfrm>
            <a:off x="457200" y="274638"/>
            <a:ext cx="8229600" cy="1143001"/>
          </a:xfrm>
          <a:prstGeom prst="rect">
            <a:avLst/>
          </a:prstGeom>
        </p:spPr>
        <p:txBody>
          <a:bodyPr/>
          <a:lstStyle>
            <a:lvl1pPr>
              <a:defRPr b="1" sz="4000"/>
            </a:lvl1pPr>
          </a:lstStyle>
          <a:p>
            <a:pPr lvl="0">
              <a:defRPr b="0" sz="1800"/>
            </a:pPr>
            <a:r>
              <a:rPr b="1" sz="4000"/>
              <a:t>Future?</a:t>
            </a:r>
          </a:p>
        </p:txBody>
      </p:sp>
      <p:sp>
        <p:nvSpPr>
          <p:cNvPr id="81" name="Shape 81"/>
          <p:cNvSpPr/>
          <p:nvPr>
            <p:ph type="body" idx="1"/>
          </p:nvPr>
        </p:nvSpPr>
        <p:spPr>
          <a:xfrm>
            <a:off x="457200" y="1600200"/>
            <a:ext cx="8229600" cy="4525963"/>
          </a:xfrm>
          <a:prstGeom prst="rect">
            <a:avLst/>
          </a:prstGeom>
        </p:spPr>
        <p:txBody>
          <a:bodyPr/>
          <a:lstStyle/>
          <a:p>
            <a:pPr lvl="0">
              <a:lnSpc>
                <a:spcPct val="80000"/>
              </a:lnSpc>
              <a:spcBef>
                <a:spcPts val="500"/>
              </a:spcBef>
              <a:defRPr sz="1800"/>
            </a:pPr>
            <a:r>
              <a:rPr sz="2400"/>
              <a:t>John Cardinal:</a:t>
            </a:r>
            <a:endParaRPr sz="2400"/>
          </a:p>
          <a:p>
            <a:pPr lvl="1" marL="285750" indent="171450">
              <a:lnSpc>
                <a:spcPct val="80000"/>
              </a:lnSpc>
              <a:spcBef>
                <a:spcPts val="500"/>
              </a:spcBef>
              <a:buSzTx/>
              <a:buNone/>
              <a:defRPr sz="1800"/>
            </a:pPr>
            <a:r>
              <a:rPr sz="2100"/>
              <a:t> 1 - I will NOT be producing a genealogy project manager with professional-level features.</a:t>
            </a:r>
            <a:endParaRPr sz="2100"/>
          </a:p>
          <a:p>
            <a:pPr lvl="1" marL="285750" indent="171450">
              <a:lnSpc>
                <a:spcPct val="80000"/>
              </a:lnSpc>
              <a:spcBef>
                <a:spcPts val="500"/>
              </a:spcBef>
              <a:buSzTx/>
              <a:buNone/>
              <a:defRPr sz="1800"/>
            </a:pPr>
            <a:r>
              <a:rPr sz="2100"/>
              <a:t>2 - I am working on a program that will make web sites from GEDCOM data. It will have many of the features of Second Site, but it will be a separate program.</a:t>
            </a:r>
            <a:endParaRPr sz="2100"/>
          </a:p>
          <a:p>
            <a:pPr lvl="1" marL="285750" indent="171450">
              <a:lnSpc>
                <a:spcPct val="80000"/>
              </a:lnSpc>
              <a:spcBef>
                <a:spcPts val="500"/>
              </a:spcBef>
              <a:buSzTx/>
              <a:buNone/>
              <a:defRPr sz="1800"/>
            </a:pPr>
            <a:r>
              <a:rPr sz="2100"/>
              <a:t> 3 - I am planning to write a GEDCOM export facility for TMG. It will be available within Second Site so that I can leverage all the work I have done in SS to interpret sentences, format sources, etc. I plan to include some extensions (following the GEDCOM rules for extensions, for example, NAME records include "_DATE" fields. It remains to be seen if any program will ever use those extensions. The SS GEDCOM export should help people who migrate their data to other products via GEDCOM.</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3" name="Shape 83"/>
          <p:cNvSpPr/>
          <p:nvPr>
            <p:ph type="title"/>
          </p:nvPr>
        </p:nvSpPr>
        <p:spPr>
          <a:xfrm>
            <a:off x="457200" y="274638"/>
            <a:ext cx="8229600" cy="1143001"/>
          </a:xfrm>
          <a:prstGeom prst="rect">
            <a:avLst/>
          </a:prstGeom>
        </p:spPr>
        <p:txBody>
          <a:bodyPr/>
          <a:lstStyle>
            <a:lvl1pPr>
              <a:defRPr b="1" sz="4000"/>
            </a:lvl1pPr>
          </a:lstStyle>
          <a:p>
            <a:pPr lvl="0">
              <a:defRPr b="0" sz="1800"/>
            </a:pPr>
            <a:r>
              <a:rPr b="1" sz="4000"/>
              <a:t>Options</a:t>
            </a:r>
          </a:p>
        </p:txBody>
      </p:sp>
      <p:sp>
        <p:nvSpPr>
          <p:cNvPr id="84" name="Shape 84"/>
          <p:cNvSpPr/>
          <p:nvPr>
            <p:ph type="body" idx="1"/>
          </p:nvPr>
        </p:nvSpPr>
        <p:spPr>
          <a:xfrm>
            <a:off x="457200" y="1600200"/>
            <a:ext cx="8229600" cy="4525963"/>
          </a:xfrm>
          <a:prstGeom prst="rect">
            <a:avLst/>
          </a:prstGeom>
        </p:spPr>
        <p:txBody>
          <a:bodyPr/>
          <a:lstStyle/>
          <a:p>
            <a:pPr lvl="0">
              <a:defRPr sz="1800"/>
            </a:pPr>
            <a:r>
              <a:rPr sz="3200"/>
              <a:t>Some have recommended other programs and Dick Eastman is compiling a survey of other genealogical software (</a:t>
            </a:r>
            <a:r>
              <a:rPr sz="3200">
                <a:hlinkClick r:id="rId2" invalidUrl="" action="" tgtFrame="" tooltip="" history="1" highlightClick="0" endSnd="0"/>
              </a:rPr>
              <a:t>http://blog.eogn.com/</a:t>
            </a:r>
            <a:r>
              <a:rPr sz="3200"/>
              <a:t>)</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ph type="title"/>
          </p:nvPr>
        </p:nvSpPr>
        <p:spPr>
          <a:xfrm>
            <a:off x="457200" y="274638"/>
            <a:ext cx="8229600" cy="1143001"/>
          </a:xfrm>
          <a:prstGeom prst="rect">
            <a:avLst/>
          </a:prstGeom>
        </p:spPr>
        <p:txBody>
          <a:bodyPr/>
          <a:lstStyle>
            <a:lvl1pPr>
              <a:defRPr b="1" sz="4000"/>
            </a:lvl1pPr>
          </a:lstStyle>
          <a:p>
            <a:pPr lvl="0">
              <a:defRPr b="0" sz="1800"/>
            </a:pPr>
            <a:r>
              <a:rPr b="1" sz="4000"/>
              <a:t>Transferring to Another Program</a:t>
            </a:r>
          </a:p>
        </p:txBody>
      </p:sp>
      <p:sp>
        <p:nvSpPr>
          <p:cNvPr id="87" name="Shape 87"/>
          <p:cNvSpPr/>
          <p:nvPr>
            <p:ph type="body" idx="1"/>
          </p:nvPr>
        </p:nvSpPr>
        <p:spPr>
          <a:xfrm>
            <a:off x="457200" y="1600200"/>
            <a:ext cx="8229600" cy="4525963"/>
          </a:xfrm>
          <a:prstGeom prst="rect">
            <a:avLst/>
          </a:prstGeom>
        </p:spPr>
        <p:txBody>
          <a:bodyPr/>
          <a:lstStyle/>
          <a:p>
            <a:pPr lvl="0" marL="339470" indent="-339470" defTabSz="905255">
              <a:lnSpc>
                <a:spcPct val="90000"/>
              </a:lnSpc>
              <a:defRPr sz="1800"/>
            </a:pPr>
            <a:r>
              <a:rPr sz="3168"/>
              <a:t>Terry Reigel: (</a:t>
            </a:r>
            <a:r>
              <a:rPr sz="3168">
                <a:hlinkClick r:id="rId2" invalidUrl="" action="" tgtFrame="" tooltip="" history="1" highlightClick="0" endSnd="0"/>
              </a:rPr>
              <a:t>http://tmg.reigelridge.com/future.htm</a:t>
            </a:r>
            <a:r>
              <a:rPr sz="3168"/>
              <a:t>)</a:t>
            </a:r>
            <a:endParaRPr sz="3168"/>
          </a:p>
          <a:p>
            <a:pPr lvl="1" marL="735520" indent="-282892" defTabSz="905255">
              <a:lnSpc>
                <a:spcPct val="90000"/>
              </a:lnSpc>
              <a:spcBef>
                <a:spcPts val="600"/>
              </a:spcBef>
              <a:defRPr sz="1800"/>
            </a:pPr>
            <a:r>
              <a:rPr sz="2772"/>
              <a:t>No Direct Transfer Tools Currently Available </a:t>
            </a:r>
            <a:endParaRPr sz="2772"/>
          </a:p>
          <a:p>
            <a:pPr lvl="1" marL="735520" indent="-282892" defTabSz="905255">
              <a:lnSpc>
                <a:spcPct val="90000"/>
              </a:lnSpc>
              <a:spcBef>
                <a:spcPts val="600"/>
              </a:spcBef>
              <a:defRPr sz="1800"/>
            </a:pPr>
            <a:r>
              <a:rPr sz="2772"/>
              <a:t>No Comparable Program Exists</a:t>
            </a:r>
            <a:endParaRPr sz="2772"/>
          </a:p>
          <a:p>
            <a:pPr lvl="0" marL="339470" indent="-339470" defTabSz="905255">
              <a:lnSpc>
                <a:spcPct val="90000"/>
              </a:lnSpc>
              <a:defRPr sz="1800"/>
            </a:pPr>
            <a:r>
              <a:rPr sz="3168"/>
              <a:t>Rick Van Dusen: There is nothing on the market which even comes close to doing the job TMG does. No other product has the flexibility, the power, the robustness to record ALL the strange things our ancestors did.</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9" name="Shape 89"/>
          <p:cNvSpPr/>
          <p:nvPr>
            <p:ph type="title"/>
          </p:nvPr>
        </p:nvSpPr>
        <p:spPr>
          <a:xfrm>
            <a:off x="457200" y="274638"/>
            <a:ext cx="8229600" cy="1143001"/>
          </a:xfrm>
          <a:prstGeom prst="rect">
            <a:avLst/>
          </a:prstGeom>
        </p:spPr>
        <p:txBody>
          <a:bodyPr/>
          <a:lstStyle>
            <a:lvl1pPr>
              <a:defRPr b="1" sz="4000"/>
            </a:lvl1pPr>
          </a:lstStyle>
          <a:p>
            <a:pPr lvl="0">
              <a:defRPr b="0" sz="1800"/>
            </a:pPr>
            <a:r>
              <a:rPr b="1" sz="4000"/>
              <a:t>Terry Reigel</a:t>
            </a:r>
          </a:p>
        </p:txBody>
      </p:sp>
      <p:sp>
        <p:nvSpPr>
          <p:cNvPr id="90" name="Shape 90"/>
          <p:cNvSpPr/>
          <p:nvPr>
            <p:ph type="body" idx="1"/>
          </p:nvPr>
        </p:nvSpPr>
        <p:spPr>
          <a:xfrm>
            <a:off x="457200" y="1600200"/>
            <a:ext cx="8229600" cy="4525963"/>
          </a:xfrm>
          <a:prstGeom prst="rect">
            <a:avLst/>
          </a:prstGeom>
        </p:spPr>
        <p:txBody>
          <a:bodyPr/>
          <a:lstStyle/>
          <a:p>
            <a:pPr lvl="0">
              <a:lnSpc>
                <a:spcPct val="80000"/>
              </a:lnSpc>
              <a:spcBef>
                <a:spcPts val="500"/>
              </a:spcBef>
              <a:defRPr sz="1800"/>
            </a:pPr>
            <a:r>
              <a:rPr sz="2200"/>
              <a:t>The extent to which limitations would impact you depends on exactly how you use TMG, and how many of TMG's features you have used and regard as essential. </a:t>
            </a:r>
            <a:endParaRPr sz="2200"/>
          </a:p>
          <a:p>
            <a:pPr lvl="0">
              <a:lnSpc>
                <a:spcPct val="80000"/>
              </a:lnSpc>
              <a:spcBef>
                <a:spcPts val="500"/>
              </a:spcBef>
              <a:defRPr sz="1800"/>
            </a:pPr>
            <a:r>
              <a:rPr sz="2200"/>
              <a:t>If you are considering moving to another program, give it a try first and see if features you think are important are offered. </a:t>
            </a:r>
            <a:endParaRPr sz="2200"/>
          </a:p>
          <a:p>
            <a:pPr lvl="0">
              <a:lnSpc>
                <a:spcPct val="80000"/>
              </a:lnSpc>
              <a:spcBef>
                <a:spcPts val="500"/>
              </a:spcBef>
              <a:defRPr sz="1800"/>
            </a:pPr>
            <a:r>
              <a:rPr sz="2200"/>
              <a:t>But even if another program offers the features you find essential, without a direct import capability making use of them would require extensive data re-entry. </a:t>
            </a:r>
            <a:endParaRPr sz="2200"/>
          </a:p>
          <a:p>
            <a:pPr lvl="0">
              <a:lnSpc>
                <a:spcPct val="80000"/>
              </a:lnSpc>
              <a:spcBef>
                <a:spcPts val="500"/>
              </a:spcBef>
              <a:defRPr sz="1800"/>
            </a:pPr>
            <a:r>
              <a:rPr sz="2200"/>
              <a:t>Waiting to see what accommodations other developers make, or whether any of the several efforts which have been alluded to produce a successor program to TMG materialize, seems like a wise choice. The more TMG users delay transferring to another program the more incentive developers have to create more attractive alternatives. </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title"/>
          </p:nvPr>
        </p:nvSpPr>
        <p:spPr>
          <a:xfrm>
            <a:off x="457200" y="274638"/>
            <a:ext cx="8229600" cy="1143001"/>
          </a:xfrm>
          <a:prstGeom prst="rect">
            <a:avLst/>
          </a:prstGeom>
        </p:spPr>
        <p:txBody>
          <a:bodyPr/>
          <a:lstStyle/>
          <a:p>
            <a:pPr lvl="0">
              <a:defRPr sz="1800"/>
            </a:pPr>
            <a:r>
              <a:rPr sz="4400"/>
              <a:t>Ottawa TMGUG</a:t>
            </a:r>
          </a:p>
        </p:txBody>
      </p:sp>
      <p:sp>
        <p:nvSpPr>
          <p:cNvPr id="93" name="Shape 93"/>
          <p:cNvSpPr/>
          <p:nvPr>
            <p:ph type="body" idx="1"/>
          </p:nvPr>
        </p:nvSpPr>
        <p:spPr>
          <a:xfrm>
            <a:off x="457200" y="1600200"/>
            <a:ext cx="8229600" cy="4525963"/>
          </a:xfrm>
          <a:prstGeom prst="rect">
            <a:avLst/>
          </a:prstGeom>
        </p:spPr>
        <p:txBody>
          <a:bodyPr/>
          <a:lstStyle/>
          <a:p>
            <a:pPr lvl="0">
              <a:defRPr sz="1800"/>
            </a:pPr>
            <a:r>
              <a:rPr sz="3200"/>
              <a:t>Will continue to meet each month (Sep to May)</a:t>
            </a:r>
            <a:endParaRPr sz="3200"/>
          </a:p>
          <a:p>
            <a:pPr lvl="0">
              <a:defRPr sz="1800"/>
            </a:pPr>
            <a:r>
              <a:rPr sz="3200"/>
              <a:t>Will continue to `webcast’ meetings</a:t>
            </a:r>
            <a:endParaRPr sz="3200"/>
          </a:p>
          <a:p>
            <a:pPr lvl="0">
              <a:defRPr sz="1800"/>
            </a:pPr>
            <a:endParaRPr sz="3200"/>
          </a:p>
          <a:p>
            <a:pPr lvl="0" algn="ctr">
              <a:buSzTx/>
              <a:buNone/>
              <a:defRPr sz="1800"/>
            </a:pPr>
            <a:r>
              <a:rPr sz="3200">
                <a:hlinkClick r:id="rId2" invalidUrl="" action="" tgtFrame="" tooltip="" history="1" highlightClick="0" endSnd="0"/>
              </a:rPr>
              <a:t>http://ottawa-tmg-ug.ca/index.htm</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Shape 95"/>
          <p:cNvSpPr/>
          <p:nvPr>
            <p:ph type="title"/>
          </p:nvPr>
        </p:nvSpPr>
        <p:spPr>
          <a:xfrm>
            <a:off x="457200" y="274638"/>
            <a:ext cx="8229600" cy="1143001"/>
          </a:xfrm>
          <a:prstGeom prst="rect">
            <a:avLst/>
          </a:prstGeom>
        </p:spPr>
        <p:txBody>
          <a:bodyPr/>
          <a:lstStyle/>
          <a:p>
            <a:pPr lvl="0"/>
          </a:p>
        </p:txBody>
      </p:sp>
      <p:sp>
        <p:nvSpPr>
          <p:cNvPr id="96" name="Shape 96"/>
          <p:cNvSpPr/>
          <p:nvPr>
            <p:ph type="body" idx="1"/>
          </p:nvPr>
        </p:nvSpPr>
        <p:spPr>
          <a:xfrm>
            <a:off x="457200" y="1600200"/>
            <a:ext cx="8229600" cy="4525963"/>
          </a:xfrm>
          <a:prstGeom prst="rect">
            <a:avLst/>
          </a:prstGeom>
        </p:spPr>
        <p:txBody>
          <a:bodyPr/>
          <a:lstStyle/>
          <a:p>
            <a:pPr lvl="0"/>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8" name="Shape 98"/>
          <p:cNvSpPr/>
          <p:nvPr>
            <p:ph type="title"/>
          </p:nvPr>
        </p:nvSpPr>
        <p:spPr>
          <a:xfrm>
            <a:off x="685800" y="2130425"/>
            <a:ext cx="7772400" cy="1470025"/>
          </a:xfrm>
          <a:prstGeom prst="rect">
            <a:avLst/>
          </a:prstGeom>
        </p:spPr>
        <p:txBody>
          <a:bodyPr/>
          <a:lstStyle>
            <a:lvl1pPr>
              <a:defRPr b="1"/>
            </a:lvl1pPr>
          </a:lstStyle>
          <a:p>
            <a:pPr lvl="0">
              <a:defRPr b="0" sz="1800"/>
            </a:pPr>
            <a:r>
              <a:rPr b="1" sz="4400"/>
              <a:t>The `Demise’ of TMG - Part 2</a:t>
            </a:r>
          </a:p>
        </p:txBody>
      </p:sp>
      <p:sp>
        <p:nvSpPr>
          <p:cNvPr id="99" name="Shape 99"/>
          <p:cNvSpPr/>
          <p:nvPr>
            <p:ph type="body" idx="1"/>
          </p:nvPr>
        </p:nvSpPr>
        <p:spPr>
          <a:xfrm>
            <a:off x="1371600" y="3886200"/>
            <a:ext cx="6400800" cy="1752600"/>
          </a:xfrm>
          <a:prstGeom prst="rect">
            <a:avLst/>
          </a:prstGeom>
        </p:spPr>
        <p:txBody>
          <a:bodyPr/>
          <a:lstStyle/>
          <a:p>
            <a:pPr lvl="0">
              <a:defRPr sz="1800">
                <a:solidFill>
                  <a:srgbClr val="000000"/>
                </a:solidFill>
              </a:defRPr>
            </a:pPr>
            <a:r>
              <a:rPr sz="3200">
                <a:solidFill>
                  <a:srgbClr val="888888"/>
                </a:solidFill>
              </a:rPr>
              <a:t>Ottawa TMGUG</a:t>
            </a:r>
            <a:endParaRPr sz="3200">
              <a:solidFill>
                <a:srgbClr val="888888"/>
              </a:solidFill>
            </a:endParaRPr>
          </a:p>
          <a:p>
            <a:pPr lvl="0">
              <a:defRPr sz="1800">
                <a:solidFill>
                  <a:srgbClr val="000000"/>
                </a:solidFill>
              </a:defRPr>
            </a:pPr>
            <a:r>
              <a:rPr sz="3200">
                <a:solidFill>
                  <a:srgbClr val="888888"/>
                </a:solidFill>
              </a:rPr>
              <a:t>15 Nov 2014</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1" name="Shape 101"/>
          <p:cNvSpPr/>
          <p:nvPr>
            <p:ph type="title"/>
          </p:nvPr>
        </p:nvSpPr>
        <p:spPr>
          <a:xfrm>
            <a:off x="457200" y="274638"/>
            <a:ext cx="8229600" cy="1143001"/>
          </a:xfrm>
          <a:prstGeom prst="rect">
            <a:avLst/>
          </a:prstGeom>
        </p:spPr>
        <p:txBody>
          <a:bodyPr/>
          <a:lstStyle>
            <a:lvl1pPr defTabSz="877823">
              <a:defRPr b="1" sz="3743"/>
            </a:lvl1pPr>
          </a:lstStyle>
          <a:p>
            <a:pPr lvl="0">
              <a:defRPr b="0" sz="1800"/>
            </a:pPr>
            <a:r>
              <a:rPr b="1" sz="3743"/>
              <a:t>Official Announcement 29 July 2014</a:t>
            </a:r>
          </a:p>
        </p:txBody>
      </p:sp>
      <p:sp>
        <p:nvSpPr>
          <p:cNvPr id="102" name="Shape 102"/>
          <p:cNvSpPr/>
          <p:nvPr>
            <p:ph type="body" idx="1"/>
          </p:nvPr>
        </p:nvSpPr>
        <p:spPr>
          <a:xfrm>
            <a:off x="457200" y="1600200"/>
            <a:ext cx="8229600" cy="4525963"/>
          </a:xfrm>
          <a:prstGeom prst="rect">
            <a:avLst/>
          </a:prstGeom>
        </p:spPr>
        <p:txBody>
          <a:bodyPr/>
          <a:lstStyle/>
          <a:p>
            <a:pPr lvl="0" marL="322325" indent="-322325" defTabSz="859536">
              <a:lnSpc>
                <a:spcPct val="90000"/>
              </a:lnSpc>
              <a:defRPr sz="1800"/>
            </a:pPr>
            <a:r>
              <a:rPr sz="3008"/>
              <a:t>Decision has been made to discontinue The Master Genealogist ("TMG").</a:t>
            </a:r>
            <a:endParaRPr sz="3008"/>
          </a:p>
          <a:p>
            <a:pPr lvl="0" marL="322325" indent="-322325" defTabSz="859536">
              <a:lnSpc>
                <a:spcPct val="90000"/>
              </a:lnSpc>
              <a:defRPr sz="1800"/>
            </a:pPr>
            <a:r>
              <a:rPr sz="3008"/>
              <a:t>Official support will end at the end of 2014.</a:t>
            </a:r>
            <a:endParaRPr sz="3008"/>
          </a:p>
          <a:p>
            <a:pPr lvl="0" marL="322325" indent="-322325" defTabSz="859536">
              <a:lnSpc>
                <a:spcPct val="90000"/>
              </a:lnSpc>
              <a:defRPr sz="1800"/>
            </a:pPr>
            <a:r>
              <a:rPr sz="3008"/>
              <a:t>May release some more bug fixes (but no new features) before that.</a:t>
            </a:r>
            <a:endParaRPr sz="3008"/>
          </a:p>
          <a:p>
            <a:pPr lvl="0" marL="322325" indent="-322325" defTabSz="859536">
              <a:lnSpc>
                <a:spcPct val="90000"/>
              </a:lnSpc>
              <a:defRPr sz="1800"/>
            </a:pPr>
            <a:r>
              <a:rPr sz="3008"/>
              <a:t>Maintain the support forum for user-to-user support. Other online support forums, including the TMG-L mailing list, are available.</a:t>
            </a:r>
            <a:endParaRPr sz="3008"/>
          </a:p>
          <a:p>
            <a:pPr lvl="0" marL="322325" indent="-322325" defTabSz="859536">
              <a:lnSpc>
                <a:spcPct val="90000"/>
              </a:lnSpc>
              <a:defRPr sz="1800"/>
            </a:pPr>
            <a:r>
              <a:rPr sz="3008"/>
              <a:t>30-day free trial is still available.</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4" name="Shape 104"/>
          <p:cNvSpPr/>
          <p:nvPr>
            <p:ph type="title"/>
          </p:nvPr>
        </p:nvSpPr>
        <p:spPr>
          <a:xfrm>
            <a:off x="457200" y="274638"/>
            <a:ext cx="8229600" cy="1143001"/>
          </a:xfrm>
          <a:prstGeom prst="rect">
            <a:avLst/>
          </a:prstGeom>
        </p:spPr>
        <p:txBody>
          <a:bodyPr/>
          <a:lstStyle>
            <a:lvl1pPr>
              <a:defRPr b="1" sz="4000"/>
            </a:lvl1pPr>
          </a:lstStyle>
          <a:p>
            <a:pPr lvl="0">
              <a:defRPr b="0" sz="1800"/>
            </a:pPr>
            <a:r>
              <a:rPr b="1" sz="4000"/>
              <a:t>What Does This Mean?</a:t>
            </a:r>
          </a:p>
        </p:txBody>
      </p:sp>
      <p:sp>
        <p:nvSpPr>
          <p:cNvPr id="105" name="Shape 105"/>
          <p:cNvSpPr/>
          <p:nvPr>
            <p:ph type="body" idx="1"/>
          </p:nvPr>
        </p:nvSpPr>
        <p:spPr>
          <a:xfrm>
            <a:off x="457200" y="1600200"/>
            <a:ext cx="8229600" cy="4525963"/>
          </a:xfrm>
          <a:prstGeom prst="rect">
            <a:avLst/>
          </a:prstGeom>
        </p:spPr>
        <p:txBody>
          <a:bodyPr/>
          <a:lstStyle/>
          <a:p>
            <a:pPr lvl="0">
              <a:defRPr sz="1800"/>
            </a:pPr>
            <a:r>
              <a:rPr sz="3200"/>
              <a:t>TMG will continue to work after 31 Dec</a:t>
            </a:r>
            <a:endParaRPr sz="3200"/>
          </a:p>
          <a:p>
            <a:pPr lvl="0">
              <a:defRPr sz="1800"/>
            </a:pPr>
            <a:r>
              <a:rPr sz="3200"/>
              <a:t>Support will not be available from Wholly Genes</a:t>
            </a:r>
            <a:endParaRPr sz="3200"/>
          </a:p>
          <a:p>
            <a:pPr lvl="0">
              <a:defRPr sz="1800"/>
            </a:pPr>
            <a:r>
              <a:rPr sz="3200"/>
              <a:t>No improvements to TMG 9.xx (last release)</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 name="Shape 53"/>
          <p:cNvSpPr/>
          <p:nvPr>
            <p:ph type="title"/>
          </p:nvPr>
        </p:nvSpPr>
        <p:spPr>
          <a:xfrm>
            <a:off x="457200" y="274638"/>
            <a:ext cx="8229600" cy="1143001"/>
          </a:xfrm>
          <a:prstGeom prst="rect">
            <a:avLst/>
          </a:prstGeom>
        </p:spPr>
        <p:txBody>
          <a:bodyPr/>
          <a:lstStyle>
            <a:lvl1pPr defTabSz="877823">
              <a:defRPr b="1" sz="3743"/>
            </a:lvl1pPr>
          </a:lstStyle>
          <a:p>
            <a:pPr lvl="0">
              <a:defRPr b="0" sz="1800"/>
            </a:pPr>
            <a:r>
              <a:rPr b="1" sz="3743"/>
              <a:t>Official Announcement 29 July 2014</a:t>
            </a:r>
          </a:p>
        </p:txBody>
      </p:sp>
      <p:sp>
        <p:nvSpPr>
          <p:cNvPr id="54" name="Shape 54"/>
          <p:cNvSpPr/>
          <p:nvPr>
            <p:ph type="body" idx="1"/>
          </p:nvPr>
        </p:nvSpPr>
        <p:spPr>
          <a:xfrm>
            <a:off x="457200" y="1600200"/>
            <a:ext cx="8229600" cy="4525963"/>
          </a:xfrm>
          <a:prstGeom prst="rect">
            <a:avLst/>
          </a:prstGeom>
        </p:spPr>
        <p:txBody>
          <a:bodyPr/>
          <a:lstStyle/>
          <a:p>
            <a:pPr lvl="0" marL="336042" indent="-336042" defTabSz="896111">
              <a:lnSpc>
                <a:spcPct val="80000"/>
              </a:lnSpc>
              <a:spcBef>
                <a:spcPts val="600"/>
              </a:spcBef>
              <a:defRPr sz="1800"/>
            </a:pPr>
            <a:r>
              <a:rPr sz="2842"/>
              <a:t>Decision has been made to discontinue The Master Genealogist ("TMG").</a:t>
            </a:r>
            <a:endParaRPr sz="2842"/>
          </a:p>
          <a:p>
            <a:pPr lvl="0" marL="336042" indent="-336042" defTabSz="896111">
              <a:lnSpc>
                <a:spcPct val="80000"/>
              </a:lnSpc>
              <a:spcBef>
                <a:spcPts val="600"/>
              </a:spcBef>
              <a:defRPr sz="1800"/>
            </a:pPr>
            <a:r>
              <a:rPr sz="2842"/>
              <a:t>Official support will end at the end of 2014.</a:t>
            </a:r>
            <a:endParaRPr sz="2842"/>
          </a:p>
          <a:p>
            <a:pPr lvl="0" marL="336042" indent="-336042" defTabSz="896111">
              <a:lnSpc>
                <a:spcPct val="80000"/>
              </a:lnSpc>
              <a:spcBef>
                <a:spcPts val="600"/>
              </a:spcBef>
              <a:defRPr sz="1800"/>
            </a:pPr>
            <a:r>
              <a:rPr sz="2842"/>
              <a:t>May release some more bug fixes (but no new features) before that.</a:t>
            </a:r>
            <a:endParaRPr sz="2842"/>
          </a:p>
          <a:p>
            <a:pPr lvl="0" marL="336042" indent="-336042" defTabSz="896111">
              <a:lnSpc>
                <a:spcPct val="80000"/>
              </a:lnSpc>
              <a:spcBef>
                <a:spcPts val="600"/>
              </a:spcBef>
              <a:defRPr sz="1800"/>
            </a:pPr>
            <a:r>
              <a:rPr sz="2842"/>
              <a:t>Continue to sell the full product and updates through September with the understanding that product development has been discontinued.</a:t>
            </a:r>
            <a:endParaRPr sz="2842"/>
          </a:p>
          <a:p>
            <a:pPr lvl="0" marL="336042" indent="-336042" defTabSz="896111">
              <a:lnSpc>
                <a:spcPct val="80000"/>
              </a:lnSpc>
              <a:spcBef>
                <a:spcPts val="600"/>
              </a:spcBef>
              <a:defRPr sz="1800"/>
            </a:pPr>
            <a:r>
              <a:rPr sz="2842"/>
              <a:t>Maintain the support forum for user-to-user support. Other online support forums, including the TMG-L mailing list, are.</a:t>
            </a: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7" name="Shape 107"/>
          <p:cNvSpPr/>
          <p:nvPr>
            <p:ph type="title"/>
          </p:nvPr>
        </p:nvSpPr>
        <p:spPr>
          <a:xfrm>
            <a:off x="457200" y="274638"/>
            <a:ext cx="8229600" cy="1143001"/>
          </a:xfrm>
          <a:prstGeom prst="rect">
            <a:avLst/>
          </a:prstGeom>
        </p:spPr>
        <p:txBody>
          <a:bodyPr/>
          <a:lstStyle/>
          <a:p>
            <a:pPr lvl="0"/>
          </a:p>
        </p:txBody>
      </p:sp>
      <p:sp>
        <p:nvSpPr>
          <p:cNvPr id="108" name="Shape 108"/>
          <p:cNvSpPr/>
          <p:nvPr>
            <p:ph type="body" idx="1"/>
          </p:nvPr>
        </p:nvSpPr>
        <p:spPr>
          <a:xfrm>
            <a:off x="457200" y="1600200"/>
            <a:ext cx="8229600" cy="4525963"/>
          </a:xfrm>
          <a:prstGeom prst="rect">
            <a:avLst/>
          </a:prstGeom>
        </p:spPr>
        <p:txBody>
          <a:bodyPr/>
          <a:lstStyle/>
          <a:p>
            <a:pPr lvl="0">
              <a:defRPr sz="1800"/>
            </a:pPr>
            <a:r>
              <a:rPr sz="3200"/>
              <a:t>I am no expert and have not tried any other program (nor do I intend to) but I have monitored the TMG Mailing List for information on alternative software</a:t>
            </a:r>
            <a:endParaRPr sz="3200"/>
          </a:p>
          <a:p>
            <a:pPr lvl="0">
              <a:defRPr sz="1800"/>
            </a:pPr>
            <a:r>
              <a:rPr sz="3200"/>
              <a:t>Two programs seem to have most consideration:</a:t>
            </a:r>
            <a:endParaRPr sz="3200"/>
          </a:p>
          <a:p>
            <a:pPr lvl="1" marL="742950" indent="-285750">
              <a:spcBef>
                <a:spcPts val="600"/>
              </a:spcBef>
              <a:defRPr sz="1800"/>
            </a:pPr>
            <a:r>
              <a:rPr sz="2800"/>
              <a:t>RootsMagic 6: </a:t>
            </a:r>
            <a:r>
              <a:rPr sz="2800">
                <a:hlinkClick r:id="rId2" invalidUrl="" action="" tgtFrame="" tooltip="" history="1" highlightClick="0" endSnd="0"/>
              </a:rPr>
              <a:t>https://www.rootsmagic.com/</a:t>
            </a:r>
            <a:endParaRPr sz="2800"/>
          </a:p>
          <a:p>
            <a:pPr lvl="1" marL="742950" indent="-285750">
              <a:spcBef>
                <a:spcPts val="600"/>
              </a:spcBef>
              <a:defRPr sz="1800"/>
            </a:pPr>
            <a:r>
              <a:rPr sz="2800"/>
              <a:t>GENP v5: </a:t>
            </a:r>
            <a:r>
              <a:rPr sz="2800">
                <a:hlinkClick r:id="rId3" invalidUrl="" action="" tgtFrame="" tooltip="" history="1" highlightClick="0" endSnd="0"/>
              </a:rPr>
              <a:t>http://www.genp.com.au/</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0" name="Shape 110"/>
          <p:cNvSpPr/>
          <p:nvPr>
            <p:ph type="title"/>
          </p:nvPr>
        </p:nvSpPr>
        <p:spPr>
          <a:xfrm>
            <a:off x="457200" y="274638"/>
            <a:ext cx="8229600" cy="1143001"/>
          </a:xfrm>
          <a:prstGeom prst="rect">
            <a:avLst/>
          </a:prstGeom>
        </p:spPr>
        <p:txBody>
          <a:bodyPr/>
          <a:lstStyle/>
          <a:p>
            <a:pPr lvl="0">
              <a:defRPr sz="1800"/>
            </a:pPr>
            <a:r>
              <a:rPr sz="4400"/>
              <a:t>Roots Magic Direct Import</a:t>
            </a:r>
          </a:p>
        </p:txBody>
      </p:sp>
      <p:sp>
        <p:nvSpPr>
          <p:cNvPr id="111" name="Shape 111"/>
          <p:cNvSpPr/>
          <p:nvPr>
            <p:ph type="body" idx="1"/>
          </p:nvPr>
        </p:nvSpPr>
        <p:spPr>
          <a:xfrm>
            <a:off x="457200" y="1600200"/>
            <a:ext cx="8229600" cy="4525963"/>
          </a:xfrm>
          <a:prstGeom prst="rect">
            <a:avLst/>
          </a:prstGeom>
        </p:spPr>
        <p:txBody>
          <a:bodyPr/>
          <a:lstStyle/>
          <a:p>
            <a:pPr lvl="0" marL="164592" indent="-164592" defTabSz="877823">
              <a:spcBef>
                <a:spcPts val="300"/>
              </a:spcBef>
              <a:defRPr sz="1800"/>
            </a:pPr>
            <a:r>
              <a:rPr b="1" sz="1536"/>
              <a:t>John Cardinal</a:t>
            </a:r>
            <a:r>
              <a:rPr sz="1536"/>
              <a:t>: After reading the "Moving Data from TMG to RootsMagic" document, it's clear I won't be moving to RootsMagic. There are a variety of specific issues, most of which have been enumerated in other TMG-L posts. Those would probably be enough to make me wait for a better alternative, but there's also the conceptual issues, like "Facts" vs. "events", two-principal events become "Family Facts", etc.</a:t>
            </a:r>
            <a:endParaRPr sz="1536"/>
          </a:p>
          <a:p>
            <a:pPr lvl="0" marL="164592" indent="-164592" defTabSz="877823">
              <a:spcBef>
                <a:spcPts val="300"/>
              </a:spcBef>
              <a:defRPr sz="1800"/>
            </a:pPr>
            <a:r>
              <a:rPr b="1" sz="1536"/>
              <a:t>Virginia Blakelock</a:t>
            </a:r>
            <a:r>
              <a:rPr sz="1536"/>
              <a:t>: I have registered copies of both RM and Legacy to test but will also be staying with TMG.  I can resolve the data input in RM and live with the conceptual differences if need be, but,  equally important to me at this point, the quality of RM output - reports and charts, falls far short of what we are accustomed to in TMG.</a:t>
            </a:r>
            <a:endParaRPr sz="1536"/>
          </a:p>
          <a:p>
            <a:pPr lvl="0" marL="329184" indent="-329184" defTabSz="877823">
              <a:spcBef>
                <a:spcPts val="300"/>
              </a:spcBef>
              <a:buSzTx/>
              <a:buNone/>
              <a:defRPr sz="1800"/>
            </a:pPr>
            <a:r>
              <a:rPr sz="1536"/>
              <a:t>	RM has fewer chart options (no ancestor with siblings, for example) and the drawing program, while the same software as VCF uses, has fewer options and is tedious to use.   RM layout algorithms are not well done, charts are larger than necessary - not nearly as compact and attractive as VCF. In general, the RM reports are not as nice looking as those in TMG - particularly the FGS,  which I use a lot.  I have also not found a way in RM to save a report definition - a major deficiency.  I probably have 30 report definitions just for the ancestor chart - and multiple definitions for List of Events and other reports.  I can't imagine resetting those definitions every time I want to run a report. We are looking for different qualities in genealogy software, and RM, while a very nice program, does not meet my requirements at this time. Perhaps RM7 will address some of these issues</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113"/>
          <p:cNvSpPr/>
          <p:nvPr>
            <p:ph type="title"/>
          </p:nvPr>
        </p:nvSpPr>
        <p:spPr>
          <a:xfrm>
            <a:off x="457200" y="274638"/>
            <a:ext cx="8229600" cy="1143001"/>
          </a:xfrm>
          <a:prstGeom prst="rect">
            <a:avLst/>
          </a:prstGeom>
        </p:spPr>
        <p:txBody>
          <a:bodyPr/>
          <a:lstStyle/>
          <a:p>
            <a:pPr lvl="0">
              <a:defRPr sz="1800"/>
            </a:pPr>
            <a:r>
              <a:rPr sz="4400"/>
              <a:t>Roots Magic Direct Import</a:t>
            </a:r>
          </a:p>
        </p:txBody>
      </p:sp>
      <p:sp>
        <p:nvSpPr>
          <p:cNvPr id="114" name="Shape 114"/>
          <p:cNvSpPr/>
          <p:nvPr>
            <p:ph type="body" idx="1"/>
          </p:nvPr>
        </p:nvSpPr>
        <p:spPr>
          <a:xfrm>
            <a:off x="457200" y="1600200"/>
            <a:ext cx="8229600" cy="4525963"/>
          </a:xfrm>
          <a:prstGeom prst="rect">
            <a:avLst/>
          </a:prstGeom>
        </p:spPr>
        <p:txBody>
          <a:bodyPr/>
          <a:lstStyle/>
          <a:p>
            <a:pPr lvl="0" marL="318897" indent="-318897" defTabSz="850391">
              <a:lnSpc>
                <a:spcPct val="80000"/>
              </a:lnSpc>
              <a:spcBef>
                <a:spcPts val="400"/>
              </a:spcBef>
              <a:defRPr sz="1800"/>
            </a:pPr>
            <a:r>
              <a:rPr b="1" sz="2046"/>
              <a:t>Terry Reigel</a:t>
            </a:r>
            <a:r>
              <a:rPr sz="2046"/>
              <a:t>: The issues described by the document provided by RM and the answers to some of my questions by Bruce and those who responded to my earlier post say that it would make a total mess of my project. RM has a lot of work to do before I could consider it.</a:t>
            </a:r>
            <a:endParaRPr sz="2046"/>
          </a:p>
          <a:p>
            <a:pPr lvl="0" marL="318897" indent="-318897" defTabSz="850391">
              <a:lnSpc>
                <a:spcPct val="80000"/>
              </a:lnSpc>
              <a:spcBef>
                <a:spcPts val="400"/>
              </a:spcBef>
              <a:defRPr sz="1800"/>
            </a:pPr>
            <a:r>
              <a:rPr b="1" sz="2046"/>
              <a:t>Jean Hoffman</a:t>
            </a:r>
            <a:r>
              <a:rPr sz="2046"/>
              <a:t>: I have RM, did the upgrade and imported a small TMG project without alteration, just to see. The result was as the RM document predicted, In Descendant View I found a male descendant of the focus person had a male "spouse" resulting from a tag for college classmates where they were both principals. Many other problems were obvious. It would take a lot of work to get even this small project to import well. Then it still wouldn't perform like TMG. I know that because I facilitate a blended user group for TMG and RM. Often we find ways to accomplish the same thing in each, but there are other things that I can't do in RM even with help from more experienced RM users. I have no intention of leaving TMG as long as I have a computer to run it.</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title"/>
          </p:nvPr>
        </p:nvSpPr>
        <p:spPr>
          <a:xfrm>
            <a:off x="457200" y="274638"/>
            <a:ext cx="8229600" cy="1143001"/>
          </a:xfrm>
          <a:prstGeom prst="rect">
            <a:avLst/>
          </a:prstGeom>
        </p:spPr>
        <p:txBody>
          <a:bodyPr/>
          <a:lstStyle/>
          <a:p>
            <a:pPr lvl="0">
              <a:defRPr sz="1800"/>
            </a:pPr>
            <a:r>
              <a:rPr sz="4400"/>
              <a:t>Roots Magic Direct Import</a:t>
            </a:r>
          </a:p>
        </p:txBody>
      </p:sp>
      <p:sp>
        <p:nvSpPr>
          <p:cNvPr id="117" name="Shape 117"/>
          <p:cNvSpPr/>
          <p:nvPr>
            <p:ph type="body" idx="1"/>
          </p:nvPr>
        </p:nvSpPr>
        <p:spPr>
          <a:xfrm>
            <a:off x="457200" y="1600200"/>
            <a:ext cx="8229600" cy="4525963"/>
          </a:xfrm>
          <a:prstGeom prst="rect">
            <a:avLst/>
          </a:prstGeom>
        </p:spPr>
        <p:txBody>
          <a:bodyPr/>
          <a:lstStyle/>
          <a:p>
            <a:pPr lvl="0">
              <a:lnSpc>
                <a:spcPct val="80000"/>
              </a:lnSpc>
              <a:spcBef>
                <a:spcPts val="400"/>
              </a:spcBef>
              <a:defRPr sz="1800"/>
            </a:pPr>
            <a:r>
              <a:rPr b="1" sz="1700"/>
              <a:t>Teresa Elliott</a:t>
            </a:r>
            <a:r>
              <a:rPr sz="1700"/>
              <a:t>: One thing with RM family vs individual facts. RM prints Individual facts then Family facts in reports (or vise versa, been a while since I tested). It does not have a chronological report like TMG uses. So if one census event gets created as an individual fact and another as a family fact, it will print in different parts of the report. I know some people prefer that type of report and this isn't an issue. But I prefer chronological style reports. Even to the point of adding parents to birth tags to get children's births in my narratives.</a:t>
            </a:r>
            <a:endParaRPr sz="1700"/>
          </a:p>
          <a:p>
            <a:pPr lvl="0">
              <a:lnSpc>
                <a:spcPct val="80000"/>
              </a:lnSpc>
              <a:spcBef>
                <a:spcPts val="400"/>
              </a:spcBef>
              <a:defRPr sz="1800"/>
            </a:pPr>
            <a:r>
              <a:rPr sz="1700"/>
              <a:t>Another thing is Principals in RM can only be Principals. They can use no other role name.  Since I use role names on my FGS, this is a big issue for me in converting to RM. </a:t>
            </a:r>
            <a:endParaRPr sz="1700"/>
          </a:p>
          <a:p>
            <a:pPr lvl="0">
              <a:lnSpc>
                <a:spcPct val="80000"/>
              </a:lnSpc>
              <a:spcBef>
                <a:spcPts val="400"/>
              </a:spcBef>
              <a:defRPr sz="1800"/>
            </a:pPr>
            <a:r>
              <a:rPr sz="1700"/>
              <a:t> And I see History Group tags (where I store my research notes) aren't imported at all.  </a:t>
            </a:r>
            <a:endParaRPr sz="1700"/>
          </a:p>
          <a:p>
            <a:pPr lvl="0">
              <a:lnSpc>
                <a:spcPct val="80000"/>
              </a:lnSpc>
              <a:spcBef>
                <a:spcPts val="400"/>
              </a:spcBef>
              <a:defRPr sz="1800"/>
            </a:pPr>
            <a:r>
              <a:rPr sz="1700"/>
              <a:t>I realize it is early days and RM is trying to get a good import for those ready to move and I want to say thank you for them making a huge effort so early on.  At least they have made the effort and given us a list of things we need to fix or lose before we import. And I assume less data is loss this way over GEDCOM.  </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title"/>
          </p:nvPr>
        </p:nvSpPr>
        <p:spPr>
          <a:xfrm>
            <a:off x="457200" y="274638"/>
            <a:ext cx="8229600" cy="1143001"/>
          </a:xfrm>
          <a:prstGeom prst="rect">
            <a:avLst/>
          </a:prstGeom>
        </p:spPr>
        <p:txBody>
          <a:bodyPr/>
          <a:lstStyle/>
          <a:p>
            <a:pPr lvl="0">
              <a:defRPr sz="1800"/>
            </a:pPr>
            <a:r>
              <a:rPr sz="4400"/>
              <a:t>Roots Magic Direct Import</a:t>
            </a:r>
          </a:p>
        </p:txBody>
      </p:sp>
      <p:sp>
        <p:nvSpPr>
          <p:cNvPr id="120" name="Shape 120"/>
          <p:cNvSpPr/>
          <p:nvPr>
            <p:ph type="body" idx="1"/>
          </p:nvPr>
        </p:nvSpPr>
        <p:spPr>
          <a:xfrm>
            <a:off x="457200" y="1600200"/>
            <a:ext cx="8291263" cy="4525963"/>
          </a:xfrm>
          <a:prstGeom prst="rect">
            <a:avLst/>
          </a:prstGeom>
        </p:spPr>
        <p:txBody>
          <a:bodyPr/>
          <a:lstStyle/>
          <a:p>
            <a:pPr lvl="0">
              <a:defRPr sz="1800"/>
            </a:pPr>
            <a:r>
              <a:rPr sz="3200"/>
              <a:t>Richard Damon (3 Oct): it looks like the second version of RootsMagic direct import does a much better job than their first version. The first version implied a marriage for both principal tags, the second downgrades P2 for non-marriage tags to be a witness, which normally is what you want to meet the RM model.</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title"/>
          </p:nvPr>
        </p:nvSpPr>
        <p:spPr>
          <a:xfrm>
            <a:off x="457200" y="274638"/>
            <a:ext cx="8229600" cy="1143001"/>
          </a:xfrm>
          <a:prstGeom prst="rect">
            <a:avLst/>
          </a:prstGeom>
        </p:spPr>
        <p:txBody>
          <a:bodyPr/>
          <a:lstStyle/>
          <a:p>
            <a:pPr lvl="0">
              <a:defRPr sz="1800"/>
            </a:pPr>
            <a:r>
              <a:rPr sz="4400"/>
              <a:t>GENP</a:t>
            </a:r>
          </a:p>
        </p:txBody>
      </p:sp>
      <p:sp>
        <p:nvSpPr>
          <p:cNvPr id="123" name="Shape 123"/>
          <p:cNvSpPr/>
          <p:nvPr>
            <p:ph type="body" idx="1"/>
          </p:nvPr>
        </p:nvSpPr>
        <p:spPr>
          <a:xfrm>
            <a:off x="457200" y="1600200"/>
            <a:ext cx="8229600" cy="4525963"/>
          </a:xfrm>
          <a:prstGeom prst="rect">
            <a:avLst/>
          </a:prstGeom>
        </p:spPr>
        <p:txBody>
          <a:bodyPr/>
          <a:lstStyle/>
          <a:p>
            <a:pPr lvl="0">
              <a:lnSpc>
                <a:spcPct val="90000"/>
              </a:lnSpc>
              <a:spcBef>
                <a:spcPts val="600"/>
              </a:spcBef>
              <a:defRPr sz="1800"/>
            </a:pPr>
            <a:r>
              <a:rPr sz="2900"/>
              <a:t>Australian company.</a:t>
            </a:r>
            <a:endParaRPr sz="2900"/>
          </a:p>
          <a:p>
            <a:pPr lvl="0">
              <a:lnSpc>
                <a:spcPct val="90000"/>
              </a:lnSpc>
              <a:spcBef>
                <a:spcPts val="600"/>
              </a:spcBef>
              <a:defRPr sz="1800"/>
            </a:pPr>
            <a:r>
              <a:rPr sz="2900"/>
              <a:t>GENP is an event linked genealogy program with sources, citations, witnesses and flags. Unlike TMG, it is Unicode enabled and languages can be mixed.</a:t>
            </a:r>
            <a:endParaRPr sz="2900"/>
          </a:p>
          <a:p>
            <a:pPr lvl="0">
              <a:lnSpc>
                <a:spcPct val="90000"/>
              </a:lnSpc>
              <a:spcBef>
                <a:spcPts val="600"/>
              </a:spcBef>
              <a:defRPr sz="1800"/>
            </a:pPr>
            <a:r>
              <a:rPr sz="2900"/>
              <a:t>GENP supports GEDCOM data from TMG.</a:t>
            </a:r>
            <a:endParaRPr sz="2900"/>
          </a:p>
          <a:p>
            <a:pPr lvl="0">
              <a:lnSpc>
                <a:spcPct val="90000"/>
              </a:lnSpc>
              <a:spcBef>
                <a:spcPts val="600"/>
              </a:spcBef>
              <a:defRPr sz="1800"/>
            </a:pPr>
            <a:r>
              <a:rPr sz="2900"/>
              <a:t>GENP Version 5 runs on Windows 8.1, Windows 8 and Windows 7.</a:t>
            </a:r>
            <a:endParaRPr sz="2900"/>
          </a:p>
          <a:p>
            <a:pPr lvl="0">
              <a:lnSpc>
                <a:spcPct val="90000"/>
              </a:lnSpc>
              <a:spcBef>
                <a:spcPts val="600"/>
              </a:spcBef>
              <a:defRPr sz="1800"/>
            </a:pPr>
            <a:r>
              <a:rPr sz="2900">
                <a:hlinkClick r:id="rId2" invalidUrl="" action="" tgtFrame="" tooltip="" history="1" highlightClick="0" endSnd="0"/>
              </a:rPr>
              <a:t>www.genp.com.au</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Shape 125"/>
          <p:cNvSpPr/>
          <p:nvPr>
            <p:ph type="title"/>
          </p:nvPr>
        </p:nvSpPr>
        <p:spPr>
          <a:xfrm>
            <a:off x="457200" y="274638"/>
            <a:ext cx="8229600" cy="1143001"/>
          </a:xfrm>
          <a:prstGeom prst="rect">
            <a:avLst/>
          </a:prstGeom>
        </p:spPr>
        <p:txBody>
          <a:bodyPr/>
          <a:lstStyle/>
          <a:p>
            <a:pPr lvl="0">
              <a:defRPr sz="1800"/>
            </a:pPr>
            <a:r>
              <a:rPr sz="4400"/>
              <a:t>GENP Concerns</a:t>
            </a:r>
          </a:p>
        </p:txBody>
      </p:sp>
      <p:sp>
        <p:nvSpPr>
          <p:cNvPr id="126" name="Shape 126"/>
          <p:cNvSpPr/>
          <p:nvPr>
            <p:ph type="body" idx="1"/>
          </p:nvPr>
        </p:nvSpPr>
        <p:spPr>
          <a:xfrm>
            <a:off x="457200" y="1600200"/>
            <a:ext cx="8229600" cy="4525963"/>
          </a:xfrm>
          <a:prstGeom prst="rect">
            <a:avLst/>
          </a:prstGeom>
        </p:spPr>
        <p:txBody>
          <a:bodyPr/>
          <a:lstStyle/>
          <a:p>
            <a:pPr lvl="0">
              <a:lnSpc>
                <a:spcPct val="80000"/>
              </a:lnSpc>
              <a:spcBef>
                <a:spcPts val="500"/>
              </a:spcBef>
              <a:defRPr sz="1800"/>
            </a:pPr>
            <a:r>
              <a:rPr sz="2400"/>
              <a:t>Michael Dietz: Import is through Gedcom.  One issue I have seen already though is that relationship tags sort to the top of the list, despite the fact that there is a date in the child's birth tag that could be used to sort them in the list.  TMG uses the child's primary birth date to sort relationship tags on the PV instead of sorting them all to the top of the list.  Who wants to scroll past 15-20 relationship tags to get to a person's birth tag?</a:t>
            </a:r>
            <a:endParaRPr sz="2400"/>
          </a:p>
          <a:p>
            <a:pPr lvl="0">
              <a:lnSpc>
                <a:spcPct val="80000"/>
              </a:lnSpc>
              <a:spcBef>
                <a:spcPts val="500"/>
              </a:spcBef>
              <a:defRPr sz="1800"/>
            </a:pPr>
            <a:r>
              <a:rPr sz="2400"/>
              <a:t>Jack D. Lovelace: The only way I found to import data was via GEDCOM.  Also, the program only supports BMDB type events (with a Note thrown in).  The program does not support TMG type events. However, the program does have some nice features, such as the ability to link databases.</a:t>
            </a:r>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title"/>
          </p:nvPr>
        </p:nvSpPr>
        <p:spPr>
          <a:xfrm>
            <a:off x="457200" y="274638"/>
            <a:ext cx="8229600" cy="1143001"/>
          </a:xfrm>
          <a:prstGeom prst="rect">
            <a:avLst/>
          </a:prstGeom>
        </p:spPr>
        <p:txBody>
          <a:bodyPr/>
          <a:lstStyle/>
          <a:p>
            <a:pPr lvl="0">
              <a:defRPr sz="1800"/>
            </a:pPr>
            <a:r>
              <a:rPr sz="4400"/>
              <a:t>Legacy Import</a:t>
            </a:r>
          </a:p>
        </p:txBody>
      </p:sp>
      <p:sp>
        <p:nvSpPr>
          <p:cNvPr id="129" name="Shape 129"/>
          <p:cNvSpPr/>
          <p:nvPr>
            <p:ph type="body" idx="1"/>
          </p:nvPr>
        </p:nvSpPr>
        <p:spPr>
          <a:xfrm>
            <a:off x="457200" y="1600200"/>
            <a:ext cx="8229600" cy="4525963"/>
          </a:xfrm>
          <a:prstGeom prst="rect">
            <a:avLst/>
          </a:prstGeom>
        </p:spPr>
        <p:txBody>
          <a:bodyPr/>
          <a:lstStyle/>
          <a:p>
            <a:pPr lvl="0">
              <a:lnSpc>
                <a:spcPct val="90000"/>
              </a:lnSpc>
              <a:spcBef>
                <a:spcPts val="600"/>
              </a:spcBef>
              <a:defRPr sz="1800"/>
            </a:pPr>
            <a:r>
              <a:rPr b="1" sz="2700"/>
              <a:t>September 22, 2014 Legacy Family Tree will soon import files from The Master Genealogist software</a:t>
            </a:r>
            <a:endParaRPr sz="2700"/>
          </a:p>
          <a:p>
            <a:pPr lvl="0">
              <a:lnSpc>
                <a:spcPct val="90000"/>
              </a:lnSpc>
              <a:spcBef>
                <a:spcPts val="600"/>
              </a:spcBef>
              <a:defRPr sz="1800"/>
            </a:pPr>
            <a:r>
              <a:rPr sz="2700"/>
              <a:t>We have been working really hard and are getting close to releasing an update to Legacy that will directly import TMG files (no GEDCOM necessary). We are working hard to make the import to Legacy as seamless as possible to limit the amount of post-import cleanup that may be necessary. If you are a TMG user looking for new software, give our free edition a try at www.LegacyFamilyTree.com</a:t>
            </a:r>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ph type="title"/>
          </p:nvPr>
        </p:nvSpPr>
        <p:spPr>
          <a:xfrm>
            <a:off x="457200" y="274638"/>
            <a:ext cx="8229600" cy="1143001"/>
          </a:xfrm>
          <a:prstGeom prst="rect">
            <a:avLst/>
          </a:prstGeom>
        </p:spPr>
        <p:txBody>
          <a:bodyPr/>
          <a:lstStyle/>
          <a:p>
            <a:pPr lvl="0">
              <a:defRPr sz="1800"/>
            </a:pPr>
            <a:r>
              <a:rPr sz="4400"/>
              <a:t>Family Historian</a:t>
            </a:r>
          </a:p>
        </p:txBody>
      </p:sp>
      <p:sp>
        <p:nvSpPr>
          <p:cNvPr id="132" name="Shape 132"/>
          <p:cNvSpPr/>
          <p:nvPr>
            <p:ph type="body" idx="1"/>
          </p:nvPr>
        </p:nvSpPr>
        <p:spPr>
          <a:xfrm>
            <a:off x="457200" y="1600200"/>
            <a:ext cx="8229600" cy="4525963"/>
          </a:xfrm>
          <a:prstGeom prst="rect">
            <a:avLst/>
          </a:prstGeom>
        </p:spPr>
        <p:txBody>
          <a:bodyPr/>
          <a:lstStyle/>
          <a:p>
            <a:pPr lvl="0">
              <a:defRPr sz="1800"/>
            </a:pPr>
            <a:r>
              <a:rPr sz="3200"/>
              <a:t>Family Historian has direct import, but it is very buggy (sources linked to wrong persons etc.). Besides that, it uses a GEDCOM file for its "database" and I doubt that it will be able to support most of the TMG features .</a:t>
            </a: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Shape 134"/>
          <p:cNvSpPr/>
          <p:nvPr>
            <p:ph type="title"/>
          </p:nvPr>
        </p:nvSpPr>
        <p:spPr>
          <a:xfrm>
            <a:off x="457200" y="274638"/>
            <a:ext cx="8229600" cy="1143001"/>
          </a:xfrm>
          <a:prstGeom prst="rect">
            <a:avLst/>
          </a:prstGeom>
        </p:spPr>
        <p:txBody>
          <a:bodyPr/>
          <a:lstStyle/>
          <a:p>
            <a:pPr lvl="0">
              <a:defRPr sz="1800"/>
            </a:pPr>
            <a:r>
              <a:rPr sz="4400"/>
              <a:t>TMG Comments</a:t>
            </a:r>
          </a:p>
        </p:txBody>
      </p:sp>
      <p:sp>
        <p:nvSpPr>
          <p:cNvPr id="135" name="Shape 135"/>
          <p:cNvSpPr/>
          <p:nvPr>
            <p:ph type="body" idx="1"/>
          </p:nvPr>
        </p:nvSpPr>
        <p:spPr>
          <a:xfrm>
            <a:off x="457200" y="1600200"/>
            <a:ext cx="8229600" cy="4525963"/>
          </a:xfrm>
          <a:prstGeom prst="rect">
            <a:avLst/>
          </a:prstGeom>
        </p:spPr>
        <p:txBody>
          <a:bodyPr/>
          <a:lstStyle>
            <a:lvl1pPr marL="336042" indent="-336042" defTabSz="896111">
              <a:lnSpc>
                <a:spcPct val="80000"/>
              </a:lnSpc>
              <a:spcBef>
                <a:spcPts val="600"/>
              </a:spcBef>
              <a:defRPr sz="2842"/>
            </a:lvl1pPr>
          </a:lstStyle>
          <a:p>
            <a:pPr lvl="0">
              <a:defRPr sz="1800"/>
            </a:pPr>
            <a:r>
              <a:rPr sz="2842"/>
              <a:t>Stuart Armstrong: I expect to hang around for a long time. Of course I am interested in the ability of migrating my data eventually, but  having  purchased  the  full  versions of Legacy and RootsMagic, I don't  see  them  as  alternatives  - not yet anyway. My main interest in  these  programs  is the ability to share data with others, who now most  definitely  won't  be purchasing TMG. I want to preserve my work for  my  nieces and nephews some of whom hopefully will get interested in family history someday and continue where I left off.</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 name="Shape 56"/>
          <p:cNvSpPr/>
          <p:nvPr>
            <p:ph type="title"/>
          </p:nvPr>
        </p:nvSpPr>
        <p:spPr>
          <a:xfrm>
            <a:off x="457200" y="274638"/>
            <a:ext cx="8229600" cy="1143001"/>
          </a:xfrm>
          <a:prstGeom prst="rect">
            <a:avLst/>
          </a:prstGeom>
        </p:spPr>
        <p:txBody>
          <a:bodyPr/>
          <a:lstStyle>
            <a:lvl1pPr>
              <a:defRPr b="1"/>
            </a:lvl1pPr>
          </a:lstStyle>
          <a:p>
            <a:pPr lvl="0">
              <a:defRPr b="0" sz="1800"/>
            </a:pPr>
            <a:r>
              <a:rPr b="1" sz="4400"/>
              <a:t>Other Details</a:t>
            </a:r>
          </a:p>
        </p:txBody>
      </p:sp>
      <p:sp>
        <p:nvSpPr>
          <p:cNvPr id="57" name="Shape 57"/>
          <p:cNvSpPr/>
          <p:nvPr>
            <p:ph type="body" idx="1"/>
          </p:nvPr>
        </p:nvSpPr>
        <p:spPr>
          <a:xfrm>
            <a:off x="457200" y="1600200"/>
            <a:ext cx="8229600" cy="4525963"/>
          </a:xfrm>
          <a:prstGeom prst="rect">
            <a:avLst/>
          </a:prstGeom>
        </p:spPr>
        <p:txBody>
          <a:bodyPr/>
          <a:lstStyle/>
          <a:p>
            <a:pPr lvl="0">
              <a:buSzTx/>
              <a:buNone/>
              <a:defRPr sz="1800"/>
            </a:pPr>
            <a:r>
              <a:rPr sz="3200"/>
              <a:t>Wholly Genes:</a:t>
            </a:r>
            <a:endParaRPr sz="3200"/>
          </a:p>
          <a:p>
            <a:pPr lvl="0">
              <a:defRPr sz="1800"/>
            </a:pPr>
            <a:r>
              <a:rPr sz="3200"/>
              <a:t>released a document that details TMG's internal file structure.</a:t>
            </a:r>
            <a:endParaRPr sz="3200"/>
          </a:p>
          <a:p>
            <a:pPr lvl="0">
              <a:defRPr sz="1800"/>
            </a:pPr>
            <a:r>
              <a:rPr sz="3200"/>
              <a:t>will make GenBridge available for free to developers who wish to produce a direct import from TMG.</a:t>
            </a:r>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title"/>
          </p:nvPr>
        </p:nvSpPr>
        <p:spPr>
          <a:xfrm>
            <a:off x="457200" y="274638"/>
            <a:ext cx="8229600" cy="1143001"/>
          </a:xfrm>
          <a:prstGeom prst="rect">
            <a:avLst/>
          </a:prstGeom>
        </p:spPr>
        <p:txBody>
          <a:bodyPr/>
          <a:lstStyle/>
          <a:p>
            <a:pPr lvl="0">
              <a:defRPr sz="1800"/>
            </a:pPr>
            <a:r>
              <a:rPr sz="4400"/>
              <a:t>TMG Comments</a:t>
            </a:r>
          </a:p>
        </p:txBody>
      </p:sp>
      <p:sp>
        <p:nvSpPr>
          <p:cNvPr id="138" name="Shape 138"/>
          <p:cNvSpPr/>
          <p:nvPr>
            <p:ph type="body" idx="1"/>
          </p:nvPr>
        </p:nvSpPr>
        <p:spPr>
          <a:xfrm>
            <a:off x="457200" y="1600200"/>
            <a:ext cx="8229600" cy="4525963"/>
          </a:xfrm>
          <a:prstGeom prst="rect">
            <a:avLst/>
          </a:prstGeom>
        </p:spPr>
        <p:txBody>
          <a:bodyPr/>
          <a:lstStyle/>
          <a:p>
            <a:pPr lvl="0" marL="332613" indent="-332613" defTabSz="886968">
              <a:lnSpc>
                <a:spcPct val="80000"/>
              </a:lnSpc>
              <a:spcBef>
                <a:spcPts val="600"/>
              </a:spcBef>
              <a:defRPr sz="1800"/>
            </a:pPr>
            <a:r>
              <a:rPr sz="2813"/>
              <a:t>Lee Hoffman: I plan on using TMG in the future.  I don't see a need to change.  We've already seen that it runs well with Windows version 10, so that gives us at least ten or more years.  Only </a:t>
            </a:r>
            <a:r>
              <a:rPr sz="2813" u="sng"/>
              <a:t>major</a:t>
            </a:r>
            <a:r>
              <a:rPr sz="2813"/>
              <a:t> advances in hardware would be a problem, but even that won't be a problem for some time yet.  Those on TMG v7, 8, &amp; 9 should not have to worry.  For that matter, I know a few who are still on TMG v4x, v5x, &amp; v6x.  Of course, these are running 32 bit machines and if they upgrade their computers they will need to go to a newer TMG or switch to something else.</a:t>
            </a:r>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title"/>
          </p:nvPr>
        </p:nvSpPr>
        <p:spPr>
          <a:xfrm>
            <a:off x="457200" y="274638"/>
            <a:ext cx="8229600" cy="1143001"/>
          </a:xfrm>
          <a:prstGeom prst="rect">
            <a:avLst/>
          </a:prstGeom>
        </p:spPr>
        <p:txBody>
          <a:bodyPr/>
          <a:lstStyle/>
          <a:p>
            <a:pPr lvl="0">
              <a:defRPr sz="1800"/>
            </a:pPr>
            <a:r>
              <a:rPr sz="4400"/>
              <a:t>TMG in the Future</a:t>
            </a:r>
          </a:p>
        </p:txBody>
      </p:sp>
      <p:sp>
        <p:nvSpPr>
          <p:cNvPr id="141" name="Shape 141"/>
          <p:cNvSpPr/>
          <p:nvPr>
            <p:ph type="body" idx="1"/>
          </p:nvPr>
        </p:nvSpPr>
        <p:spPr>
          <a:xfrm>
            <a:off x="457200" y="1600200"/>
            <a:ext cx="8229600" cy="4525963"/>
          </a:xfrm>
          <a:prstGeom prst="rect">
            <a:avLst/>
          </a:prstGeom>
        </p:spPr>
        <p:txBody>
          <a:bodyPr/>
          <a:lstStyle/>
          <a:p>
            <a:pPr lvl="0" marL="332613" indent="-332613" defTabSz="886968">
              <a:lnSpc>
                <a:spcPct val="80000"/>
              </a:lnSpc>
              <a:spcBef>
                <a:spcPts val="500"/>
              </a:spcBef>
              <a:defRPr sz="1800"/>
            </a:pPr>
            <a:r>
              <a:rPr sz="2134"/>
              <a:t>TMG's download is the whole, actual program package (wrapped up in an installer executable program). Once you've downloaded this file--and have a license key (and your email addr), you'll be able to install the program on any computer running any version of Windows at least through Win10, at any time in the future.</a:t>
            </a:r>
            <a:endParaRPr sz="2134"/>
          </a:p>
          <a:p>
            <a:pPr lvl="0" marL="332613" indent="-332613" defTabSz="886968">
              <a:lnSpc>
                <a:spcPct val="80000"/>
              </a:lnSpc>
              <a:spcBef>
                <a:spcPts val="500"/>
              </a:spcBef>
              <a:defRPr sz="1800"/>
            </a:pPr>
            <a:r>
              <a:rPr sz="2134"/>
              <a:t> So with the very unlikely scenario that it's 2064 and you've just bought a computer with Win10 on it, you'll be able to install TMG9 using the "30-day-trial" download (which you downloaded prior to Jan 2015) or your CD. (Also, some products require registration or "activation" through Web access for the "full function" to happen. Again, TMG9 is not like this, either.)</a:t>
            </a:r>
            <a:endParaRPr sz="2134"/>
          </a:p>
          <a:p>
            <a:pPr lvl="0" marL="332613" indent="-332613" defTabSz="886968">
              <a:lnSpc>
                <a:spcPct val="80000"/>
              </a:lnSpc>
              <a:spcBef>
                <a:spcPts val="500"/>
              </a:spcBef>
              <a:defRPr sz="1800"/>
            </a:pPr>
            <a:r>
              <a:rPr sz="2134"/>
              <a:t>TMG9 has been tested on Win10 beta, so we `know’ it works. However,  there's no reason to expect any problem with any 32-bit or 64-bit processor and Windows version out into the future. So potentially, TMG9 could run on Win37 or Win53.</a:t>
            </a:r>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title"/>
          </p:nvPr>
        </p:nvSpPr>
        <p:spPr>
          <a:xfrm>
            <a:off x="457200" y="274638"/>
            <a:ext cx="8229600" cy="1143001"/>
          </a:xfrm>
          <a:prstGeom prst="rect">
            <a:avLst/>
          </a:prstGeom>
        </p:spPr>
        <p:txBody>
          <a:bodyPr/>
          <a:lstStyle>
            <a:lvl1pPr defTabSz="832104">
              <a:defRPr b="1" sz="3549"/>
            </a:lvl1pPr>
          </a:lstStyle>
          <a:p>
            <a:pPr lvl="0">
              <a:defRPr b="0" sz="1800"/>
            </a:pPr>
            <a:r>
              <a:rPr b="1" sz="3549"/>
              <a:t>What happens when tech support is gone?</a:t>
            </a:r>
          </a:p>
        </p:txBody>
      </p:sp>
      <p:sp>
        <p:nvSpPr>
          <p:cNvPr id="144" name="Shape 144"/>
          <p:cNvSpPr/>
          <p:nvPr>
            <p:ph type="body" idx="1"/>
          </p:nvPr>
        </p:nvSpPr>
        <p:spPr>
          <a:xfrm>
            <a:off x="457200" y="1600200"/>
            <a:ext cx="8229600" cy="4525963"/>
          </a:xfrm>
          <a:prstGeom prst="rect">
            <a:avLst/>
          </a:prstGeom>
        </p:spPr>
        <p:txBody>
          <a:bodyPr/>
          <a:lstStyle/>
          <a:p>
            <a:pPr lvl="0">
              <a:lnSpc>
                <a:spcPct val="80000"/>
              </a:lnSpc>
              <a:spcBef>
                <a:spcPts val="500"/>
              </a:spcBef>
              <a:defRPr sz="1800"/>
            </a:pPr>
            <a:r>
              <a:rPr sz="2400"/>
              <a:t>Make backups, make them frequently, and be prepared to use them if something bad happens to the project.</a:t>
            </a:r>
            <a:endParaRPr sz="2400"/>
          </a:p>
          <a:p>
            <a:pPr lvl="0">
              <a:lnSpc>
                <a:spcPct val="80000"/>
              </a:lnSpc>
              <a:spcBef>
                <a:spcPts val="500"/>
              </a:spcBef>
              <a:defRPr sz="1800"/>
            </a:pPr>
            <a:r>
              <a:rPr sz="2400"/>
              <a:t>Google for and also search the List archives and the WG forum for key words in the first error message.  Note that only the </a:t>
            </a:r>
            <a:r>
              <a:rPr sz="2400" u="sng"/>
              <a:t>first</a:t>
            </a:r>
            <a:r>
              <a:rPr sz="2400"/>
              <a:t> message in a series of error messages is important in identifying the problem.   Many of the problems with TMG can be fixed by, or </a:t>
            </a:r>
            <a:r>
              <a:rPr sz="2400" u="sng"/>
              <a:t>avoided</a:t>
            </a:r>
            <a:r>
              <a:rPr sz="2400"/>
              <a:t> by, the user.</a:t>
            </a:r>
            <a:endParaRPr sz="2400"/>
          </a:p>
          <a:p>
            <a:pPr lvl="0">
              <a:lnSpc>
                <a:spcPct val="80000"/>
              </a:lnSpc>
              <a:spcBef>
                <a:spcPts val="500"/>
              </a:spcBef>
              <a:defRPr sz="1800"/>
            </a:pPr>
            <a:r>
              <a:rPr sz="2400"/>
              <a:t> It is also more important for users to know where their files are.  They should be very familiar with the Help topic </a:t>
            </a:r>
            <a:r>
              <a:rPr b="1" sz="2400"/>
              <a:t>'Data File Storage</a:t>
            </a:r>
            <a:r>
              <a:rPr sz="2400"/>
              <a:t>' and the top menu 'Help / Access Folders' button and the 'Preferences / Current Project Options / Advanced' settings (read that context Help).</a:t>
            </a:r>
          </a:p>
        </p:txBody>
      </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title"/>
          </p:nvPr>
        </p:nvSpPr>
        <p:spPr>
          <a:xfrm>
            <a:off x="457200" y="274638"/>
            <a:ext cx="8229600" cy="1143001"/>
          </a:xfrm>
          <a:prstGeom prst="rect">
            <a:avLst/>
          </a:prstGeom>
        </p:spPr>
        <p:txBody>
          <a:bodyPr/>
          <a:lstStyle/>
          <a:p>
            <a:pPr lvl="0">
              <a:defRPr sz="1800"/>
            </a:pPr>
            <a:r>
              <a:rPr sz="4400"/>
              <a:t>TMG Re-installation</a:t>
            </a:r>
          </a:p>
        </p:txBody>
      </p:sp>
      <p:sp>
        <p:nvSpPr>
          <p:cNvPr id="147" name="Shape 147"/>
          <p:cNvSpPr/>
          <p:nvPr>
            <p:ph type="body" idx="1"/>
          </p:nvPr>
        </p:nvSpPr>
        <p:spPr>
          <a:xfrm>
            <a:off x="457200" y="1600200"/>
            <a:ext cx="8229600" cy="4525963"/>
          </a:xfrm>
          <a:prstGeom prst="rect">
            <a:avLst/>
          </a:prstGeom>
        </p:spPr>
        <p:txBody>
          <a:bodyPr/>
          <a:lstStyle/>
          <a:p>
            <a:pPr lvl="0">
              <a:lnSpc>
                <a:spcPct val="96000"/>
              </a:lnSpc>
              <a:spcBef>
                <a:spcPts val="500"/>
              </a:spcBef>
              <a:defRPr sz="1800"/>
            </a:pPr>
            <a:r>
              <a:rPr sz="2200"/>
              <a:t>If you have the latest version of TMG (v9.04), you do not need anything else (other than your license key information) to install the program.  If you do not have v9.04, then you need to go on the Wholly Genes web site at</a:t>
            </a:r>
            <a:br>
              <a:rPr sz="2200"/>
            </a:br>
            <a:r>
              <a:rPr sz="2200"/>
              <a:t>  </a:t>
            </a:r>
            <a:endParaRPr sz="2200"/>
          </a:p>
          <a:p>
            <a:pPr lvl="0">
              <a:lnSpc>
                <a:spcPct val="96000"/>
              </a:lnSpc>
              <a:spcBef>
                <a:spcPts val="400"/>
              </a:spcBef>
              <a:buSzTx/>
              <a:buNone/>
              <a:defRPr sz="1800"/>
            </a:pPr>
            <a:r>
              <a:rPr>
                <a:hlinkClick r:id="rId2" invalidUrl="" action="" tgtFrame="" tooltip="" history="1" highlightClick="0" endSnd="0"/>
              </a:rPr>
              <a:t>http://www.whollygenes.com/Merchant2/merchant.mvc?screen=UPGRADES</a:t>
            </a:r>
            <a:r>
              <a:rPr u="sng"/>
              <a:t> </a:t>
            </a:r>
            <a:endParaRPr sz="2200"/>
          </a:p>
          <a:p>
            <a:pPr lvl="0">
              <a:lnSpc>
                <a:spcPct val="96000"/>
              </a:lnSpc>
              <a:spcBef>
                <a:spcPts val="500"/>
              </a:spcBef>
              <a:buSzTx/>
              <a:buNone/>
              <a:defRPr sz="1800"/>
            </a:pPr>
            <a:endParaRPr sz="2200" u="sng"/>
          </a:p>
          <a:p>
            <a:pPr lvl="0">
              <a:lnSpc>
                <a:spcPct val="96000"/>
              </a:lnSpc>
              <a:spcBef>
                <a:spcPts val="500"/>
              </a:spcBef>
              <a:buSzTx/>
              <a:buNone/>
              <a:defRPr sz="1800"/>
            </a:pPr>
            <a:r>
              <a:rPr sz="2200"/>
              <a:t>	and download the v9.04 full installer.  Save that to a secure location on your computer.  You can also burn that to a CD which can then be used to install or re-install the program at any time in the future. You do not need the web site again if you have the v9.04 installer.</a:t>
            </a:r>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title"/>
          </p:nvPr>
        </p:nvSpPr>
        <p:spPr>
          <a:xfrm>
            <a:off x="457200" y="274638"/>
            <a:ext cx="8229600" cy="1143001"/>
          </a:xfrm>
          <a:prstGeom prst="rect">
            <a:avLst/>
          </a:prstGeom>
        </p:spPr>
        <p:txBody>
          <a:bodyPr/>
          <a:lstStyle/>
          <a:p>
            <a:pPr lvl="0">
              <a:defRPr sz="1800"/>
            </a:pPr>
            <a:r>
              <a:rPr sz="4400"/>
              <a:t>TMG Refugees</a:t>
            </a:r>
          </a:p>
        </p:txBody>
      </p:sp>
      <p:sp>
        <p:nvSpPr>
          <p:cNvPr id="150" name="Shape 150"/>
          <p:cNvSpPr/>
          <p:nvPr>
            <p:ph type="body" idx="1"/>
          </p:nvPr>
        </p:nvSpPr>
        <p:spPr>
          <a:xfrm>
            <a:off x="457200" y="1600200"/>
            <a:ext cx="8229600" cy="4525963"/>
          </a:xfrm>
          <a:prstGeom prst="rect">
            <a:avLst/>
          </a:prstGeom>
        </p:spPr>
        <p:txBody>
          <a:bodyPr/>
          <a:lstStyle/>
          <a:p>
            <a:pPr lvl="0" algn="ctr">
              <a:lnSpc>
                <a:spcPct val="90000"/>
              </a:lnSpc>
              <a:spcBef>
                <a:spcPts val="400"/>
              </a:spcBef>
              <a:buSzTx/>
              <a:buNone/>
              <a:defRPr sz="1800"/>
            </a:pPr>
            <a:r>
              <a:rPr>
                <a:hlinkClick r:id="rId2" invalidUrl="" action="" tgtFrame="" tooltip="" history="1" highlightClick="0" endSnd="0"/>
              </a:rPr>
              <a:t>http://lists.rootsweb.ancestry.com/index/other/Miscellaneous/TMG-REFUGEES.html</a:t>
            </a:r>
            <a:endParaRPr sz="2000"/>
          </a:p>
          <a:p>
            <a:pPr lvl="0">
              <a:lnSpc>
                <a:spcPct val="90000"/>
              </a:lnSpc>
              <a:spcBef>
                <a:spcPts val="600"/>
              </a:spcBef>
              <a:defRPr sz="1800"/>
            </a:pPr>
            <a:endParaRPr sz="2900"/>
          </a:p>
          <a:p>
            <a:pPr lvl="0">
              <a:lnSpc>
                <a:spcPct val="90000"/>
              </a:lnSpc>
              <a:spcBef>
                <a:spcPts val="600"/>
              </a:spcBef>
              <a:defRPr sz="1800"/>
            </a:pPr>
            <a:r>
              <a:rPr sz="2900"/>
              <a:t>This group is for people who have decided to abandon TMG as a database platform.</a:t>
            </a:r>
            <a:endParaRPr sz="2900"/>
          </a:p>
          <a:p>
            <a:pPr lvl="0">
              <a:lnSpc>
                <a:spcPct val="90000"/>
              </a:lnSpc>
              <a:spcBef>
                <a:spcPts val="600"/>
              </a:spcBef>
              <a:defRPr sz="1800"/>
            </a:pPr>
            <a:endParaRPr sz="2900"/>
          </a:p>
          <a:p>
            <a:pPr lvl="0">
              <a:lnSpc>
                <a:spcPct val="90000"/>
              </a:lnSpc>
              <a:spcBef>
                <a:spcPts val="600"/>
              </a:spcBef>
              <a:defRPr sz="1800"/>
            </a:pPr>
            <a:r>
              <a:rPr sz="2900"/>
              <a:t>As for alternatives, Wait. Other programs are working on direct imports, and adding TMG-like features, but they aren't there yet. Give their developers time to enhance them.</a:t>
            </a:r>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Shape 152"/>
          <p:cNvSpPr/>
          <p:nvPr>
            <p:ph type="title"/>
          </p:nvPr>
        </p:nvSpPr>
        <p:spPr>
          <a:xfrm>
            <a:off x="457200" y="274638"/>
            <a:ext cx="8229600" cy="1143001"/>
          </a:xfrm>
          <a:prstGeom prst="rect">
            <a:avLst/>
          </a:prstGeom>
        </p:spPr>
        <p:txBody>
          <a:bodyPr/>
          <a:lstStyle/>
          <a:p>
            <a:pPr lvl="0">
              <a:defRPr sz="1800"/>
            </a:pPr>
            <a:r>
              <a:rPr sz="4400"/>
              <a:t>Ottawa TMGUG</a:t>
            </a:r>
          </a:p>
        </p:txBody>
      </p:sp>
      <p:sp>
        <p:nvSpPr>
          <p:cNvPr id="153" name="Shape 153"/>
          <p:cNvSpPr/>
          <p:nvPr>
            <p:ph type="body" idx="1"/>
          </p:nvPr>
        </p:nvSpPr>
        <p:spPr>
          <a:xfrm>
            <a:off x="457200" y="1600200"/>
            <a:ext cx="8229600" cy="4525963"/>
          </a:xfrm>
          <a:prstGeom prst="rect">
            <a:avLst/>
          </a:prstGeom>
        </p:spPr>
        <p:txBody>
          <a:bodyPr/>
          <a:lstStyle/>
          <a:p>
            <a:pPr lvl="0">
              <a:defRPr sz="1800"/>
            </a:pPr>
            <a:r>
              <a:rPr sz="3200"/>
              <a:t>Will continue to meet each month (Sep to May)</a:t>
            </a:r>
            <a:endParaRPr sz="3200"/>
          </a:p>
          <a:p>
            <a:pPr lvl="0">
              <a:defRPr sz="1800"/>
            </a:pPr>
            <a:r>
              <a:rPr sz="3200"/>
              <a:t>Will continue to `webcast’ meetings</a:t>
            </a:r>
            <a:endParaRPr sz="3200"/>
          </a:p>
          <a:p>
            <a:pPr lvl="0">
              <a:defRPr sz="1800"/>
            </a:pPr>
            <a:endParaRPr sz="3200"/>
          </a:p>
          <a:p>
            <a:pPr lvl="0" algn="ctr">
              <a:spcBef>
                <a:spcPts val="900"/>
              </a:spcBef>
              <a:buSzTx/>
              <a:buNone/>
              <a:defRPr sz="1800"/>
            </a:pPr>
            <a:r>
              <a:rPr sz="4000">
                <a:hlinkClick r:id="rId2" invalidUrl="" action="" tgtFrame="" tooltip="" history="1" highlightClick="0" endSnd="0"/>
              </a:rPr>
              <a:t>http://ottawa-tmg-ug.ca/index.htm</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9" name="Shape 59"/>
          <p:cNvSpPr/>
          <p:nvPr>
            <p:ph type="title"/>
          </p:nvPr>
        </p:nvSpPr>
        <p:spPr>
          <a:xfrm>
            <a:off x="457200" y="274638"/>
            <a:ext cx="8229600" cy="1143001"/>
          </a:xfrm>
          <a:prstGeom prst="rect">
            <a:avLst/>
          </a:prstGeom>
        </p:spPr>
        <p:txBody>
          <a:bodyPr/>
          <a:lstStyle>
            <a:lvl1pPr>
              <a:defRPr b="1" sz="4000"/>
            </a:lvl1pPr>
          </a:lstStyle>
          <a:p>
            <a:pPr lvl="0">
              <a:defRPr b="0" sz="1800"/>
            </a:pPr>
            <a:r>
              <a:rPr b="1" sz="4000"/>
              <a:t>What Does This Mean?</a:t>
            </a:r>
          </a:p>
        </p:txBody>
      </p:sp>
      <p:sp>
        <p:nvSpPr>
          <p:cNvPr id="60" name="Shape 60"/>
          <p:cNvSpPr/>
          <p:nvPr>
            <p:ph type="body" idx="1"/>
          </p:nvPr>
        </p:nvSpPr>
        <p:spPr>
          <a:xfrm>
            <a:off x="457200" y="1600200"/>
            <a:ext cx="8229600" cy="4525963"/>
          </a:xfrm>
          <a:prstGeom prst="rect">
            <a:avLst/>
          </a:prstGeom>
        </p:spPr>
        <p:txBody>
          <a:bodyPr/>
          <a:lstStyle/>
          <a:p>
            <a:pPr lvl="0">
              <a:defRPr sz="1800"/>
            </a:pPr>
            <a:r>
              <a:rPr sz="3200"/>
              <a:t>TMG will continue to work after 31 Dec</a:t>
            </a:r>
            <a:endParaRPr sz="3200"/>
          </a:p>
          <a:p>
            <a:pPr lvl="0">
              <a:defRPr sz="1800"/>
            </a:pPr>
            <a:r>
              <a:rPr sz="3200"/>
              <a:t>Support will not be available from Wholly Genes</a:t>
            </a:r>
            <a:endParaRPr sz="3200"/>
          </a:p>
          <a:p>
            <a:pPr lvl="0">
              <a:defRPr sz="1800"/>
            </a:pPr>
            <a:r>
              <a:rPr sz="3200"/>
              <a:t>No improvements to TMG 9.xx (last release)</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 name="Shape 62"/>
          <p:cNvSpPr/>
          <p:nvPr>
            <p:ph type="title"/>
          </p:nvPr>
        </p:nvSpPr>
        <p:spPr>
          <a:xfrm>
            <a:off x="457200" y="274638"/>
            <a:ext cx="8229600" cy="1143001"/>
          </a:xfrm>
          <a:prstGeom prst="rect">
            <a:avLst/>
          </a:prstGeom>
        </p:spPr>
        <p:txBody>
          <a:bodyPr/>
          <a:lstStyle>
            <a:lvl1pPr>
              <a:defRPr b="1" sz="4000"/>
            </a:lvl1pPr>
          </a:lstStyle>
          <a:p>
            <a:pPr lvl="0">
              <a:defRPr b="0" sz="1800"/>
            </a:pPr>
            <a:r>
              <a:rPr b="1" sz="4000"/>
              <a:t>Lee Hoffman</a:t>
            </a:r>
          </a:p>
        </p:txBody>
      </p:sp>
      <p:sp>
        <p:nvSpPr>
          <p:cNvPr id="63" name="Shape 63"/>
          <p:cNvSpPr/>
          <p:nvPr>
            <p:ph type="body" idx="1"/>
          </p:nvPr>
        </p:nvSpPr>
        <p:spPr>
          <a:xfrm>
            <a:off x="457200" y="1600200"/>
            <a:ext cx="8229600" cy="4525963"/>
          </a:xfrm>
          <a:prstGeom prst="rect">
            <a:avLst/>
          </a:prstGeom>
        </p:spPr>
        <p:txBody>
          <a:bodyPr/>
          <a:lstStyle/>
          <a:p>
            <a:pPr lvl="0" marL="339470" indent="-339470" defTabSz="905255">
              <a:lnSpc>
                <a:spcPct val="80000"/>
              </a:lnSpc>
              <a:spcBef>
                <a:spcPts val="500"/>
              </a:spcBef>
              <a:defRPr sz="1800"/>
            </a:pPr>
            <a:r>
              <a:rPr sz="2178"/>
              <a:t>Lee Hoffman: I and other experienced TMG users will continue to use TMG for the foreseeable future (and likely well beyond that).  Thus, most problems can be dealt with here, on the Wholly Genes Forum, and in other user help areas.</a:t>
            </a:r>
            <a:endParaRPr sz="2178"/>
          </a:p>
          <a:p>
            <a:pPr lvl="0" marL="339470" indent="-339470" defTabSz="905255">
              <a:lnSpc>
                <a:spcPct val="80000"/>
              </a:lnSpc>
              <a:spcBef>
                <a:spcPts val="500"/>
              </a:spcBef>
              <a:defRPr sz="1800"/>
            </a:pPr>
            <a:r>
              <a:rPr sz="2178"/>
              <a:t>The main reason for our continued use of TMG is that TMG v9 works on the current version of Windows and that can be expected to last for many years yet -- probably even to newer versions of Windows.  Also, there is not a replacement for TMG.  A few other programs come close, but close is all.</a:t>
            </a:r>
            <a:endParaRPr sz="2178"/>
          </a:p>
          <a:p>
            <a:pPr lvl="0" marL="339470" indent="-339470" defTabSz="905255">
              <a:lnSpc>
                <a:spcPct val="80000"/>
              </a:lnSpc>
              <a:spcBef>
                <a:spcPts val="500"/>
              </a:spcBef>
              <a:defRPr sz="1800"/>
            </a:pPr>
            <a:r>
              <a:rPr sz="2178"/>
              <a:t> So, before anyone panics, consider that your data is safe and can still be accessed and maintained in a program that is still the best.   </a:t>
            </a:r>
            <a:endParaRPr sz="2178"/>
          </a:p>
          <a:p>
            <a:pPr lvl="0" marL="339470" indent="-339470" defTabSz="905255">
              <a:lnSpc>
                <a:spcPct val="80000"/>
              </a:lnSpc>
              <a:spcBef>
                <a:spcPts val="500"/>
              </a:spcBef>
              <a:defRPr sz="1800"/>
            </a:pPr>
            <a:r>
              <a:rPr sz="2178"/>
              <a:t>Of course, many of the other programs will be clamoring for our business.  With that in mind and recalling Bob's suggestion that we TMG users push the other programs to catch up to TMG.  As a group, we have a collective interest in doing this.</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ph type="title"/>
          </p:nvPr>
        </p:nvSpPr>
        <p:spPr>
          <a:xfrm>
            <a:off x="457200" y="274638"/>
            <a:ext cx="8229600" cy="1143001"/>
          </a:xfrm>
          <a:prstGeom prst="rect">
            <a:avLst/>
          </a:prstGeom>
        </p:spPr>
        <p:txBody>
          <a:bodyPr/>
          <a:lstStyle>
            <a:lvl1pPr>
              <a:defRPr b="1" sz="4000"/>
            </a:lvl1pPr>
          </a:lstStyle>
          <a:p>
            <a:pPr lvl="0">
              <a:defRPr b="0" sz="1800"/>
            </a:pPr>
            <a:r>
              <a:rPr b="1" sz="4000"/>
              <a:t>Terry Reigel</a:t>
            </a:r>
          </a:p>
        </p:txBody>
      </p:sp>
      <p:sp>
        <p:nvSpPr>
          <p:cNvPr id="66" name="Shape 66"/>
          <p:cNvSpPr/>
          <p:nvPr>
            <p:ph type="body" idx="1"/>
          </p:nvPr>
        </p:nvSpPr>
        <p:spPr>
          <a:xfrm>
            <a:off x="457200" y="1600200"/>
            <a:ext cx="8229600" cy="4525963"/>
          </a:xfrm>
          <a:prstGeom prst="rect">
            <a:avLst/>
          </a:prstGeom>
        </p:spPr>
        <p:txBody>
          <a:bodyPr/>
          <a:lstStyle/>
          <a:p>
            <a:pPr lvl="0">
              <a:defRPr sz="1800"/>
            </a:pPr>
            <a:r>
              <a:rPr sz="3200"/>
              <a:t>The Future for TMG Users (</a:t>
            </a:r>
            <a:r>
              <a:rPr sz="3200">
                <a:hlinkClick r:id="rId2" invalidUrl="" action="" tgtFrame="" tooltip="" history="1" highlightClick="0" endSnd="0"/>
              </a:rPr>
              <a:t>http://tmg.reigelridge.com/future.htm</a:t>
            </a:r>
            <a:r>
              <a:rPr sz="3200"/>
              <a:t>)</a:t>
            </a:r>
            <a:endParaRPr sz="3200"/>
          </a:p>
          <a:p>
            <a:pPr lvl="0">
              <a:defRPr sz="1800"/>
            </a:pPr>
            <a:r>
              <a:rPr b="1" sz="3200"/>
              <a:t>Continuing Use of TMG</a:t>
            </a:r>
            <a:endParaRPr b="1" sz="3200"/>
          </a:p>
          <a:p>
            <a:pPr lvl="1" marL="742950" indent="-285750">
              <a:spcBef>
                <a:spcPts val="600"/>
              </a:spcBef>
              <a:defRPr sz="1800"/>
            </a:pPr>
            <a:r>
              <a:rPr b="1" i="1" sz="2800"/>
              <a:t>Have the Means to Re-Install TMG</a:t>
            </a:r>
            <a:endParaRPr sz="2800"/>
          </a:p>
          <a:p>
            <a:pPr lvl="1" marL="742950" indent="-285750">
              <a:spcBef>
                <a:spcPts val="600"/>
              </a:spcBef>
              <a:defRPr sz="1800"/>
            </a:pPr>
            <a:r>
              <a:rPr b="1" i="1" sz="2800"/>
              <a:t>Upgrade to the Latest Version</a:t>
            </a:r>
            <a:endParaRPr sz="2800"/>
          </a:p>
          <a:p>
            <a:pPr lvl="1" marL="742950" indent="-285750">
              <a:spcBef>
                <a:spcPts val="600"/>
              </a:spcBef>
              <a:defRPr sz="1800"/>
            </a:pPr>
            <a:r>
              <a:rPr b="1" i="1" sz="2800"/>
              <a:t>Protect Your Data</a:t>
            </a:r>
            <a:endParaRPr sz="2800"/>
          </a:p>
          <a:p>
            <a:pPr lvl="0">
              <a:defRPr sz="1800"/>
            </a:pPr>
            <a:r>
              <a:rPr sz="3200"/>
              <a:t>I urge TMG users to not make any rash choices.</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ph type="title"/>
          </p:nvPr>
        </p:nvSpPr>
        <p:spPr>
          <a:xfrm>
            <a:off x="457200" y="274638"/>
            <a:ext cx="8229600" cy="1143001"/>
          </a:xfrm>
          <a:prstGeom prst="rect">
            <a:avLst/>
          </a:prstGeom>
        </p:spPr>
        <p:txBody>
          <a:bodyPr/>
          <a:lstStyle/>
          <a:p>
            <a:pPr lvl="0"/>
          </a:p>
        </p:txBody>
      </p:sp>
      <p:sp>
        <p:nvSpPr>
          <p:cNvPr id="69" name="Shape 69"/>
          <p:cNvSpPr/>
          <p:nvPr>
            <p:ph type="body" idx="1"/>
          </p:nvPr>
        </p:nvSpPr>
        <p:spPr>
          <a:xfrm>
            <a:off x="457200" y="1600200"/>
            <a:ext cx="8229600" cy="4525963"/>
          </a:xfrm>
          <a:prstGeom prst="rect">
            <a:avLst/>
          </a:prstGeom>
        </p:spPr>
        <p:txBody>
          <a:bodyPr/>
          <a:lstStyle/>
          <a:p>
            <a:pPr lvl="0">
              <a:defRPr sz="1800"/>
            </a:pPr>
            <a:endParaRPr sz="3200"/>
          </a:p>
          <a:p>
            <a:pPr lvl="0">
              <a:defRPr sz="1800"/>
            </a:pPr>
            <a:r>
              <a:rPr sz="3200"/>
              <a:t>Rick Van Dusen: We need not worry any time soon. TMG v9.0x will keep working until processors no longer will run 32-bit software, and that looks to be a long way off.</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ph type="title"/>
          </p:nvPr>
        </p:nvSpPr>
        <p:spPr>
          <a:xfrm>
            <a:off x="457200" y="274638"/>
            <a:ext cx="8229600" cy="1143001"/>
          </a:xfrm>
          <a:prstGeom prst="rect">
            <a:avLst/>
          </a:prstGeom>
        </p:spPr>
        <p:txBody>
          <a:bodyPr/>
          <a:lstStyle>
            <a:lvl1pPr>
              <a:defRPr b="1" sz="4000"/>
            </a:lvl1pPr>
          </a:lstStyle>
          <a:p>
            <a:pPr lvl="0">
              <a:defRPr b="0" sz="1800"/>
            </a:pPr>
            <a:r>
              <a:rPr b="1" sz="4000"/>
              <a:t>Concerns</a:t>
            </a:r>
          </a:p>
        </p:txBody>
      </p:sp>
      <p:sp>
        <p:nvSpPr>
          <p:cNvPr id="72" name="Shape 72"/>
          <p:cNvSpPr/>
          <p:nvPr>
            <p:ph type="body" idx="1"/>
          </p:nvPr>
        </p:nvSpPr>
        <p:spPr>
          <a:xfrm>
            <a:off x="457200" y="1600200"/>
            <a:ext cx="8229600" cy="4525963"/>
          </a:xfrm>
          <a:prstGeom prst="rect">
            <a:avLst/>
          </a:prstGeom>
        </p:spPr>
        <p:txBody>
          <a:bodyPr/>
          <a:lstStyle/>
          <a:p>
            <a:pPr lvl="0">
              <a:defRPr sz="1800"/>
            </a:pPr>
            <a:r>
              <a:rPr sz="3200"/>
              <a:t>Richard Damon: hope that I can find a decent replacement by the time TMG starts to have problems when Microsoft finally does something that breaks Visual FoxPro.</a:t>
            </a:r>
            <a:endParaRPr sz="3200"/>
          </a:p>
          <a:p>
            <a:pPr lvl="0">
              <a:defRPr sz="1800"/>
            </a:pPr>
            <a:r>
              <a:rPr sz="3200"/>
              <a:t>Dennis Lee Bieber: Guess it's time to upgrade to v9.</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title"/>
          </p:nvPr>
        </p:nvSpPr>
        <p:spPr>
          <a:xfrm>
            <a:off x="457200" y="274638"/>
            <a:ext cx="8229600" cy="1143001"/>
          </a:xfrm>
          <a:prstGeom prst="rect">
            <a:avLst/>
          </a:prstGeom>
        </p:spPr>
        <p:txBody>
          <a:bodyPr/>
          <a:lstStyle>
            <a:lvl1pPr>
              <a:defRPr b="1" sz="4000"/>
            </a:lvl1pPr>
          </a:lstStyle>
          <a:p>
            <a:pPr lvl="0">
              <a:defRPr b="0" sz="1800"/>
            </a:pPr>
            <a:r>
              <a:rPr b="1" sz="4000"/>
              <a:t>Upgrade?</a:t>
            </a:r>
          </a:p>
        </p:txBody>
      </p:sp>
      <p:sp>
        <p:nvSpPr>
          <p:cNvPr id="75" name="Shape 75"/>
          <p:cNvSpPr/>
          <p:nvPr>
            <p:ph type="body" idx="1"/>
          </p:nvPr>
        </p:nvSpPr>
        <p:spPr>
          <a:xfrm>
            <a:off x="457200" y="1600200"/>
            <a:ext cx="8435280" cy="4525963"/>
          </a:xfrm>
          <a:prstGeom prst="rect">
            <a:avLst/>
          </a:prstGeom>
        </p:spPr>
        <p:txBody>
          <a:bodyPr/>
          <a:lstStyle/>
          <a:p>
            <a:pPr lvl="0">
              <a:lnSpc>
                <a:spcPct val="80000"/>
              </a:lnSpc>
              <a:spcBef>
                <a:spcPts val="600"/>
              </a:spcBef>
              <a:defRPr sz="1800"/>
            </a:pPr>
            <a:r>
              <a:rPr sz="2700"/>
              <a:t>Lee Hoffman: Anyone having an earlier version of TMG and wishing to continue using it would be well advised to upgrade to TMG v9x.   You get a number of bug fixes and new features including the new Sentence Variables and the change to many other Variables that make them more consistent than they had been.  Another new feature is the ability of adding a new Source without leaving the Citation window.  Check out the v9 (and v8) change log in the Wholly Genes TMG v9 Forum at </a:t>
            </a:r>
            <a:br>
              <a:rPr sz="2700"/>
            </a:br>
            <a:endParaRPr sz="2700"/>
          </a:p>
          <a:p>
            <a:pPr lvl="0">
              <a:lnSpc>
                <a:spcPct val="80000"/>
              </a:lnSpc>
              <a:spcBef>
                <a:spcPts val="600"/>
              </a:spcBef>
              <a:buSzTx/>
              <a:buNone/>
              <a:defRPr sz="1800"/>
            </a:pPr>
            <a:r>
              <a:rPr sz="2700">
                <a:hlinkClick r:id="rId2" invalidUrl="" action="" tgtFrame="" tooltip="" history="1" highlightClick="0" endSnd="0"/>
              </a:rPr>
              <a:t>http://www.whollygenes.com/forums201/index.php?/forum/120-the-master-genealogist-v9/</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