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Lst>
  <p:notesMasterIdLst>
    <p:notesMasterId r:id="rId16"/>
  </p:notesMasterIdLst>
  <p:sldIdLst>
    <p:sldId id="276" r:id="rId6"/>
    <p:sldId id="422" r:id="rId7"/>
    <p:sldId id="428" r:id="rId8"/>
    <p:sldId id="429" r:id="rId9"/>
    <p:sldId id="430" r:id="rId10"/>
    <p:sldId id="431" r:id="rId11"/>
    <p:sldId id="432" r:id="rId12"/>
    <p:sldId id="426" r:id="rId13"/>
    <p:sldId id="420" r:id="rId14"/>
    <p:sldId id="427"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0"/>
  </p:normalViewPr>
  <p:slideViewPr>
    <p:cSldViewPr snapToGrid="0">
      <p:cViewPr varScale="1">
        <p:scale>
          <a:sx n="84" d="100"/>
          <a:sy n="84" d="100"/>
        </p:scale>
        <p:origin x="163"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8E31514-2E45-49F1-B0C6-EA064A1F61D5}" type="datetimeFigureOut">
              <a:rPr lang="en-CA" smtClean="0"/>
              <a:t>2020-09-20</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27104DC-D5FB-4452-A356-D56B65AEE1AE}" type="slidenum">
              <a:rPr lang="en-CA" smtClean="0"/>
              <a:t>‹#›</a:t>
            </a:fld>
            <a:endParaRPr lang="en-CA"/>
          </a:p>
        </p:txBody>
      </p:sp>
    </p:spTree>
    <p:extLst>
      <p:ext uri="{BB962C8B-B14F-4D97-AF65-F5344CB8AC3E}">
        <p14:creationId xmlns:p14="http://schemas.microsoft.com/office/powerpoint/2010/main" val="190566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88CAE-10BA-4873-8BAE-1C627E5654B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40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Calibri" panose="020F0502020204030204"/>
                <a:ea typeface="+mn-ea"/>
                <a:cs typeface="+mn-cs"/>
              </a:rPr>
              <a:t>Copyright (2007)   The Ontario Genealogical Society    www.ogs.on.ca</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Page </a:t>
            </a:r>
            <a:fld id="{97F8340B-B207-4D4D-81A6-C384FF6678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8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Calibri" panose="020F0502020204030204"/>
                <a:ea typeface="+mn-ea"/>
                <a:cs typeface="+mn-cs"/>
              </a:rPr>
              <a:t>Copyright (2007)   The Ontario Genealogical Society    www.ogs.on.ca</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Page </a:t>
            </a:r>
            <a:fld id="{97F8340B-B207-4D4D-81A6-C384FF6678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40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Calibri" panose="020F0502020204030204"/>
                <a:ea typeface="+mn-ea"/>
                <a:cs typeface="+mn-cs"/>
              </a:rPr>
              <a:t>Copyright (2007)   The Ontario Genealogical Society    www.ogs.on.ca</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Page </a:t>
            </a:r>
            <a:fld id="{97F8340B-B207-4D4D-81A6-C384FF6678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593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88CAE-10BA-4873-8BAE-1C627E5654B8}" type="slidenum">
              <a:rPr lang="en-CA" smtClean="0"/>
              <a:t>8</a:t>
            </a:fld>
            <a:endParaRPr lang="en-CA" dirty="0"/>
          </a:p>
        </p:txBody>
      </p:sp>
    </p:spTree>
    <p:extLst>
      <p:ext uri="{BB962C8B-B14F-4D97-AF65-F5344CB8AC3E}">
        <p14:creationId xmlns:p14="http://schemas.microsoft.com/office/powerpoint/2010/main" val="84625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5B22C4F-BC0B-4992-89EE-29422A027FC6}" type="datetimeFigureOut">
              <a:rPr lang="en-CA" smtClean="0"/>
              <a:t>2020-09-20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7C2E77-EC05-4591-B0B5-39095E0A9809}" type="slidenum">
              <a:rPr lang="en-CA" smtClean="0"/>
              <a:t>‹#›</a:t>
            </a:fld>
            <a:endParaRPr lang="en-CA"/>
          </a:p>
        </p:txBody>
      </p:sp>
    </p:spTree>
    <p:extLst>
      <p:ext uri="{BB962C8B-B14F-4D97-AF65-F5344CB8AC3E}">
        <p14:creationId xmlns:p14="http://schemas.microsoft.com/office/powerpoint/2010/main" val="3936993244"/>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5B22C4F-BC0B-4992-89EE-29422A027FC6}" type="datetimeFigureOut">
              <a:rPr lang="en-CA" smtClean="0"/>
              <a:t>2020-09-20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7C2E77-EC05-4591-B0B5-39095E0A9809}" type="slidenum">
              <a:rPr lang="en-CA" smtClean="0"/>
              <a:t>‹#›</a:t>
            </a:fld>
            <a:endParaRPr lang="en-CA"/>
          </a:p>
        </p:txBody>
      </p:sp>
    </p:spTree>
    <p:extLst>
      <p:ext uri="{BB962C8B-B14F-4D97-AF65-F5344CB8AC3E}">
        <p14:creationId xmlns:p14="http://schemas.microsoft.com/office/powerpoint/2010/main" val="1205490708"/>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5B22C4F-BC0B-4992-89EE-29422A027FC6}" type="datetimeFigureOut">
              <a:rPr lang="en-CA" smtClean="0"/>
              <a:t>2020-09-20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7C2E77-EC05-4591-B0B5-39095E0A9809}" type="slidenum">
              <a:rPr lang="en-CA" smtClean="0"/>
              <a:t>‹#›</a:t>
            </a:fld>
            <a:endParaRPr lang="en-CA"/>
          </a:p>
        </p:txBody>
      </p:sp>
    </p:spTree>
    <p:extLst>
      <p:ext uri="{BB962C8B-B14F-4D97-AF65-F5344CB8AC3E}">
        <p14:creationId xmlns:p14="http://schemas.microsoft.com/office/powerpoint/2010/main" val="1668147172"/>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5D4DDB-8D61-4776-B05F-BBA6861E4ACF}" type="datetimeFigureOut">
              <a:rPr lang="en-CA" smtClean="0">
                <a:solidFill>
                  <a:srgbClr val="191B0E"/>
                </a:solidFill>
              </a:rPr>
              <a:pPr/>
              <a:t>2020-09-20</a:t>
            </a:fld>
            <a:endParaRPr lang="en-CA" dirty="0">
              <a:solidFill>
                <a:srgbClr val="191B0E"/>
              </a:solidFill>
            </a:endParaRPr>
          </a:p>
        </p:txBody>
      </p:sp>
      <p:sp>
        <p:nvSpPr>
          <p:cNvPr id="5" name="Footer Placeholder 4"/>
          <p:cNvSpPr>
            <a:spLocks noGrp="1"/>
          </p:cNvSpPr>
          <p:nvPr>
            <p:ph type="ftr" sz="quarter" idx="11"/>
          </p:nvPr>
        </p:nvSpPr>
        <p:spPr/>
        <p:txBody>
          <a:bodyPr/>
          <a:lstStyle/>
          <a:p>
            <a:endParaRPr lang="en-CA" dirty="0">
              <a:solidFill>
                <a:srgbClr val="191B0E"/>
              </a:solidFill>
            </a:endParaRPr>
          </a:p>
        </p:txBody>
      </p:sp>
      <p:sp>
        <p:nvSpPr>
          <p:cNvPr id="6" name="Slide Number Placeholder 5"/>
          <p:cNvSpPr>
            <a:spLocks noGrp="1"/>
          </p:cNvSpPr>
          <p:nvPr>
            <p:ph type="sldNum" sz="quarter" idx="12"/>
          </p:nvPr>
        </p:nvSpPr>
        <p:spPr/>
        <p:txBody>
          <a:bodyPr/>
          <a:lstStyle/>
          <a:p>
            <a:fld id="{59ACB91F-E25E-4806-8852-E679DD28E97C}" type="slidenum">
              <a:rPr lang="en-CA" smtClean="0">
                <a:solidFill>
                  <a:srgbClr val="191B0E"/>
                </a:solidFill>
              </a:rPr>
              <a:pPr/>
              <a:t>‹#›</a:t>
            </a:fld>
            <a:endParaRPr lang="en-CA" dirty="0">
              <a:solidFill>
                <a:srgbClr val="191B0E"/>
              </a:solidFill>
            </a:endParaRPr>
          </a:p>
        </p:txBody>
      </p:sp>
    </p:spTree>
    <p:extLst>
      <p:ext uri="{BB962C8B-B14F-4D97-AF65-F5344CB8AC3E}">
        <p14:creationId xmlns:p14="http://schemas.microsoft.com/office/powerpoint/2010/main" val="168902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5B22C4F-BC0B-4992-89EE-29422A027FC6}" type="datetimeFigureOut">
              <a:rPr lang="en-CA" smtClean="0"/>
              <a:t>2020-09-20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7C2E77-EC05-4591-B0B5-39095E0A9809}" type="slidenum">
              <a:rPr lang="en-CA" smtClean="0"/>
              <a:t>‹#›</a:t>
            </a:fld>
            <a:endParaRPr lang="en-CA"/>
          </a:p>
        </p:txBody>
      </p:sp>
    </p:spTree>
    <p:extLst>
      <p:ext uri="{BB962C8B-B14F-4D97-AF65-F5344CB8AC3E}">
        <p14:creationId xmlns:p14="http://schemas.microsoft.com/office/powerpoint/2010/main" val="1936642236"/>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22C4F-BC0B-4992-89EE-29422A027FC6}" type="datetimeFigureOut">
              <a:rPr lang="en-CA" smtClean="0"/>
              <a:t>2020-09-20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7C2E77-EC05-4591-B0B5-39095E0A9809}" type="slidenum">
              <a:rPr lang="en-CA" smtClean="0"/>
              <a:t>‹#›</a:t>
            </a:fld>
            <a:endParaRPr lang="en-CA"/>
          </a:p>
        </p:txBody>
      </p:sp>
    </p:spTree>
    <p:extLst>
      <p:ext uri="{BB962C8B-B14F-4D97-AF65-F5344CB8AC3E}">
        <p14:creationId xmlns:p14="http://schemas.microsoft.com/office/powerpoint/2010/main" val="2347798938"/>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5B22C4F-BC0B-4992-89EE-29422A027FC6}" type="datetimeFigureOut">
              <a:rPr lang="en-CA" smtClean="0"/>
              <a:t>2020-09-20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7C2E77-EC05-4591-B0B5-39095E0A9809}" type="slidenum">
              <a:rPr lang="en-CA" smtClean="0"/>
              <a:t>‹#›</a:t>
            </a:fld>
            <a:endParaRPr lang="en-CA"/>
          </a:p>
        </p:txBody>
      </p:sp>
    </p:spTree>
    <p:extLst>
      <p:ext uri="{BB962C8B-B14F-4D97-AF65-F5344CB8AC3E}">
        <p14:creationId xmlns:p14="http://schemas.microsoft.com/office/powerpoint/2010/main" val="2385961081"/>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5B22C4F-BC0B-4992-89EE-29422A027FC6}" type="datetimeFigureOut">
              <a:rPr lang="en-CA" smtClean="0"/>
              <a:t>2020-09-20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7C2E77-EC05-4591-B0B5-39095E0A9809}" type="slidenum">
              <a:rPr lang="en-CA" smtClean="0"/>
              <a:t>‹#›</a:t>
            </a:fld>
            <a:endParaRPr lang="en-CA"/>
          </a:p>
        </p:txBody>
      </p:sp>
    </p:spTree>
    <p:extLst>
      <p:ext uri="{BB962C8B-B14F-4D97-AF65-F5344CB8AC3E}">
        <p14:creationId xmlns:p14="http://schemas.microsoft.com/office/powerpoint/2010/main" val="255939206"/>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5B22C4F-BC0B-4992-89EE-29422A027FC6}" type="datetimeFigureOut">
              <a:rPr lang="en-CA" smtClean="0"/>
              <a:t>2020-09-20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7C2E77-EC05-4591-B0B5-39095E0A9809}" type="slidenum">
              <a:rPr lang="en-CA" smtClean="0"/>
              <a:t>‹#›</a:t>
            </a:fld>
            <a:endParaRPr lang="en-CA"/>
          </a:p>
        </p:txBody>
      </p:sp>
    </p:spTree>
    <p:extLst>
      <p:ext uri="{BB962C8B-B14F-4D97-AF65-F5344CB8AC3E}">
        <p14:creationId xmlns:p14="http://schemas.microsoft.com/office/powerpoint/2010/main" val="3583910513"/>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22C4F-BC0B-4992-89EE-29422A027FC6}" type="datetimeFigureOut">
              <a:rPr lang="en-CA" smtClean="0"/>
              <a:t>2020-09-20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27C2E77-EC05-4591-B0B5-39095E0A9809}" type="slidenum">
              <a:rPr lang="en-CA" smtClean="0"/>
              <a:t>‹#›</a:t>
            </a:fld>
            <a:endParaRPr lang="en-CA"/>
          </a:p>
        </p:txBody>
      </p:sp>
    </p:spTree>
    <p:extLst>
      <p:ext uri="{BB962C8B-B14F-4D97-AF65-F5344CB8AC3E}">
        <p14:creationId xmlns:p14="http://schemas.microsoft.com/office/powerpoint/2010/main" val="1606040086"/>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22C4F-BC0B-4992-89EE-29422A027FC6}" type="datetimeFigureOut">
              <a:rPr lang="en-CA" smtClean="0"/>
              <a:t>2020-09-20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7C2E77-EC05-4591-B0B5-39095E0A9809}" type="slidenum">
              <a:rPr lang="en-CA" smtClean="0"/>
              <a:t>‹#›</a:t>
            </a:fld>
            <a:endParaRPr lang="en-CA"/>
          </a:p>
        </p:txBody>
      </p:sp>
    </p:spTree>
    <p:extLst>
      <p:ext uri="{BB962C8B-B14F-4D97-AF65-F5344CB8AC3E}">
        <p14:creationId xmlns:p14="http://schemas.microsoft.com/office/powerpoint/2010/main" val="645022909"/>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22C4F-BC0B-4992-89EE-29422A027FC6}" type="datetimeFigureOut">
              <a:rPr lang="en-CA" smtClean="0"/>
              <a:t>2020-09-20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7C2E77-EC05-4591-B0B5-39095E0A9809}" type="slidenum">
              <a:rPr lang="en-CA" smtClean="0"/>
              <a:t>‹#›</a:t>
            </a:fld>
            <a:endParaRPr lang="en-CA"/>
          </a:p>
        </p:txBody>
      </p:sp>
    </p:spTree>
    <p:extLst>
      <p:ext uri="{BB962C8B-B14F-4D97-AF65-F5344CB8AC3E}">
        <p14:creationId xmlns:p14="http://schemas.microsoft.com/office/powerpoint/2010/main" val="3261309900"/>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22C4F-BC0B-4992-89EE-29422A027FC6}" type="datetimeFigureOut">
              <a:rPr lang="en-CA" smtClean="0"/>
              <a:t>2020-09-20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C2E77-EC05-4591-B0B5-39095E0A9809}" type="slidenum">
              <a:rPr lang="en-CA" smtClean="0"/>
              <a:t>‹#›</a:t>
            </a:fld>
            <a:endParaRPr lang="en-CA"/>
          </a:p>
        </p:txBody>
      </p:sp>
    </p:spTree>
    <p:extLst>
      <p:ext uri="{BB962C8B-B14F-4D97-AF65-F5344CB8AC3E}">
        <p14:creationId xmlns:p14="http://schemas.microsoft.com/office/powerpoint/2010/main" val="2525845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fld id="{F65D4DDB-8D61-4776-B05F-BBA6861E4ACF}" type="datetimeFigureOut">
              <a:rPr lang="en-CA" smtClean="0"/>
              <a:pPr/>
              <a:t>2020-09-20</a:t>
            </a:fld>
            <a:endParaRPr lang="en-CA" dirty="0"/>
          </a:p>
        </p:txBody>
      </p:sp>
      <p:sp>
        <p:nvSpPr>
          <p:cNvPr id="5" name="Footer Placeholder 4"/>
          <p:cNvSpPr>
            <a:spLocks noGrp="1"/>
          </p:cNvSpPr>
          <p:nvPr>
            <p:ph type="ftr" sz="quarter" idx="3"/>
          </p:nvPr>
        </p:nvSpPr>
        <p:spPr>
          <a:xfrm>
            <a:off x="2893565"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endParaRPr lang="en-CA" dirty="0"/>
          </a:p>
        </p:txBody>
      </p:sp>
      <p:sp>
        <p:nvSpPr>
          <p:cNvPr id="6" name="Slide Number Placeholder 5"/>
          <p:cNvSpPr>
            <a:spLocks noGrp="1"/>
          </p:cNvSpPr>
          <p:nvPr>
            <p:ph type="sldNum" sz="quarter" idx="4"/>
          </p:nvPr>
        </p:nvSpPr>
        <p:spPr>
          <a:xfrm>
            <a:off x="9472737"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fld id="{59ACB91F-E25E-4806-8852-E679DD28E97C}" type="slidenum">
              <a:rPr lang="en-CA" smtClean="0"/>
              <a:pPr/>
              <a:t>‹#›</a:t>
            </a:fld>
            <a:endParaRPr lang="en-CA" dirty="0"/>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94435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ventbrite.ca/e/11551377380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mailto:treasurer@bighsgo.ca" TargetMode="External"/><Relationship Id="rId2" Type="http://schemas.openxmlformats.org/officeDocument/2006/relationships/hyperlink" Target="https://meet.google.com/nvz-kftj-dax" TargetMode="External"/><Relationship Id="rId1" Type="http://schemas.openxmlformats.org/officeDocument/2006/relationships/slideLayout" Target="../slideLayouts/slideLayout12.xml"/><Relationship Id="rId4" Type="http://schemas.openxmlformats.org/officeDocument/2006/relationships/hyperlink" Target="https://bifhsgo.ca/cpage.php?pt=2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eet.google.com/nvz-kftj-dax"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mailto:ottawawebmaster@ogs.on.c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gs.on.ca/events-calendar/"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anglo-celtic-connections.blogspot.co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bifhsgo.c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ttawa.ogs.on.c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34288"/>
            <a:ext cx="5059680" cy="6111382"/>
          </a:xfrm>
        </p:spPr>
        <p:txBody>
          <a:bodyPr>
            <a:normAutofit fontScale="90000"/>
          </a:bodyPr>
          <a:lstStyle/>
          <a:p>
            <a:r>
              <a:rPr lang="en-CA" b="1" dirty="0" smtClean="0">
                <a:effectLst>
                  <a:outerShdw blurRad="38100" dist="38100" dir="2700000" algn="tl">
                    <a:srgbClr val="000000">
                      <a:alpha val="43137"/>
                    </a:srgbClr>
                  </a:outerShdw>
                </a:effectLst>
                <a:latin typeface="+mn-lt"/>
              </a:rPr>
              <a:t>Upcoming Genealogy Events in Ottawa and area</a:t>
            </a:r>
            <a:br>
              <a:rPr lang="en-CA" b="1" dirty="0" smtClean="0">
                <a:effectLst>
                  <a:outerShdw blurRad="38100" dist="38100" dir="2700000" algn="tl">
                    <a:srgbClr val="000000">
                      <a:alpha val="43137"/>
                    </a:srgbClr>
                  </a:outerShdw>
                </a:effectLst>
                <a:latin typeface="+mn-lt"/>
              </a:rPr>
            </a:br>
            <a:r>
              <a:rPr lang="en-CA" b="1" dirty="0">
                <a:effectLst>
                  <a:outerShdw blurRad="38100" dist="38100" dir="2700000" algn="tl">
                    <a:srgbClr val="000000">
                      <a:alpha val="43137"/>
                    </a:srgbClr>
                  </a:outerShdw>
                </a:effectLst>
                <a:latin typeface="+mn-lt"/>
              </a:rPr>
              <a:t/>
            </a:r>
            <a:br>
              <a:rPr lang="en-CA" b="1" dirty="0">
                <a:effectLst>
                  <a:outerShdw blurRad="38100" dist="38100" dir="2700000" algn="tl">
                    <a:srgbClr val="000000">
                      <a:alpha val="43137"/>
                    </a:srgbClr>
                  </a:outerShdw>
                </a:effectLst>
                <a:latin typeface="+mn-lt"/>
              </a:rPr>
            </a:br>
            <a:r>
              <a:rPr lang="en-CA" smtClean="0"/>
              <a:t>20 </a:t>
            </a:r>
            <a:r>
              <a:rPr lang="en-CA" smtClean="0"/>
              <a:t>Sep 2020</a:t>
            </a:r>
            <a:r>
              <a:rPr lang="en-CA" dirty="0"/>
              <a:t/>
            </a:r>
            <a:br>
              <a:rPr lang="en-CA" dirty="0"/>
            </a:br>
            <a:endParaRPr lang="en-CA" b="1" dirty="0">
              <a:effectLst>
                <a:outerShdw blurRad="38100" dist="38100" dir="2700000" algn="tl">
                  <a:srgbClr val="000000">
                    <a:alpha val="43137"/>
                  </a:srgbClr>
                </a:outerShdw>
              </a:effectLst>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519" y="332247"/>
            <a:ext cx="3713545" cy="6113423"/>
          </a:xfrm>
          <a:prstGeom prst="rect">
            <a:avLst/>
          </a:prstGeom>
        </p:spPr>
      </p:pic>
    </p:spTree>
    <p:extLst>
      <p:ext uri="{BB962C8B-B14F-4D97-AF65-F5344CB8AC3E}">
        <p14:creationId xmlns:p14="http://schemas.microsoft.com/office/powerpoint/2010/main" val="1823336056"/>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598" y="584684"/>
            <a:ext cx="7236804" cy="867726"/>
          </a:xfrm>
        </p:spPr>
        <p:txBody>
          <a:bodyPr>
            <a:normAutofit/>
          </a:bodyPr>
          <a:lstStyle/>
          <a:p>
            <a:pPr algn="ctr"/>
            <a:r>
              <a:rPr lang="en-US" b="1" dirty="0" smtClean="0"/>
              <a:t>Local Events</a:t>
            </a:r>
            <a:endParaRPr lang="en-US" b="1" dirty="0"/>
          </a:p>
        </p:txBody>
      </p:sp>
      <p:sp>
        <p:nvSpPr>
          <p:cNvPr id="4" name="Slide Number Placeholder 3"/>
          <p:cNvSpPr>
            <a:spLocks noGrp="1"/>
          </p:cNvSpPr>
          <p:nvPr>
            <p:ph type="sldNum" sz="quarter" idx="12"/>
          </p:nvPr>
        </p:nvSpPr>
        <p:spPr/>
        <p:txBody>
          <a:bodyPr/>
          <a:lstStyle/>
          <a:p>
            <a:fld id="{47333891-D5E7-4C7B-BF1D-E855E53CB5A8}" type="slidenum">
              <a:rPr lang="en-US" smtClean="0"/>
              <a:t>10</a:t>
            </a:fld>
            <a:endParaRPr lang="en-US" dirty="0"/>
          </a:p>
        </p:txBody>
      </p:sp>
      <p:sp>
        <p:nvSpPr>
          <p:cNvPr id="8" name="Content Placeholder 7"/>
          <p:cNvSpPr>
            <a:spLocks noGrp="1"/>
          </p:cNvSpPr>
          <p:nvPr>
            <p:ph idx="1"/>
          </p:nvPr>
        </p:nvSpPr>
        <p:spPr>
          <a:xfrm>
            <a:off x="614855" y="2202287"/>
            <a:ext cx="10957035" cy="4042938"/>
          </a:xfrm>
        </p:spPr>
        <p:txBody>
          <a:bodyPr>
            <a:normAutofit fontScale="32500" lnSpcReduction="20000"/>
          </a:bodyPr>
          <a:lstStyle/>
          <a:p>
            <a:pPr marL="0" indent="0">
              <a:buNone/>
            </a:pPr>
            <a:r>
              <a:rPr lang="en-US" sz="6800" dirty="0"/>
              <a:t>26 Sep: BIFHSGO Half-day Webinar with Dr. Penny Walters  </a:t>
            </a:r>
            <a:r>
              <a:rPr lang="en-US" sz="6800" dirty="0" smtClean="0"/>
              <a:t>9:00 </a:t>
            </a:r>
            <a:r>
              <a:rPr lang="en-US" sz="6800" dirty="0"/>
              <a:t>am to 12:00 pm</a:t>
            </a:r>
          </a:p>
          <a:p>
            <a:pPr lvl="1"/>
            <a:r>
              <a:rPr lang="en-US" sz="6800" dirty="0"/>
              <a:t>Online - registration required</a:t>
            </a:r>
          </a:p>
          <a:p>
            <a:pPr marL="457200" lvl="1" indent="0">
              <a:buNone/>
            </a:pPr>
            <a:r>
              <a:rPr lang="en-US" sz="6800" dirty="0"/>
              <a:t> </a:t>
            </a:r>
          </a:p>
          <a:p>
            <a:pPr marL="457200" lvl="1" indent="0">
              <a:buNone/>
            </a:pPr>
            <a:r>
              <a:rPr lang="en-US" sz="6800" dirty="0"/>
              <a:t>BIFHSGO is pleased to offer a half-day webinar with Dr. Penny Walters. Two sessions will be offered during this morning session – ethical dilemmas in family history research and the psychology of searching.. Registration is required; cost for the half-day is $20.  Registrants will receive a detailed handout for each session,</a:t>
            </a:r>
          </a:p>
          <a:p>
            <a:pPr marL="457200" lvl="1" indent="0">
              <a:buNone/>
            </a:pPr>
            <a:r>
              <a:rPr lang="en-US" sz="6800" dirty="0"/>
              <a:t> </a:t>
            </a:r>
          </a:p>
          <a:p>
            <a:pPr marL="457200" lvl="1" indent="0">
              <a:buNone/>
            </a:pPr>
            <a:r>
              <a:rPr lang="en-US" sz="6800" dirty="0"/>
              <a:t>Please register by purchasing a "ticket" on </a:t>
            </a:r>
            <a:r>
              <a:rPr lang="en-US" sz="6800" dirty="0">
                <a:hlinkClick r:id="rId2"/>
              </a:rPr>
              <a:t>Eventbrite</a:t>
            </a:r>
            <a:r>
              <a:rPr lang="en-US" sz="6800" dirty="0"/>
              <a:t>. You will be asked to log in or create an Eventbrite account before you purchase your </a:t>
            </a:r>
            <a:r>
              <a:rPr lang="en-US" sz="6800" dirty="0" smtClean="0"/>
              <a:t>ticket.  </a:t>
            </a:r>
            <a:r>
              <a:rPr lang="en-US" sz="6800" dirty="0"/>
              <a:t>There is a “pay by cheque” option, if you do not wish to make an electronic payment via Eventbrite.  Once you have registered, you should </a:t>
            </a:r>
            <a:r>
              <a:rPr lang="en-US" sz="6800" dirty="0" smtClean="0"/>
              <a:t>almost </a:t>
            </a:r>
            <a:r>
              <a:rPr lang="en-US" sz="6800" dirty="0"/>
              <a:t>immediately receive </a:t>
            </a:r>
            <a:r>
              <a:rPr lang="en-US" sz="6800" dirty="0" smtClean="0"/>
              <a:t>a </a:t>
            </a:r>
            <a:r>
              <a:rPr lang="en-US" sz="6800" dirty="0"/>
              <a:t>confirmation email from Eventbrite.  Please contact Kathy Wallace at bifhsgo.kw@gmail.com if you have registration issues.</a:t>
            </a:r>
          </a:p>
          <a:p>
            <a:pPr marL="0" indent="0">
              <a:buNone/>
            </a:pPr>
            <a:endParaRPr lang="en-US" dirty="0"/>
          </a:p>
        </p:txBody>
      </p:sp>
    </p:spTree>
    <p:extLst>
      <p:ext uri="{BB962C8B-B14F-4D97-AF65-F5344CB8AC3E}">
        <p14:creationId xmlns:p14="http://schemas.microsoft.com/office/powerpoint/2010/main" val="4238007999"/>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670560"/>
            <a:ext cx="10515600" cy="5657088"/>
          </a:xfrm>
          <a:prstGeom prst="rect">
            <a:avLst/>
          </a:prstGeom>
        </p:spPr>
      </p:pic>
      <p:sp>
        <p:nvSpPr>
          <p:cNvPr id="2" name="Title 1"/>
          <p:cNvSpPr>
            <a:spLocks noGrp="1"/>
          </p:cNvSpPr>
          <p:nvPr>
            <p:ph type="title"/>
          </p:nvPr>
        </p:nvSpPr>
        <p:spPr/>
        <p:txBody>
          <a:bodyPr/>
          <a:lstStyle/>
          <a:p>
            <a:pPr algn="ctr"/>
            <a:r>
              <a:rPr lang="en-US" b="1" dirty="0" smtClean="0">
                <a:solidFill>
                  <a:schemeClr val="bg1"/>
                </a:solidFill>
              </a:rPr>
              <a:t>Celebrating 50 Years: 1970 - 2020</a:t>
            </a:r>
            <a:endParaRPr lang="en-US" b="1" dirty="0">
              <a:solidFill>
                <a:schemeClr val="bg1"/>
              </a:solidFill>
            </a:endParaRPr>
          </a:p>
        </p:txBody>
      </p:sp>
    </p:spTree>
    <p:extLst>
      <p:ext uri="{BB962C8B-B14F-4D97-AF65-F5344CB8AC3E}">
        <p14:creationId xmlns:p14="http://schemas.microsoft.com/office/powerpoint/2010/main" val="2645402291"/>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197" y="1279379"/>
            <a:ext cx="8361608" cy="572645"/>
          </a:xfrm>
          <a:noFill/>
        </p:spPr>
        <p:txBody>
          <a:bodyPr>
            <a:normAutofit fontScale="90000"/>
          </a:bodyPr>
          <a:lstStyle/>
          <a:p>
            <a:pPr algn="ctr"/>
            <a:r>
              <a:rPr lang="en-US" b="1" dirty="0" smtClean="0">
                <a:latin typeface="+mn-lt"/>
              </a:rPr>
              <a:t>Upcoming Presentations</a:t>
            </a:r>
            <a:endParaRPr lang="en-US" b="1" dirty="0">
              <a:latin typeface="+mn-lt"/>
            </a:endParaRPr>
          </a:p>
        </p:txBody>
      </p:sp>
      <p:sp>
        <p:nvSpPr>
          <p:cNvPr id="3" name="Content Placeholder 2"/>
          <p:cNvSpPr>
            <a:spLocks noGrp="1"/>
          </p:cNvSpPr>
          <p:nvPr>
            <p:ph idx="1"/>
          </p:nvPr>
        </p:nvSpPr>
        <p:spPr>
          <a:xfrm>
            <a:off x="1915197" y="2170725"/>
            <a:ext cx="8361608" cy="3709287"/>
          </a:xfrm>
          <a:noFill/>
        </p:spPr>
        <p:txBody>
          <a:bodyPr vert="horz" wrap="square" lIns="28932" tIns="14467" rIns="28932" bIns="14467" numCol="1" rtlCol="0" anchor="t" anchorCtr="0" compatLnSpc="1">
            <a:prstTxWarp prst="textNoShape">
              <a:avLst/>
            </a:prstTxWarp>
            <a:noAutofit/>
          </a:bodyPr>
          <a:lstStyle/>
          <a:p>
            <a:pPr algn="ctr">
              <a:buNone/>
            </a:pPr>
            <a:r>
              <a:rPr lang="en-CA" b="1" dirty="0"/>
              <a:t>Saturday 24 Oct</a:t>
            </a:r>
          </a:p>
          <a:p>
            <a:pPr algn="ctr">
              <a:buNone/>
            </a:pPr>
            <a:r>
              <a:rPr lang="en-US" dirty="0"/>
              <a:t>Ottawa Public Library Genealogy </a:t>
            </a:r>
            <a:r>
              <a:rPr lang="en-US" dirty="0" smtClean="0"/>
              <a:t>Services</a:t>
            </a:r>
          </a:p>
          <a:p>
            <a:pPr algn="ctr">
              <a:buNone/>
            </a:pPr>
            <a:r>
              <a:rPr lang="en-US" dirty="0" smtClean="0"/>
              <a:t>Krista Woltman</a:t>
            </a:r>
          </a:p>
          <a:p>
            <a:pPr algn="ctr">
              <a:buNone/>
            </a:pPr>
            <a:r>
              <a:rPr lang="en-CA" b="1" u="sng" dirty="0" smtClean="0">
                <a:solidFill>
                  <a:srgbClr val="FF0000"/>
                </a:solidFill>
              </a:rPr>
              <a:t>1:30pm</a:t>
            </a:r>
            <a:r>
              <a:rPr lang="en-CA" dirty="0" smtClean="0"/>
              <a:t> </a:t>
            </a:r>
            <a:r>
              <a:rPr lang="en-CA" dirty="0"/>
              <a:t>online via Ontario Ancestors</a:t>
            </a:r>
          </a:p>
          <a:p>
            <a:pPr algn="ctr">
              <a:buNone/>
            </a:pPr>
            <a:endParaRPr lang="en-CA" dirty="0"/>
          </a:p>
          <a:p>
            <a:pPr algn="ctr">
              <a:buNone/>
            </a:pPr>
            <a:r>
              <a:rPr lang="en-CA" b="1" dirty="0"/>
              <a:t>Saturday </a:t>
            </a:r>
            <a:r>
              <a:rPr lang="en-CA" b="1" dirty="0" smtClean="0"/>
              <a:t>28 Nov</a:t>
            </a:r>
            <a:endParaRPr lang="en-CA" b="1" dirty="0"/>
          </a:p>
          <a:p>
            <a:pPr algn="ctr">
              <a:buNone/>
            </a:pPr>
            <a:r>
              <a:rPr lang="en-US" dirty="0" smtClean="0"/>
              <a:t>Canadiana.ca</a:t>
            </a:r>
          </a:p>
          <a:p>
            <a:pPr algn="ctr">
              <a:buNone/>
            </a:pPr>
            <a:r>
              <a:rPr lang="en-US" dirty="0"/>
              <a:t>Émilie Lavallée-Funston &amp; Francesca Brzezicki</a:t>
            </a:r>
            <a:endParaRPr lang="en-US" dirty="0" smtClean="0"/>
          </a:p>
          <a:p>
            <a:pPr algn="ctr">
              <a:buNone/>
            </a:pPr>
            <a:r>
              <a:rPr lang="en-CA" dirty="0"/>
              <a:t>1:00pm online via Ontario Ancestors</a:t>
            </a:r>
          </a:p>
        </p:txBody>
      </p:sp>
      <p:sp>
        <p:nvSpPr>
          <p:cNvPr id="5" name="Rectangle 1"/>
          <p:cNvSpPr>
            <a:spLocks noChangeArrowheads="1"/>
          </p:cNvSpPr>
          <p:nvPr/>
        </p:nvSpPr>
        <p:spPr bwMode="auto">
          <a:xfrm>
            <a:off x="3793039" y="5202562"/>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dirty="0">
              <a:solidFill>
                <a:prstClr val="black"/>
              </a:solidFill>
              <a:latin typeface="Franklin Gothic Book" panose="020B0503020102020204"/>
            </a:endParaRPr>
          </a:p>
        </p:txBody>
      </p:sp>
    </p:spTree>
    <p:extLst>
      <p:ext uri="{BB962C8B-B14F-4D97-AF65-F5344CB8AC3E}">
        <p14:creationId xmlns:p14="http://schemas.microsoft.com/office/powerpoint/2010/main" val="3438846346"/>
      </p:ext>
    </p:extLst>
  </p:cSld>
  <p:clrMapOvr>
    <a:masterClrMapping/>
  </p:clrMapOvr>
  <mc:AlternateContent xmlns:mc="http://schemas.openxmlformats.org/markup-compatibility/2006" xmlns:p14="http://schemas.microsoft.com/office/powerpoint/2010/main">
    <mc:Choice Requires="p14">
      <p:transition spd="slow" p14:dur="2000" advClick="0" advTm="14392"/>
    </mc:Choice>
    <mc:Fallback xmlns="">
      <p:transition spd="slow" advClick="0" advTm="1439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SIG Meetings</a:t>
            </a:r>
            <a:endParaRPr lang="en-US" sz="4000" dirty="0"/>
          </a:p>
        </p:txBody>
      </p:sp>
      <p:sp>
        <p:nvSpPr>
          <p:cNvPr id="3" name="Content Placeholder 2"/>
          <p:cNvSpPr>
            <a:spLocks noGrp="1"/>
          </p:cNvSpPr>
          <p:nvPr>
            <p:ph idx="1"/>
          </p:nvPr>
        </p:nvSpPr>
        <p:spPr>
          <a:xfrm>
            <a:off x="2552700" y="2286000"/>
            <a:ext cx="7503740" cy="4095328"/>
          </a:xfrm>
        </p:spPr>
        <p:txBody>
          <a:bodyPr>
            <a:normAutofit lnSpcReduction="10000"/>
          </a:bodyPr>
          <a:lstStyle/>
          <a:p>
            <a:pPr>
              <a:spcBef>
                <a:spcPts val="675"/>
              </a:spcBef>
            </a:pPr>
            <a:r>
              <a:rPr lang="en-CA" sz="1800" b="1" dirty="0"/>
              <a:t>DNA Tools Workshop</a:t>
            </a:r>
            <a:r>
              <a:rPr lang="en-CA" sz="1800" b="1" i="1" dirty="0">
                <a:effectLst>
                  <a:outerShdw blurRad="38100" dist="38100" dir="2700000" algn="tl">
                    <a:srgbClr val="000000">
                      <a:alpha val="43137"/>
                    </a:srgbClr>
                  </a:outerShdw>
                </a:effectLst>
              </a:rPr>
              <a:t>:  Cancelled until further notice</a:t>
            </a:r>
          </a:p>
          <a:p>
            <a:pPr>
              <a:spcBef>
                <a:spcPts val="675"/>
              </a:spcBef>
            </a:pPr>
            <a:r>
              <a:rPr lang="en-CA" sz="1800" b="1" dirty="0"/>
              <a:t>Irish Research Group: </a:t>
            </a:r>
            <a:r>
              <a:rPr lang="en-CA" sz="1800" b="1" i="1" dirty="0">
                <a:effectLst>
                  <a:outerShdw blurRad="38100" dist="38100" dir="2700000" algn="tl">
                    <a:srgbClr val="000000">
                      <a:alpha val="43137"/>
                    </a:srgbClr>
                  </a:outerShdw>
                </a:effectLst>
              </a:rPr>
              <a:t> Cancelled until further notice</a:t>
            </a:r>
          </a:p>
          <a:p>
            <a:pPr>
              <a:spcBef>
                <a:spcPts val="675"/>
              </a:spcBef>
            </a:pPr>
            <a:r>
              <a:rPr lang="en-CA" sz="1800" b="1" dirty="0"/>
              <a:t>Ottawa TMG Users Group </a:t>
            </a:r>
            <a:r>
              <a:rPr lang="en-CA" sz="1800" dirty="0">
                <a:solidFill>
                  <a:srgbClr val="FF0000"/>
                </a:solidFill>
              </a:rPr>
              <a:t>(webcast on Google Hangouts)</a:t>
            </a:r>
          </a:p>
          <a:p>
            <a:pPr lvl="1">
              <a:spcBef>
                <a:spcPts val="675"/>
              </a:spcBef>
            </a:pPr>
            <a:r>
              <a:rPr lang="en-CA" dirty="0" smtClean="0"/>
              <a:t>10 Oct 2:00PM, online - </a:t>
            </a:r>
            <a:r>
              <a:rPr lang="en-US" sz="1800" b="1" dirty="0">
                <a:hlinkClick r:id="rId2"/>
              </a:rPr>
              <a:t>https://meet.google.com/nvz-kftj-dax</a:t>
            </a:r>
            <a:endParaRPr lang="en-CA" sz="1800" dirty="0"/>
          </a:p>
          <a:p>
            <a:pPr>
              <a:spcBef>
                <a:spcPts val="675"/>
              </a:spcBef>
            </a:pPr>
            <a:r>
              <a:rPr lang="en-US" sz="1800" b="1" dirty="0"/>
              <a:t>British Colonial America  SIG</a:t>
            </a:r>
          </a:p>
          <a:p>
            <a:pPr lvl="1">
              <a:spcBef>
                <a:spcPts val="675"/>
              </a:spcBef>
            </a:pPr>
            <a:r>
              <a:rPr lang="en-US" dirty="0" smtClean="0"/>
              <a:t>23 Sep 7:00PM </a:t>
            </a:r>
            <a:r>
              <a:rPr lang="en-US" dirty="0"/>
              <a:t>- </a:t>
            </a:r>
            <a:r>
              <a:rPr lang="en-US" dirty="0" smtClean="0"/>
              <a:t>online (</a:t>
            </a:r>
            <a:r>
              <a:rPr lang="en-US" dirty="0"/>
              <a:t>contact </a:t>
            </a:r>
            <a:r>
              <a:rPr lang="en-US" dirty="0" smtClean="0">
                <a:hlinkClick r:id="rId3"/>
              </a:rPr>
              <a:t>treasurer@bifhsgo.ca</a:t>
            </a:r>
            <a:r>
              <a:rPr lang="en-US" dirty="0" smtClean="0"/>
              <a:t>)</a:t>
            </a:r>
          </a:p>
          <a:p>
            <a:pPr>
              <a:spcBef>
                <a:spcPts val="675"/>
              </a:spcBef>
            </a:pPr>
            <a:r>
              <a:rPr lang="en-CA" sz="1800" b="1" dirty="0"/>
              <a:t>DNA Interest Group:</a:t>
            </a:r>
          </a:p>
          <a:p>
            <a:pPr lvl="1">
              <a:spcBef>
                <a:spcPts val="675"/>
              </a:spcBef>
            </a:pPr>
            <a:r>
              <a:rPr lang="en-CA" dirty="0"/>
              <a:t> </a:t>
            </a:r>
            <a:r>
              <a:rPr lang="en-CA" dirty="0" smtClean="0"/>
              <a:t>3 </a:t>
            </a:r>
            <a:r>
              <a:rPr lang="en-US" dirty="0" smtClean="0"/>
              <a:t>Oct</a:t>
            </a:r>
            <a:r>
              <a:rPr lang="en-US" dirty="0"/>
              <a:t> 9:30 to </a:t>
            </a:r>
            <a:r>
              <a:rPr lang="en-US" dirty="0" smtClean="0"/>
              <a:t>11:30AM online (see </a:t>
            </a:r>
            <a:r>
              <a:rPr lang="en-US" dirty="0">
                <a:hlinkClick r:id="rId4"/>
              </a:rPr>
              <a:t>https://bifhsgo.ca/cpage.php?pt=21</a:t>
            </a:r>
            <a:r>
              <a:rPr lang="en-US" dirty="0" smtClean="0"/>
              <a:t>)</a:t>
            </a:r>
          </a:p>
          <a:p>
            <a:pPr>
              <a:spcBef>
                <a:spcPts val="675"/>
              </a:spcBef>
            </a:pPr>
            <a:r>
              <a:rPr lang="en-CA" sz="1800" b="1" dirty="0"/>
              <a:t>Scottish Genealogy Group</a:t>
            </a:r>
          </a:p>
          <a:p>
            <a:pPr lvl="1">
              <a:spcBef>
                <a:spcPts val="675"/>
              </a:spcBef>
            </a:pPr>
            <a:r>
              <a:rPr lang="en-CA" dirty="0"/>
              <a:t>24 Oct 10:00AM, online via Zoom (details </a:t>
            </a:r>
            <a:r>
              <a:rPr lang="en-CA" dirty="0" err="1"/>
              <a:t>tba</a:t>
            </a:r>
            <a:r>
              <a:rPr lang="en-CA" dirty="0"/>
              <a:t>)</a:t>
            </a:r>
          </a:p>
          <a:p>
            <a:pPr>
              <a:spcBef>
                <a:spcPts val="675"/>
              </a:spcBef>
            </a:pPr>
            <a:endParaRPr lang="en-US" dirty="0" smtClean="0"/>
          </a:p>
          <a:p>
            <a:pPr lvl="1">
              <a:spcBef>
                <a:spcPts val="675"/>
              </a:spcBef>
            </a:pPr>
            <a:endParaRPr lang="en-CA" dirty="0"/>
          </a:p>
          <a:p>
            <a:pPr lvl="1">
              <a:spcBef>
                <a:spcPts val="675"/>
              </a:spcBef>
            </a:pPr>
            <a:endParaRPr lang="en-CA" dirty="0"/>
          </a:p>
          <a:p>
            <a:pPr lvl="1">
              <a:spcBef>
                <a:spcPts val="675"/>
              </a:spcBef>
            </a:pPr>
            <a:endParaRPr lang="en-CA" sz="1631" b="1"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Tree>
    <p:extLst>
      <p:ext uri="{BB962C8B-B14F-4D97-AF65-F5344CB8AC3E}">
        <p14:creationId xmlns:p14="http://schemas.microsoft.com/office/powerpoint/2010/main" val="314140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3901" y="2536086"/>
            <a:ext cx="8229600" cy="3785652"/>
          </a:xfrm>
          <a:prstGeom prst="rect">
            <a:avLst/>
          </a:prstGeom>
        </p:spPr>
        <p:txBody>
          <a:bodyPr wrap="square">
            <a:spAutoFit/>
          </a:bodyPr>
          <a:lstStyle/>
          <a:p>
            <a:r>
              <a:rPr lang="en-US" dirty="0">
                <a:solidFill>
                  <a:prstClr val="black"/>
                </a:solidFill>
                <a:latin typeface="Franklin Gothic Book" panose="020B0503020102020204"/>
              </a:rPr>
              <a:t>Drop in to share research strategies, &amp; discover what resources are available for your research. Volunteers from The Ontario Genealogical Society will be here to answer questions &amp; help you get the most from on-line resources.</a:t>
            </a:r>
          </a:p>
          <a:p>
            <a:endParaRPr lang="en-US" b="1" dirty="0">
              <a:solidFill>
                <a:prstClr val="black"/>
              </a:solidFill>
              <a:latin typeface="Franklin Gothic Book" panose="020B0503020102020204"/>
            </a:endParaRPr>
          </a:p>
          <a:p>
            <a:r>
              <a:rPr lang="en-US" sz="2100" dirty="0">
                <a:solidFill>
                  <a:prstClr val="black"/>
                </a:solidFill>
                <a:latin typeface="Franklin Gothic Book" panose="020B0503020102020204"/>
              </a:rPr>
              <a:t>Join the meeting with this link: </a:t>
            </a:r>
            <a:r>
              <a:rPr lang="en-US" sz="2100" b="1" dirty="0">
                <a:solidFill>
                  <a:prstClr val="black"/>
                </a:solidFill>
                <a:latin typeface="Franklin Gothic Book" panose="020B0503020102020204"/>
                <a:hlinkClick r:id="rId3"/>
              </a:rPr>
              <a:t>https://meet.google.com/nvz-kftj-dax</a:t>
            </a:r>
            <a:endParaRPr lang="en-US" sz="2100" b="1" dirty="0">
              <a:solidFill>
                <a:prstClr val="black"/>
              </a:solidFill>
              <a:latin typeface="Franklin Gothic Book" panose="020B0503020102020204"/>
            </a:endParaRPr>
          </a:p>
          <a:p>
            <a:endParaRPr lang="en-US" dirty="0">
              <a:solidFill>
                <a:prstClr val="black"/>
              </a:solidFill>
              <a:latin typeface="Franklin Gothic Book" panose="020B0503020102020204"/>
            </a:endParaRPr>
          </a:p>
          <a:p>
            <a:r>
              <a:rPr lang="en-US" dirty="0">
                <a:solidFill>
                  <a:prstClr val="black"/>
                </a:solidFill>
                <a:latin typeface="Franklin Gothic Book" panose="020B0503020102020204"/>
              </a:rPr>
              <a:t>You do NOT need a Google account but will be asked for a name. To listen only, you do not need a microphone or a camera. In fact, you are encouraged to turn your camera off, and also leave your microphone muted until you are called upon. Google Meet has been successfully tested with Firefox, Chrome and the newest Edge browsers in Windows 10. There are also apps for Android, iPad and iPhone. If you need help joining, send an e-mail to </a:t>
            </a:r>
            <a:r>
              <a:rPr lang="en-US" b="1" dirty="0">
                <a:solidFill>
                  <a:prstClr val="black"/>
                </a:solidFill>
                <a:latin typeface="Franklin Gothic Book" panose="020B0503020102020204"/>
                <a:hlinkClick r:id="rId4"/>
              </a:rPr>
              <a:t>ottawawebmaster@ogs.on.ca</a:t>
            </a:r>
            <a:r>
              <a:rPr lang="en-US" dirty="0">
                <a:solidFill>
                  <a:prstClr val="black"/>
                </a:solidFill>
                <a:latin typeface="Franklin Gothic Book" panose="020B0503020102020204"/>
              </a:rPr>
              <a:t>.</a:t>
            </a:r>
          </a:p>
          <a:p>
            <a:pPr marL="600075" lvl="2" indent="-342900">
              <a:buFontTx/>
              <a:buChar char="-"/>
            </a:pPr>
            <a:endParaRPr lang="en-US" sz="2100" dirty="0">
              <a:solidFill>
                <a:srgbClr val="464547"/>
              </a:solidFill>
              <a:latin typeface="Franklin Gothic Book" panose="020B0503020102020204"/>
            </a:endParaRPr>
          </a:p>
        </p:txBody>
      </p:sp>
      <p:sp>
        <p:nvSpPr>
          <p:cNvPr id="2" name="Title 1"/>
          <p:cNvSpPr>
            <a:spLocks noGrp="1"/>
          </p:cNvSpPr>
          <p:nvPr>
            <p:ph type="title"/>
          </p:nvPr>
        </p:nvSpPr>
        <p:spPr>
          <a:xfrm>
            <a:off x="713232" y="1066528"/>
            <a:ext cx="11128248" cy="1469558"/>
          </a:xfrm>
        </p:spPr>
        <p:txBody>
          <a:bodyPr>
            <a:noAutofit/>
          </a:bodyPr>
          <a:lstStyle/>
          <a:p>
            <a:pPr algn="ctr"/>
            <a:r>
              <a:rPr lang="en-US" sz="4000" b="1" dirty="0">
                <a:latin typeface="+mn-lt"/>
              </a:rPr>
              <a:t>Virtual Genealogy Drop-In – Tuesday 2pm-3pm</a:t>
            </a:r>
            <a:r>
              <a:rPr lang="en-US" sz="3225" b="1" dirty="0">
                <a:latin typeface="+mn-lt"/>
              </a:rPr>
              <a:t/>
            </a:r>
            <a:br>
              <a:rPr lang="en-US" sz="3225" b="1" dirty="0">
                <a:latin typeface="+mn-lt"/>
              </a:rPr>
            </a:br>
            <a:r>
              <a:rPr lang="en-US" sz="3000" dirty="0"/>
              <a:t>In partnership with the </a:t>
            </a:r>
            <a:r>
              <a:rPr lang="en-US" sz="3000" b="1" dirty="0"/>
              <a:t>Ottawa Public Library</a:t>
            </a:r>
            <a:r>
              <a:rPr lang="en-US" sz="3000" dirty="0"/>
              <a:t/>
            </a:r>
            <a:br>
              <a:rPr lang="en-US" sz="3000" dirty="0"/>
            </a:br>
            <a:endParaRPr lang="en-US" sz="3225" dirty="0">
              <a:latin typeface="+mn-lt"/>
            </a:endParaRPr>
          </a:p>
        </p:txBody>
      </p:sp>
    </p:spTree>
    <p:extLst>
      <p:ext uri="{BB962C8B-B14F-4D97-AF65-F5344CB8AC3E}">
        <p14:creationId xmlns:p14="http://schemas.microsoft.com/office/powerpoint/2010/main" val="1973865936"/>
      </p:ext>
    </p:extLst>
  </p:cSld>
  <p:clrMapOvr>
    <a:masterClrMapping/>
  </p:clrMapOvr>
  <mc:AlternateContent xmlns:mc="http://schemas.openxmlformats.org/markup-compatibility/2006" xmlns:p14="http://schemas.microsoft.com/office/powerpoint/2010/main">
    <mc:Choice Requires="p14">
      <p:transition spd="slow" p14:dur="2000" advClick="0" advTm="14392"/>
    </mc:Choice>
    <mc:Fallback xmlns="">
      <p:transition spd="slow" advClick="0" advTm="1439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3901" y="2536086"/>
            <a:ext cx="8229600" cy="3046988"/>
          </a:xfrm>
          <a:prstGeom prst="rect">
            <a:avLst/>
          </a:prstGeom>
        </p:spPr>
        <p:txBody>
          <a:bodyPr wrap="square">
            <a:spAutoFit/>
          </a:bodyPr>
          <a:lstStyle/>
          <a:p>
            <a:pPr marL="257175" lvl="2"/>
            <a:r>
              <a:rPr lang="en-US" sz="2400">
                <a:solidFill>
                  <a:srgbClr val="464547"/>
                </a:solidFill>
                <a:latin typeface="Franklin Gothic Book" panose="020B0503020102020204"/>
              </a:rPr>
              <a:t>Many </a:t>
            </a:r>
            <a:r>
              <a:rPr lang="en-US" sz="2400" smtClean="0">
                <a:solidFill>
                  <a:srgbClr val="464547"/>
                </a:solidFill>
                <a:latin typeface="Franklin Gothic Book" panose="020B0503020102020204"/>
              </a:rPr>
              <a:t>branches </a:t>
            </a:r>
            <a:r>
              <a:rPr lang="en-US" sz="2400" dirty="0">
                <a:solidFill>
                  <a:srgbClr val="464547"/>
                </a:solidFill>
                <a:latin typeface="Franklin Gothic Book" panose="020B0503020102020204"/>
              </a:rPr>
              <a:t>of Ontario Ancestors are offering online presentations as we battle through the pandemic.</a:t>
            </a:r>
          </a:p>
          <a:p>
            <a:pPr marL="257175" lvl="2"/>
            <a:endParaRPr lang="en-US" sz="2400" dirty="0">
              <a:solidFill>
                <a:srgbClr val="464547"/>
              </a:solidFill>
              <a:latin typeface="Franklin Gothic Book" panose="020B0503020102020204"/>
            </a:endParaRPr>
          </a:p>
          <a:p>
            <a:pPr marL="257175" lvl="2"/>
            <a:r>
              <a:rPr lang="en-US" sz="2400" dirty="0">
                <a:solidFill>
                  <a:prstClr val="black"/>
                </a:solidFill>
                <a:latin typeface="Franklin Gothic Book" panose="020B0503020102020204"/>
              </a:rPr>
              <a:t>Most are </a:t>
            </a:r>
            <a:r>
              <a:rPr lang="en-US" sz="2400" b="1" dirty="0">
                <a:solidFill>
                  <a:prstClr val="black"/>
                </a:solidFill>
                <a:latin typeface="Franklin Gothic Book" panose="020B0503020102020204"/>
              </a:rPr>
              <a:t>open</a:t>
            </a:r>
            <a:r>
              <a:rPr lang="en-US" sz="2400" dirty="0">
                <a:solidFill>
                  <a:prstClr val="black"/>
                </a:solidFill>
                <a:latin typeface="Franklin Gothic Book" panose="020B0503020102020204"/>
              </a:rPr>
              <a:t> to everyone, so please encourage friends who may be interested to register too!</a:t>
            </a:r>
            <a:endParaRPr lang="en-US" sz="2400" dirty="0">
              <a:solidFill>
                <a:srgbClr val="464547"/>
              </a:solidFill>
              <a:latin typeface="Franklin Gothic Book" panose="020B0503020102020204"/>
            </a:endParaRPr>
          </a:p>
          <a:p>
            <a:pPr marL="257175" lvl="2"/>
            <a:endParaRPr lang="en-US" sz="2400" dirty="0">
              <a:solidFill>
                <a:srgbClr val="464547"/>
              </a:solidFill>
              <a:latin typeface="Franklin Gothic Book" panose="020B0503020102020204"/>
            </a:endParaRPr>
          </a:p>
          <a:p>
            <a:pPr marL="257175" lvl="2"/>
            <a:r>
              <a:rPr lang="en-US" sz="2400" dirty="0">
                <a:solidFill>
                  <a:srgbClr val="464547"/>
                </a:solidFill>
                <a:latin typeface="Franklin Gothic Book" panose="020B0503020102020204"/>
              </a:rPr>
              <a:t>Check out the calendar </a:t>
            </a:r>
            <a:r>
              <a:rPr lang="en-US" sz="2400" dirty="0" smtClean="0">
                <a:solidFill>
                  <a:srgbClr val="464547"/>
                </a:solidFill>
                <a:latin typeface="Franklin Gothic Book" panose="020B0503020102020204"/>
              </a:rPr>
              <a:t>at</a:t>
            </a:r>
          </a:p>
          <a:p>
            <a:pPr marL="257175" lvl="2" algn="ctr"/>
            <a:r>
              <a:rPr lang="en-US" sz="2400" dirty="0" smtClean="0">
                <a:solidFill>
                  <a:srgbClr val="464547"/>
                </a:solidFill>
                <a:latin typeface="Franklin Gothic Book" panose="020B0503020102020204"/>
              </a:rPr>
              <a:t> </a:t>
            </a:r>
            <a:r>
              <a:rPr lang="en-US" sz="2400" dirty="0">
                <a:solidFill>
                  <a:prstClr val="black"/>
                </a:solidFill>
                <a:latin typeface="Franklin Gothic Book" panose="020B0503020102020204"/>
                <a:hlinkClick r:id="rId3"/>
              </a:rPr>
              <a:t>https://ogs.on.ca/events-calendar/</a:t>
            </a:r>
            <a:endParaRPr lang="en-US" sz="2400" dirty="0">
              <a:solidFill>
                <a:srgbClr val="464547"/>
              </a:solidFill>
              <a:latin typeface="Franklin Gothic Book" panose="020B0503020102020204"/>
            </a:endParaRPr>
          </a:p>
        </p:txBody>
      </p:sp>
      <p:sp>
        <p:nvSpPr>
          <p:cNvPr id="2" name="Title 1"/>
          <p:cNvSpPr>
            <a:spLocks noGrp="1"/>
          </p:cNvSpPr>
          <p:nvPr>
            <p:ph type="title"/>
          </p:nvPr>
        </p:nvSpPr>
        <p:spPr>
          <a:xfrm>
            <a:off x="1993901" y="1066528"/>
            <a:ext cx="8229600" cy="1469558"/>
          </a:xfrm>
        </p:spPr>
        <p:txBody>
          <a:bodyPr>
            <a:noAutofit/>
          </a:bodyPr>
          <a:lstStyle/>
          <a:p>
            <a:pPr algn="ctr"/>
            <a:r>
              <a:rPr lang="en-US" sz="4000" b="1" dirty="0">
                <a:latin typeface="+mn-lt"/>
              </a:rPr>
              <a:t>Ontario Ancestors’ Virtual Events</a:t>
            </a:r>
            <a:endParaRPr lang="en-US" sz="4000" dirty="0">
              <a:latin typeface="+mn-lt"/>
            </a:endParaRPr>
          </a:p>
        </p:txBody>
      </p:sp>
    </p:spTree>
    <p:extLst>
      <p:ext uri="{BB962C8B-B14F-4D97-AF65-F5344CB8AC3E}">
        <p14:creationId xmlns:p14="http://schemas.microsoft.com/office/powerpoint/2010/main" val="411908466"/>
      </p:ext>
    </p:extLst>
  </p:cSld>
  <p:clrMapOvr>
    <a:masterClrMapping/>
  </p:clrMapOvr>
  <mc:AlternateContent xmlns:mc="http://schemas.openxmlformats.org/markup-compatibility/2006" xmlns:p14="http://schemas.microsoft.com/office/powerpoint/2010/main">
    <mc:Choice Requires="p14">
      <p:transition spd="slow" p14:dur="2000" advClick="0" advTm="14392"/>
    </mc:Choice>
    <mc:Fallback xmlns="">
      <p:transition spd="slow" advClick="0" advTm="1439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1143" y="2536086"/>
            <a:ext cx="8649715" cy="2308324"/>
          </a:xfrm>
          <a:prstGeom prst="rect">
            <a:avLst/>
          </a:prstGeom>
        </p:spPr>
        <p:txBody>
          <a:bodyPr wrap="square">
            <a:spAutoFit/>
          </a:bodyPr>
          <a:lstStyle/>
          <a:p>
            <a:pPr marL="257175" lvl="2"/>
            <a:r>
              <a:rPr lang="en-US" sz="2400" dirty="0" smtClean="0">
                <a:solidFill>
                  <a:srgbClr val="464547"/>
                </a:solidFill>
                <a:latin typeface="Franklin Gothic Book" panose="020B0503020102020204"/>
              </a:rPr>
              <a:t>Check out John Reid’s blog, </a:t>
            </a:r>
            <a:r>
              <a:rPr lang="en-US" sz="2400" b="1" dirty="0">
                <a:hlinkClick r:id="rId3"/>
              </a:rPr>
              <a:t>Canada's Anglo-Celtic </a:t>
            </a:r>
            <a:r>
              <a:rPr lang="en-US" sz="2400" b="1" dirty="0" smtClean="0">
                <a:hlinkClick r:id="rId3"/>
              </a:rPr>
              <a:t>Connections</a:t>
            </a:r>
            <a:r>
              <a:rPr lang="en-US" sz="2400" b="1" dirty="0" smtClean="0"/>
              <a:t>, </a:t>
            </a:r>
            <a:r>
              <a:rPr lang="en-US" sz="2400" dirty="0" smtClean="0"/>
              <a:t>for a list of the current week’s online genealogy events, published on Tuesdays</a:t>
            </a:r>
            <a:endParaRPr lang="en-US" sz="2400" dirty="0"/>
          </a:p>
          <a:p>
            <a:pPr marL="257175" lvl="2"/>
            <a:endParaRPr lang="en-US" sz="2400" dirty="0">
              <a:solidFill>
                <a:srgbClr val="464547"/>
              </a:solidFill>
              <a:latin typeface="Franklin Gothic Book" panose="020B0503020102020204"/>
            </a:endParaRPr>
          </a:p>
          <a:p>
            <a:pPr marL="257175" lvl="2"/>
            <a:endParaRPr lang="en-US" sz="2400" dirty="0">
              <a:solidFill>
                <a:srgbClr val="464547"/>
              </a:solidFill>
              <a:latin typeface="Franklin Gothic Book" panose="020B0503020102020204"/>
            </a:endParaRPr>
          </a:p>
          <a:p>
            <a:pPr marL="257175" lvl="2" algn="ctr"/>
            <a:r>
              <a:rPr lang="en-US" sz="2400" dirty="0">
                <a:solidFill>
                  <a:srgbClr val="464547"/>
                </a:solidFill>
                <a:hlinkClick r:id="rId3"/>
              </a:rPr>
              <a:t>https://anglo-celtic-connections.blogspot.com/</a:t>
            </a:r>
            <a:endParaRPr lang="en-US" sz="2400" dirty="0">
              <a:solidFill>
                <a:srgbClr val="464547"/>
              </a:solidFill>
              <a:latin typeface="Franklin Gothic Book" panose="020B0503020102020204"/>
            </a:endParaRPr>
          </a:p>
        </p:txBody>
      </p:sp>
      <p:sp>
        <p:nvSpPr>
          <p:cNvPr id="2" name="Title 1"/>
          <p:cNvSpPr>
            <a:spLocks noGrp="1"/>
          </p:cNvSpPr>
          <p:nvPr>
            <p:ph type="title"/>
          </p:nvPr>
        </p:nvSpPr>
        <p:spPr>
          <a:xfrm>
            <a:off x="1993901" y="1066528"/>
            <a:ext cx="8229600" cy="1469558"/>
          </a:xfrm>
        </p:spPr>
        <p:txBody>
          <a:bodyPr>
            <a:noAutofit/>
          </a:bodyPr>
          <a:lstStyle/>
          <a:p>
            <a:r>
              <a:rPr lang="en-US" sz="4000" b="1" dirty="0">
                <a:solidFill>
                  <a:schemeClr val="tx1"/>
                </a:solidFill>
              </a:rPr>
              <a:t>This Week's Online Genealogy Events</a:t>
            </a:r>
          </a:p>
        </p:txBody>
      </p:sp>
    </p:spTree>
    <p:extLst>
      <p:ext uri="{BB962C8B-B14F-4D97-AF65-F5344CB8AC3E}">
        <p14:creationId xmlns:p14="http://schemas.microsoft.com/office/powerpoint/2010/main" val="794512511"/>
      </p:ext>
    </p:extLst>
  </p:cSld>
  <p:clrMapOvr>
    <a:masterClrMapping/>
  </p:clrMapOvr>
  <mc:AlternateContent xmlns:mc="http://schemas.openxmlformats.org/markup-compatibility/2006" xmlns:p14="http://schemas.microsoft.com/office/powerpoint/2010/main">
    <mc:Choice Requires="p14">
      <p:transition spd="slow" p14:dur="2000" advClick="0" advTm="14392"/>
    </mc:Choice>
    <mc:Fallback xmlns="">
      <p:transition spd="slow" advClick="0" advTm="1439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413381" y="413720"/>
            <a:ext cx="856413" cy="864836"/>
          </a:xfrm>
          <a:prstGeom prst="rect">
            <a:avLst/>
          </a:prstGeom>
        </p:spPr>
      </p:pic>
      <p:sp>
        <p:nvSpPr>
          <p:cNvPr id="2" name="Title 1"/>
          <p:cNvSpPr>
            <a:spLocks noGrp="1"/>
          </p:cNvSpPr>
          <p:nvPr>
            <p:ph type="title"/>
          </p:nvPr>
        </p:nvSpPr>
        <p:spPr>
          <a:xfrm>
            <a:off x="1408090" y="274638"/>
            <a:ext cx="9375820" cy="1143000"/>
          </a:xfrm>
        </p:spPr>
        <p:txBody>
          <a:bodyPr/>
          <a:lstStyle/>
          <a:p>
            <a:r>
              <a:rPr lang="en-CA" b="1" dirty="0" smtClean="0">
                <a:latin typeface="+mn-lt"/>
              </a:rPr>
              <a:t>BIFHSGO</a:t>
            </a:r>
            <a:endParaRPr lang="en-CA" b="1" dirty="0">
              <a:latin typeface="+mn-lt"/>
            </a:endParaRPr>
          </a:p>
        </p:txBody>
      </p:sp>
      <p:sp>
        <p:nvSpPr>
          <p:cNvPr id="3" name="Content Placeholder 2"/>
          <p:cNvSpPr>
            <a:spLocks noGrp="1"/>
          </p:cNvSpPr>
          <p:nvPr>
            <p:ph idx="1"/>
          </p:nvPr>
        </p:nvSpPr>
        <p:spPr>
          <a:xfrm>
            <a:off x="1408090" y="1764406"/>
            <a:ext cx="9375820" cy="4842456"/>
          </a:xfrm>
        </p:spPr>
        <p:txBody>
          <a:bodyPr vert="horz" wrap="square" lIns="21699" tIns="10850" rIns="21699" bIns="10850" numCol="1" rtlCol="0" anchor="t" anchorCtr="0" compatLnSpc="1">
            <a:prstTxWarp prst="textNoShape">
              <a:avLst/>
            </a:prstTxWarp>
            <a:normAutofit fontScale="70000" lnSpcReduction="20000"/>
          </a:bodyPr>
          <a:lstStyle/>
          <a:p>
            <a:pPr marL="0" indent="0" algn="ctr">
              <a:buNone/>
            </a:pPr>
            <a:r>
              <a:rPr lang="en-US" b="1" dirty="0"/>
              <a:t>Saturday, October 10</a:t>
            </a:r>
          </a:p>
          <a:p>
            <a:pPr marL="0" indent="0" algn="ctr">
              <a:buNone/>
            </a:pPr>
            <a:r>
              <a:rPr lang="en-US" b="1" dirty="0"/>
              <a:t>Soldier, Settler, Sinner: The Remarkable Journey of Charles MacDonald  (Feature Talk)</a:t>
            </a:r>
          </a:p>
          <a:p>
            <a:pPr marL="0" indent="0" algn="ctr">
              <a:buNone/>
            </a:pPr>
            <a:r>
              <a:rPr lang="en-US" dirty="0"/>
              <a:t>10:00 am to 11:30 am</a:t>
            </a:r>
          </a:p>
          <a:p>
            <a:pPr marL="0" indent="0" algn="ctr">
              <a:buNone/>
            </a:pPr>
            <a:r>
              <a:rPr lang="en-US" dirty="0"/>
              <a:t>Online - registration </a:t>
            </a:r>
            <a:r>
              <a:rPr lang="en-US" dirty="0" smtClean="0"/>
              <a:t>required</a:t>
            </a:r>
            <a:endParaRPr lang="en-US" dirty="0"/>
          </a:p>
          <a:p>
            <a:pPr marL="0" indent="0" algn="ctr">
              <a:buNone/>
            </a:pPr>
            <a:r>
              <a:rPr lang="en-US" dirty="0"/>
              <a:t> </a:t>
            </a:r>
          </a:p>
          <a:p>
            <a:pPr marL="0" indent="0" algn="ctr">
              <a:buNone/>
            </a:pPr>
            <a:r>
              <a:rPr lang="en-US" b="1" dirty="0"/>
              <a:t>Jane Simpson</a:t>
            </a:r>
            <a:r>
              <a:rPr lang="en-US" dirty="0"/>
              <a:t> will tell the story of her ancestor </a:t>
            </a:r>
            <a:r>
              <a:rPr lang="en-US" b="1" dirty="0"/>
              <a:t>Charles MacDonald</a:t>
            </a:r>
            <a:r>
              <a:rPr lang="en-US" dirty="0"/>
              <a:t>, an officer in the British Army, on his journey of chance, spanning three continents and experiencing a number of precarious circumstances.  Born into a life of relative ease in the North of England, tragedy struck and he found himself in the service of the King during the Napoleonic Wars.  Not always a saint and sometimes very much a sinner, he fathered seventeen children and swept them along in his journey from England to the West Indies and finally to the quiet shores of the Bay of Quinte on Lake Ontario.  Jane one day stunned her grandmother by asking an inconvenient question and the answer was not altogether convincing.  Fifty years later, she had her answer, finding many surprises and shocks for her MacDonald relatives.  Jane will relate her research leading to her book, </a:t>
            </a:r>
            <a:r>
              <a:rPr lang="en-US" i="1" dirty="0"/>
              <a:t>Soldier, Settler and Sinner:  The Remarkable Journey of Charles MacDonald. </a:t>
            </a:r>
            <a:endParaRPr lang="en-US" dirty="0"/>
          </a:p>
          <a:p>
            <a:pPr marL="0" indent="0" algn="ctr">
              <a:spcBef>
                <a:spcPts val="0"/>
              </a:spcBef>
              <a:buNone/>
            </a:pPr>
            <a:r>
              <a:rPr lang="en-US" sz="2100" dirty="0"/>
              <a:t/>
            </a:r>
            <a:br>
              <a:rPr lang="en-US" sz="2100" dirty="0"/>
            </a:br>
            <a:endParaRPr lang="en-US" sz="2100" b="1" dirty="0">
              <a:latin typeface="Calibri" charset="0"/>
            </a:endParaRPr>
          </a:p>
          <a:p>
            <a:pPr marL="225029" lvl="1" indent="0" algn="ctr">
              <a:buNone/>
            </a:pPr>
            <a:r>
              <a:rPr lang="en-CA" sz="2100" dirty="0">
                <a:latin typeface="Calibri" charset="0"/>
              </a:rPr>
              <a:t>(</a:t>
            </a:r>
            <a:r>
              <a:rPr lang="en-CA" sz="2100" dirty="0">
                <a:latin typeface="Calibri" charset="0"/>
                <a:hlinkClick r:id="rId4"/>
              </a:rPr>
              <a:t>http://www.bifhsgo.ca</a:t>
            </a:r>
            <a:r>
              <a:rPr lang="en-CA" sz="2100" dirty="0">
                <a:latin typeface="Calibri" charset="0"/>
              </a:rPr>
              <a:t>)</a:t>
            </a:r>
            <a:r>
              <a:rPr lang="en-CA" sz="2100" dirty="0"/>
              <a:t> </a:t>
            </a:r>
          </a:p>
        </p:txBody>
      </p:sp>
      <p:sp>
        <p:nvSpPr>
          <p:cNvPr id="7" name="Rectangle 1"/>
          <p:cNvSpPr>
            <a:spLocks noChangeArrowheads="1"/>
          </p:cNvSpPr>
          <p:nvPr/>
        </p:nvSpPr>
        <p:spPr bwMode="auto">
          <a:xfrm>
            <a:off x="4360071" y="3243468"/>
            <a:ext cx="77970" cy="38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576" tIns="19289" rIns="38576" bIns="19289" numCol="1" anchor="ctr" anchorCtr="0" compatLnSpc="1">
            <a:prstTxWarp prst="textNoShape">
              <a:avLst/>
            </a:prstTxWarp>
            <a:spAutoFit/>
          </a:bodyPr>
          <a:lstStyle/>
          <a:p>
            <a:pPr eaLnBrk="0" fontAlgn="base" hangingPunct="0">
              <a:spcBef>
                <a:spcPct val="0"/>
              </a:spcBef>
              <a:spcAft>
                <a:spcPct val="0"/>
              </a:spcAft>
            </a:pPr>
            <a:r>
              <a:rPr lang="en-US" altLang="en-US" sz="760" dirty="0"/>
              <a:t/>
            </a:r>
            <a:br>
              <a:rPr lang="en-US" altLang="en-US" sz="760" dirty="0"/>
            </a:br>
            <a:r>
              <a:rPr lang="en-US" altLang="en-US" sz="760" dirty="0"/>
              <a:t/>
            </a:r>
            <a:br>
              <a:rPr lang="en-US" altLang="en-US" sz="760" dirty="0"/>
            </a:br>
            <a:endParaRPr lang="en-US" altLang="en-US" sz="760" dirty="0"/>
          </a:p>
        </p:txBody>
      </p:sp>
    </p:spTree>
    <p:extLst>
      <p:ext uri="{BB962C8B-B14F-4D97-AF65-F5344CB8AC3E}">
        <p14:creationId xmlns:p14="http://schemas.microsoft.com/office/powerpoint/2010/main" val="527520995"/>
      </p:ext>
    </p:extLst>
  </p:cSld>
  <p:clrMapOvr>
    <a:masterClrMapping/>
  </p:clrMapOvr>
  <mc:AlternateContent xmlns:mc="http://schemas.openxmlformats.org/markup-compatibility/2006" xmlns:p14="http://schemas.microsoft.com/office/powerpoint/2010/main">
    <mc:Choice Requires="p14">
      <p:transition spd="slow" p14:dur="2000" advClick="0" advTm="14392"/>
    </mc:Choice>
    <mc:Fallback xmlns="">
      <p:transition spd="slow" advClick="0" advTm="1439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5089" y="1609344"/>
            <a:ext cx="10107167" cy="5248656"/>
          </a:xfrm>
          <a:prstGeom prst="rect">
            <a:avLst/>
          </a:prstGeom>
        </p:spPr>
      </p:pic>
      <p:sp>
        <p:nvSpPr>
          <p:cNvPr id="2" name="Title 1"/>
          <p:cNvSpPr>
            <a:spLocks noGrp="1"/>
          </p:cNvSpPr>
          <p:nvPr>
            <p:ph type="title"/>
          </p:nvPr>
        </p:nvSpPr>
        <p:spPr>
          <a:xfrm>
            <a:off x="1085088" y="274638"/>
            <a:ext cx="11106911" cy="1143000"/>
          </a:xfrm>
        </p:spPr>
        <p:txBody>
          <a:bodyPr>
            <a:normAutofit fontScale="90000"/>
          </a:bodyPr>
          <a:lstStyle/>
          <a:p>
            <a:r>
              <a:rPr lang="en-US" dirty="0" smtClean="0"/>
              <a:t>New Branch Website</a:t>
            </a:r>
            <a:br>
              <a:rPr lang="en-US" dirty="0" smtClean="0"/>
            </a:br>
            <a:r>
              <a:rPr lang="en-US" dirty="0">
                <a:hlinkClick r:id="rId3"/>
              </a:rPr>
              <a:t>https://ottawa.ogs.on.ca/</a:t>
            </a:r>
            <a:r>
              <a:rPr lang="en-US" dirty="0" smtClean="0"/>
              <a:t> </a:t>
            </a:r>
            <a:endParaRPr lang="en-US" dirty="0"/>
          </a:p>
        </p:txBody>
      </p:sp>
    </p:spTree>
    <p:extLst>
      <p:ext uri="{BB962C8B-B14F-4D97-AF65-F5344CB8AC3E}">
        <p14:creationId xmlns:p14="http://schemas.microsoft.com/office/powerpoint/2010/main" val="3776227030"/>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ustom 2">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4C7C99"/>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B4ED68B3E6104A8BED31D82B79E243" ma:contentTypeVersion="4" ma:contentTypeDescription="Create a new document." ma:contentTypeScope="" ma:versionID="47e72e1a8434f238e0d961a956434fa9">
  <xsd:schema xmlns:xsd="http://www.w3.org/2001/XMLSchema" xmlns:xs="http://www.w3.org/2001/XMLSchema" xmlns:p="http://schemas.microsoft.com/office/2006/metadata/properties" xmlns:ns2="http://schemas.microsoft.com/sharepoint/v4" xmlns:ns3="498dbefd-d954-4804-aa82-71d80beda289" targetNamespace="http://schemas.microsoft.com/office/2006/metadata/properties" ma:root="true" ma:fieldsID="97e6165e1baa5ad32eb8d145e4bfbb1d" ns2:_="" ns3:_="">
    <xsd:import namespace="http://schemas.microsoft.com/sharepoint/v4"/>
    <xsd:import namespace="498dbefd-d954-4804-aa82-71d80beda289"/>
    <xsd:element name="properties">
      <xsd:complexType>
        <xsd:sequence>
          <xsd:element name="documentManagement">
            <xsd:complexType>
              <xsd:all>
                <xsd:element ref="ns2:IconOverlay" minOccurs="0"/>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8dbefd-d954-4804-aa82-71d80beda289"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CE0347-2473-4439-9C59-A565B96BEF7A}">
  <ds:schemaRefs>
    <ds:schemaRef ds:uri="http://purl.org/dc/elements/1.1/"/>
    <ds:schemaRef ds:uri="http://schemas.microsoft.com/office/2006/metadata/properties"/>
    <ds:schemaRef ds:uri="498dbefd-d954-4804-aa82-71d80beda289"/>
    <ds:schemaRef ds:uri="http://schemas.microsoft.com/office/2006/documentManagement/types"/>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30C5406-F911-433B-AE59-53D9F38F746E}">
  <ds:schemaRefs>
    <ds:schemaRef ds:uri="http://schemas.microsoft.com/sharepoint/v3/contenttype/forms"/>
  </ds:schemaRefs>
</ds:datastoreItem>
</file>

<file path=customXml/itemProps3.xml><?xml version="1.0" encoding="utf-8"?>
<ds:datastoreItem xmlns:ds="http://schemas.openxmlformats.org/officeDocument/2006/customXml" ds:itemID="{63D69AFC-6D89-4F60-877D-1629D93BEB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498dbefd-d954-4804-aa82-71d80beda2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1588</TotalTime>
  <Words>816</Words>
  <Application>Microsoft Office PowerPoint</Application>
  <PresentationFormat>Widescreen</PresentationFormat>
  <Paragraphs>79</Paragraphs>
  <Slides>10</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Franklin Gothic Book</vt:lpstr>
      <vt:lpstr>Office Theme</vt:lpstr>
      <vt:lpstr>Crop</vt:lpstr>
      <vt:lpstr>Upcoming Genealogy Events in Ottawa and area  20 Sep 2020 </vt:lpstr>
      <vt:lpstr>Celebrating 50 Years: 1970 - 2020</vt:lpstr>
      <vt:lpstr>Upcoming Presentations</vt:lpstr>
      <vt:lpstr>SIG Meetings</vt:lpstr>
      <vt:lpstr>Virtual Genealogy Drop-In – Tuesday 2pm-3pm In partnership with the Ottawa Public Library </vt:lpstr>
      <vt:lpstr>Ontario Ancestors’ Virtual Events</vt:lpstr>
      <vt:lpstr>This Week's Online Genealogy Events</vt:lpstr>
      <vt:lpstr>BIFHSGO</vt:lpstr>
      <vt:lpstr>New Branch Website https://ottawa.ogs.on.ca/ </vt:lpstr>
      <vt:lpstr>Local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OGS Conference 2017</dc:creator>
  <cp:lastModifiedBy>Michael More</cp:lastModifiedBy>
  <cp:revision>233</cp:revision>
  <cp:lastPrinted>2016-03-31T20:35:10Z</cp:lastPrinted>
  <dcterms:created xsi:type="dcterms:W3CDTF">2015-11-24T19:32:57Z</dcterms:created>
  <dcterms:modified xsi:type="dcterms:W3CDTF">2020-09-20T19:58:01Z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0x0101004CB4ED68B3E6104A8BED31D82B79E243</vt:lpwstr>
  </property>
</Properties>
</file>