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60" r:id="rId5"/>
    <p:sldId id="259" r:id="rId6"/>
    <p:sldId id="261" r:id="rId7"/>
    <p:sldId id="262" r:id="rId8"/>
    <p:sldId id="263" r:id="rId9"/>
    <p:sldId id="270" r:id="rId10"/>
    <p:sldId id="264" r:id="rId11"/>
    <p:sldId id="266" r:id="rId12"/>
    <p:sldId id="267" r:id="rId13"/>
    <p:sldId id="268" r:id="rId14"/>
    <p:sldId id="269" r:id="rId15"/>
    <p:sldId id="271" r:id="rId16"/>
    <p:sldId id="272" r:id="rId17"/>
    <p:sldId id="273" r:id="rId18"/>
    <p:sldId id="275" r:id="rId19"/>
    <p:sldId id="277"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711" autoAdjust="0"/>
  </p:normalViewPr>
  <p:slideViewPr>
    <p:cSldViewPr snapToGrid="0">
      <p:cViewPr varScale="1">
        <p:scale>
          <a:sx n="74" d="100"/>
          <a:sy n="74" d="100"/>
        </p:scale>
        <p:origin x="84"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78A624-9A98-4DF4-A937-08C45B4BCF91}" type="datetimeFigureOut">
              <a:rPr lang="en-US" smtClean="0"/>
              <a:t>03-Oct-17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83761-E8D8-4E61-A38C-1BFA880F7E04}" type="slidenum">
              <a:rPr lang="en-US" smtClean="0"/>
              <a:t>‹#›</a:t>
            </a:fld>
            <a:endParaRPr lang="en-US"/>
          </a:p>
        </p:txBody>
      </p:sp>
    </p:spTree>
    <p:extLst>
      <p:ext uri="{BB962C8B-B14F-4D97-AF65-F5344CB8AC3E}">
        <p14:creationId xmlns:p14="http://schemas.microsoft.com/office/powerpoint/2010/main" val="1215732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normally limit each tag to three visible citations, even when I have more.</a:t>
            </a:r>
            <a:endParaRPr lang="en-US" dirty="0"/>
          </a:p>
        </p:txBody>
      </p:sp>
      <p:sp>
        <p:nvSpPr>
          <p:cNvPr id="4" name="Slide Number Placeholder 3"/>
          <p:cNvSpPr>
            <a:spLocks noGrp="1"/>
          </p:cNvSpPr>
          <p:nvPr>
            <p:ph type="sldNum" sz="quarter" idx="10"/>
          </p:nvPr>
        </p:nvSpPr>
        <p:spPr/>
        <p:txBody>
          <a:bodyPr/>
          <a:lstStyle/>
          <a:p>
            <a:fld id="{6F083761-E8D8-4E61-A38C-1BFA880F7E04}" type="slidenum">
              <a:rPr lang="en-US" smtClean="0"/>
              <a:t>11</a:t>
            </a:fld>
            <a:endParaRPr lang="en-US"/>
          </a:p>
        </p:txBody>
      </p:sp>
    </p:spTree>
    <p:extLst>
      <p:ext uri="{BB962C8B-B14F-4D97-AF65-F5344CB8AC3E}">
        <p14:creationId xmlns:p14="http://schemas.microsoft.com/office/powerpoint/2010/main" val="79543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case, I excluded the Memo field</a:t>
            </a:r>
            <a:r>
              <a:rPr lang="en-US" baseline="0" dirty="0" smtClean="0"/>
              <a:t> </a:t>
            </a:r>
            <a:r>
              <a:rPr lang="en-US" baseline="0" dirty="0" smtClean="0"/>
              <a:t>of the Burial tag with </a:t>
            </a:r>
            <a:r>
              <a:rPr lang="en-US" baseline="0" dirty="0" smtClean="0"/>
              <a:t>a Single exclusion marker</a:t>
            </a:r>
            <a:endParaRPr lang="en-US" dirty="0"/>
          </a:p>
        </p:txBody>
      </p:sp>
      <p:sp>
        <p:nvSpPr>
          <p:cNvPr id="4" name="Slide Number Placeholder 3"/>
          <p:cNvSpPr>
            <a:spLocks noGrp="1"/>
          </p:cNvSpPr>
          <p:nvPr>
            <p:ph type="sldNum" sz="quarter" idx="10"/>
          </p:nvPr>
        </p:nvSpPr>
        <p:spPr/>
        <p:txBody>
          <a:bodyPr/>
          <a:lstStyle/>
          <a:p>
            <a:fld id="{6F083761-E8D8-4E61-A38C-1BFA880F7E04}" type="slidenum">
              <a:rPr lang="en-US" smtClean="0"/>
              <a:t>13</a:t>
            </a:fld>
            <a:endParaRPr lang="en-US"/>
          </a:p>
        </p:txBody>
      </p:sp>
    </p:spTree>
    <p:extLst>
      <p:ext uri="{BB962C8B-B14F-4D97-AF65-F5344CB8AC3E}">
        <p14:creationId xmlns:p14="http://schemas.microsoft.com/office/powerpoint/2010/main" val="712305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Printing would </a:t>
            </a:r>
            <a:r>
              <a:rPr lang="en-US" dirty="0" err="1" smtClean="0"/>
              <a:t>lokk</a:t>
            </a:r>
            <a:r>
              <a:rPr lang="en-US" dirty="0" smtClean="0"/>
              <a:t> like this which also illustrates</a:t>
            </a:r>
            <a:r>
              <a:rPr lang="en-US" baseline="0" dirty="0" smtClean="0"/>
              <a:t> the issue of excluding when TMG expects something. In this case the Memo variable must include the conditional brackets (&lt; &gt;)  </a:t>
            </a:r>
            <a:r>
              <a:rPr lang="en-US" baseline="0" dirty="0" err="1" smtClean="0"/>
              <a:t>conditionsl</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6F083761-E8D8-4E61-A38C-1BFA880F7E04}" type="slidenum">
              <a:rPr lang="en-US" smtClean="0"/>
              <a:t>14</a:t>
            </a:fld>
            <a:endParaRPr lang="en-US"/>
          </a:p>
        </p:txBody>
      </p:sp>
    </p:spTree>
    <p:extLst>
      <p:ext uri="{BB962C8B-B14F-4D97-AF65-F5344CB8AC3E}">
        <p14:creationId xmlns:p14="http://schemas.microsoft.com/office/powerpoint/2010/main" val="4212324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also have the Sensitive information print with MARKERS. This only applies to the Sensitivity Braces, not the Excludes (i.e. hyphen) data.</a:t>
            </a:r>
            <a:endParaRPr lang="en-US" dirty="0"/>
          </a:p>
        </p:txBody>
      </p:sp>
      <p:sp>
        <p:nvSpPr>
          <p:cNvPr id="4" name="Slide Number Placeholder 3"/>
          <p:cNvSpPr>
            <a:spLocks noGrp="1"/>
          </p:cNvSpPr>
          <p:nvPr>
            <p:ph type="sldNum" sz="quarter" idx="10"/>
          </p:nvPr>
        </p:nvSpPr>
        <p:spPr/>
        <p:txBody>
          <a:bodyPr/>
          <a:lstStyle/>
          <a:p>
            <a:fld id="{6F083761-E8D8-4E61-A38C-1BFA880F7E04}" type="slidenum">
              <a:rPr lang="en-US" smtClean="0"/>
              <a:t>18</a:t>
            </a:fld>
            <a:endParaRPr lang="en-US"/>
          </a:p>
        </p:txBody>
      </p:sp>
    </p:spTree>
    <p:extLst>
      <p:ext uri="{BB962C8B-B14F-4D97-AF65-F5344CB8AC3E}">
        <p14:creationId xmlns:p14="http://schemas.microsoft.com/office/powerpoint/2010/main" val="2144111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screen in Report Options also allows you to Suppress Details for Living People.</a:t>
            </a:r>
            <a:endParaRPr lang="en-US" dirty="0"/>
          </a:p>
        </p:txBody>
      </p:sp>
      <p:sp>
        <p:nvSpPr>
          <p:cNvPr id="4" name="Slide Number Placeholder 3"/>
          <p:cNvSpPr>
            <a:spLocks noGrp="1"/>
          </p:cNvSpPr>
          <p:nvPr>
            <p:ph type="sldNum" sz="quarter" idx="10"/>
          </p:nvPr>
        </p:nvSpPr>
        <p:spPr/>
        <p:txBody>
          <a:bodyPr/>
          <a:lstStyle/>
          <a:p>
            <a:fld id="{6F083761-E8D8-4E61-A38C-1BFA880F7E04}" type="slidenum">
              <a:rPr lang="en-US" smtClean="0"/>
              <a:t>19</a:t>
            </a:fld>
            <a:endParaRPr lang="en-US"/>
          </a:p>
        </p:txBody>
      </p:sp>
    </p:spTree>
    <p:extLst>
      <p:ext uri="{BB962C8B-B14F-4D97-AF65-F5344CB8AC3E}">
        <p14:creationId xmlns:p14="http://schemas.microsoft.com/office/powerpoint/2010/main" val="4289967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BB1273-D3DF-49CD-8942-C89B6DCF4F15}"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4203650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B1273-D3DF-49CD-8942-C89B6DCF4F15}"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206679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B1273-D3DF-49CD-8942-C89B6DCF4F15}"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637102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B1273-D3DF-49CD-8942-C89B6DCF4F15}"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1258023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BB1273-D3DF-49CD-8942-C89B6DCF4F15}" type="datetimeFigureOut">
              <a:rPr lang="en-US" smtClean="0"/>
              <a:t>03-Oct-17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17718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BB1273-D3DF-49CD-8942-C89B6DCF4F15}" type="datetimeFigureOut">
              <a:rPr lang="en-US" smtClean="0"/>
              <a:t>03-Oct-17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114434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BB1273-D3DF-49CD-8942-C89B6DCF4F15}" type="datetimeFigureOut">
              <a:rPr lang="en-US" smtClean="0"/>
              <a:t>03-Oct-17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599133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BB1273-D3DF-49CD-8942-C89B6DCF4F15}" type="datetimeFigureOut">
              <a:rPr lang="en-US" smtClean="0"/>
              <a:t>03-Oct-17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2952451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B1273-D3DF-49CD-8942-C89B6DCF4F15}" type="datetimeFigureOut">
              <a:rPr lang="en-US" smtClean="0"/>
              <a:t>03-Oct-17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959237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B1273-D3DF-49CD-8942-C89B6DCF4F15}" type="datetimeFigureOut">
              <a:rPr lang="en-US" smtClean="0"/>
              <a:t>03-Oct-17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3203082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B1273-D3DF-49CD-8942-C89B6DCF4F15}" type="datetimeFigureOut">
              <a:rPr lang="en-US" smtClean="0"/>
              <a:t>03-Oct-17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885C39-8350-446B-9C71-2C7623BFEBBD}" type="slidenum">
              <a:rPr lang="en-US" smtClean="0"/>
              <a:t>‹#›</a:t>
            </a:fld>
            <a:endParaRPr lang="en-US"/>
          </a:p>
        </p:txBody>
      </p:sp>
    </p:spTree>
    <p:extLst>
      <p:ext uri="{BB962C8B-B14F-4D97-AF65-F5344CB8AC3E}">
        <p14:creationId xmlns:p14="http://schemas.microsoft.com/office/powerpoint/2010/main" val="3805320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B1273-D3DF-49CD-8942-C89B6DCF4F15}" type="datetimeFigureOut">
              <a:rPr lang="en-US" smtClean="0"/>
              <a:t>03-Oct-17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885C39-8350-446B-9C71-2C7623BFEBBD}" type="slidenum">
              <a:rPr lang="en-US" smtClean="0"/>
              <a:t>‹#›</a:t>
            </a:fld>
            <a:endParaRPr lang="en-US"/>
          </a:p>
        </p:txBody>
      </p:sp>
    </p:spTree>
    <p:extLst>
      <p:ext uri="{BB962C8B-B14F-4D97-AF65-F5344CB8AC3E}">
        <p14:creationId xmlns:p14="http://schemas.microsoft.com/office/powerpoint/2010/main" val="42461209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hyperlink" Target="mk:@MSITStore:c:\programdata\the%20master%20genealogist%20v9\tmg.chm::/index168.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k:@MSITStore:c:\programdata\the%20master%20genealogist%20v9\tmg.chm::/index20.htm" TargetMode="External"/><Relationship Id="rId2" Type="http://schemas.openxmlformats.org/officeDocument/2006/relationships/hyperlink" Target="mk:@MSITStore:c:\programdata\the%20master%20genealogist%20v9\tmg.chm::/index245.htm" TargetMode="External"/><Relationship Id="rId1" Type="http://schemas.openxmlformats.org/officeDocument/2006/relationships/slideLayout" Target="../slideLayouts/slideLayout2.xml"/><Relationship Id="rId5" Type="http://schemas.openxmlformats.org/officeDocument/2006/relationships/hyperlink" Target="mk:@MSITStore:c:\programdata\the%20master%20genealogist%20v9\tmg.chm::/index561.htm" TargetMode="External"/><Relationship Id="rId4" Type="http://schemas.openxmlformats.org/officeDocument/2006/relationships/hyperlink" Target="mk:@MSITStore:c:\programdata\the%20master%20genealogist%20v9\tmg.chm::/index404.htm"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k:@MSITStore:c:\programdata\the%20master%20genealogist%20v9\tmg.chm::/index20.ht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k:@MSITStore:c:\programdata\the%20master%20genealogist%20v9\tmg.chm::/index245.htm" TargetMode="External"/><Relationship Id="rId2" Type="http://schemas.openxmlformats.org/officeDocument/2006/relationships/hyperlink" Target="mk:@MSITStore:c:\programdata\the%20master%20genealogist%20v9\tmg.chm::/index168.htm"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mk:@MSITStore:c:\programdata\the%20master%20genealogist%20v9\tmg.chm::/index20.ht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k:@MSITStore:c:\programdata\the%20master%20genealogist%20v9\tmg.chm::/index486.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Excluding Information in TMG</a:t>
            </a:r>
            <a:endParaRPr lang="en-US" dirty="0"/>
          </a:p>
        </p:txBody>
      </p:sp>
      <p:sp>
        <p:nvSpPr>
          <p:cNvPr id="3" name="Subtitle 2"/>
          <p:cNvSpPr>
            <a:spLocks noGrp="1"/>
          </p:cNvSpPr>
          <p:nvPr>
            <p:ph type="subTitle" idx="1"/>
          </p:nvPr>
        </p:nvSpPr>
        <p:spPr/>
        <p:txBody>
          <a:bodyPr/>
          <a:lstStyle/>
          <a:p>
            <a:r>
              <a:rPr lang="en-US" dirty="0" smtClean="0"/>
              <a:t>Ottawa TMGUG</a:t>
            </a:r>
          </a:p>
          <a:p>
            <a:r>
              <a:rPr lang="en-US" dirty="0" smtClean="0"/>
              <a:t>7 </a:t>
            </a:r>
            <a:r>
              <a:rPr lang="en-US" dirty="0" smtClean="0"/>
              <a:t>Oct </a:t>
            </a:r>
            <a:r>
              <a:rPr lang="en-US" dirty="0" smtClean="0"/>
              <a:t>2017</a:t>
            </a:r>
            <a:endParaRPr lang="en-US" dirty="0"/>
          </a:p>
        </p:txBody>
      </p:sp>
    </p:spTree>
    <p:extLst>
      <p:ext uri="{BB962C8B-B14F-4D97-AF65-F5344CB8AC3E}">
        <p14:creationId xmlns:p14="http://schemas.microsoft.com/office/powerpoint/2010/main" val="696357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Charts</a:t>
            </a:r>
            <a:endParaRPr lang="en-US" dirty="0"/>
          </a:p>
        </p:txBody>
      </p:sp>
      <p:pic>
        <p:nvPicPr>
          <p:cNvPr id="4" name="Content Placeholder 3"/>
          <p:cNvPicPr>
            <a:picLocks noGrp="1" noChangeAspect="1"/>
          </p:cNvPicPr>
          <p:nvPr>
            <p:ph idx="1"/>
          </p:nvPr>
        </p:nvPicPr>
        <p:blipFill>
          <a:blip r:embed="rId2"/>
          <a:stretch>
            <a:fillRect/>
          </a:stretch>
        </p:blipFill>
        <p:spPr>
          <a:xfrm>
            <a:off x="832835" y="2446986"/>
            <a:ext cx="10520965" cy="3773510"/>
          </a:xfrm>
          <a:prstGeom prst="rect">
            <a:avLst/>
          </a:prstGeom>
        </p:spPr>
      </p:pic>
      <p:sp>
        <p:nvSpPr>
          <p:cNvPr id="3" name="Right Arrow 2"/>
          <p:cNvSpPr/>
          <p:nvPr/>
        </p:nvSpPr>
        <p:spPr>
          <a:xfrm>
            <a:off x="257577" y="4881093"/>
            <a:ext cx="1068947"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6617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stretch>
            <a:fillRect/>
          </a:stretch>
        </p:blipFill>
        <p:spPr>
          <a:xfrm>
            <a:off x="643944" y="463639"/>
            <a:ext cx="8139119" cy="5713324"/>
          </a:xfrm>
          <a:prstGeom prst="rect">
            <a:avLst/>
          </a:prstGeom>
        </p:spPr>
      </p:pic>
      <p:sp>
        <p:nvSpPr>
          <p:cNvPr id="5" name="TextBox 4"/>
          <p:cNvSpPr txBox="1"/>
          <p:nvPr/>
        </p:nvSpPr>
        <p:spPr>
          <a:xfrm>
            <a:off x="9234152" y="695459"/>
            <a:ext cx="2215166" cy="5539978"/>
          </a:xfrm>
          <a:prstGeom prst="rect">
            <a:avLst/>
          </a:prstGeom>
          <a:noFill/>
        </p:spPr>
        <p:txBody>
          <a:bodyPr wrap="square" rtlCol="0">
            <a:spAutoFit/>
          </a:bodyPr>
          <a:lstStyle/>
          <a:p>
            <a:r>
              <a:rPr lang="en-US" sz="2400" dirty="0" smtClean="0">
                <a:effectLst/>
              </a:rPr>
              <a:t>A single exclusion marker in front of the Source Number on the Citation screen will prevent that citation from being printed in reports or exported to GEDCOM unless </a:t>
            </a:r>
            <a:r>
              <a:rPr lang="en-US" sz="2400" b="1" dirty="0" smtClean="0">
                <a:effectLst/>
              </a:rPr>
              <a:t>Show excluded data</a:t>
            </a:r>
            <a:r>
              <a:rPr lang="en-US" sz="2400" dirty="0" smtClean="0">
                <a:effectLst/>
              </a:rPr>
              <a:t> is checked.</a:t>
            </a:r>
          </a:p>
          <a:p>
            <a:endParaRPr lang="en-US" dirty="0"/>
          </a:p>
        </p:txBody>
      </p:sp>
    </p:spTree>
    <p:extLst>
      <p:ext uri="{BB962C8B-B14F-4D97-AF65-F5344CB8AC3E}">
        <p14:creationId xmlns:p14="http://schemas.microsoft.com/office/powerpoint/2010/main" val="592710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Excluding Citations</a:t>
            </a:r>
            <a:endParaRPr lang="en-US" dirty="0"/>
          </a:p>
        </p:txBody>
      </p:sp>
      <p:pic>
        <p:nvPicPr>
          <p:cNvPr id="4" name="Content Placeholder 3"/>
          <p:cNvPicPr>
            <a:picLocks noGrp="1" noChangeAspect="1"/>
          </p:cNvPicPr>
          <p:nvPr>
            <p:ph idx="1"/>
          </p:nvPr>
        </p:nvPicPr>
        <p:blipFill>
          <a:blip r:embed="rId2"/>
          <a:stretch>
            <a:fillRect/>
          </a:stretch>
        </p:blipFill>
        <p:spPr>
          <a:xfrm>
            <a:off x="6953250" y="1690688"/>
            <a:ext cx="4852793" cy="4351338"/>
          </a:xfrm>
          <a:prstGeom prst="rect">
            <a:avLst/>
          </a:prstGeom>
        </p:spPr>
      </p:pic>
      <p:pic>
        <p:nvPicPr>
          <p:cNvPr id="5" name="Picture 4"/>
          <p:cNvPicPr>
            <a:picLocks noChangeAspect="1"/>
          </p:cNvPicPr>
          <p:nvPr/>
        </p:nvPicPr>
        <p:blipFill>
          <a:blip r:embed="rId3"/>
          <a:stretch>
            <a:fillRect/>
          </a:stretch>
        </p:blipFill>
        <p:spPr>
          <a:xfrm>
            <a:off x="838200" y="4004860"/>
            <a:ext cx="5562600" cy="1533525"/>
          </a:xfrm>
          <a:prstGeom prst="rect">
            <a:avLst/>
          </a:prstGeom>
        </p:spPr>
      </p:pic>
      <p:sp>
        <p:nvSpPr>
          <p:cNvPr id="6" name="TextBox 5"/>
          <p:cNvSpPr txBox="1"/>
          <p:nvPr/>
        </p:nvSpPr>
        <p:spPr>
          <a:xfrm>
            <a:off x="2527814" y="1904508"/>
            <a:ext cx="3554569" cy="1477328"/>
          </a:xfrm>
          <a:prstGeom prst="rect">
            <a:avLst/>
          </a:prstGeom>
          <a:noFill/>
        </p:spPr>
        <p:txBody>
          <a:bodyPr wrap="square" rtlCol="0">
            <a:spAutoFit/>
          </a:bodyPr>
          <a:lstStyle/>
          <a:p>
            <a:pPr algn="ctr"/>
            <a:r>
              <a:rPr lang="en-US" dirty="0" smtClean="0">
                <a:effectLst/>
              </a:rPr>
              <a:t>Right-click on the citation in the citation window and select </a:t>
            </a:r>
            <a:r>
              <a:rPr lang="en-US" b="1" dirty="0"/>
              <a:t>Exclude this </a:t>
            </a:r>
            <a:r>
              <a:rPr lang="en-US" b="1" dirty="0" smtClean="0"/>
              <a:t>citation</a:t>
            </a:r>
            <a:endParaRPr lang="en-US" dirty="0"/>
          </a:p>
          <a:p>
            <a:pPr algn="ctr"/>
            <a:r>
              <a:rPr lang="en-US" dirty="0" smtClean="0"/>
              <a:t>or</a:t>
            </a:r>
          </a:p>
          <a:p>
            <a:pPr algn="ctr"/>
            <a:r>
              <a:rPr lang="en-US" dirty="0" smtClean="0"/>
              <a:t>Type a dash before the ID Number</a:t>
            </a:r>
            <a:endParaRPr lang="en-US" dirty="0"/>
          </a:p>
        </p:txBody>
      </p:sp>
      <p:sp>
        <p:nvSpPr>
          <p:cNvPr id="7" name="Right Arrow 6"/>
          <p:cNvSpPr/>
          <p:nvPr/>
        </p:nvSpPr>
        <p:spPr>
          <a:xfrm>
            <a:off x="5872766" y="2498501"/>
            <a:ext cx="978795" cy="412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3122456" y="3451087"/>
            <a:ext cx="695459" cy="4152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4110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 Field</a:t>
            </a:r>
            <a:endParaRPr lang="en-US" dirty="0"/>
          </a:p>
        </p:txBody>
      </p:sp>
      <p:pic>
        <p:nvPicPr>
          <p:cNvPr id="4" name="Content Placeholder 3"/>
          <p:cNvPicPr>
            <a:picLocks noGrp="1" noChangeAspect="1"/>
          </p:cNvPicPr>
          <p:nvPr>
            <p:ph idx="1"/>
          </p:nvPr>
        </p:nvPicPr>
        <p:blipFill>
          <a:blip r:embed="rId3"/>
          <a:stretch>
            <a:fillRect/>
          </a:stretch>
        </p:blipFill>
        <p:spPr>
          <a:xfrm>
            <a:off x="838200" y="1690687"/>
            <a:ext cx="10515600" cy="1013875"/>
          </a:xfrm>
          <a:prstGeom prst="rect">
            <a:avLst/>
          </a:prstGeom>
        </p:spPr>
      </p:pic>
      <p:pic>
        <p:nvPicPr>
          <p:cNvPr id="5" name="Picture 4"/>
          <p:cNvPicPr>
            <a:picLocks noChangeAspect="1"/>
          </p:cNvPicPr>
          <p:nvPr/>
        </p:nvPicPr>
        <p:blipFill>
          <a:blip r:embed="rId4"/>
          <a:stretch>
            <a:fillRect/>
          </a:stretch>
        </p:blipFill>
        <p:spPr>
          <a:xfrm>
            <a:off x="838200" y="3917726"/>
            <a:ext cx="10515600" cy="898972"/>
          </a:xfrm>
          <a:prstGeom prst="rect">
            <a:avLst/>
          </a:prstGeom>
        </p:spPr>
      </p:pic>
    </p:spTree>
    <p:extLst>
      <p:ext uri="{BB962C8B-B14F-4D97-AF65-F5344CB8AC3E}">
        <p14:creationId xmlns:p14="http://schemas.microsoft.com/office/powerpoint/2010/main" val="1982188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 Field</a:t>
            </a:r>
            <a:endParaRPr lang="en-US" dirty="0"/>
          </a:p>
        </p:txBody>
      </p:sp>
      <p:pic>
        <p:nvPicPr>
          <p:cNvPr id="8" name="Picture 7"/>
          <p:cNvPicPr>
            <a:picLocks noChangeAspect="1"/>
          </p:cNvPicPr>
          <p:nvPr/>
        </p:nvPicPr>
        <p:blipFill>
          <a:blip r:embed="rId3"/>
          <a:stretch>
            <a:fillRect/>
          </a:stretch>
        </p:blipFill>
        <p:spPr>
          <a:xfrm>
            <a:off x="838200" y="1339403"/>
            <a:ext cx="10515599" cy="2846231"/>
          </a:xfrm>
          <a:prstGeom prst="rect">
            <a:avLst/>
          </a:prstGeom>
        </p:spPr>
      </p:pic>
      <p:pic>
        <p:nvPicPr>
          <p:cNvPr id="9" name="Picture 8"/>
          <p:cNvPicPr>
            <a:picLocks noChangeAspect="1"/>
          </p:cNvPicPr>
          <p:nvPr/>
        </p:nvPicPr>
        <p:blipFill>
          <a:blip r:embed="rId4"/>
          <a:stretch>
            <a:fillRect/>
          </a:stretch>
        </p:blipFill>
        <p:spPr>
          <a:xfrm>
            <a:off x="838201" y="4185635"/>
            <a:ext cx="10515598" cy="2511380"/>
          </a:xfrm>
          <a:prstGeom prst="rect">
            <a:avLst/>
          </a:prstGeom>
        </p:spPr>
      </p:pic>
      <p:sp>
        <p:nvSpPr>
          <p:cNvPr id="10" name="Left Arrow 9"/>
          <p:cNvSpPr/>
          <p:nvPr/>
        </p:nvSpPr>
        <p:spPr>
          <a:xfrm>
            <a:off x="11237889" y="3271234"/>
            <a:ext cx="726584" cy="69545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5"/>
          <a:stretch>
            <a:fillRect/>
          </a:stretch>
        </p:blipFill>
        <p:spPr>
          <a:xfrm>
            <a:off x="11214600" y="5965432"/>
            <a:ext cx="749873" cy="731583"/>
          </a:xfrm>
          <a:prstGeom prst="rect">
            <a:avLst/>
          </a:prstGeom>
        </p:spPr>
      </p:pic>
    </p:spTree>
    <p:extLst>
      <p:ext uri="{BB962C8B-B14F-4D97-AF65-F5344CB8AC3E}">
        <p14:creationId xmlns:p14="http://schemas.microsoft.com/office/powerpoint/2010/main" val="3885669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Double Exclusion Marker</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a:t>
            </a:r>
            <a:r>
              <a:rPr lang="en-US" dirty="0"/>
              <a:t>double exclusion marker, "</a:t>
            </a:r>
            <a:r>
              <a:rPr lang="en-US" b="1" dirty="0"/>
              <a:t>--</a:t>
            </a:r>
            <a:r>
              <a:rPr lang="en-US" dirty="0"/>
              <a:t>" (two hyphens), is also provided in the interest of security. This marker can be put </a:t>
            </a:r>
            <a:r>
              <a:rPr lang="en-US" b="1" dirty="0"/>
              <a:t>at the beginning of a </a:t>
            </a:r>
            <a:r>
              <a:rPr lang="en-US" b="1" dirty="0"/>
              <a:t>[Sentence] field</a:t>
            </a:r>
            <a:r>
              <a:rPr lang="en-US" dirty="0"/>
              <a:t> to designate that this </a:t>
            </a:r>
            <a:r>
              <a:rPr lang="en-US" b="1" dirty="0"/>
              <a:t>tag</a:t>
            </a:r>
            <a:r>
              <a:rPr lang="en-US" dirty="0"/>
              <a:t> should </a:t>
            </a:r>
            <a:r>
              <a:rPr lang="en-US" b="1" i="1" dirty="0"/>
              <a:t>never</a:t>
            </a:r>
            <a:r>
              <a:rPr lang="en-US" dirty="0"/>
              <a:t> print in a narrative report or chart, or be exported to a GEDCOM file. </a:t>
            </a:r>
            <a:r>
              <a:rPr lang="en-US" b="1" dirty="0"/>
              <a:t>Fields</a:t>
            </a:r>
            <a:r>
              <a:rPr lang="en-US" b="1" dirty="0"/>
              <a:t> </a:t>
            </a:r>
            <a:r>
              <a:rPr lang="en-US" b="1" dirty="0"/>
              <a:t>marked with this symbol</a:t>
            </a:r>
            <a:r>
              <a:rPr lang="en-US" b="1" dirty="0"/>
              <a:t> in name and event tags</a:t>
            </a:r>
            <a:r>
              <a:rPr lang="en-US" dirty="0"/>
              <a:t> will not be included on the Person View (although they will be visible in the Tag Entry screen), in reports, charts, or GEDCOM export files. </a:t>
            </a:r>
            <a:endParaRPr lang="en-US" dirty="0" smtClean="0"/>
          </a:p>
          <a:p>
            <a:r>
              <a:rPr lang="en-US" dirty="0" smtClean="0"/>
              <a:t>Double </a:t>
            </a:r>
            <a:r>
              <a:rPr lang="en-US" dirty="0"/>
              <a:t>exclusion markers cannot be overridden by the </a:t>
            </a:r>
            <a:r>
              <a:rPr lang="en-US" b="1" dirty="0"/>
              <a:t>Show excluded data</a:t>
            </a:r>
            <a:r>
              <a:rPr lang="en-US" dirty="0"/>
              <a:t> option, either in </a:t>
            </a:r>
            <a:r>
              <a:rPr lang="en-US" dirty="0">
                <a:hlinkClick r:id="rId2" action="ppaction://hlinkfile"/>
              </a:rPr>
              <a:t>File &gt; Preferences &gt; Program Options: Tag Box</a:t>
            </a:r>
            <a:r>
              <a:rPr lang="en-US" dirty="0"/>
              <a:t> or in individual reports. They must be changed in the field itself. The Full footnote, Short footnote, and Bibliography template fields on the Output form tab of the Source Definition screen also support the double exclusion marker. A template so marked does not show when previewed nor does it print</a:t>
            </a:r>
          </a:p>
          <a:p>
            <a:endParaRPr lang="en-US" dirty="0"/>
          </a:p>
        </p:txBody>
      </p:sp>
    </p:spTree>
    <p:extLst>
      <p:ext uri="{BB962C8B-B14F-4D97-AF65-F5344CB8AC3E}">
        <p14:creationId xmlns:p14="http://schemas.microsoft.com/office/powerpoint/2010/main" val="3087155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Braces</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t>
            </a:r>
            <a:r>
              <a:rPr lang="en-US" dirty="0"/>
              <a:t>may be information in your data set that should not be printed for public consumption. This "sensitive information" is surrounded with braces {like this}. Sensitivity braces work </a:t>
            </a:r>
            <a:r>
              <a:rPr lang="en-US" b="1" dirty="0"/>
              <a:t>within</a:t>
            </a:r>
            <a:r>
              <a:rPr lang="en-US" dirty="0"/>
              <a:t> a field to isolate specific words or phrases so that they can be omitted from a report. Such information will not be displayed on the </a:t>
            </a:r>
            <a:r>
              <a:rPr lang="en-US" dirty="0">
                <a:hlinkClick r:id="rId2" action="ppaction://hlinkfile"/>
              </a:rPr>
              <a:t>Person View</a:t>
            </a:r>
            <a:r>
              <a:rPr lang="en-US" dirty="0"/>
              <a:t> but will be visible when you enter the </a:t>
            </a:r>
            <a:r>
              <a:rPr lang="en-US" dirty="0">
                <a:hlinkClick r:id="rId3" action="ppaction://hlinkfile"/>
              </a:rPr>
              <a:t>Tag Entry screen</a:t>
            </a:r>
            <a:r>
              <a:rPr lang="en-US" dirty="0"/>
              <a:t>. When creating charts, you may specify in </a:t>
            </a:r>
            <a:r>
              <a:rPr lang="en-US" dirty="0">
                <a:hlinkClick r:id="rId4" action="ppaction://hlinkfile"/>
              </a:rPr>
              <a:t>Chart Options: Other</a:t>
            </a:r>
            <a:r>
              <a:rPr lang="en-US" dirty="0"/>
              <a:t> whether or not sensitive information should be printed. To allow this information to print, you must check </a:t>
            </a:r>
            <a:r>
              <a:rPr lang="en-US" b="1" dirty="0"/>
              <a:t>Show sensitive data</a:t>
            </a:r>
            <a:r>
              <a:rPr lang="en-US" dirty="0"/>
              <a:t>. You will also have an option to print or not print the braces themselves. Sensitive data is supported in source templates (long, short, and bibliographic), as well as in all source elements.</a:t>
            </a:r>
          </a:p>
          <a:p>
            <a:r>
              <a:rPr lang="en-US" b="1" dirty="0"/>
              <a:t>NOTE:</a:t>
            </a:r>
            <a:r>
              <a:rPr lang="en-US" dirty="0"/>
              <a:t> Sensitivity braces cannot be used in </a:t>
            </a:r>
            <a:r>
              <a:rPr lang="en-US" dirty="0">
                <a:hlinkClick r:id="rId5" action="ppaction://hlinkfile"/>
              </a:rPr>
              <a:t>Text Macros</a:t>
            </a:r>
            <a:r>
              <a:rPr lang="en-US" dirty="0"/>
              <a:t>.</a:t>
            </a:r>
          </a:p>
          <a:p>
            <a:endParaRPr lang="en-US" dirty="0"/>
          </a:p>
        </p:txBody>
      </p:sp>
    </p:spTree>
    <p:extLst>
      <p:ext uri="{BB962C8B-B14F-4D97-AF65-F5344CB8AC3E}">
        <p14:creationId xmlns:p14="http://schemas.microsoft.com/office/powerpoint/2010/main" val="2519191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Braces</a:t>
            </a:r>
            <a:br>
              <a:rPr lang="en-US" dirty="0"/>
            </a:br>
            <a:endParaRPr lang="en-US" dirty="0"/>
          </a:p>
        </p:txBody>
      </p:sp>
      <p:sp>
        <p:nvSpPr>
          <p:cNvPr id="3" name="Content Placeholder 2"/>
          <p:cNvSpPr>
            <a:spLocks noGrp="1"/>
          </p:cNvSpPr>
          <p:nvPr>
            <p:ph idx="1"/>
          </p:nvPr>
        </p:nvSpPr>
        <p:spPr>
          <a:xfrm>
            <a:off x="838200" y="1825625"/>
            <a:ext cx="5171941" cy="4351338"/>
          </a:xfrm>
        </p:spPr>
        <p:txBody>
          <a:bodyPr>
            <a:normAutofit/>
          </a:bodyPr>
          <a:lstStyle/>
          <a:p>
            <a:r>
              <a:rPr lang="en-US" dirty="0"/>
              <a:t>He left a will on 17 Jul 1941 at London, Middlesex County, Ontario, Canada: I give, devise and bequeath unto My Wife: Mrs. Emily Knowles, 328 </a:t>
            </a:r>
            <a:r>
              <a:rPr lang="en-US" dirty="0" smtClean="0"/>
              <a:t>Simcoe </a:t>
            </a:r>
            <a:r>
              <a:rPr lang="en-US" dirty="0"/>
              <a:t>Street, London, Ontario, Canada.  "ALL MY ESTATE"  In Witness whereof I have hereunto set my hand this 17 day of July 1941. Witnesses: Ronald Sprague &amp; W </a:t>
            </a:r>
            <a:r>
              <a:rPr lang="en-US" dirty="0" err="1"/>
              <a:t>Schooley</a:t>
            </a:r>
            <a:r>
              <a:rPr lang="en-US" dirty="0"/>
              <a:t>.</a:t>
            </a:r>
            <a:endParaRPr lang="en-US" dirty="0"/>
          </a:p>
        </p:txBody>
      </p:sp>
      <p:pic>
        <p:nvPicPr>
          <p:cNvPr id="4" name="Picture 3"/>
          <p:cNvPicPr>
            <a:picLocks noChangeAspect="1"/>
          </p:cNvPicPr>
          <p:nvPr/>
        </p:nvPicPr>
        <p:blipFill>
          <a:blip r:embed="rId2"/>
          <a:stretch>
            <a:fillRect/>
          </a:stretch>
        </p:blipFill>
        <p:spPr>
          <a:xfrm>
            <a:off x="6632620" y="476517"/>
            <a:ext cx="4721180" cy="6091707"/>
          </a:xfrm>
          <a:prstGeom prst="rect">
            <a:avLst/>
          </a:prstGeom>
        </p:spPr>
      </p:pic>
    </p:spTree>
    <p:extLst>
      <p:ext uri="{BB962C8B-B14F-4D97-AF65-F5344CB8AC3E}">
        <p14:creationId xmlns:p14="http://schemas.microsoft.com/office/powerpoint/2010/main" val="1997512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Braces</a:t>
            </a:r>
            <a:br>
              <a:rPr lang="en-US" dirty="0"/>
            </a:br>
            <a:endParaRPr lang="en-US" dirty="0"/>
          </a:p>
        </p:txBody>
      </p:sp>
      <p:sp>
        <p:nvSpPr>
          <p:cNvPr id="3" name="Content Placeholder 2"/>
          <p:cNvSpPr>
            <a:spLocks noGrp="1"/>
          </p:cNvSpPr>
          <p:nvPr>
            <p:ph idx="1"/>
          </p:nvPr>
        </p:nvSpPr>
        <p:spPr>
          <a:xfrm>
            <a:off x="838200" y="3992451"/>
            <a:ext cx="10515600" cy="2446986"/>
          </a:xfrm>
        </p:spPr>
        <p:txBody>
          <a:bodyPr>
            <a:normAutofit fontScale="92500" lnSpcReduction="10000"/>
          </a:bodyPr>
          <a:lstStyle/>
          <a:p>
            <a:r>
              <a:rPr lang="en-US" dirty="0"/>
              <a:t>He left a will on 17 Jul 1941 at London, Middlesex County, Ontario, Canada: I give, devise and bequeath unto My Wife: Mrs. Emily Knowles, 328 </a:t>
            </a:r>
            <a:r>
              <a:rPr lang="en-US" dirty="0" err="1"/>
              <a:t>Simceo</a:t>
            </a:r>
            <a:r>
              <a:rPr lang="en-US" dirty="0"/>
              <a:t> Street, London, Ontario, Canada.  "ALL MY ESTATE"  {I appoint Mrs. Emily Knowles, 328 Simcoe Street, London, Ontario, Canada, Housewife, to be the Executrix of this my Last Will,} In Witness whereof I have hereunto set my hand this 17 day of July 1941. Witnesses: Ronald Sprague &amp; W </a:t>
            </a:r>
            <a:r>
              <a:rPr lang="en-US" dirty="0" err="1"/>
              <a:t>Schooley</a:t>
            </a:r>
            <a:r>
              <a:rPr lang="en-US" dirty="0"/>
              <a:t>. </a:t>
            </a:r>
            <a:endParaRPr lang="en-US" dirty="0"/>
          </a:p>
        </p:txBody>
      </p:sp>
      <p:pic>
        <p:nvPicPr>
          <p:cNvPr id="5" name="Picture 4"/>
          <p:cNvPicPr>
            <a:picLocks noChangeAspect="1"/>
          </p:cNvPicPr>
          <p:nvPr/>
        </p:nvPicPr>
        <p:blipFill>
          <a:blip r:embed="rId3"/>
          <a:stretch>
            <a:fillRect/>
          </a:stretch>
        </p:blipFill>
        <p:spPr>
          <a:xfrm>
            <a:off x="838200" y="1299794"/>
            <a:ext cx="10515600" cy="2581275"/>
          </a:xfrm>
          <a:prstGeom prst="rect">
            <a:avLst/>
          </a:prstGeom>
        </p:spPr>
      </p:pic>
    </p:spTree>
    <p:extLst>
      <p:ext uri="{BB962C8B-B14F-4D97-AF65-F5344CB8AC3E}">
        <p14:creationId xmlns:p14="http://schemas.microsoft.com/office/powerpoint/2010/main" val="1258544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Suppress Details for Living People</a:t>
            </a:r>
            <a:endParaRPr lang="en-US" dirty="0"/>
          </a:p>
        </p:txBody>
      </p:sp>
      <p:sp>
        <p:nvSpPr>
          <p:cNvPr id="3" name="Content Placeholder 2"/>
          <p:cNvSpPr>
            <a:spLocks noGrp="1"/>
          </p:cNvSpPr>
          <p:nvPr>
            <p:ph idx="1"/>
          </p:nvPr>
        </p:nvSpPr>
        <p:spPr>
          <a:xfrm>
            <a:off x="838200" y="4687909"/>
            <a:ext cx="10515600" cy="1751527"/>
          </a:xfrm>
        </p:spPr>
        <p:txBody>
          <a:bodyPr>
            <a:normAutofit/>
          </a:bodyPr>
          <a:lstStyle/>
          <a:p>
            <a:r>
              <a:rPr lang="en-US" dirty="0" smtClean="0"/>
              <a:t>If </a:t>
            </a:r>
            <a:r>
              <a:rPr lang="en-US" dirty="0"/>
              <a:t>this option is chosen, then all tags (except primary name) are suppressed for people for whom </a:t>
            </a:r>
            <a:r>
              <a:rPr lang="en-US" b="1" dirty="0"/>
              <a:t>LIVING=Y</a:t>
            </a:r>
            <a:r>
              <a:rPr lang="en-US" dirty="0"/>
              <a:t> or </a:t>
            </a:r>
            <a:r>
              <a:rPr lang="en-US" b="1" dirty="0"/>
              <a:t>? </a:t>
            </a:r>
            <a:r>
              <a:rPr lang="en-US" dirty="0"/>
              <a:t>is set. They are replaced with a single sentence: [P] "is still living." You can change this text if desired.</a:t>
            </a:r>
            <a:endParaRPr lang="en-US" dirty="0">
              <a:effectLst/>
            </a:endParaRPr>
          </a:p>
        </p:txBody>
      </p:sp>
      <p:pic>
        <p:nvPicPr>
          <p:cNvPr id="5" name="Picture 4"/>
          <p:cNvPicPr>
            <a:picLocks noChangeAspect="1"/>
          </p:cNvPicPr>
          <p:nvPr/>
        </p:nvPicPr>
        <p:blipFill>
          <a:blip r:embed="rId3"/>
          <a:stretch>
            <a:fillRect/>
          </a:stretch>
        </p:blipFill>
        <p:spPr>
          <a:xfrm>
            <a:off x="838200" y="1898661"/>
            <a:ext cx="10515600" cy="2581275"/>
          </a:xfrm>
          <a:prstGeom prst="rect">
            <a:avLst/>
          </a:prstGeom>
        </p:spPr>
      </p:pic>
      <p:sp>
        <p:nvSpPr>
          <p:cNvPr id="4" name="Left Arrow 3"/>
          <p:cNvSpPr/>
          <p:nvPr/>
        </p:nvSpPr>
        <p:spPr>
          <a:xfrm>
            <a:off x="8577330" y="3794740"/>
            <a:ext cx="2987898" cy="52612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7127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Excluding Information</a:t>
            </a:r>
            <a:endParaRPr lang="en-US" dirty="0"/>
          </a:p>
        </p:txBody>
      </p:sp>
      <p:sp>
        <p:nvSpPr>
          <p:cNvPr id="3" name="Content Placeholder 2"/>
          <p:cNvSpPr>
            <a:spLocks noGrp="1"/>
          </p:cNvSpPr>
          <p:nvPr>
            <p:ph idx="1"/>
          </p:nvPr>
        </p:nvSpPr>
        <p:spPr/>
        <p:txBody>
          <a:bodyPr>
            <a:normAutofit lnSpcReduction="10000"/>
          </a:bodyPr>
          <a:lstStyle/>
          <a:p>
            <a:r>
              <a:rPr lang="en-US" dirty="0" smtClean="0">
                <a:effectLst/>
              </a:rPr>
              <a:t>The basic views (Person, Family, Tree) have limited space for displaying information associated with tags. It is possible to suppress display of certain fields in order to allow other fields to be viewed. This is accomplished by placing a marker when entering data on the </a:t>
            </a:r>
            <a:r>
              <a:rPr lang="en-US" dirty="0" smtClean="0">
                <a:effectLst/>
                <a:hlinkClick r:id="rId2" action="ppaction://hlinkfile"/>
              </a:rPr>
              <a:t>Tag Entry</a:t>
            </a:r>
            <a:r>
              <a:rPr lang="en-US" dirty="0" smtClean="0">
                <a:effectLst/>
              </a:rPr>
              <a:t> screen. </a:t>
            </a:r>
          </a:p>
          <a:p>
            <a:endParaRPr lang="en-US" dirty="0"/>
          </a:p>
          <a:p>
            <a:r>
              <a:rPr lang="en-US" dirty="0" smtClean="0">
                <a:effectLst/>
              </a:rPr>
              <a:t>These Exclusion Markers can also be used to control what will export to a GEDCOM file and what will print in certain reports.</a:t>
            </a:r>
          </a:p>
          <a:p>
            <a:endParaRPr lang="en-US" dirty="0"/>
          </a:p>
          <a:p>
            <a:r>
              <a:rPr lang="en-US" b="1" dirty="0"/>
              <a:t>NOTE:</a:t>
            </a:r>
            <a:r>
              <a:rPr lang="en-US" dirty="0" smtClean="0">
                <a:effectLst/>
              </a:rPr>
              <a:t> Exclusion markers cannot be used in Date fields.</a:t>
            </a:r>
            <a:endParaRPr lang="en-US" dirty="0"/>
          </a:p>
        </p:txBody>
      </p:sp>
    </p:spTree>
    <p:extLst>
      <p:ext uri="{BB962C8B-B14F-4D97-AF65-F5344CB8AC3E}">
        <p14:creationId xmlns:p14="http://schemas.microsoft.com/office/powerpoint/2010/main" val="13750286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Hidden </a:t>
            </a:r>
            <a:r>
              <a:rPr lang="en-US" b="1" dirty="0" smtClean="0"/>
              <a:t>Text</a:t>
            </a:r>
            <a:endParaRPr lang="en-US" dirty="0"/>
          </a:p>
        </p:txBody>
      </p:sp>
      <p:sp>
        <p:nvSpPr>
          <p:cNvPr id="3" name="Content Placeholder 2"/>
          <p:cNvSpPr>
            <a:spLocks noGrp="1"/>
          </p:cNvSpPr>
          <p:nvPr>
            <p:ph idx="1"/>
          </p:nvPr>
        </p:nvSpPr>
        <p:spPr>
          <a:xfrm>
            <a:off x="838199" y="1825624"/>
            <a:ext cx="10791423" cy="4729721"/>
          </a:xfrm>
        </p:spPr>
        <p:txBody>
          <a:bodyPr>
            <a:normAutofit lnSpcReduction="10000"/>
          </a:bodyPr>
          <a:lstStyle/>
          <a:p>
            <a:r>
              <a:rPr lang="en-US" dirty="0" smtClean="0"/>
              <a:t>To </a:t>
            </a:r>
            <a:r>
              <a:rPr lang="en-US" dirty="0"/>
              <a:t>insert an embedded code for hidden text into any memo type field (specifically in the Tag Entry screen Memo field, Sentence Structures, or Citation; and in the Memo fields in the Supplemental and Output form tabs in Source Definition):</a:t>
            </a:r>
            <a:endParaRPr lang="en-US" dirty="0"/>
          </a:p>
          <a:p>
            <a:pPr lvl="1"/>
            <a:r>
              <a:rPr lang="en-US" sz="2800" dirty="0"/>
              <a:t>Highlight the relevant text, right-click, and select the code from the menu.</a:t>
            </a:r>
          </a:p>
          <a:p>
            <a:pPr marL="0" indent="0">
              <a:buNone/>
            </a:pPr>
            <a:r>
              <a:rPr lang="en-US" sz="1300" dirty="0"/>
              <a:t> </a:t>
            </a:r>
          </a:p>
          <a:p>
            <a:r>
              <a:rPr lang="en-US" dirty="0"/>
              <a:t>Text controlled by this code will never print on any report output, whether to screen, file, or printer. It has the same effect as sensitivity braces, except that </a:t>
            </a:r>
            <a:r>
              <a:rPr lang="en-US" b="1" dirty="0"/>
              <a:t>it cannot be overridden</a:t>
            </a:r>
            <a:r>
              <a:rPr lang="en-US" dirty="0"/>
              <a:t>. Consequently, there is no need to remember to check the appropriate options on report definitions.</a:t>
            </a:r>
          </a:p>
          <a:p>
            <a:pPr marL="457200" lvl="1" indent="0">
              <a:buNone/>
            </a:pPr>
            <a:r>
              <a:rPr lang="en-US" sz="2800" dirty="0"/>
              <a:t>    Example</a:t>
            </a:r>
            <a:r>
              <a:rPr lang="en-US" sz="2800" dirty="0" smtClean="0"/>
              <a:t>: [HID</a:t>
            </a:r>
            <a:r>
              <a:rPr lang="en-US" sz="2800" dirty="0"/>
              <a:t>:]This text will never print.[:HID]</a:t>
            </a:r>
          </a:p>
          <a:p>
            <a:endParaRPr lang="en-US" dirty="0"/>
          </a:p>
        </p:txBody>
      </p:sp>
    </p:spTree>
    <p:extLst>
      <p:ext uri="{BB962C8B-B14F-4D97-AF65-F5344CB8AC3E}">
        <p14:creationId xmlns:p14="http://schemas.microsoft.com/office/powerpoint/2010/main" val="604189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4991100" y="365125"/>
            <a:ext cx="6362700" cy="5811838"/>
          </a:xfrm>
          <a:prstGeom prst="rect">
            <a:avLst/>
          </a:prstGeom>
        </p:spPr>
      </p:pic>
      <p:sp>
        <p:nvSpPr>
          <p:cNvPr id="2" name="Title 1"/>
          <p:cNvSpPr>
            <a:spLocks noGrp="1"/>
          </p:cNvSpPr>
          <p:nvPr>
            <p:ph type="title"/>
          </p:nvPr>
        </p:nvSpPr>
        <p:spPr/>
        <p:txBody>
          <a:bodyPr/>
          <a:lstStyle/>
          <a:p>
            <a:r>
              <a:rPr lang="en-US" b="1" dirty="0" smtClean="0"/>
              <a:t>Exclusion Marker</a:t>
            </a:r>
            <a:endParaRPr lang="en-US" dirty="0"/>
          </a:p>
        </p:txBody>
      </p:sp>
      <p:sp>
        <p:nvSpPr>
          <p:cNvPr id="3" name="Content Placeholder 2"/>
          <p:cNvSpPr>
            <a:spLocks noGrp="1"/>
          </p:cNvSpPr>
          <p:nvPr>
            <p:ph idx="1"/>
          </p:nvPr>
        </p:nvSpPr>
        <p:spPr>
          <a:xfrm>
            <a:off x="838200" y="1825625"/>
            <a:ext cx="4042893" cy="4351338"/>
          </a:xfrm>
        </p:spPr>
        <p:txBody>
          <a:bodyPr>
            <a:normAutofit/>
          </a:bodyPr>
          <a:lstStyle/>
          <a:p>
            <a:r>
              <a:rPr lang="en-US" sz="3600" dirty="0" smtClean="0">
                <a:effectLst/>
              </a:rPr>
              <a:t>The display of</a:t>
            </a:r>
            <a:r>
              <a:rPr lang="en-US" sz="3600" b="1" dirty="0" smtClean="0">
                <a:effectLst/>
              </a:rPr>
              <a:t> all the information in a field will be</a:t>
            </a:r>
            <a:r>
              <a:rPr lang="en-US" sz="3600" dirty="0" smtClean="0">
                <a:effectLst/>
              </a:rPr>
              <a:t> </a:t>
            </a:r>
            <a:r>
              <a:rPr lang="en-US" sz="3600" b="1" dirty="0" smtClean="0">
                <a:effectLst/>
              </a:rPr>
              <a:t>suppressed</a:t>
            </a:r>
            <a:r>
              <a:rPr lang="en-US" sz="3600" dirty="0" smtClean="0">
                <a:effectLst/>
              </a:rPr>
              <a:t> if the field begins with the symbol "</a:t>
            </a:r>
            <a:r>
              <a:rPr lang="en-US" sz="3600" b="1" dirty="0" smtClean="0">
                <a:effectLst/>
              </a:rPr>
              <a:t>-</a:t>
            </a:r>
            <a:r>
              <a:rPr lang="en-US" sz="3600" dirty="0" smtClean="0">
                <a:effectLst/>
              </a:rPr>
              <a:t>". </a:t>
            </a:r>
          </a:p>
        </p:txBody>
      </p:sp>
      <p:sp>
        <p:nvSpPr>
          <p:cNvPr id="5" name="Left Arrow 4"/>
          <p:cNvSpPr/>
          <p:nvPr/>
        </p:nvSpPr>
        <p:spPr>
          <a:xfrm>
            <a:off x="10851524" y="3117168"/>
            <a:ext cx="1004552" cy="81136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1474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a:blip r:embed="rId2"/>
          <a:stretch>
            <a:fillRect/>
          </a:stretch>
        </p:blipFill>
        <p:spPr>
          <a:xfrm>
            <a:off x="708338" y="1073251"/>
            <a:ext cx="10496282" cy="4902546"/>
          </a:xfrm>
          <a:prstGeom prst="rect">
            <a:avLst/>
          </a:prstGeom>
        </p:spPr>
      </p:pic>
      <p:sp>
        <p:nvSpPr>
          <p:cNvPr id="8" name="Left Arrow 7"/>
          <p:cNvSpPr/>
          <p:nvPr/>
        </p:nvSpPr>
        <p:spPr>
          <a:xfrm>
            <a:off x="9478851" y="4906851"/>
            <a:ext cx="1596980" cy="75985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6676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Exclusion Marker</a:t>
            </a:r>
            <a:endParaRPr lang="en-US" dirty="0"/>
          </a:p>
        </p:txBody>
      </p:sp>
      <p:sp>
        <p:nvSpPr>
          <p:cNvPr id="3" name="Content Placeholder 2"/>
          <p:cNvSpPr>
            <a:spLocks noGrp="1"/>
          </p:cNvSpPr>
          <p:nvPr>
            <p:ph idx="1"/>
          </p:nvPr>
        </p:nvSpPr>
        <p:spPr>
          <a:xfrm>
            <a:off x="838200" y="1825625"/>
            <a:ext cx="4223197" cy="4351338"/>
          </a:xfrm>
        </p:spPr>
        <p:txBody>
          <a:bodyPr/>
          <a:lstStyle/>
          <a:p>
            <a:r>
              <a:rPr lang="en-US" dirty="0" smtClean="0">
                <a:effectLst/>
              </a:rPr>
              <a:t>If </a:t>
            </a:r>
            <a:r>
              <a:rPr lang="en-US" b="1" dirty="0" smtClean="0">
                <a:effectLst/>
              </a:rPr>
              <a:t>Show excluded data</a:t>
            </a:r>
            <a:r>
              <a:rPr lang="en-US" dirty="0" smtClean="0">
                <a:effectLst/>
              </a:rPr>
              <a:t> in </a:t>
            </a:r>
            <a:r>
              <a:rPr lang="en-US" b="1" dirty="0" smtClean="0">
                <a:effectLst/>
              </a:rPr>
              <a:t>File &gt; </a:t>
            </a:r>
            <a:r>
              <a:rPr lang="en-US" b="1" dirty="0" smtClean="0"/>
              <a:t>Preferences</a:t>
            </a:r>
            <a:r>
              <a:rPr lang="en-US" b="1" dirty="0" smtClean="0">
                <a:effectLst/>
              </a:rPr>
              <a:t> &gt; </a:t>
            </a:r>
            <a:r>
              <a:rPr lang="en-US" dirty="0" smtClean="0">
                <a:effectLst/>
                <a:hlinkClick r:id="rId2" action="ppaction://hlinkfile"/>
              </a:rPr>
              <a:t>Program Options: Tag Box</a:t>
            </a:r>
            <a:r>
              <a:rPr lang="en-US" dirty="0" smtClean="0">
                <a:effectLst/>
              </a:rPr>
              <a:t> is not checked, this field will not be displayed on the </a:t>
            </a:r>
            <a:r>
              <a:rPr lang="en-US" dirty="0" smtClean="0">
                <a:effectLst/>
                <a:hlinkClick r:id="rId3" action="ppaction://hlinkfile"/>
              </a:rPr>
              <a:t>Person View</a:t>
            </a:r>
            <a:r>
              <a:rPr lang="en-US" dirty="0" smtClean="0">
                <a:effectLst/>
              </a:rPr>
              <a:t>, but will be visible on the </a:t>
            </a:r>
            <a:r>
              <a:rPr lang="en-US" dirty="0" smtClean="0">
                <a:effectLst/>
                <a:hlinkClick r:id="rId4" action="ppaction://hlinkfile"/>
              </a:rPr>
              <a:t>Tag Entry screen</a:t>
            </a:r>
            <a:r>
              <a:rPr lang="en-US" dirty="0" smtClean="0">
                <a:effectLst/>
              </a:rPr>
              <a:t>.</a:t>
            </a:r>
          </a:p>
          <a:p>
            <a:endParaRPr lang="en-US" dirty="0" smtClean="0"/>
          </a:p>
          <a:p>
            <a:endParaRPr lang="en-US" dirty="0"/>
          </a:p>
        </p:txBody>
      </p:sp>
      <p:pic>
        <p:nvPicPr>
          <p:cNvPr id="4" name="Picture 3"/>
          <p:cNvPicPr>
            <a:picLocks noChangeAspect="1"/>
          </p:cNvPicPr>
          <p:nvPr/>
        </p:nvPicPr>
        <p:blipFill>
          <a:blip r:embed="rId5"/>
          <a:stretch>
            <a:fillRect/>
          </a:stretch>
        </p:blipFill>
        <p:spPr>
          <a:xfrm>
            <a:off x="5434885" y="527295"/>
            <a:ext cx="6151808" cy="5796408"/>
          </a:xfrm>
          <a:prstGeom prst="rect">
            <a:avLst/>
          </a:prstGeom>
        </p:spPr>
      </p:pic>
      <p:sp>
        <p:nvSpPr>
          <p:cNvPr id="5" name="Left Arrow 4"/>
          <p:cNvSpPr/>
          <p:nvPr/>
        </p:nvSpPr>
        <p:spPr>
          <a:xfrm>
            <a:off x="11037193" y="2962141"/>
            <a:ext cx="798491" cy="6825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7119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732681" y="695459"/>
            <a:ext cx="10291633" cy="5370490"/>
          </a:xfrm>
          <a:prstGeom prst="rect">
            <a:avLst/>
          </a:prstGeom>
        </p:spPr>
      </p:pic>
      <p:sp>
        <p:nvSpPr>
          <p:cNvPr id="5" name="Left Arrow 4"/>
          <p:cNvSpPr/>
          <p:nvPr/>
        </p:nvSpPr>
        <p:spPr>
          <a:xfrm>
            <a:off x="9903854" y="5125792"/>
            <a:ext cx="1622738" cy="7727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7747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dirty="0" smtClean="0"/>
              <a:t>Individual Narrative</a:t>
            </a:r>
            <a:endParaRPr lang="en-US" dirty="0"/>
          </a:p>
        </p:txBody>
      </p:sp>
      <p:pic>
        <p:nvPicPr>
          <p:cNvPr id="2" name="Picture 1"/>
          <p:cNvPicPr>
            <a:picLocks noChangeAspect="1"/>
          </p:cNvPicPr>
          <p:nvPr/>
        </p:nvPicPr>
        <p:blipFill>
          <a:blip r:embed="rId2"/>
          <a:stretch>
            <a:fillRect/>
          </a:stretch>
        </p:blipFill>
        <p:spPr>
          <a:xfrm>
            <a:off x="838200" y="1690688"/>
            <a:ext cx="10515600" cy="3615408"/>
          </a:xfrm>
          <a:prstGeom prst="rect">
            <a:avLst/>
          </a:prstGeom>
        </p:spPr>
      </p:pic>
      <p:sp>
        <p:nvSpPr>
          <p:cNvPr id="5" name="Up Arrow 4"/>
          <p:cNvSpPr/>
          <p:nvPr/>
        </p:nvSpPr>
        <p:spPr>
          <a:xfrm>
            <a:off x="3464417" y="4984123"/>
            <a:ext cx="978794" cy="103031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4213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Charts</a:t>
            </a:r>
            <a:endParaRPr lang="en-US" dirty="0"/>
          </a:p>
        </p:txBody>
      </p:sp>
      <p:sp>
        <p:nvSpPr>
          <p:cNvPr id="3" name="Content Placeholder 2"/>
          <p:cNvSpPr>
            <a:spLocks noGrp="1"/>
          </p:cNvSpPr>
          <p:nvPr>
            <p:ph idx="1"/>
          </p:nvPr>
        </p:nvSpPr>
        <p:spPr>
          <a:xfrm>
            <a:off x="838200" y="1571223"/>
            <a:ext cx="10515600" cy="4605740"/>
          </a:xfrm>
        </p:spPr>
        <p:txBody>
          <a:bodyPr>
            <a:normAutofit fontScale="92500" lnSpcReduction="10000"/>
          </a:bodyPr>
          <a:lstStyle/>
          <a:p>
            <a:r>
              <a:rPr lang="en-US" dirty="0"/>
              <a:t>A single Exclusion Marker at the beginning of a </a:t>
            </a:r>
            <a:r>
              <a:rPr lang="en-US" b="1" dirty="0"/>
              <a:t>Sentence</a:t>
            </a:r>
            <a:r>
              <a:rPr lang="en-US" dirty="0"/>
              <a:t> field in any tag, or at the beginning of the </a:t>
            </a:r>
            <a:r>
              <a:rPr lang="en-US" b="1" dirty="0"/>
              <a:t>Memo</a:t>
            </a:r>
            <a:r>
              <a:rPr lang="en-US" dirty="0"/>
              <a:t> field in a </a:t>
            </a:r>
            <a:r>
              <a:rPr lang="en-US" b="1" dirty="0"/>
              <a:t>Note</a:t>
            </a:r>
            <a:r>
              <a:rPr lang="en-US" dirty="0"/>
              <a:t> tag, prevents the printing of that tag and the export of that </a:t>
            </a:r>
            <a:r>
              <a:rPr lang="en-US" b="1" dirty="0"/>
              <a:t>entire tag</a:t>
            </a:r>
            <a:r>
              <a:rPr lang="en-US" dirty="0"/>
              <a:t> to GEDCOM if </a:t>
            </a:r>
            <a:r>
              <a:rPr lang="en-US" b="1" dirty="0"/>
              <a:t>Show excluded data</a:t>
            </a:r>
            <a:r>
              <a:rPr lang="en-US" dirty="0"/>
              <a:t> is not checked. </a:t>
            </a:r>
          </a:p>
          <a:p>
            <a:r>
              <a:rPr lang="en-US" dirty="0"/>
              <a:t>A single Exclusion Marker at the beginning of the </a:t>
            </a:r>
            <a:r>
              <a:rPr lang="en-US" b="1" dirty="0"/>
              <a:t>Memo</a:t>
            </a:r>
            <a:r>
              <a:rPr lang="en-US" dirty="0"/>
              <a:t> field in any </a:t>
            </a:r>
            <a:r>
              <a:rPr lang="en-US" b="1" dirty="0"/>
              <a:t>non-Note</a:t>
            </a:r>
            <a:r>
              <a:rPr lang="en-US" dirty="0"/>
              <a:t> tag prevents the printing of that tag's Memo and the export of that Memo to GEDCOM if </a:t>
            </a:r>
            <a:r>
              <a:rPr lang="en-US" b="1" dirty="0"/>
              <a:t>Show excluded data</a:t>
            </a:r>
            <a:r>
              <a:rPr lang="en-US" dirty="0"/>
              <a:t> is not checked. </a:t>
            </a:r>
          </a:p>
          <a:p>
            <a:r>
              <a:rPr lang="en-US" dirty="0"/>
              <a:t>Single exclusion markers can be used in the source element fields on the Source Definition / General tab. Single exclusion markers can also be used in repository fields. When [REPOSITORY], [REPOSITORY ADDRESS], or [REPOSITORY INFO] is used in a template, any repository fields with single exclusion markers will preview showing the markers, and will not print unless </a:t>
            </a:r>
            <a:r>
              <a:rPr lang="en-US" b="1" dirty="0"/>
              <a:t>Show excluded data</a:t>
            </a:r>
            <a:r>
              <a:rPr lang="en-US" dirty="0"/>
              <a:t> is checked. </a:t>
            </a:r>
          </a:p>
          <a:p>
            <a:endParaRPr lang="en-US" dirty="0"/>
          </a:p>
        </p:txBody>
      </p:sp>
    </p:spTree>
    <p:extLst>
      <p:ext uri="{BB962C8B-B14F-4D97-AF65-F5344CB8AC3E}">
        <p14:creationId xmlns:p14="http://schemas.microsoft.com/office/powerpoint/2010/main" val="2878380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Charts</a:t>
            </a:r>
            <a:endParaRPr lang="en-US" dirty="0"/>
          </a:p>
        </p:txBody>
      </p:sp>
      <p:sp>
        <p:nvSpPr>
          <p:cNvPr id="3" name="Content Placeholder 2"/>
          <p:cNvSpPr>
            <a:spLocks noGrp="1"/>
          </p:cNvSpPr>
          <p:nvPr>
            <p:ph idx="1"/>
          </p:nvPr>
        </p:nvSpPr>
        <p:spPr>
          <a:xfrm>
            <a:off x="838200" y="1571223"/>
            <a:ext cx="10515600" cy="4605740"/>
          </a:xfrm>
        </p:spPr>
        <p:txBody>
          <a:bodyPr>
            <a:normAutofit lnSpcReduction="10000"/>
          </a:bodyPr>
          <a:lstStyle/>
          <a:p>
            <a:r>
              <a:rPr lang="en-US" dirty="0" smtClean="0">
                <a:effectLst/>
              </a:rPr>
              <a:t>There is an option when creating a chart </a:t>
            </a:r>
            <a:r>
              <a:rPr lang="en-US" dirty="0" smtClean="0">
                <a:effectLst/>
              </a:rPr>
              <a:t>or </a:t>
            </a:r>
            <a:r>
              <a:rPr lang="en-US" dirty="0" smtClean="0">
                <a:effectLst/>
              </a:rPr>
              <a:t>certain reports to specify whether fields marked with the "</a:t>
            </a:r>
            <a:r>
              <a:rPr lang="en-US" b="1" dirty="0" smtClean="0">
                <a:effectLst/>
              </a:rPr>
              <a:t>-</a:t>
            </a:r>
            <a:r>
              <a:rPr lang="en-US" dirty="0" smtClean="0">
                <a:effectLst/>
              </a:rPr>
              <a:t>" will appear. </a:t>
            </a:r>
            <a:endParaRPr lang="en-US" dirty="0" smtClean="0">
              <a:effectLst/>
            </a:endParaRPr>
          </a:p>
          <a:p>
            <a:r>
              <a:rPr lang="en-US" dirty="0" smtClean="0">
                <a:effectLst/>
              </a:rPr>
              <a:t>This </a:t>
            </a:r>
            <a:r>
              <a:rPr lang="en-US" dirty="0" smtClean="0">
                <a:effectLst/>
              </a:rPr>
              <a:t>is an especially useful feature for charts, which have a limited space for place names. </a:t>
            </a:r>
            <a:endParaRPr lang="en-US" dirty="0" smtClean="0">
              <a:effectLst/>
            </a:endParaRPr>
          </a:p>
          <a:p>
            <a:r>
              <a:rPr lang="en-US" dirty="0" smtClean="0">
                <a:effectLst/>
              </a:rPr>
              <a:t>To </a:t>
            </a:r>
            <a:r>
              <a:rPr lang="en-US" dirty="0" smtClean="0">
                <a:effectLst/>
              </a:rPr>
              <a:t>print fields that begin with a "</a:t>
            </a:r>
            <a:r>
              <a:rPr lang="en-US" b="1" dirty="0" smtClean="0">
                <a:effectLst/>
              </a:rPr>
              <a:t>-</a:t>
            </a:r>
            <a:r>
              <a:rPr lang="en-US" dirty="0" smtClean="0">
                <a:effectLst/>
              </a:rPr>
              <a:t>", check </a:t>
            </a:r>
            <a:r>
              <a:rPr lang="en-US" b="1" dirty="0"/>
              <a:t>Show excluded data</a:t>
            </a:r>
            <a:r>
              <a:rPr lang="en-US" dirty="0"/>
              <a:t> </a:t>
            </a:r>
            <a:r>
              <a:rPr lang="en-US" dirty="0" smtClean="0">
                <a:effectLst/>
              </a:rPr>
              <a:t>when creating or editing the report. The "</a:t>
            </a:r>
            <a:r>
              <a:rPr lang="en-US" b="1" dirty="0" smtClean="0">
                <a:effectLst/>
              </a:rPr>
              <a:t>-</a:t>
            </a:r>
            <a:r>
              <a:rPr lang="en-US" dirty="0" smtClean="0">
                <a:effectLst/>
              </a:rPr>
              <a:t>" will not appear on the View screens or in charts. The Full footnote, Short footnote, and Bibliography template fields on the </a:t>
            </a:r>
            <a:r>
              <a:rPr lang="en-US" dirty="0" smtClean="0">
                <a:effectLst/>
                <a:hlinkClick r:id="rId2" action="ppaction://hlinkfile"/>
              </a:rPr>
              <a:t>Output form</a:t>
            </a:r>
            <a:r>
              <a:rPr lang="en-US" dirty="0" smtClean="0">
                <a:effectLst/>
              </a:rPr>
              <a:t> tab of the Source Definition screen also support the single exclusion marker. A template so marked shows when previewed, but does not print. This feature is not applied when the exclusion marker is used with a principal's ID number. It will still print.</a:t>
            </a:r>
          </a:p>
          <a:p>
            <a:endParaRPr lang="en-US" dirty="0"/>
          </a:p>
        </p:txBody>
      </p:sp>
    </p:spTree>
    <p:extLst>
      <p:ext uri="{BB962C8B-B14F-4D97-AF65-F5344CB8AC3E}">
        <p14:creationId xmlns:p14="http://schemas.microsoft.com/office/powerpoint/2010/main" val="1993543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TotalTime>
  <Words>1277</Words>
  <Application>Microsoft Office PowerPoint</Application>
  <PresentationFormat>Widescreen</PresentationFormat>
  <Paragraphs>58</Paragraphs>
  <Slides>20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Excluding Information in TMG</vt:lpstr>
      <vt:lpstr>Excluding Information</vt:lpstr>
      <vt:lpstr>Exclusion Marker</vt:lpstr>
      <vt:lpstr>PowerPoint Presentation</vt:lpstr>
      <vt:lpstr>Exclusion Marker</vt:lpstr>
      <vt:lpstr>PowerPoint Presentation</vt:lpstr>
      <vt:lpstr>Individual Narrative</vt:lpstr>
      <vt:lpstr>Printing Charts</vt:lpstr>
      <vt:lpstr>Printing Charts</vt:lpstr>
      <vt:lpstr>Printing Charts</vt:lpstr>
      <vt:lpstr>PowerPoint Presentation</vt:lpstr>
      <vt:lpstr>Excluding Citations</vt:lpstr>
      <vt:lpstr>Memo Field</vt:lpstr>
      <vt:lpstr>Memo Field</vt:lpstr>
      <vt:lpstr>Double Exclusion Marker </vt:lpstr>
      <vt:lpstr>Sensitivity Braces </vt:lpstr>
      <vt:lpstr>Sensitivity Braces </vt:lpstr>
      <vt:lpstr>Sensitivity Braces </vt:lpstr>
      <vt:lpstr>Suppress Details for Living People</vt:lpstr>
      <vt:lpstr>Hidden Text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Excluding Information in TMG</dc:title>
  <dc:creator>Michael More</dc:creator>
  <cp:lastModifiedBy>Michael More</cp:lastModifiedBy>
  <cp:revision>25</cp:revision>
  <dcterms:created xsi:type="dcterms:W3CDTF">2017-10-02T17:07:57Z</dcterms:created>
  <dcterms:modified xsi:type="dcterms:W3CDTF">2017-10-03T18:26:06Z</dcterms:modified>
</cp:coreProperties>
</file>