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47700" y="2095500"/>
            <a:ext cx="11709400" cy="29083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47700" y="5207000"/>
            <a:ext cx="117094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Image"/>
          <p:cNvSpPr/>
          <p:nvPr>
            <p:ph type="pic" sz="quarter" idx="13"/>
          </p:nvPr>
        </p:nvSpPr>
        <p:spPr>
          <a:xfrm>
            <a:off x="6540500" y="490220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Image"/>
          <p:cNvSpPr/>
          <p:nvPr>
            <p:ph type="pic" sz="quarter" idx="14"/>
          </p:nvPr>
        </p:nvSpPr>
        <p:spPr>
          <a:xfrm>
            <a:off x="6540500" y="64135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7" name="Image"/>
          <p:cNvSpPr/>
          <p:nvPr>
            <p:ph type="pic" sz="half" idx="15"/>
          </p:nvPr>
        </p:nvSpPr>
        <p:spPr>
          <a:xfrm>
            <a:off x="6223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Johnny Appleseed"/>
          <p:cNvSpPr txBox="1"/>
          <p:nvPr>
            <p:ph type="body" sz="quarter" idx="13"/>
          </p:nvPr>
        </p:nvSpPr>
        <p:spPr>
          <a:xfrm>
            <a:off x="2044700" y="6642100"/>
            <a:ext cx="89027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6" name="“Type a quote here”"/>
          <p:cNvSpPr txBox="1"/>
          <p:nvPr>
            <p:ph type="body" sz="quarter" idx="14"/>
          </p:nvPr>
        </p:nvSpPr>
        <p:spPr>
          <a:xfrm>
            <a:off x="2044700" y="4203700"/>
            <a:ext cx="8902700" cy="812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pPr/>
            <a:r>
              <a:t>“Type a quote here” </a:t>
            </a:r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quarter" idx="13"/>
          </p:nvPr>
        </p:nvSpPr>
        <p:spPr>
          <a:xfrm>
            <a:off x="44577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Image"/>
          <p:cNvSpPr/>
          <p:nvPr>
            <p:ph type="pic" sz="quarter" idx="14"/>
          </p:nvPr>
        </p:nvSpPr>
        <p:spPr>
          <a:xfrm>
            <a:off x="85598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Image"/>
          <p:cNvSpPr/>
          <p:nvPr>
            <p:ph type="pic" sz="quarter" idx="15"/>
          </p:nvPr>
        </p:nvSpPr>
        <p:spPr>
          <a:xfrm>
            <a:off x="3556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Title Text"/>
          <p:cNvSpPr txBox="1"/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sz="quarter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"/>
          <p:cNvSpPr/>
          <p:nvPr>
            <p:ph type="pic" idx="13"/>
          </p:nvPr>
        </p:nvSpPr>
        <p:spPr>
          <a:xfrm>
            <a:off x="368300" y="368300"/>
            <a:ext cx="122682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3" name="Title Text"/>
          <p:cNvSpPr txBox="1"/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sz="quarter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/>
          <p:nvPr>
            <p:ph type="title"/>
          </p:nvPr>
        </p:nvSpPr>
        <p:spPr>
          <a:xfrm>
            <a:off x="647700" y="3390900"/>
            <a:ext cx="11709400" cy="29591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Image"/>
          <p:cNvSpPr/>
          <p:nvPr>
            <p:ph type="pic" sz="half" idx="13"/>
          </p:nvPr>
        </p:nvSpPr>
        <p:spPr>
          <a:xfrm>
            <a:off x="64897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Title Text"/>
          <p:cNvSpPr txBox="1"/>
          <p:nvPr>
            <p:ph type="title"/>
          </p:nvPr>
        </p:nvSpPr>
        <p:spPr>
          <a:xfrm>
            <a:off x="647700" y="1689100"/>
            <a:ext cx="5600700" cy="34925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" name="Body Level One…"/>
          <p:cNvSpPr txBox="1"/>
          <p:nvPr>
            <p:ph type="body" sz="quarter" idx="1"/>
          </p:nvPr>
        </p:nvSpPr>
        <p:spPr>
          <a:xfrm>
            <a:off x="647700" y="5435600"/>
            <a:ext cx="5600700" cy="35941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Image"/>
          <p:cNvSpPr/>
          <p:nvPr>
            <p:ph type="pic" sz="half" idx="13"/>
          </p:nvPr>
        </p:nvSpPr>
        <p:spPr>
          <a:xfrm>
            <a:off x="6718300" y="2590800"/>
            <a:ext cx="5676900" cy="6553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sz="half" idx="1"/>
          </p:nvPr>
        </p:nvSpPr>
        <p:spPr>
          <a:xfrm>
            <a:off x="647700" y="2628900"/>
            <a:ext cx="5600700" cy="6477000"/>
          </a:xfrm>
          <a:prstGeom prst="rect">
            <a:avLst/>
          </a:prstGeom>
        </p:spPr>
        <p:txBody>
          <a:bodyPr/>
          <a:lstStyle>
            <a:lvl1pPr marL="3937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1pPr>
            <a:lvl2pPr marL="7874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2pPr>
            <a:lvl3pPr marL="11811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3pPr>
            <a:lvl4pPr marL="15748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4pPr>
            <a:lvl5pPr marL="19685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 Level One…"/>
          <p:cNvSpPr txBox="1"/>
          <p:nvPr>
            <p:ph type="body" idx="1"/>
          </p:nvPr>
        </p:nvSpPr>
        <p:spPr>
          <a:xfrm>
            <a:off x="647700" y="647700"/>
            <a:ext cx="11709400" cy="84582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47700" y="2628900"/>
            <a:ext cx="11709400" cy="647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359900"/>
            <a:ext cx="342901" cy="406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533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1pPr>
      <a:lvl2pPr marL="1066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2pPr>
      <a:lvl3pPr marL="1600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3pPr>
      <a:lvl4pPr marL="2133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4pPr>
      <a:lvl5pPr marL="26670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5pPr>
      <a:lvl6pPr marL="3200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6pPr>
      <a:lvl7pPr marL="3733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7pPr>
      <a:lvl8pPr marL="4267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8pPr>
      <a:lvl9pPr marL="4800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Hurricane Dorian: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519937">
              <a:defRPr sz="6230"/>
            </a:pPr>
            <a:r>
              <a:t>Hurricane Dorian:</a:t>
            </a:r>
          </a:p>
          <a:p>
            <a:pPr defTabSz="519937">
              <a:defRPr sz="5518"/>
            </a:pPr>
            <a:r>
              <a:t>Destruction on Prince Edward Island </a:t>
            </a:r>
            <a:r>
              <a:rPr sz="4539"/>
              <a:t>7 September 2019</a:t>
            </a:r>
          </a:p>
        </p:txBody>
      </p:sp>
      <p:sp>
        <p:nvSpPr>
          <p:cNvPr id="132" name="Presented by David Walker…"/>
          <p:cNvSpPr txBox="1"/>
          <p:nvPr>
            <p:ph type="subTitle" sz="half" idx="1"/>
          </p:nvPr>
        </p:nvSpPr>
        <p:spPr>
          <a:xfrm>
            <a:off x="647700" y="6464300"/>
            <a:ext cx="11709400" cy="2266950"/>
          </a:xfrm>
          <a:prstGeom prst="rect">
            <a:avLst/>
          </a:prstGeom>
        </p:spPr>
        <p:txBody>
          <a:bodyPr/>
          <a:lstStyle/>
          <a:p>
            <a:pPr/>
            <a:r>
              <a:t>Presented by David Walker</a:t>
            </a:r>
          </a:p>
          <a:p>
            <a:pPr/>
            <a:r>
              <a:t>To Ottawa TMG Users Group</a:t>
            </a:r>
          </a:p>
          <a:p>
            <a:pPr/>
          </a:p>
          <a:p>
            <a:pPr/>
            <a:r>
              <a:t>2 November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Waiting for the Stor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Waiting for the Storm</a:t>
            </a:r>
          </a:p>
        </p:txBody>
      </p:sp>
      <p:sp>
        <p:nvSpPr>
          <p:cNvPr id="167" name="Our neighbour’s identical trailer, viewed from our trailer"/>
          <p:cNvSpPr txBox="1"/>
          <p:nvPr/>
        </p:nvSpPr>
        <p:spPr>
          <a:xfrm>
            <a:off x="1327646" y="8590334"/>
            <a:ext cx="1034950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Our neighbour’s identical trailer, viewed from our trailer</a:t>
            </a:r>
          </a:p>
        </p:txBody>
      </p:sp>
      <p:pic>
        <p:nvPicPr>
          <p:cNvPr id="168" name="IMG_3237.PNG" descr="IMG_32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8698" y="2464271"/>
            <a:ext cx="8107404" cy="6080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Waiting for the Stor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Waiting for the Storm</a:t>
            </a:r>
          </a:p>
        </p:txBody>
      </p:sp>
      <p:sp>
        <p:nvSpPr>
          <p:cNvPr id="171" name="Saturday, 7 September 2019, late afterno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2044" indent="-352044" defTabSz="385572">
              <a:spcBef>
                <a:spcPts val="2700"/>
              </a:spcBef>
              <a:buBlip>
                <a:blip r:embed="rId2"/>
              </a:buBlip>
              <a:defRPr sz="2838"/>
            </a:pPr>
            <a:r>
              <a:t>Saturday, 7 September 2019, late afternoon</a:t>
            </a:r>
          </a:p>
          <a:p>
            <a:pPr lvl="1" marL="704088" indent="-352044" defTabSz="385572">
              <a:spcBef>
                <a:spcPts val="2700"/>
              </a:spcBef>
              <a:buBlip>
                <a:blip r:embed="rId2"/>
              </a:buBlip>
              <a:defRPr sz="2838"/>
            </a:pPr>
            <a:r>
              <a:t>Dorian was upgraded from a Tropical Storm to Category 2 Hurricane</a:t>
            </a:r>
          </a:p>
          <a:p>
            <a:pPr lvl="1" marL="704088" indent="-352044" defTabSz="385572">
              <a:spcBef>
                <a:spcPts val="2700"/>
              </a:spcBef>
              <a:buBlip>
                <a:blip r:embed="rId2"/>
              </a:buBlip>
              <a:defRPr sz="2838"/>
            </a:pPr>
            <a:r>
              <a:t>We started packing essentials, including computers, photographic equipment, clothing</a:t>
            </a:r>
          </a:p>
          <a:p>
            <a:pPr lvl="1" marL="704088" indent="-352044" defTabSz="385572">
              <a:spcBef>
                <a:spcPts val="2700"/>
              </a:spcBef>
              <a:buBlip>
                <a:blip r:embed="rId2"/>
              </a:buBlip>
              <a:defRPr sz="2838"/>
            </a:pPr>
            <a:r>
              <a:t>Our trailer started to rock</a:t>
            </a:r>
          </a:p>
          <a:p>
            <a:pPr lvl="1" marL="704088" indent="-352044" defTabSz="385572">
              <a:spcBef>
                <a:spcPts val="2700"/>
              </a:spcBef>
              <a:buBlip>
                <a:blip r:embed="rId2"/>
              </a:buBlip>
              <a:defRPr sz="2838"/>
            </a:pPr>
            <a:r>
              <a:t>By 6:30 pm hydro was cut across the Island</a:t>
            </a:r>
          </a:p>
          <a:p>
            <a:pPr lvl="1" marL="704088" indent="-352044" defTabSz="385572">
              <a:spcBef>
                <a:spcPts val="2700"/>
              </a:spcBef>
              <a:buBlip>
                <a:blip r:embed="rId2"/>
              </a:buBlip>
              <a:defRPr sz="2838"/>
            </a:pPr>
            <a:r>
              <a:t>Wind speed had increased to 90 kph, gusting to 130 kph</a:t>
            </a:r>
          </a:p>
          <a:p>
            <a:pPr lvl="1" marL="704088" indent="-352044" defTabSz="385572">
              <a:spcBef>
                <a:spcPts val="2700"/>
              </a:spcBef>
              <a:buBlip>
                <a:blip r:embed="rId2"/>
              </a:buBlip>
              <a:defRPr sz="2838"/>
            </a:pPr>
            <a:r>
              <a:t>It was time to leave for a cousin's home in Borden-Carleton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174" name="Sunday, 8 September 2019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z="3200"/>
            </a:pPr>
            <a:r>
              <a:t>Sunday, 8 September 2019</a:t>
            </a:r>
          </a:p>
          <a:p>
            <a:pPr lvl="1">
              <a:buBlip>
                <a:blip r:embed="rId2"/>
              </a:buBlip>
              <a:defRPr sz="3200"/>
            </a:pPr>
            <a:r>
              <a:t>The trip up to Summerside was not a pretty site</a:t>
            </a:r>
          </a:p>
          <a:p>
            <a:pPr lvl="1">
              <a:buBlip>
                <a:blip r:embed="rId2"/>
              </a:buBlip>
              <a:defRPr sz="3200"/>
            </a:pPr>
            <a:r>
              <a:t>Many uprooted trees, some having collapsed over hydro lines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177" name="Crane collapsed onto apartment building under construction in Halifax."/>
          <p:cNvSpPr txBox="1"/>
          <p:nvPr/>
        </p:nvSpPr>
        <p:spPr>
          <a:xfrm>
            <a:off x="549115" y="8306891"/>
            <a:ext cx="119065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Crane collapsed onto apartment building under construction in Halifax.</a:t>
            </a:r>
          </a:p>
        </p:txBody>
      </p:sp>
      <p:pic>
        <p:nvPicPr>
          <p:cNvPr id="178" name="dorian-crane-1.jpg" descr="dorian-crane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3492" y="2543373"/>
            <a:ext cx="9906001" cy="557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181" name="The Cavendish area on the north shore was hard hit.  The National Park lost over 80% of its trees, strewn everywhere like sticks."/>
          <p:cNvSpPr txBox="1"/>
          <p:nvPr/>
        </p:nvSpPr>
        <p:spPr>
          <a:xfrm>
            <a:off x="549115" y="7836991"/>
            <a:ext cx="1190657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The Cavendish area on the north shore was hard hit.  The National Park lost over 80% of its trees, strewn everywhere like sticks.</a:t>
            </a:r>
          </a:p>
        </p:txBody>
      </p:sp>
      <p:pic>
        <p:nvPicPr>
          <p:cNvPr id="182" name="Cavendish Pick up Sticks.jpg" descr="Cavendish Pick up Stick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5400" y="2940595"/>
            <a:ext cx="7874000" cy="4432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185" name="Rebuilding begins."/>
          <p:cNvSpPr txBox="1"/>
          <p:nvPr/>
        </p:nvSpPr>
        <p:spPr>
          <a:xfrm>
            <a:off x="549115" y="8103691"/>
            <a:ext cx="119065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Rebuilding begins.</a:t>
            </a:r>
          </a:p>
        </p:txBody>
      </p:sp>
      <p:pic>
        <p:nvPicPr>
          <p:cNvPr id="186" name="Cavendish park.jpg" descr="Cavendish par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400" y="2490866"/>
            <a:ext cx="9430147" cy="5307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189" name="Cavendish National Park Campground closed until further notice."/>
          <p:cNvSpPr txBox="1"/>
          <p:nvPr/>
        </p:nvSpPr>
        <p:spPr>
          <a:xfrm>
            <a:off x="549115" y="8357691"/>
            <a:ext cx="119065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Cavendish National Park Campground closed until further notice.</a:t>
            </a:r>
          </a:p>
        </p:txBody>
      </p:sp>
      <p:pic>
        <p:nvPicPr>
          <p:cNvPr id="190" name="parks-canada.jpg" descr="parks-canad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400" y="2563911"/>
            <a:ext cx="9906000" cy="557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193" name="Substantial coastal erosion everywhere."/>
          <p:cNvSpPr txBox="1"/>
          <p:nvPr/>
        </p:nvSpPr>
        <p:spPr>
          <a:xfrm>
            <a:off x="549115" y="8611691"/>
            <a:ext cx="119065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Substantial coastal erosion everywhere.</a:t>
            </a:r>
          </a:p>
        </p:txBody>
      </p:sp>
      <p:pic>
        <p:nvPicPr>
          <p:cNvPr id="194" name="cavendish-campground.jpg" descr="cavendish-camp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6294" y="2481841"/>
            <a:ext cx="8032212" cy="6024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197" name="Damage in a community on the south shore."/>
          <p:cNvSpPr txBox="1"/>
          <p:nvPr/>
        </p:nvSpPr>
        <p:spPr>
          <a:xfrm>
            <a:off x="549115" y="8357691"/>
            <a:ext cx="119065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Damage in a community on the south shore.</a:t>
            </a:r>
          </a:p>
        </p:txBody>
      </p:sp>
      <p:pic>
        <p:nvPicPr>
          <p:cNvPr id="198" name="tree-down-near-crapaud.jpg" descr="tree-down-near-crapau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400" y="2483395"/>
            <a:ext cx="9906000" cy="557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01" name="Extensive crop damage."/>
          <p:cNvSpPr txBox="1"/>
          <p:nvPr/>
        </p:nvSpPr>
        <p:spPr>
          <a:xfrm>
            <a:off x="549115" y="8116391"/>
            <a:ext cx="119065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Extensive crop damage.</a:t>
            </a:r>
          </a:p>
        </p:txBody>
      </p:sp>
      <p:pic>
        <p:nvPicPr>
          <p:cNvPr id="202" name="Crop damage.jpg" descr="Crop da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5400" y="2838102"/>
            <a:ext cx="7874000" cy="4432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Introduction</a:t>
            </a:r>
          </a:p>
        </p:txBody>
      </p:sp>
      <p:sp>
        <p:nvSpPr>
          <p:cNvPr id="135" name="Sunday, 1 September 2019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322"/>
            </a:pPr>
            <a:r>
              <a:t>Sunday, 1 September 2019</a:t>
            </a:r>
          </a:p>
          <a:p>
            <a:pPr lvl="1" marL="576072" indent="-288036" defTabSz="315468">
              <a:spcBef>
                <a:spcPts val="2200"/>
              </a:spcBef>
              <a:buBlip>
                <a:blip r:embed="rId2"/>
              </a:buBlip>
              <a:defRPr sz="2322"/>
            </a:pPr>
            <a:r>
              <a:t>Hurricane Dorian arrived at the Abaco Islands in the Bahamas</a:t>
            </a:r>
          </a:p>
          <a:p>
            <a:pPr lvl="1" marL="576072" indent="-288036" defTabSz="315468">
              <a:spcBef>
                <a:spcPts val="2200"/>
              </a:spcBef>
              <a:buBlip>
                <a:blip r:embed="rId2"/>
              </a:buBlip>
              <a:defRPr sz="2322"/>
            </a:pPr>
            <a:r>
              <a:t>It made landfall as a Category 5 hurricane, becoming the strongest hurricane in modern records to strike this part of the islands, and the worst natural disaster in the country’s history</a:t>
            </a:r>
          </a:p>
          <a:p>
            <a:pPr lvl="1" marL="576072" indent="-288036" defTabSz="315468">
              <a:spcBef>
                <a:spcPts val="2200"/>
              </a:spcBef>
              <a:buBlip>
                <a:blip r:embed="rId2"/>
              </a:buBlip>
              <a:defRPr sz="2322"/>
            </a:pPr>
            <a:r>
              <a:t>It had maximum sustained wind speeds of 185 mph (295 km/h)</a:t>
            </a:r>
          </a:p>
          <a:p>
            <a:pPr lvl="1" marL="576072" indent="-288036" defTabSz="315468">
              <a:spcBef>
                <a:spcPts val="2200"/>
              </a:spcBef>
              <a:buBlip>
                <a:blip r:embed="rId2"/>
              </a:buBlip>
              <a:defRPr sz="2322"/>
            </a:pPr>
            <a:r>
              <a:t>Most buildings were either flattened or swept to sea</a:t>
            </a:r>
          </a:p>
          <a:p>
            <a:pPr lvl="1" marL="576072" indent="-288036" defTabSz="315468">
              <a:spcBef>
                <a:spcPts val="2200"/>
              </a:spcBef>
              <a:buBlip>
                <a:blip r:embed="rId2"/>
              </a:buBlip>
              <a:defRPr sz="2322"/>
            </a:pPr>
            <a:r>
              <a:t>At least 70,000 people were left homeless</a:t>
            </a:r>
          </a:p>
          <a:p>
            <a:pPr lvl="1" marL="576072" indent="-288036" defTabSz="315468">
              <a:spcBef>
                <a:spcPts val="2200"/>
              </a:spcBef>
              <a:buBlip>
                <a:blip r:embed="rId2"/>
              </a:buBlip>
              <a:defRPr sz="2322"/>
            </a:pPr>
            <a:r>
              <a:t>70 known dead</a:t>
            </a:r>
          </a:p>
          <a:p>
            <a:pPr lvl="1" marL="576072" indent="-288036" defTabSz="315468">
              <a:spcBef>
                <a:spcPts val="2200"/>
              </a:spcBef>
              <a:buBlip>
                <a:blip r:embed="rId2"/>
              </a:buBlip>
              <a:defRPr sz="2322"/>
            </a:pPr>
            <a:r>
              <a:t>It proceeded along the coasts of the southeastern United States and Atlantic Canada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05" name="Crystal Beach Campground, New Annan"/>
          <p:cNvSpPr txBox="1"/>
          <p:nvPr/>
        </p:nvSpPr>
        <p:spPr>
          <a:xfrm>
            <a:off x="549115" y="8611691"/>
            <a:ext cx="119065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Crystal Beach Campground, New Annan</a:t>
            </a:r>
          </a:p>
        </p:txBody>
      </p:sp>
      <p:pic>
        <p:nvPicPr>
          <p:cNvPr id="206" name="20190910_160421.jpeg" descr="20190910_1604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5103" y="2507810"/>
            <a:ext cx="10754594" cy="6049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09" name="Crystal Beach Campground, New Annan"/>
          <p:cNvSpPr txBox="1"/>
          <p:nvPr/>
        </p:nvSpPr>
        <p:spPr>
          <a:xfrm>
            <a:off x="549115" y="8611691"/>
            <a:ext cx="119065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Crystal Beach Campground, New Annan</a:t>
            </a:r>
          </a:p>
        </p:txBody>
      </p:sp>
      <p:pic>
        <p:nvPicPr>
          <p:cNvPr id="210" name="20190910_160239.jpeg" descr="20190910_1602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792" y="2715428"/>
            <a:ext cx="11906570" cy="5139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13" name="Crystal Beach Campground, New Annan"/>
          <p:cNvSpPr txBox="1"/>
          <p:nvPr/>
        </p:nvSpPr>
        <p:spPr>
          <a:xfrm>
            <a:off x="549115" y="8611691"/>
            <a:ext cx="119065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Crystal Beach Campground, New Annan</a:t>
            </a:r>
          </a:p>
        </p:txBody>
      </p:sp>
      <p:pic>
        <p:nvPicPr>
          <p:cNvPr id="214" name="20190910_160247.jpeg" descr="20190910_1602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2497959"/>
            <a:ext cx="11709400" cy="5800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17" name="Roadway littered with firewood."/>
          <p:cNvSpPr txBox="1"/>
          <p:nvPr/>
        </p:nvSpPr>
        <p:spPr>
          <a:xfrm>
            <a:off x="549115" y="8656141"/>
            <a:ext cx="1190657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Roadway littered with firewood.</a:t>
            </a:r>
          </a:p>
        </p:txBody>
      </p:sp>
      <p:pic>
        <p:nvPicPr>
          <p:cNvPr id="218" name="IMG_2103.JPG" descr="IMG_21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2463651"/>
            <a:ext cx="8128000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21" name="A tree fell on a friend’s trailer."/>
          <p:cNvSpPr txBox="1"/>
          <p:nvPr/>
        </p:nvSpPr>
        <p:spPr>
          <a:xfrm>
            <a:off x="549115" y="8656141"/>
            <a:ext cx="1190657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A tree fell on a friend’s trailer.</a:t>
            </a:r>
          </a:p>
        </p:txBody>
      </p:sp>
      <p:pic>
        <p:nvPicPr>
          <p:cNvPr id="222" name="IMG_2132.JPG" descr="IMG_21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2486521"/>
            <a:ext cx="8128000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25" name="Toppled trees everywhere, most uprooted."/>
          <p:cNvSpPr txBox="1"/>
          <p:nvPr/>
        </p:nvSpPr>
        <p:spPr>
          <a:xfrm>
            <a:off x="549115" y="8656141"/>
            <a:ext cx="1190657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Toppled trees everywhere, most uprooted.</a:t>
            </a:r>
          </a:p>
        </p:txBody>
      </p:sp>
      <p:pic>
        <p:nvPicPr>
          <p:cNvPr id="226" name="IMG_2123.JPG" descr="IMG_21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2463651"/>
            <a:ext cx="8128000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29" name="Our campsite, Crystal Beach Campground, New Annan"/>
          <p:cNvSpPr txBox="1"/>
          <p:nvPr/>
        </p:nvSpPr>
        <p:spPr>
          <a:xfrm>
            <a:off x="549115" y="8611691"/>
            <a:ext cx="119065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Our campsite, Crystal Beach Campground, New Annan</a:t>
            </a:r>
          </a:p>
        </p:txBody>
      </p:sp>
      <p:pic>
        <p:nvPicPr>
          <p:cNvPr id="230" name="IMG_2105.JPG" descr="IMG_21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7592" y="2435423"/>
            <a:ext cx="7797801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33" name="Our campsite, Crystal Beach Campground, New Annan"/>
          <p:cNvSpPr txBox="1"/>
          <p:nvPr/>
        </p:nvSpPr>
        <p:spPr>
          <a:xfrm>
            <a:off x="549115" y="8611691"/>
            <a:ext cx="119065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Our campsite, Crystal Beach Campground, New Annan</a:t>
            </a:r>
          </a:p>
        </p:txBody>
      </p:sp>
      <p:pic>
        <p:nvPicPr>
          <p:cNvPr id="234" name="IMG_5396.jpeg" descr="IMG_53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4660" y="2460669"/>
            <a:ext cx="8275480" cy="6206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37" name="Everything outside is now gone, including the deck."/>
          <p:cNvSpPr txBox="1"/>
          <p:nvPr/>
        </p:nvSpPr>
        <p:spPr>
          <a:xfrm>
            <a:off x="549115" y="8611691"/>
            <a:ext cx="1190657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Everything outside is now gone, including the deck.</a:t>
            </a:r>
          </a:p>
        </p:txBody>
      </p:sp>
      <p:pic>
        <p:nvPicPr>
          <p:cNvPr id="238" name="IMG_5397.jpeg" descr="IMG_53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0435" y="2439729"/>
            <a:ext cx="8223930" cy="6167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41" name="Our storage bin floated away 400 feet, filled with sand and seaweed."/>
          <p:cNvSpPr txBox="1"/>
          <p:nvPr/>
        </p:nvSpPr>
        <p:spPr>
          <a:xfrm>
            <a:off x="549115" y="8637091"/>
            <a:ext cx="119065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Our storage bin floated away 400 feet, filled with sand and seaweed.</a:t>
            </a:r>
          </a:p>
        </p:txBody>
      </p:sp>
      <p:pic>
        <p:nvPicPr>
          <p:cNvPr id="242" name="IMG_2265.JPG" descr="IMG_22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2452216"/>
            <a:ext cx="8128000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Introduction</a:t>
            </a:r>
          </a:p>
        </p:txBody>
      </p:sp>
      <p:pic>
        <p:nvPicPr>
          <p:cNvPr id="138" name="Dorian over Abaco Islands.jpg" descr="Dorian over Abaco Island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5203" y="2418217"/>
            <a:ext cx="6104749" cy="689836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Dorian over the Abaco Islands.…"/>
          <p:cNvSpPr txBox="1"/>
          <p:nvPr/>
        </p:nvSpPr>
        <p:spPr>
          <a:xfrm>
            <a:off x="678755" y="5016499"/>
            <a:ext cx="5667922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Dorian over the Abaco Islands.</a:t>
            </a:r>
          </a:p>
          <a:p>
            <a:pPr/>
            <a:r>
              <a:t>By National Aeronautics and Space Administration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45" name="Our 40’ trailer filled a foot deep with seawater and seaweed."/>
          <p:cNvSpPr txBox="1"/>
          <p:nvPr/>
        </p:nvSpPr>
        <p:spPr>
          <a:xfrm>
            <a:off x="6066439" y="5422701"/>
            <a:ext cx="6343506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Our 40’ trailer filled a foot deep with seawater and seaweed.</a:t>
            </a:r>
          </a:p>
        </p:txBody>
      </p:sp>
      <p:pic>
        <p:nvPicPr>
          <p:cNvPr id="246" name="IMG_2299.JPG" descr="IMG_22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4336" y="2441434"/>
            <a:ext cx="5138949" cy="6851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49" name="Our neighbour’s identical trailer, viewed from our trailer"/>
          <p:cNvSpPr txBox="1"/>
          <p:nvPr/>
        </p:nvSpPr>
        <p:spPr>
          <a:xfrm>
            <a:off x="1327646" y="8590334"/>
            <a:ext cx="1034950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Our neighbour’s identical trailer, viewed from our trailer</a:t>
            </a:r>
          </a:p>
        </p:txBody>
      </p:sp>
      <p:pic>
        <p:nvPicPr>
          <p:cNvPr id="250" name="IMG_3237.PNG" descr="IMG_32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8698" y="2464271"/>
            <a:ext cx="8107404" cy="6080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53" name="Roadway along shore was eroded, boulders tossed up from the breakwater."/>
          <p:cNvSpPr txBox="1"/>
          <p:nvPr/>
        </p:nvSpPr>
        <p:spPr>
          <a:xfrm>
            <a:off x="549115" y="8656141"/>
            <a:ext cx="1190657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Roadway along shore was eroded, boulders tossed up from the breakwater.</a:t>
            </a:r>
          </a:p>
        </p:txBody>
      </p:sp>
      <p:pic>
        <p:nvPicPr>
          <p:cNvPr id="254" name="IMG_5389.jpeg" descr="IMG_53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5202" y="2467266"/>
            <a:ext cx="8150803" cy="6113102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Our neighbour’s trailer is gone."/>
          <p:cNvSpPr txBox="1"/>
          <p:nvPr/>
        </p:nvSpPr>
        <p:spPr>
          <a:xfrm>
            <a:off x="606772" y="3735635"/>
            <a:ext cx="302101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Our neighbour’s trailer is gone.</a:t>
            </a:r>
          </a:p>
        </p:txBody>
      </p:sp>
      <p:sp>
        <p:nvSpPr>
          <p:cNvPr id="256" name="Line"/>
          <p:cNvSpPr/>
          <p:nvPr/>
        </p:nvSpPr>
        <p:spPr>
          <a:xfrm>
            <a:off x="3309910" y="4304903"/>
            <a:ext cx="3920784" cy="490405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257" name="Paved road along shore"/>
          <p:cNvSpPr txBox="1"/>
          <p:nvPr/>
        </p:nvSpPr>
        <p:spPr>
          <a:xfrm>
            <a:off x="598254" y="7542534"/>
            <a:ext cx="3689469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Paved road along shore</a:t>
            </a:r>
          </a:p>
        </p:txBody>
      </p:sp>
      <p:sp>
        <p:nvSpPr>
          <p:cNvPr id="258" name="Line"/>
          <p:cNvSpPr/>
          <p:nvPr/>
        </p:nvSpPr>
        <p:spPr>
          <a:xfrm flipV="1">
            <a:off x="4305967" y="5624872"/>
            <a:ext cx="2530454" cy="2237520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259" name="Line"/>
          <p:cNvSpPr/>
          <p:nvPr/>
        </p:nvSpPr>
        <p:spPr>
          <a:xfrm flipV="1">
            <a:off x="4272877" y="6988615"/>
            <a:ext cx="5283466" cy="863557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260" name="Rocks thrown up from shore"/>
          <p:cNvSpPr txBox="1"/>
          <p:nvPr/>
        </p:nvSpPr>
        <p:spPr>
          <a:xfrm>
            <a:off x="8429575" y="2867843"/>
            <a:ext cx="255030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000000"/>
                </a:solidFill>
              </a:defRPr>
            </a:lvl1pPr>
          </a:lstStyle>
          <a:p>
            <a:pPr/>
            <a:r>
              <a:t>Rocks thrown up from shore</a:t>
            </a:r>
          </a:p>
        </p:txBody>
      </p:sp>
      <p:sp>
        <p:nvSpPr>
          <p:cNvPr id="261" name="Line"/>
          <p:cNvSpPr/>
          <p:nvPr/>
        </p:nvSpPr>
        <p:spPr>
          <a:xfrm flipH="1">
            <a:off x="9278610" y="3799097"/>
            <a:ext cx="161124" cy="865846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64" name="This is all that remains of our neighbour’s trailer."/>
          <p:cNvSpPr txBox="1"/>
          <p:nvPr/>
        </p:nvSpPr>
        <p:spPr>
          <a:xfrm>
            <a:off x="862996" y="8579916"/>
            <a:ext cx="1143259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This is all that remains of our neighbour’s trailer.</a:t>
            </a:r>
          </a:p>
        </p:txBody>
      </p:sp>
      <p:pic>
        <p:nvPicPr>
          <p:cNvPr id="265" name="20190910_155839.jpeg" descr="20190910_1558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6455" y="2460124"/>
            <a:ext cx="10636082" cy="5982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68" name="This is what remains of the dining area walls."/>
          <p:cNvSpPr txBox="1"/>
          <p:nvPr/>
        </p:nvSpPr>
        <p:spPr>
          <a:xfrm>
            <a:off x="1330333" y="8602786"/>
            <a:ext cx="1034413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This is what remains of the dining area walls.</a:t>
            </a:r>
          </a:p>
        </p:txBody>
      </p:sp>
      <p:pic>
        <p:nvPicPr>
          <p:cNvPr id="269" name="20190910_155827.jpeg" descr="20190910_1558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363" y="2447739"/>
            <a:ext cx="10780074" cy="6063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72" name="Remains of part of the roof.…"/>
          <p:cNvSpPr txBox="1"/>
          <p:nvPr/>
        </p:nvSpPr>
        <p:spPr>
          <a:xfrm>
            <a:off x="976832" y="8315746"/>
            <a:ext cx="11051136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900"/>
            </a:pPr>
            <a:r>
              <a:t>Remains of part of the roof.  </a:t>
            </a:r>
          </a:p>
          <a:p>
            <a:pPr>
              <a:defRPr sz="2900"/>
            </a:pPr>
            <a:r>
              <a:t>Lucky for them having left in time for their home in Summerside.</a:t>
            </a:r>
          </a:p>
        </p:txBody>
      </p:sp>
      <p:pic>
        <p:nvPicPr>
          <p:cNvPr id="273" name="20190910_155945.jpeg" descr="20190910_1559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9634" y="2459079"/>
            <a:ext cx="10545532" cy="5931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76" name="Some books &amp; binders could be salvaged using a hair dryer."/>
          <p:cNvSpPr txBox="1"/>
          <p:nvPr/>
        </p:nvSpPr>
        <p:spPr>
          <a:xfrm>
            <a:off x="1087050" y="8728571"/>
            <a:ext cx="1083070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Some books &amp; binders could be salvaged using a hair dryer.</a:t>
            </a:r>
          </a:p>
        </p:txBody>
      </p:sp>
      <p:pic>
        <p:nvPicPr>
          <p:cNvPr id="277" name="IMG_2286.JPG" descr="IMG_22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7100" y="2503462"/>
            <a:ext cx="6070600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80" name="My cemetery notebook saved with a hairdryer, stained with sand."/>
          <p:cNvSpPr txBox="1"/>
          <p:nvPr/>
        </p:nvSpPr>
        <p:spPr>
          <a:xfrm>
            <a:off x="1087050" y="8728571"/>
            <a:ext cx="1083070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My cemetery notebook saved with a hairdryer, stained with sand.</a:t>
            </a:r>
          </a:p>
        </p:txBody>
      </p:sp>
      <p:pic>
        <p:nvPicPr>
          <p:cNvPr id="281" name="Cemetery Notebook.jpeg" descr="Cemetery Notebook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1290" y="2441122"/>
            <a:ext cx="9622220" cy="6312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84" name="Many rare books were soaked beyond repair."/>
          <p:cNvSpPr txBox="1"/>
          <p:nvPr/>
        </p:nvSpPr>
        <p:spPr>
          <a:xfrm>
            <a:off x="1087050" y="8728571"/>
            <a:ext cx="1083070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Many rare books were soaked beyond repair.</a:t>
            </a:r>
          </a:p>
        </p:txBody>
      </p:sp>
      <p:pic>
        <p:nvPicPr>
          <p:cNvPr id="285" name="IMG_2335.JPG" descr="IMG_23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2486521"/>
            <a:ext cx="8128000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he Afterm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The Aftermath</a:t>
            </a:r>
          </a:p>
        </p:txBody>
      </p:sp>
      <p:sp>
        <p:nvSpPr>
          <p:cNvPr id="288" name="We lived with my cousin in Borden for a month while we recovered as much of our personal items as possible, packed &amp; stored them in totes.…"/>
          <p:cNvSpPr txBox="1"/>
          <p:nvPr/>
        </p:nvSpPr>
        <p:spPr>
          <a:xfrm>
            <a:off x="722002" y="3232943"/>
            <a:ext cx="11560796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400"/>
            </a:pPr>
            <a:r>
              <a:t>We lived with my cousin in Borden for a month while we recovered as much of our personal items as possible, packed &amp; stored them in totes.</a:t>
            </a:r>
          </a:p>
          <a:p>
            <a:pPr algn="just">
              <a:defRPr sz="2400"/>
            </a:pPr>
          </a:p>
          <a:p>
            <a:pPr algn="just">
              <a:defRPr sz="2400"/>
            </a:pPr>
            <a:r>
              <a:t>We had two trailers, one for commuting between Ontario and Prince Edward Island, and our home away from home trailer in which we lived for 5 months each year.  Both were write-offs.  The commuting trailer has since been replaced, during the time that we were cleaning up.  We are negotiating with the RV dealer for replacement of the vacation trailer.</a:t>
            </a:r>
          </a:p>
          <a:p>
            <a:pPr algn="just">
              <a:defRPr sz="2400"/>
            </a:pPr>
          </a:p>
          <a:p>
            <a:pPr algn="just">
              <a:defRPr sz="2400"/>
            </a:pPr>
            <a:r>
              <a:t>Miraculously, no one was killed or even injured, unlike the tragedy in the Bahamas.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1000"/>
                                        <p:tgtEl>
                                          <p:spTgt spid="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Introduction</a:t>
            </a:r>
          </a:p>
        </p:txBody>
      </p:sp>
      <p:sp>
        <p:nvSpPr>
          <p:cNvPr id="142" name="Atlantic Canada"/>
          <p:cNvSpPr txBox="1"/>
          <p:nvPr/>
        </p:nvSpPr>
        <p:spPr>
          <a:xfrm>
            <a:off x="3668439" y="8152804"/>
            <a:ext cx="566792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Atlantic Canada</a:t>
            </a:r>
          </a:p>
        </p:txBody>
      </p:sp>
      <p:pic>
        <p:nvPicPr>
          <p:cNvPr id="143" name="map-of-atlantic-canada-768x413.png" descr="map-of-atlantic-canada-768x4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2546052"/>
            <a:ext cx="9753600" cy="5245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Introduction</a:t>
            </a:r>
          </a:p>
        </p:txBody>
      </p:sp>
      <p:sp>
        <p:nvSpPr>
          <p:cNvPr id="146" name="Prince Edward Island"/>
          <p:cNvSpPr txBox="1"/>
          <p:nvPr/>
        </p:nvSpPr>
        <p:spPr>
          <a:xfrm>
            <a:off x="3668439" y="8644508"/>
            <a:ext cx="566792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Prince Edward Island</a:t>
            </a:r>
          </a:p>
        </p:txBody>
      </p:sp>
      <p:pic>
        <p:nvPicPr>
          <p:cNvPr id="147" name="Screen Shot 2019-10-25 at 5.10.16 PM.png" descr="Screen Shot 2019-10-25 at 5.10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3223" y="2485780"/>
            <a:ext cx="8888574" cy="676324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Circle"/>
          <p:cNvSpPr/>
          <p:nvPr/>
        </p:nvSpPr>
        <p:spPr>
          <a:xfrm>
            <a:off x="6934944" y="5867160"/>
            <a:ext cx="203959" cy="199447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49" name="Red dot is location of campground in New Annan"/>
          <p:cNvSpPr txBox="1"/>
          <p:nvPr/>
        </p:nvSpPr>
        <p:spPr>
          <a:xfrm>
            <a:off x="501476" y="5168899"/>
            <a:ext cx="288002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Red dot is location of campground in New Annan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Dorian Path Atlantic Canada.jpg" descr="Dorian Path Atlantic Canad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2988" y="3198304"/>
            <a:ext cx="7874001" cy="443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Introduction</a:t>
            </a:r>
          </a:p>
        </p:txBody>
      </p:sp>
      <p:sp>
        <p:nvSpPr>
          <p:cNvPr id="153" name="Circle"/>
          <p:cNvSpPr/>
          <p:nvPr/>
        </p:nvSpPr>
        <p:spPr>
          <a:xfrm>
            <a:off x="6694809" y="5226802"/>
            <a:ext cx="203959" cy="199447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54" name="Red dot is location of campground in New Annan"/>
          <p:cNvSpPr txBox="1"/>
          <p:nvPr/>
        </p:nvSpPr>
        <p:spPr>
          <a:xfrm>
            <a:off x="501476" y="5168899"/>
            <a:ext cx="288002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Red dot is location of campground in New Annan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Introduction</a:t>
            </a:r>
          </a:p>
        </p:txBody>
      </p:sp>
      <p:sp>
        <p:nvSpPr>
          <p:cNvPr id="157" name="Friday, 6 September 2019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0718" indent="-410718" defTabSz="449833">
              <a:spcBef>
                <a:spcPts val="3200"/>
              </a:spcBef>
              <a:buBlip>
                <a:blip r:embed="rId2"/>
              </a:buBlip>
              <a:defRPr sz="2464"/>
            </a:pPr>
            <a:r>
              <a:t>Friday, 6 September 2019</a:t>
            </a:r>
          </a:p>
          <a:p>
            <a:pPr lvl="1" marL="821436" indent="-410718" defTabSz="449833">
              <a:spcBef>
                <a:spcPts val="3200"/>
              </a:spcBef>
              <a:buBlip>
                <a:blip r:embed="rId2"/>
              </a:buBlip>
              <a:defRPr sz="2464"/>
            </a:pPr>
            <a:r>
              <a:t>I spent the day documenting tombstones in the Peoples Cemetery, Malpeque, Prince County, Prince Edward Island</a:t>
            </a:r>
          </a:p>
          <a:p>
            <a:pPr lvl="1" marL="821436" indent="-410718" defTabSz="449833">
              <a:spcBef>
                <a:spcPts val="3200"/>
              </a:spcBef>
              <a:buBlip>
                <a:blip r:embed="rId2"/>
              </a:buBlip>
              <a:defRPr sz="2464"/>
            </a:pPr>
            <a:r>
              <a:t>By this time Dorian had weakened to the status of a tropical storm.</a:t>
            </a:r>
          </a:p>
          <a:p>
            <a:pPr lvl="1" marL="821436" indent="-410718" defTabSz="449833">
              <a:spcBef>
                <a:spcPts val="3200"/>
              </a:spcBef>
              <a:buBlip>
                <a:blip r:embed="rId2"/>
              </a:buBlip>
              <a:defRPr sz="2464"/>
            </a:pPr>
            <a:r>
              <a:t>It was expected to strike Kings County in the eastern part of Prince Edward Island the next day, likely avoiding the central &amp; western parts</a:t>
            </a:r>
          </a:p>
          <a:p>
            <a:pPr lvl="1" marL="821436" indent="-410718" defTabSz="449833">
              <a:spcBef>
                <a:spcPts val="3200"/>
              </a:spcBef>
              <a:buBlip>
                <a:blip r:embed="rId2"/>
              </a:buBlip>
              <a:defRPr sz="2464"/>
            </a:pPr>
            <a:r>
              <a:t>The feeling amongst the Islanders was that this was not a storm to worry about</a:t>
            </a:r>
          </a:p>
          <a:p>
            <a:pPr lvl="1" marL="821436" indent="-410718" defTabSz="449833">
              <a:spcBef>
                <a:spcPts val="3200"/>
              </a:spcBef>
              <a:buBlip>
                <a:blip r:embed="rId2"/>
              </a:buBlip>
              <a:defRPr sz="2464"/>
            </a:pPr>
            <a:r>
              <a:t>Everyone I talked to at our campground, near Summerside in Prince County, said they were going to stay in their trailers.  That was to change.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Waiting for the Stor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Waiting for the Storm</a:t>
            </a:r>
          </a:p>
        </p:txBody>
      </p:sp>
      <p:sp>
        <p:nvSpPr>
          <p:cNvPr id="160" name="Saturday, 7 September 2019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  <a:defRPr sz="3000"/>
            </a:pPr>
            <a:r>
              <a:t>Saturday, 7 September 2019</a:t>
            </a:r>
          </a:p>
          <a:p>
            <a:pPr lvl="1">
              <a:buBlip>
                <a:blip r:embed="rId2"/>
              </a:buBlip>
              <a:defRPr sz="3000"/>
            </a:pPr>
            <a:r>
              <a:t>Morning was overcast with slight wind</a:t>
            </a:r>
          </a:p>
          <a:p>
            <a:pPr lvl="1">
              <a:buBlip>
                <a:blip r:embed="rId2"/>
              </a:buBlip>
              <a:defRPr sz="3000"/>
            </a:pPr>
            <a:r>
              <a:t>Afternoon was more windy, with gusts</a:t>
            </a:r>
          </a:p>
          <a:p>
            <a:pPr lvl="1">
              <a:buBlip>
                <a:blip r:embed="rId2"/>
              </a:buBlip>
              <a:defRPr sz="3000"/>
            </a:pPr>
            <a:r>
              <a:t>Late afternoon brought rain and higher winds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Waiting for the Stor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Waiting for the Storm</a:t>
            </a:r>
          </a:p>
        </p:txBody>
      </p:sp>
      <p:pic>
        <p:nvPicPr>
          <p:cNvPr id="163" name="Image-1.jpeg" descr="Image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6340" y="2536574"/>
            <a:ext cx="7912120" cy="593409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Afternoon view from our campsite."/>
          <p:cNvSpPr txBox="1"/>
          <p:nvPr/>
        </p:nvSpPr>
        <p:spPr>
          <a:xfrm>
            <a:off x="3271936" y="8590334"/>
            <a:ext cx="646092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Afternoon view from our campsite.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