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6E4D7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787400" y="5308600"/>
            <a:ext cx="114300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8625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13"/>
          </p:nvPr>
        </p:nvSpPr>
        <p:spPr>
          <a:xfrm>
            <a:off x="2489200" y="889000"/>
            <a:ext cx="8051800" cy="60833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787400" y="8407400"/>
            <a:ext cx="11430000" cy="1041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302692" y="9131300"/>
            <a:ext cx="386716" cy="4318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484788" y="1206500"/>
            <a:ext cx="5465912" cy="72771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457200" y="1244600"/>
            <a:ext cx="5600700" cy="34671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457200" y="4851400"/>
            <a:ext cx="5600700" cy="3632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quarter" idx="13"/>
          </p:nvPr>
        </p:nvSpPr>
        <p:spPr>
          <a:xfrm>
            <a:off x="7556500" y="2933700"/>
            <a:ext cx="3987347" cy="53086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787400" y="2768600"/>
            <a:ext cx="54864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2800"/>
              </a:spcBef>
              <a:buBlip>
                <a:blip r:embed="rId2"/>
              </a:buBlip>
              <a:defRPr sz="3000"/>
            </a:lvl1pPr>
            <a:lvl2pPr marL="685800" indent="-342900">
              <a:spcBef>
                <a:spcPts val="2800"/>
              </a:spcBef>
              <a:buBlip>
                <a:blip r:embed="rId2"/>
              </a:buBlip>
              <a:defRPr sz="3000"/>
            </a:lvl2pPr>
            <a:lvl3pPr marL="1028700" indent="-342900">
              <a:spcBef>
                <a:spcPts val="2800"/>
              </a:spcBef>
              <a:buBlip>
                <a:blip r:embed="rId2"/>
              </a:buBlip>
              <a:defRPr sz="3000"/>
            </a:lvl3pPr>
            <a:lvl4pPr marL="1371600" indent="-342900">
              <a:spcBef>
                <a:spcPts val="2800"/>
              </a:spcBef>
              <a:buBlip>
                <a:blip r:embed="rId2"/>
              </a:buBlip>
              <a:defRPr sz="3000"/>
            </a:lvl4pPr>
            <a:lvl5pPr marL="1714500" indent="-3429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3 -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idx="13"/>
          </p:nvPr>
        </p:nvSpPr>
        <p:spPr>
          <a:xfrm>
            <a:off x="787400" y="685800"/>
            <a:ext cx="6184900" cy="82296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7645400" y="685800"/>
            <a:ext cx="4572000" cy="29845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quarter" idx="15"/>
          </p:nvPr>
        </p:nvSpPr>
        <p:spPr>
          <a:xfrm>
            <a:off x="7645400" y="4381500"/>
            <a:ext cx="4572000" cy="45466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02692" y="9131299"/>
            <a:ext cx="386716" cy="431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3937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7874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1811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15748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19685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23622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27559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31496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35433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9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ottawa-tmg-ug.ca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Using TMG v.9.05 Flags to Create Custom Pages in Second Site v.6.4.0"/>
          <p:cNvSpPr txBox="1"/>
          <p:nvPr>
            <p:ph type="ctrTitle"/>
          </p:nvPr>
        </p:nvSpPr>
        <p:spPr>
          <a:xfrm>
            <a:off x="309959" y="2336800"/>
            <a:ext cx="12384882" cy="2325638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/>
            <a:r>
              <a:t>Using TMG v.9.05 Flags to Create Custom Pages in Second Site v.6.4.0</a:t>
            </a:r>
          </a:p>
        </p:txBody>
      </p:sp>
      <p:sp>
        <p:nvSpPr>
          <p:cNvPr id="120" name="Presented by ~ David Walker…"/>
          <p:cNvSpPr txBox="1"/>
          <p:nvPr>
            <p:ph type="subTitle" sz="quarter" idx="1"/>
          </p:nvPr>
        </p:nvSpPr>
        <p:spPr>
          <a:xfrm>
            <a:off x="787400" y="5994400"/>
            <a:ext cx="11430000" cy="1907531"/>
          </a:xfrm>
          <a:prstGeom prst="rect">
            <a:avLst/>
          </a:prstGeom>
        </p:spPr>
        <p:txBody>
          <a:bodyPr/>
          <a:lstStyle/>
          <a:p>
            <a:pPr defTabSz="432308">
              <a:defRPr sz="2960"/>
            </a:pPr>
            <a:r>
              <a:t>Presented by ~ David Walker</a:t>
            </a:r>
          </a:p>
          <a:p>
            <a:pPr defTabSz="432308">
              <a:defRPr sz="2960"/>
            </a:pPr>
            <a:r>
              <a:t>To ~ Ottawa TMG Users Group</a:t>
            </a:r>
          </a:p>
          <a:p>
            <a:pPr defTabSz="432308">
              <a:defRPr sz="2960"/>
            </a:pPr>
          </a:p>
          <a:p>
            <a:pPr defTabSz="432308">
              <a:defRPr sz="2960"/>
            </a:pPr>
            <a:r>
              <a:t>3 March, 2018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rocedure - Second Si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Procedure - Second Site</a:t>
            </a:r>
          </a:p>
        </p:txBody>
      </p:sp>
      <p:pic>
        <p:nvPicPr>
          <p:cNvPr id="185" name="Screen Shot 2018-02-26 at 3.20.21 PM.png" descr="Screen Shot 2018-02-26 at 3.20.2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93127" y="1987064"/>
            <a:ext cx="4711701" cy="7480301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The ‘Enabled’ option is checked by default"/>
          <p:cNvSpPr txBox="1"/>
          <p:nvPr/>
        </p:nvSpPr>
        <p:spPr>
          <a:xfrm>
            <a:off x="501708" y="2067518"/>
            <a:ext cx="5635173" cy="1423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>
              <a:spcBef>
                <a:spcPts val="3600"/>
              </a:spcBef>
              <a:defRPr sz="3300"/>
            </a:lvl1pPr>
          </a:lstStyle>
          <a:p>
            <a:pPr/>
            <a:r>
              <a:t>The ‘Enabled’ option is checked by default</a:t>
            </a:r>
          </a:p>
        </p:txBody>
      </p:sp>
      <p:sp>
        <p:nvSpPr>
          <p:cNvPr id="187" name="Line"/>
          <p:cNvSpPr/>
          <p:nvPr/>
        </p:nvSpPr>
        <p:spPr>
          <a:xfrm>
            <a:off x="5161547" y="2556756"/>
            <a:ext cx="2904904" cy="1"/>
          </a:xfrm>
          <a:prstGeom prst="line">
            <a:avLst/>
          </a:prstGeom>
          <a:ln w="381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190" name="Group"/>
          <p:cNvGrpSpPr/>
          <p:nvPr/>
        </p:nvGrpSpPr>
        <p:grpSpPr>
          <a:xfrm>
            <a:off x="501708" y="2947671"/>
            <a:ext cx="7140889" cy="1900152"/>
            <a:chOff x="0" y="0"/>
            <a:chExt cx="7140888" cy="1900150"/>
          </a:xfrm>
        </p:grpSpPr>
        <p:sp>
          <p:nvSpPr>
            <p:cNvPr id="188" name="Enter a Title you wish to appear in the Second Site Person Page."/>
            <p:cNvSpPr txBox="1"/>
            <p:nvPr/>
          </p:nvSpPr>
          <p:spPr>
            <a:xfrm>
              <a:off x="0" y="476677"/>
              <a:ext cx="5635172" cy="14234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>
              <a:lvl1pPr algn="l" defTabSz="566674">
                <a:spcBef>
                  <a:spcPts val="3400"/>
                </a:spcBef>
                <a:defRPr sz="3201"/>
              </a:lvl1pPr>
            </a:lstStyle>
            <a:p>
              <a:pPr/>
              <a:r>
                <a:t>Enter a Title you wish to appear in the Second Site Person Page.</a:t>
              </a:r>
            </a:p>
          </p:txBody>
        </p:sp>
        <p:sp>
          <p:nvSpPr>
            <p:cNvPr id="189" name="Line"/>
            <p:cNvSpPr/>
            <p:nvPr/>
          </p:nvSpPr>
          <p:spPr>
            <a:xfrm flipV="1">
              <a:off x="4865338" y="0"/>
              <a:ext cx="2275551" cy="612667"/>
            </a:xfrm>
            <a:prstGeom prst="line">
              <a:avLst/>
            </a:prstGeom>
            <a:noFill/>
            <a:ln w="381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93" name="Group"/>
          <p:cNvGrpSpPr/>
          <p:nvPr/>
        </p:nvGrpSpPr>
        <p:grpSpPr>
          <a:xfrm>
            <a:off x="501708" y="3652003"/>
            <a:ext cx="7149417" cy="2539567"/>
            <a:chOff x="0" y="0"/>
            <a:chExt cx="7149415" cy="2539565"/>
          </a:xfrm>
        </p:grpSpPr>
        <p:sp>
          <p:nvSpPr>
            <p:cNvPr id="191" name="Line"/>
            <p:cNvSpPr/>
            <p:nvPr/>
          </p:nvSpPr>
          <p:spPr>
            <a:xfrm flipV="1">
              <a:off x="5439266" y="0"/>
              <a:ext cx="1710150" cy="1408859"/>
            </a:xfrm>
            <a:prstGeom prst="line">
              <a:avLst/>
            </a:prstGeom>
            <a:noFill/>
            <a:ln w="381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92" name="From the drop down list select the Flag to be used"/>
            <p:cNvSpPr txBox="1"/>
            <p:nvPr/>
          </p:nvSpPr>
          <p:spPr>
            <a:xfrm>
              <a:off x="0" y="1116092"/>
              <a:ext cx="5635172" cy="14234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>
              <a:lvl1pPr algn="l">
                <a:spcBef>
                  <a:spcPts val="3600"/>
                </a:spcBef>
                <a:defRPr sz="3300"/>
              </a:lvl1pPr>
            </a:lstStyle>
            <a:p>
              <a:pPr/>
              <a:r>
                <a:t>From the drop down list select the Flag to be used</a:t>
              </a:r>
            </a:p>
          </p:txBody>
        </p:sp>
      </p:grpSp>
      <p:grpSp>
        <p:nvGrpSpPr>
          <p:cNvPr id="196" name="Group"/>
          <p:cNvGrpSpPr/>
          <p:nvPr/>
        </p:nvGrpSpPr>
        <p:grpSpPr>
          <a:xfrm>
            <a:off x="501708" y="5369142"/>
            <a:ext cx="6992775" cy="2231591"/>
            <a:chOff x="0" y="0"/>
            <a:chExt cx="6992773" cy="2231589"/>
          </a:xfrm>
        </p:grpSpPr>
        <p:sp>
          <p:nvSpPr>
            <p:cNvPr id="194" name="Enter the Event Label.  This will appear with the other events."/>
            <p:cNvSpPr txBox="1"/>
            <p:nvPr/>
          </p:nvSpPr>
          <p:spPr>
            <a:xfrm>
              <a:off x="0" y="808116"/>
              <a:ext cx="5635172" cy="14234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>
              <a:lvl1pPr algn="l" defTabSz="514095">
                <a:spcBef>
                  <a:spcPts val="3100"/>
                </a:spcBef>
                <a:defRPr sz="3168"/>
              </a:lvl1pPr>
            </a:lstStyle>
            <a:p>
              <a:pPr/>
              <a:r>
                <a:t>Enter the Event Label.  This will appear with the other events.</a:t>
              </a:r>
            </a:p>
          </p:txBody>
        </p:sp>
        <p:sp>
          <p:nvSpPr>
            <p:cNvPr id="195" name="Line"/>
            <p:cNvSpPr/>
            <p:nvPr/>
          </p:nvSpPr>
          <p:spPr>
            <a:xfrm flipV="1">
              <a:off x="3695354" y="-1"/>
              <a:ext cx="3297420" cy="1055151"/>
            </a:xfrm>
            <a:prstGeom prst="line">
              <a:avLst/>
            </a:prstGeom>
            <a:noFill/>
            <a:ln w="381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99" name="Group"/>
          <p:cNvGrpSpPr/>
          <p:nvPr/>
        </p:nvGrpSpPr>
        <p:grpSpPr>
          <a:xfrm>
            <a:off x="501708" y="7341672"/>
            <a:ext cx="6384964" cy="1423475"/>
            <a:chOff x="0" y="0"/>
            <a:chExt cx="6384962" cy="1423473"/>
          </a:xfrm>
        </p:grpSpPr>
        <p:sp>
          <p:nvSpPr>
            <p:cNvPr id="197" name="Enter the text that will appear with other events."/>
            <p:cNvSpPr txBox="1"/>
            <p:nvPr/>
          </p:nvSpPr>
          <p:spPr>
            <a:xfrm>
              <a:off x="0" y="0"/>
              <a:ext cx="5635172" cy="14234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>
              <a:lvl1pPr algn="l">
                <a:spcBef>
                  <a:spcPts val="3600"/>
                </a:spcBef>
                <a:defRPr sz="3300"/>
              </a:lvl1pPr>
            </a:lstStyle>
            <a:p>
              <a:pPr/>
              <a:r>
                <a:t>Enter the text that will appear with other events.</a:t>
              </a:r>
            </a:p>
          </p:txBody>
        </p:sp>
        <p:sp>
          <p:nvSpPr>
            <p:cNvPr id="198" name="Line"/>
            <p:cNvSpPr/>
            <p:nvPr/>
          </p:nvSpPr>
          <p:spPr>
            <a:xfrm flipV="1">
              <a:off x="5391878" y="54874"/>
              <a:ext cx="993085" cy="309166"/>
            </a:xfrm>
            <a:prstGeom prst="line">
              <a:avLst/>
            </a:prstGeom>
            <a:noFill/>
            <a:ln w="381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02" name="Group"/>
          <p:cNvGrpSpPr/>
          <p:nvPr/>
        </p:nvGrpSpPr>
        <p:grpSpPr>
          <a:xfrm>
            <a:off x="501708" y="8287107"/>
            <a:ext cx="6375372" cy="1547038"/>
            <a:chOff x="0" y="0"/>
            <a:chExt cx="6375370" cy="1547037"/>
          </a:xfrm>
        </p:grpSpPr>
        <p:sp>
          <p:nvSpPr>
            <p:cNvPr id="200" name="The Sentence will be the above Memo."/>
            <p:cNvSpPr txBox="1"/>
            <p:nvPr/>
          </p:nvSpPr>
          <p:spPr>
            <a:xfrm>
              <a:off x="0" y="123564"/>
              <a:ext cx="5635172" cy="14234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>
              <a:lvl1pPr algn="l">
                <a:spcBef>
                  <a:spcPts val="3600"/>
                </a:spcBef>
                <a:defRPr sz="3300"/>
              </a:lvl1pPr>
            </a:lstStyle>
            <a:p>
              <a:pPr/>
              <a:r>
                <a:t>The Sentence will be the above Memo.</a:t>
              </a:r>
            </a:p>
          </p:txBody>
        </p:sp>
        <p:sp>
          <p:nvSpPr>
            <p:cNvPr id="201" name="Line"/>
            <p:cNvSpPr/>
            <p:nvPr/>
          </p:nvSpPr>
          <p:spPr>
            <a:xfrm flipV="1">
              <a:off x="5402690" y="0"/>
              <a:ext cx="972681" cy="338959"/>
            </a:xfrm>
            <a:prstGeom prst="line">
              <a:avLst/>
            </a:prstGeom>
            <a:noFill/>
            <a:ln w="381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" grpId="1"/>
      <p:bldP build="whole" bldLvl="1" animBg="1" rev="0" advAuto="0" spid="199" grpId="4"/>
      <p:bldP build="whole" bldLvl="1" animBg="1" rev="0" advAuto="0" spid="193" grpId="2"/>
      <p:bldP build="whole" bldLvl="1" animBg="1" rev="0" advAuto="0" spid="196" grpId="3"/>
      <p:bldP build="whole" bldLvl="1" animBg="1" rev="0" advAuto="0" spid="202" grpId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rocedure - Second Si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Procedure - Second Site</a:t>
            </a:r>
          </a:p>
        </p:txBody>
      </p:sp>
      <p:sp>
        <p:nvSpPr>
          <p:cNvPr id="205" name="The next phase consists of creating a custom User item."/>
          <p:cNvSpPr txBox="1"/>
          <p:nvPr>
            <p:ph type="body" sz="quarter" idx="1"/>
          </p:nvPr>
        </p:nvSpPr>
        <p:spPr>
          <a:xfrm>
            <a:off x="366690" y="1937861"/>
            <a:ext cx="6120225" cy="1888085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The next phase consists of creating a custom User item.</a:t>
            </a:r>
          </a:p>
        </p:txBody>
      </p:sp>
      <p:pic>
        <p:nvPicPr>
          <p:cNvPr id="206" name="Screen Shot 2018-02-26 at 6.16.30 PM.png" descr="Screen Shot 2018-02-26 at 6.16.3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28445" y="1964657"/>
            <a:ext cx="5135523" cy="747528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0" name="Group"/>
          <p:cNvGrpSpPr/>
          <p:nvPr/>
        </p:nvGrpSpPr>
        <p:grpSpPr>
          <a:xfrm>
            <a:off x="366690" y="4676589"/>
            <a:ext cx="8345000" cy="4297099"/>
            <a:chOff x="0" y="0"/>
            <a:chExt cx="8344999" cy="4297097"/>
          </a:xfrm>
        </p:grpSpPr>
        <p:sp>
          <p:nvSpPr>
            <p:cNvPr id="207" name="Select User Items, then Add"/>
            <p:cNvSpPr txBox="1"/>
            <p:nvPr/>
          </p:nvSpPr>
          <p:spPr>
            <a:xfrm>
              <a:off x="0" y="318931"/>
              <a:ext cx="6120225" cy="1888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>
              <a:lvl1pPr algn="l">
                <a:spcBef>
                  <a:spcPts val="3600"/>
                </a:spcBef>
              </a:lvl1pPr>
            </a:lstStyle>
            <a:p>
              <a:pPr/>
              <a:r>
                <a:t>Select User Items, then Add</a:t>
              </a:r>
            </a:p>
          </p:txBody>
        </p:sp>
        <p:sp>
          <p:nvSpPr>
            <p:cNvPr id="208" name="Line"/>
            <p:cNvSpPr/>
            <p:nvPr/>
          </p:nvSpPr>
          <p:spPr>
            <a:xfrm flipV="1">
              <a:off x="2630542" y="-1"/>
              <a:ext cx="4095042" cy="1012273"/>
            </a:xfrm>
            <a:prstGeom prst="line">
              <a:avLst/>
            </a:prstGeom>
            <a:noFill/>
            <a:ln w="381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09" name="Line"/>
            <p:cNvSpPr/>
            <p:nvPr/>
          </p:nvSpPr>
          <p:spPr>
            <a:xfrm>
              <a:off x="5574285" y="1257020"/>
              <a:ext cx="2770715" cy="3040078"/>
            </a:xfrm>
            <a:prstGeom prst="line">
              <a:avLst/>
            </a:prstGeom>
            <a:noFill/>
            <a:ln w="381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rocedure - Second Si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Procedure - Second Site</a:t>
            </a:r>
          </a:p>
        </p:txBody>
      </p:sp>
      <p:sp>
        <p:nvSpPr>
          <p:cNvPr id="213" name="Text entered in the Title will appear in the button."/>
          <p:cNvSpPr txBox="1"/>
          <p:nvPr>
            <p:ph type="body" sz="quarter" idx="1"/>
          </p:nvPr>
        </p:nvSpPr>
        <p:spPr>
          <a:xfrm>
            <a:off x="329484" y="2533305"/>
            <a:ext cx="2548382" cy="1325349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2100"/>
            </a:lvl1pPr>
          </a:lstStyle>
          <a:p>
            <a:pPr/>
            <a:r>
              <a:t>Text entered in the Title will appear in the button.</a:t>
            </a:r>
          </a:p>
        </p:txBody>
      </p:sp>
      <p:pic>
        <p:nvPicPr>
          <p:cNvPr id="214" name="Screen Shot 2018-02-26 at 6.20.27 PM.png" descr="Screen Shot 2018-02-26 at 6.20.2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61146" y="2239582"/>
            <a:ext cx="9144001" cy="6007101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Line"/>
          <p:cNvSpPr/>
          <p:nvPr/>
        </p:nvSpPr>
        <p:spPr>
          <a:xfrm>
            <a:off x="2657066" y="2875951"/>
            <a:ext cx="1879007" cy="303266"/>
          </a:xfrm>
          <a:prstGeom prst="line">
            <a:avLst/>
          </a:prstGeom>
          <a:ln w="381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218" name="Group"/>
          <p:cNvGrpSpPr/>
          <p:nvPr/>
        </p:nvGrpSpPr>
        <p:grpSpPr>
          <a:xfrm>
            <a:off x="329484" y="5904963"/>
            <a:ext cx="4635892" cy="1325350"/>
            <a:chOff x="0" y="0"/>
            <a:chExt cx="4635891" cy="1325348"/>
          </a:xfrm>
        </p:grpSpPr>
        <p:sp>
          <p:nvSpPr>
            <p:cNvPr id="216" name="Text entered in the Description will appear above the table of Loyalists."/>
            <p:cNvSpPr txBox="1"/>
            <p:nvPr/>
          </p:nvSpPr>
          <p:spPr>
            <a:xfrm>
              <a:off x="0" y="0"/>
              <a:ext cx="2548382" cy="13253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>
              <a:lvl1pPr algn="l" defTabSz="414781">
                <a:spcBef>
                  <a:spcPts val="2500"/>
                </a:spcBef>
                <a:defRPr sz="1987"/>
              </a:lvl1pPr>
            </a:lstStyle>
            <a:p>
              <a:pPr/>
              <a:r>
                <a:t>Text entered in the Description will appear above the table of Loyalists.</a:t>
              </a:r>
            </a:p>
          </p:txBody>
        </p:sp>
        <p:sp>
          <p:nvSpPr>
            <p:cNvPr id="217" name="Line"/>
            <p:cNvSpPr/>
            <p:nvPr/>
          </p:nvSpPr>
          <p:spPr>
            <a:xfrm>
              <a:off x="2179832" y="238596"/>
              <a:ext cx="2456060" cy="1"/>
            </a:xfrm>
            <a:prstGeom prst="line">
              <a:avLst/>
            </a:prstGeom>
            <a:noFill/>
            <a:ln w="381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rocedure - Second Si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Procedure - Second Site</a:t>
            </a:r>
          </a:p>
        </p:txBody>
      </p:sp>
      <p:sp>
        <p:nvSpPr>
          <p:cNvPr id="221" name="In the next stage we will create the List of People."/>
          <p:cNvSpPr txBox="1"/>
          <p:nvPr>
            <p:ph type="body" sz="quarter" idx="1"/>
          </p:nvPr>
        </p:nvSpPr>
        <p:spPr>
          <a:xfrm>
            <a:off x="323581" y="2192934"/>
            <a:ext cx="7309835" cy="884862"/>
          </a:xfrm>
          <a:prstGeom prst="rect">
            <a:avLst/>
          </a:prstGeom>
        </p:spPr>
        <p:txBody>
          <a:bodyPr/>
          <a:lstStyle>
            <a:lvl1pPr marL="0" indent="0" defTabSz="578358">
              <a:spcBef>
                <a:spcPts val="3500"/>
              </a:spcBef>
              <a:buSzTx/>
              <a:buNone/>
              <a:defRPr sz="2673"/>
            </a:lvl1pPr>
          </a:lstStyle>
          <a:p>
            <a:pPr/>
            <a:r>
              <a:t>In the next stage we will create the List of People.</a:t>
            </a:r>
          </a:p>
        </p:txBody>
      </p:sp>
      <p:pic>
        <p:nvPicPr>
          <p:cNvPr id="222" name="Screen Shot 2018-02-26 at 6.36.04 PM.png" descr="Screen Shot 2018-02-26 at 6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83341" y="2016786"/>
            <a:ext cx="5120755" cy="7428804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Having created the new User Item, highlight it and click ‘Add’."/>
          <p:cNvSpPr txBox="1"/>
          <p:nvPr/>
        </p:nvSpPr>
        <p:spPr>
          <a:xfrm>
            <a:off x="323581" y="7160755"/>
            <a:ext cx="7309835" cy="884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 defTabSz="578358">
              <a:spcBef>
                <a:spcPts val="3500"/>
              </a:spcBef>
              <a:defRPr sz="2673"/>
            </a:lvl1pPr>
          </a:lstStyle>
          <a:p>
            <a:pPr/>
            <a:r>
              <a:t>Having created the new User Item, highlight it and click ‘Add’.</a:t>
            </a:r>
          </a:p>
        </p:txBody>
      </p:sp>
      <p:sp>
        <p:nvSpPr>
          <p:cNvPr id="224" name="Line"/>
          <p:cNvSpPr/>
          <p:nvPr/>
        </p:nvSpPr>
        <p:spPr>
          <a:xfrm>
            <a:off x="7127722" y="7412640"/>
            <a:ext cx="2492703" cy="1098486"/>
          </a:xfrm>
          <a:prstGeom prst="line">
            <a:avLst/>
          </a:prstGeom>
          <a:ln w="381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25" name="Line"/>
          <p:cNvSpPr/>
          <p:nvPr/>
        </p:nvSpPr>
        <p:spPr>
          <a:xfrm>
            <a:off x="2610150" y="7814389"/>
            <a:ext cx="6835183" cy="1240767"/>
          </a:xfrm>
          <a:prstGeom prst="line">
            <a:avLst/>
          </a:prstGeom>
          <a:ln w="381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rocedure - Second Si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Procedure - Second Site</a:t>
            </a:r>
          </a:p>
        </p:txBody>
      </p:sp>
      <p:sp>
        <p:nvSpPr>
          <p:cNvPr id="228" name="In the Person Options pane select the Flag to be used, and Value to be Yes"/>
          <p:cNvSpPr txBox="1"/>
          <p:nvPr>
            <p:ph type="body" sz="quarter" idx="1"/>
          </p:nvPr>
        </p:nvSpPr>
        <p:spPr>
          <a:xfrm>
            <a:off x="269076" y="5032470"/>
            <a:ext cx="3450926" cy="1959634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2800"/>
            </a:lvl1pPr>
          </a:lstStyle>
          <a:p>
            <a:pPr/>
            <a:r>
              <a:t>In the Person Options pane select the Flag to be used, and Value to be Yes</a:t>
            </a:r>
          </a:p>
        </p:txBody>
      </p:sp>
      <p:pic>
        <p:nvPicPr>
          <p:cNvPr id="229" name="Screen Shot 2018-02-26 at 6.39.41 PM.png" descr="Screen Shot 2018-02-26 at 6.39.4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18895" y="2803748"/>
            <a:ext cx="8699501" cy="5245101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Line"/>
          <p:cNvSpPr/>
          <p:nvPr/>
        </p:nvSpPr>
        <p:spPr>
          <a:xfrm>
            <a:off x="3268149" y="6653808"/>
            <a:ext cx="1470007" cy="309298"/>
          </a:xfrm>
          <a:prstGeom prst="line">
            <a:avLst/>
          </a:prstGeom>
          <a:ln w="381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31" name="Line"/>
          <p:cNvSpPr/>
          <p:nvPr/>
        </p:nvSpPr>
        <p:spPr>
          <a:xfrm>
            <a:off x="3290482" y="6192060"/>
            <a:ext cx="1648968" cy="1"/>
          </a:xfrm>
          <a:prstGeom prst="line">
            <a:avLst/>
          </a:prstGeom>
          <a:ln w="381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rocedure - Second Si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Procedure - Second Site</a:t>
            </a:r>
          </a:p>
        </p:txBody>
      </p:sp>
      <p:sp>
        <p:nvSpPr>
          <p:cNvPr id="234" name="The final step is to create the site."/>
          <p:cNvSpPr txBox="1"/>
          <p:nvPr>
            <p:ph type="body" sz="quarter" idx="1"/>
          </p:nvPr>
        </p:nvSpPr>
        <p:spPr>
          <a:xfrm>
            <a:off x="3147172" y="2310684"/>
            <a:ext cx="6710456" cy="112215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The final step is to create the site.</a:t>
            </a:r>
          </a:p>
        </p:txBody>
      </p:sp>
      <p:pic>
        <p:nvPicPr>
          <p:cNvPr id="235" name="Screen Shot 2018-02-26 at 6.44.26 PM.png" descr="Screen Shot 2018-02-26 at 6.44.2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8200" y="4368800"/>
            <a:ext cx="8788400" cy="10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Line"/>
          <p:cNvSpPr/>
          <p:nvPr/>
        </p:nvSpPr>
        <p:spPr>
          <a:xfrm flipH="1">
            <a:off x="3421787" y="3128260"/>
            <a:ext cx="3740401" cy="1912470"/>
          </a:xfrm>
          <a:prstGeom prst="line">
            <a:avLst/>
          </a:prstGeom>
          <a:ln w="381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37" name="Sit back and let Second Site do its job to build your site."/>
          <p:cNvSpPr txBox="1"/>
          <p:nvPr/>
        </p:nvSpPr>
        <p:spPr>
          <a:xfrm>
            <a:off x="1037234" y="5970175"/>
            <a:ext cx="10930332" cy="1122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>
              <a:spcBef>
                <a:spcPts val="3600"/>
              </a:spcBef>
            </a:lvl1pPr>
          </a:lstStyle>
          <a:p>
            <a:pPr/>
            <a:r>
              <a:t>Sit back and let Second Site do its job to build your site.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Screen Shot 2018-02-26 at 6.48.34 PM.png" descr="Screen Shot 2018-02-26 at 6.48.3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135971"/>
            <a:ext cx="13004801" cy="6980259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The Final Resul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Final Result</a:t>
            </a:r>
          </a:p>
        </p:txBody>
      </p:sp>
      <p:sp>
        <p:nvSpPr>
          <p:cNvPr id="241" name="Click on the newly created custom item."/>
          <p:cNvSpPr txBox="1"/>
          <p:nvPr>
            <p:ph type="body" sz="quarter" idx="1"/>
          </p:nvPr>
        </p:nvSpPr>
        <p:spPr>
          <a:xfrm>
            <a:off x="3273226" y="7387209"/>
            <a:ext cx="9493162" cy="913226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Click on the newly created custom item.</a:t>
            </a:r>
          </a:p>
        </p:txBody>
      </p:sp>
      <p:sp>
        <p:nvSpPr>
          <p:cNvPr id="242" name="Line"/>
          <p:cNvSpPr/>
          <p:nvPr/>
        </p:nvSpPr>
        <p:spPr>
          <a:xfrm flipH="1" flipV="1">
            <a:off x="4978699" y="4622064"/>
            <a:ext cx="1944565" cy="2941283"/>
          </a:xfrm>
          <a:prstGeom prst="line">
            <a:avLst/>
          </a:prstGeom>
          <a:ln w="381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Screen Shot 2018-02-26 at 6.51.37 PM.png" descr="Screen Shot 2018-02-26 at 6.51.3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201275"/>
            <a:ext cx="13004800" cy="7052850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The Final Resul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Final Result</a:t>
            </a:r>
          </a:p>
        </p:txBody>
      </p:sp>
      <p:sp>
        <p:nvSpPr>
          <p:cNvPr id="246" name="The result of this exercise was to create a table of known United Empire Loyalists in my TMG data, and present them in a table in Second Site.  Click on any name to view a Person Page."/>
          <p:cNvSpPr txBox="1"/>
          <p:nvPr>
            <p:ph type="body" sz="quarter" idx="1"/>
          </p:nvPr>
        </p:nvSpPr>
        <p:spPr>
          <a:xfrm>
            <a:off x="3355406" y="4799220"/>
            <a:ext cx="9529243" cy="701388"/>
          </a:xfrm>
          <a:prstGeom prst="rect">
            <a:avLst/>
          </a:prstGeom>
        </p:spPr>
        <p:txBody>
          <a:bodyPr/>
          <a:lstStyle>
            <a:lvl1pPr marL="0" indent="0" defTabSz="297941">
              <a:spcBef>
                <a:spcPts val="1800"/>
              </a:spcBef>
              <a:buSzTx/>
              <a:buNone/>
              <a:defRPr sz="1836">
                <a:solidFill>
                  <a:srgbClr val="000000"/>
                </a:solidFill>
              </a:defRPr>
            </a:lvl1pPr>
          </a:lstStyle>
          <a:p>
            <a:pPr/>
            <a:r>
              <a:t>The result of this exercise was to create a table of known United Empire Loyalists in my TMG data, and present them in a table in Second Site.  Click on any name to view a Person Page.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he Final Resul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Final Result</a:t>
            </a:r>
          </a:p>
        </p:txBody>
      </p:sp>
      <p:sp>
        <p:nvSpPr>
          <p:cNvPr id="249" name="Body"/>
          <p:cNvSpPr txBox="1"/>
          <p:nvPr>
            <p:ph type="body" sz="quarter" idx="1"/>
          </p:nvPr>
        </p:nvSpPr>
        <p:spPr>
          <a:xfrm>
            <a:off x="787400" y="8084048"/>
            <a:ext cx="11430000" cy="399553"/>
          </a:xfrm>
          <a:prstGeom prst="rect">
            <a:avLst/>
          </a:prstGeom>
        </p:spPr>
        <p:txBody>
          <a:bodyPr/>
          <a:lstStyle/>
          <a:p>
            <a:pPr marL="212597" indent="-212597" defTabSz="315468">
              <a:spcBef>
                <a:spcPts val="1900"/>
              </a:spcBef>
              <a:buBlip>
                <a:blip r:embed="rId2"/>
              </a:buBlip>
              <a:defRPr sz="1944"/>
            </a:pPr>
          </a:p>
        </p:txBody>
      </p:sp>
      <p:pic>
        <p:nvPicPr>
          <p:cNvPr id="250" name="Screen Shot 2018-02-26 at 7.24.18 PM.png" descr="Screen Shot 2018-02-26 at 7.24.18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2148759"/>
            <a:ext cx="13004801" cy="72948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Future Pla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Future Plans</a:t>
            </a:r>
          </a:p>
        </p:txBody>
      </p:sp>
      <p:sp>
        <p:nvSpPr>
          <p:cNvPr id="253" name="I intend to add additional Flag Events, including various wars, Mayflower passengers and British Isles royalty, using the same procedure as described above."/>
          <p:cNvSpPr txBox="1"/>
          <p:nvPr>
            <p:ph type="body" sz="half" idx="1"/>
          </p:nvPr>
        </p:nvSpPr>
        <p:spPr>
          <a:xfrm>
            <a:off x="787400" y="2768600"/>
            <a:ext cx="11430000" cy="2685501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I intend to add additional Flag Events, including various wars, Mayflower passengers and British Isles royalty, using the same procedure as described above.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ntro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Introduction</a:t>
            </a:r>
          </a:p>
        </p:txBody>
      </p:sp>
      <p:sp>
        <p:nvSpPr>
          <p:cNvPr id="123" name="TMG Flags, whether standard or custom, are useful tools as filters in the Project Explorer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5826" indent="-385826" defTabSz="572516">
              <a:spcBef>
                <a:spcPts val="3500"/>
              </a:spcBef>
              <a:buBlip>
                <a:blip r:embed="rId2"/>
              </a:buBlip>
              <a:defRPr sz="3528"/>
            </a:pPr>
            <a:r>
              <a:t>TMG Flags, whether standard or custom, are useful tools as filters in the Project Explorer.</a:t>
            </a:r>
          </a:p>
          <a:p>
            <a:pPr marL="385826" indent="-385826" defTabSz="572516">
              <a:spcBef>
                <a:spcPts val="3500"/>
              </a:spcBef>
              <a:buBlip>
                <a:blip r:embed="rId2"/>
              </a:buBlip>
              <a:defRPr sz="3528"/>
            </a:pPr>
            <a:r>
              <a:t>They can also be useful in creating a Custom Page in Second Site.</a:t>
            </a:r>
          </a:p>
          <a:p>
            <a:pPr marL="385826" indent="-385826" defTabSz="572516">
              <a:spcBef>
                <a:spcPts val="3500"/>
              </a:spcBef>
              <a:buBlip>
                <a:blip r:embed="rId2"/>
              </a:buBlip>
              <a:defRPr sz="3528"/>
            </a:pPr>
            <a:r>
              <a:t>This presentation will illustrate steps to create a web page with a table all known Loyalists in your TMG data.</a:t>
            </a:r>
          </a:p>
          <a:p>
            <a:pPr marL="385826" indent="-385826" defTabSz="572516">
              <a:spcBef>
                <a:spcPts val="3500"/>
              </a:spcBef>
              <a:buBlip>
                <a:blip r:embed="rId2"/>
              </a:buBlip>
              <a:defRPr sz="3528"/>
            </a:pPr>
            <a:r>
              <a:t>Current software versions used for this demonstration are TMG v.9.05 and Second Site v.6.4.0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he End"/>
          <p:cNvSpPr txBox="1"/>
          <p:nvPr/>
        </p:nvSpPr>
        <p:spPr>
          <a:xfrm>
            <a:off x="5217290" y="2855538"/>
            <a:ext cx="2570220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800"/>
            </a:lvl1pPr>
          </a:lstStyle>
          <a:p>
            <a:pPr/>
            <a:r>
              <a:t>The End</a:t>
            </a:r>
          </a:p>
        </p:txBody>
      </p:sp>
      <p:sp>
        <p:nvSpPr>
          <p:cNvPr id="256" name="This presentation may be freely downloaded from our web site ~…"/>
          <p:cNvSpPr txBox="1"/>
          <p:nvPr/>
        </p:nvSpPr>
        <p:spPr>
          <a:xfrm>
            <a:off x="637849" y="4616449"/>
            <a:ext cx="11548325" cy="201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/>
            </a:pPr>
            <a:r>
              <a:t>This presentation may be freely downloaded from our web site ~ </a:t>
            </a:r>
          </a:p>
          <a:p>
            <a:pPr>
              <a:defRPr sz="3000"/>
            </a:pPr>
            <a:r>
              <a:rPr u="sng">
                <a:hlinkClick r:id="rId2" invalidUrl="" action="" tgtFrame="" tooltip="" history="1" highlightClick="0" endSnd="0"/>
              </a:rPr>
              <a:t>http://www.ottawa-tmg-ug.ca</a:t>
            </a:r>
          </a:p>
          <a:p>
            <a:pPr algn="l"/>
          </a:p>
          <a:p>
            <a:pPr>
              <a:defRPr sz="3000"/>
            </a:pPr>
            <a:r>
              <a:t>Link to Articles &amp; Presentations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rocedure - TM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Procedure - TMG</a:t>
            </a:r>
          </a:p>
        </p:txBody>
      </p:sp>
      <p:sp>
        <p:nvSpPr>
          <p:cNvPr id="126" name="TMG - File &gt; Flag Manager"/>
          <p:cNvSpPr txBox="1"/>
          <p:nvPr>
            <p:ph type="body" sz="quarter" idx="1"/>
          </p:nvPr>
        </p:nvSpPr>
        <p:spPr>
          <a:xfrm>
            <a:off x="4318000" y="8173987"/>
            <a:ext cx="4816475" cy="563613"/>
          </a:xfrm>
          <a:prstGeom prst="rect">
            <a:avLst/>
          </a:prstGeom>
        </p:spPr>
        <p:txBody>
          <a:bodyPr/>
          <a:lstStyle>
            <a:lvl1pPr marL="0" indent="0" defTabSz="490727">
              <a:spcBef>
                <a:spcPts val="3000"/>
              </a:spcBef>
              <a:buSzTx/>
              <a:buNone/>
              <a:defRPr sz="3024"/>
            </a:lvl1pPr>
          </a:lstStyle>
          <a:p>
            <a:pPr/>
            <a:r>
              <a:t>TMG - File &gt; Flag Manager</a:t>
            </a:r>
          </a:p>
        </p:txBody>
      </p:sp>
      <p:pic>
        <p:nvPicPr>
          <p:cNvPr id="127" name="Screen Shot 2018-02-26 at 11.19.52 AM.png" descr="Screen Shot 2018-02-26 at 11.19.52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33650" y="2311400"/>
            <a:ext cx="7937500" cy="5499100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Line"/>
          <p:cNvSpPr/>
          <p:nvPr/>
        </p:nvSpPr>
        <p:spPr>
          <a:xfrm flipH="1" flipV="1">
            <a:off x="3853755" y="6252765"/>
            <a:ext cx="3133776" cy="1919884"/>
          </a:xfrm>
          <a:prstGeom prst="line">
            <a:avLst/>
          </a:prstGeom>
          <a:ln w="381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rocedure - TM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Procedure - TMG</a:t>
            </a:r>
          </a:p>
        </p:txBody>
      </p:sp>
      <p:sp>
        <p:nvSpPr>
          <p:cNvPr id="131" name="TMG - File &gt; Flag Manager &gt; Add"/>
          <p:cNvSpPr txBox="1"/>
          <p:nvPr>
            <p:ph type="body" sz="quarter" idx="1"/>
          </p:nvPr>
        </p:nvSpPr>
        <p:spPr>
          <a:xfrm>
            <a:off x="4318000" y="8173987"/>
            <a:ext cx="5345609" cy="563613"/>
          </a:xfrm>
          <a:prstGeom prst="rect">
            <a:avLst/>
          </a:prstGeom>
        </p:spPr>
        <p:txBody>
          <a:bodyPr/>
          <a:lstStyle>
            <a:lvl1pPr marL="0" indent="0" defTabSz="461518">
              <a:spcBef>
                <a:spcPts val="2800"/>
              </a:spcBef>
              <a:buSzTx/>
              <a:buNone/>
              <a:defRPr sz="2844"/>
            </a:lvl1pPr>
          </a:lstStyle>
          <a:p>
            <a:pPr/>
            <a:r>
              <a:t>TMG - File &gt; Flag Manager &gt; Add</a:t>
            </a:r>
          </a:p>
        </p:txBody>
      </p:sp>
      <p:pic>
        <p:nvPicPr>
          <p:cNvPr id="132" name="Screen Shot 2018-02-26 at 11.24.57 AM.png" descr="Screen Shot 2018-02-26 at 11.24.57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7950" y="2990850"/>
            <a:ext cx="7734300" cy="35814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Line"/>
          <p:cNvSpPr/>
          <p:nvPr/>
        </p:nvSpPr>
        <p:spPr>
          <a:xfrm flipV="1">
            <a:off x="9262517" y="3716188"/>
            <a:ext cx="1" cy="4394774"/>
          </a:xfrm>
          <a:prstGeom prst="line">
            <a:avLst/>
          </a:prstGeom>
          <a:ln w="381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rocedure - TM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Procedure - TMG</a:t>
            </a:r>
          </a:p>
        </p:txBody>
      </p:sp>
      <p:sp>
        <p:nvSpPr>
          <p:cNvPr id="136" name="TMG - File &gt; Flag Manager &gt; Add &gt; Enter name of flag"/>
          <p:cNvSpPr txBox="1"/>
          <p:nvPr>
            <p:ph type="body" sz="quarter" idx="1"/>
          </p:nvPr>
        </p:nvSpPr>
        <p:spPr>
          <a:xfrm>
            <a:off x="2715517" y="8288287"/>
            <a:ext cx="7599166" cy="563613"/>
          </a:xfrm>
          <a:prstGeom prst="rect">
            <a:avLst/>
          </a:prstGeom>
        </p:spPr>
        <p:txBody>
          <a:bodyPr/>
          <a:lstStyle>
            <a:lvl1pPr marL="0" indent="0" defTabSz="408940">
              <a:spcBef>
                <a:spcPts val="2500"/>
              </a:spcBef>
              <a:buSzTx/>
              <a:buNone/>
              <a:defRPr sz="2520"/>
            </a:lvl1pPr>
          </a:lstStyle>
          <a:p>
            <a:pPr/>
            <a:r>
              <a:t>TMG - File &gt; Flag Manager &gt; Add &gt; Enter name of flag</a:t>
            </a:r>
          </a:p>
        </p:txBody>
      </p:sp>
      <p:pic>
        <p:nvPicPr>
          <p:cNvPr id="137" name="Screen Shot 2018-02-26 at 11.30.34 AM.png" descr="Screen Shot 2018-02-26 at 11.30.3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5500" y="2235200"/>
            <a:ext cx="6299200" cy="509270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Line"/>
          <p:cNvSpPr/>
          <p:nvPr/>
        </p:nvSpPr>
        <p:spPr>
          <a:xfrm flipH="1" flipV="1">
            <a:off x="5849094" y="3004756"/>
            <a:ext cx="2715816" cy="5233801"/>
          </a:xfrm>
          <a:prstGeom prst="line">
            <a:avLst/>
          </a:prstGeom>
          <a:ln w="381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141" name="Group"/>
          <p:cNvGrpSpPr/>
          <p:nvPr/>
        </p:nvGrpSpPr>
        <p:grpSpPr>
          <a:xfrm>
            <a:off x="327917" y="2886843"/>
            <a:ext cx="4336709" cy="2252601"/>
            <a:chOff x="0" y="0"/>
            <a:chExt cx="4336708" cy="2252599"/>
          </a:xfrm>
        </p:grpSpPr>
        <p:sp>
          <p:nvSpPr>
            <p:cNvPr id="139" name="Leave default Values, or change to whatever you wish to use."/>
            <p:cNvSpPr txBox="1"/>
            <p:nvPr/>
          </p:nvSpPr>
          <p:spPr>
            <a:xfrm>
              <a:off x="0" y="0"/>
              <a:ext cx="2851944" cy="2252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>
              <a:lvl1pPr algn="l" defTabSz="479044">
                <a:spcBef>
                  <a:spcPts val="2900"/>
                </a:spcBef>
                <a:defRPr sz="2952"/>
              </a:lvl1pPr>
            </a:lstStyle>
            <a:p>
              <a:pPr/>
              <a:r>
                <a:t>Leave default Values, or change to whatever you wish to use.  </a:t>
              </a:r>
            </a:p>
          </p:txBody>
        </p:sp>
        <p:sp>
          <p:nvSpPr>
            <p:cNvPr id="140" name="Line"/>
            <p:cNvSpPr/>
            <p:nvPr/>
          </p:nvSpPr>
          <p:spPr>
            <a:xfrm>
              <a:off x="2226005" y="539343"/>
              <a:ext cx="2110704" cy="1"/>
            </a:xfrm>
            <a:prstGeom prst="line">
              <a:avLst/>
            </a:prstGeom>
            <a:noFill/>
            <a:ln w="381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rocedure - TM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Procedure - TMG</a:t>
            </a:r>
          </a:p>
        </p:txBody>
      </p:sp>
      <p:sp>
        <p:nvSpPr>
          <p:cNvPr id="144" name="A new Loyalist flag is now part of the list"/>
          <p:cNvSpPr txBox="1"/>
          <p:nvPr>
            <p:ph type="body" sz="quarter" idx="1"/>
          </p:nvPr>
        </p:nvSpPr>
        <p:spPr>
          <a:xfrm>
            <a:off x="2715517" y="8237487"/>
            <a:ext cx="7599166" cy="563613"/>
          </a:xfrm>
          <a:prstGeom prst="rect">
            <a:avLst/>
          </a:prstGeom>
        </p:spPr>
        <p:txBody>
          <a:bodyPr/>
          <a:lstStyle>
            <a:lvl1pPr marL="0" indent="0" defTabSz="490727">
              <a:spcBef>
                <a:spcPts val="3000"/>
              </a:spcBef>
              <a:buSzTx/>
              <a:buNone/>
              <a:defRPr sz="3024"/>
            </a:lvl1pPr>
          </a:lstStyle>
          <a:p>
            <a:pPr/>
            <a:r>
              <a:t>A new Loyalist flag is now part of the list</a:t>
            </a:r>
          </a:p>
        </p:txBody>
      </p:sp>
      <p:pic>
        <p:nvPicPr>
          <p:cNvPr id="145" name="Screen Shot 2018-02-26 at 1.38.03 PM.png" descr="Screen Shot 2018-02-26 at 1.38.0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44750" y="2978150"/>
            <a:ext cx="7734300" cy="36068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Line"/>
          <p:cNvSpPr/>
          <p:nvPr/>
        </p:nvSpPr>
        <p:spPr>
          <a:xfrm flipH="1" flipV="1">
            <a:off x="3324076" y="4831671"/>
            <a:ext cx="934195" cy="3410287"/>
          </a:xfrm>
          <a:prstGeom prst="line">
            <a:avLst/>
          </a:prstGeom>
          <a:ln w="381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149" name="Group"/>
          <p:cNvGrpSpPr/>
          <p:nvPr/>
        </p:nvGrpSpPr>
        <p:grpSpPr>
          <a:xfrm>
            <a:off x="4603750" y="5906148"/>
            <a:ext cx="8123933" cy="1786878"/>
            <a:chOff x="0" y="0"/>
            <a:chExt cx="8123932" cy="1786877"/>
          </a:xfrm>
        </p:grpSpPr>
        <p:sp>
          <p:nvSpPr>
            <p:cNvPr id="147" name="The position of the flag can be moved within the list"/>
            <p:cNvSpPr txBox="1"/>
            <p:nvPr/>
          </p:nvSpPr>
          <p:spPr>
            <a:xfrm>
              <a:off x="0" y="1223265"/>
              <a:ext cx="8123933" cy="5636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>
              <a:lvl1pPr algn="l" defTabSz="455675">
                <a:spcBef>
                  <a:spcPts val="2800"/>
                </a:spcBef>
                <a:defRPr sz="2807"/>
              </a:lvl1pPr>
            </a:lstStyle>
            <a:p>
              <a:pPr/>
              <a:r>
                <a:t>The position of the flag can be moved within the list</a:t>
              </a:r>
            </a:p>
          </p:txBody>
        </p:sp>
        <p:sp>
          <p:nvSpPr>
            <p:cNvPr id="148" name="Line"/>
            <p:cNvSpPr/>
            <p:nvPr/>
          </p:nvSpPr>
          <p:spPr>
            <a:xfrm flipH="1" flipV="1">
              <a:off x="4856112" y="0"/>
              <a:ext cx="348309" cy="1261423"/>
            </a:xfrm>
            <a:prstGeom prst="line">
              <a:avLst/>
            </a:prstGeom>
            <a:noFill/>
            <a:ln w="381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rocedure - TM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Procedure - TMG</a:t>
            </a:r>
          </a:p>
        </p:txBody>
      </p:sp>
      <p:sp>
        <p:nvSpPr>
          <p:cNvPr id="152" name="This is the Flag window with the newly created Loyalist flag, with ‘?’ (Unknown) set to default"/>
          <p:cNvSpPr txBox="1"/>
          <p:nvPr>
            <p:ph type="body" sz="quarter" idx="1"/>
          </p:nvPr>
        </p:nvSpPr>
        <p:spPr>
          <a:xfrm>
            <a:off x="3058417" y="5252987"/>
            <a:ext cx="5626201" cy="1418978"/>
          </a:xfrm>
          <a:prstGeom prst="rect">
            <a:avLst/>
          </a:prstGeom>
        </p:spPr>
        <p:txBody>
          <a:bodyPr/>
          <a:lstStyle>
            <a:lvl1pPr marL="0" indent="0" defTabSz="455675">
              <a:spcBef>
                <a:spcPts val="2800"/>
              </a:spcBef>
              <a:buSzTx/>
              <a:buNone/>
              <a:defRPr sz="2807"/>
            </a:lvl1pPr>
          </a:lstStyle>
          <a:p>
            <a:pPr/>
            <a:r>
              <a:t>This is the Flag window with the newly created Loyalist flag, with ‘?’ (Unknown) set to default</a:t>
            </a:r>
          </a:p>
        </p:txBody>
      </p:sp>
      <p:pic>
        <p:nvPicPr>
          <p:cNvPr id="153" name="Screen Shot 2018-02-26 at 1.40.20 PM.png" descr="Screen Shot 2018-02-26 at 1.40.2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39200" y="2216150"/>
            <a:ext cx="2794000" cy="532130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Line"/>
          <p:cNvSpPr/>
          <p:nvPr/>
        </p:nvSpPr>
        <p:spPr>
          <a:xfrm flipV="1">
            <a:off x="6742161" y="3934336"/>
            <a:ext cx="2151461" cy="1403245"/>
          </a:xfrm>
          <a:prstGeom prst="line">
            <a:avLst/>
          </a:prstGeom>
          <a:ln w="381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rocedure - TM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Procedure - TMG</a:t>
            </a:r>
          </a:p>
        </p:txBody>
      </p:sp>
      <p:sp>
        <p:nvSpPr>
          <p:cNvPr id="157" name="Click the flag to open the Edit Flag window, and change its value for the current person"/>
          <p:cNvSpPr txBox="1"/>
          <p:nvPr>
            <p:ph type="body" sz="quarter" idx="1"/>
          </p:nvPr>
        </p:nvSpPr>
        <p:spPr>
          <a:xfrm>
            <a:off x="286853" y="7723516"/>
            <a:ext cx="5626201" cy="1418978"/>
          </a:xfrm>
          <a:prstGeom prst="rect">
            <a:avLst/>
          </a:prstGeom>
        </p:spPr>
        <p:txBody>
          <a:bodyPr/>
          <a:lstStyle>
            <a:lvl1pPr marL="0" indent="0" defTabSz="455675">
              <a:spcBef>
                <a:spcPts val="2800"/>
              </a:spcBef>
              <a:buSzTx/>
              <a:buNone/>
              <a:defRPr sz="2807"/>
            </a:lvl1pPr>
          </a:lstStyle>
          <a:p>
            <a:pPr/>
            <a:r>
              <a:t>Click the flag to open the Edit Flag window, and change its value for the current person</a:t>
            </a:r>
          </a:p>
        </p:txBody>
      </p:sp>
      <p:grpSp>
        <p:nvGrpSpPr>
          <p:cNvPr id="161" name="Group"/>
          <p:cNvGrpSpPr/>
          <p:nvPr/>
        </p:nvGrpSpPr>
        <p:grpSpPr>
          <a:xfrm>
            <a:off x="443503" y="2129166"/>
            <a:ext cx="2794001" cy="5554725"/>
            <a:chOff x="0" y="0"/>
            <a:chExt cx="2794000" cy="5554724"/>
          </a:xfrm>
        </p:grpSpPr>
        <p:pic>
          <p:nvPicPr>
            <p:cNvPr id="158" name="Screen Shot 2018-02-26 at 1.40.20 PM.png" descr="Screen Shot 2018-02-26 at 1.40.20 P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794000" cy="5321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9" name="Line"/>
            <p:cNvSpPr/>
            <p:nvPr/>
          </p:nvSpPr>
          <p:spPr>
            <a:xfrm flipH="1" flipV="1">
              <a:off x="524090" y="1869455"/>
              <a:ext cx="1068311" cy="3685270"/>
            </a:xfrm>
            <a:prstGeom prst="line">
              <a:avLst/>
            </a:prstGeom>
            <a:noFill/>
            <a:ln w="381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60" name="Rounded Rectangle"/>
            <p:cNvSpPr/>
            <p:nvPr/>
          </p:nvSpPr>
          <p:spPr>
            <a:xfrm>
              <a:off x="58142" y="1586755"/>
              <a:ext cx="614661" cy="260847"/>
            </a:xfrm>
            <a:prstGeom prst="roundRect">
              <a:avLst>
                <a:gd name="adj" fmla="val 50000"/>
              </a:avLst>
            </a:prstGeom>
            <a:noFill/>
            <a:ln w="381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66" name="Group"/>
          <p:cNvGrpSpPr/>
          <p:nvPr/>
        </p:nvGrpSpPr>
        <p:grpSpPr>
          <a:xfrm>
            <a:off x="3413489" y="2525549"/>
            <a:ext cx="5664201" cy="5343456"/>
            <a:chOff x="0" y="0"/>
            <a:chExt cx="5664200" cy="5343455"/>
          </a:xfrm>
        </p:grpSpPr>
        <p:pic>
          <p:nvPicPr>
            <p:cNvPr id="162" name="Screen Shot 2018-02-26 at 1.44.19 PM.png" descr="Screen Shot 2018-02-26 at 1.44.19 P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664200" cy="3644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3" name="Line"/>
            <p:cNvSpPr/>
            <p:nvPr/>
          </p:nvSpPr>
          <p:spPr>
            <a:xfrm flipH="1" flipV="1">
              <a:off x="501014" y="1525961"/>
              <a:ext cx="1060343" cy="3817495"/>
            </a:xfrm>
            <a:prstGeom prst="line">
              <a:avLst/>
            </a:prstGeom>
            <a:noFill/>
            <a:ln w="381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64" name="Line"/>
            <p:cNvSpPr/>
            <p:nvPr/>
          </p:nvSpPr>
          <p:spPr>
            <a:xfrm flipH="1" flipV="1">
              <a:off x="2225887" y="3431344"/>
              <a:ext cx="927440" cy="927440"/>
            </a:xfrm>
            <a:prstGeom prst="line">
              <a:avLst/>
            </a:prstGeom>
            <a:noFill/>
            <a:ln w="381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65" name="Click OK"/>
            <p:cNvSpPr txBox="1"/>
            <p:nvPr/>
          </p:nvSpPr>
          <p:spPr>
            <a:xfrm>
              <a:off x="2024370" y="4304603"/>
              <a:ext cx="2182813" cy="4919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>
              <a:lvl1pPr algn="l" defTabSz="432308">
                <a:spcBef>
                  <a:spcPts val="2600"/>
                </a:spcBef>
                <a:defRPr sz="2664"/>
              </a:lvl1pPr>
            </a:lstStyle>
            <a:p>
              <a:pPr/>
              <a:r>
                <a:t>Click OK</a:t>
              </a:r>
            </a:p>
          </p:txBody>
        </p:sp>
      </p:grpSp>
      <p:grpSp>
        <p:nvGrpSpPr>
          <p:cNvPr id="170" name="Group"/>
          <p:cNvGrpSpPr/>
          <p:nvPr/>
        </p:nvGrpSpPr>
        <p:grpSpPr>
          <a:xfrm>
            <a:off x="7606569" y="2141866"/>
            <a:ext cx="4932260" cy="6446841"/>
            <a:chOff x="0" y="0"/>
            <a:chExt cx="4932258" cy="6446839"/>
          </a:xfrm>
        </p:grpSpPr>
        <p:pic>
          <p:nvPicPr>
            <p:cNvPr id="167" name="Screen Shot 2018-02-26 at 2.57.09 PM.png" descr="Screen Shot 2018-02-26 at 2.57.09 P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214458" y="0"/>
              <a:ext cx="2717801" cy="5295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8" name="Loyalist flag is now  defined as Yes"/>
            <p:cNvSpPr txBox="1"/>
            <p:nvPr/>
          </p:nvSpPr>
          <p:spPr>
            <a:xfrm>
              <a:off x="0" y="5626450"/>
              <a:ext cx="4779388" cy="8203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>
              <a:lvl1pPr algn="l" defTabSz="408940">
                <a:spcBef>
                  <a:spcPts val="2500"/>
                </a:spcBef>
                <a:defRPr sz="2520"/>
              </a:lvl1pPr>
            </a:lstStyle>
            <a:p>
              <a:pPr/>
              <a:r>
                <a:t>Loyalist flag is now  defined as Yes</a:t>
              </a:r>
            </a:p>
          </p:txBody>
        </p:sp>
        <p:sp>
          <p:nvSpPr>
            <p:cNvPr id="169" name="Line"/>
            <p:cNvSpPr/>
            <p:nvPr/>
          </p:nvSpPr>
          <p:spPr>
            <a:xfrm flipH="1" flipV="1">
              <a:off x="3929542" y="1735678"/>
              <a:ext cx="572469" cy="4168057"/>
            </a:xfrm>
            <a:prstGeom prst="line">
              <a:avLst/>
            </a:prstGeom>
            <a:noFill/>
            <a:ln w="381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0" grpId="2"/>
      <p:bldP build="whole" bldLvl="1" animBg="1" rev="0" advAuto="0" spid="16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rocedure - Second Site"/>
          <p:cNvSpPr txBox="1"/>
          <p:nvPr>
            <p:ph type="title"/>
          </p:nvPr>
        </p:nvSpPr>
        <p:spPr>
          <a:xfrm>
            <a:off x="1284565" y="254000"/>
            <a:ext cx="11430001" cy="2438400"/>
          </a:xfrm>
          <a:prstGeom prst="rect">
            <a:avLst/>
          </a:prstGeom>
        </p:spPr>
        <p:txBody>
          <a:bodyPr/>
          <a:lstStyle/>
          <a:p>
            <a:pPr/>
            <a:r>
              <a:t>Procedure - Second Site</a:t>
            </a:r>
          </a:p>
        </p:txBody>
      </p:sp>
      <p:sp>
        <p:nvSpPr>
          <p:cNvPr id="173" name="The first step is to create a Flag Event."/>
          <p:cNvSpPr txBox="1"/>
          <p:nvPr>
            <p:ph type="body" sz="quarter" idx="1"/>
          </p:nvPr>
        </p:nvSpPr>
        <p:spPr>
          <a:xfrm>
            <a:off x="6655668" y="2114435"/>
            <a:ext cx="5911405" cy="1423474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The first step is to create a Flag Event.</a:t>
            </a:r>
          </a:p>
        </p:txBody>
      </p:sp>
      <p:pic>
        <p:nvPicPr>
          <p:cNvPr id="174" name="Screen Shot 2018-02-26 at 3.03.54 PM.png" descr="Screen Shot 2018-02-26 at 3.03.5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9714" y="497022"/>
            <a:ext cx="6032030" cy="87595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7" name="Group"/>
          <p:cNvGrpSpPr/>
          <p:nvPr/>
        </p:nvGrpSpPr>
        <p:grpSpPr>
          <a:xfrm>
            <a:off x="2796803" y="8534502"/>
            <a:ext cx="9626353" cy="878524"/>
            <a:chOff x="0" y="0"/>
            <a:chExt cx="9626351" cy="878523"/>
          </a:xfrm>
        </p:grpSpPr>
        <p:sp>
          <p:nvSpPr>
            <p:cNvPr id="175" name="Click the ‘+’ icon."/>
            <p:cNvSpPr txBox="1"/>
            <p:nvPr/>
          </p:nvSpPr>
          <p:spPr>
            <a:xfrm>
              <a:off x="3714948" y="0"/>
              <a:ext cx="5911404" cy="8785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>
              <a:lvl1pPr algn="l">
                <a:spcBef>
                  <a:spcPts val="3600"/>
                </a:spcBef>
              </a:lvl1pPr>
            </a:lstStyle>
            <a:p>
              <a:pPr/>
              <a:r>
                <a:t>Click the ‘+’ icon.</a:t>
              </a:r>
            </a:p>
          </p:txBody>
        </p:sp>
        <p:sp>
          <p:nvSpPr>
            <p:cNvPr id="176" name="Line"/>
            <p:cNvSpPr/>
            <p:nvPr/>
          </p:nvSpPr>
          <p:spPr>
            <a:xfrm flipH="1" flipV="1">
              <a:off x="-1" y="175238"/>
              <a:ext cx="3719773" cy="190629"/>
            </a:xfrm>
            <a:prstGeom prst="line">
              <a:avLst/>
            </a:prstGeom>
            <a:noFill/>
            <a:ln w="381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178" name="Line"/>
          <p:cNvSpPr/>
          <p:nvPr/>
        </p:nvSpPr>
        <p:spPr>
          <a:xfrm flipH="1">
            <a:off x="1183724" y="2518307"/>
            <a:ext cx="5461994" cy="365534"/>
          </a:xfrm>
          <a:prstGeom prst="line">
            <a:avLst/>
          </a:prstGeom>
          <a:ln w="381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182" name="Group"/>
          <p:cNvGrpSpPr/>
          <p:nvPr/>
        </p:nvGrpSpPr>
        <p:grpSpPr>
          <a:xfrm>
            <a:off x="6663942" y="2841619"/>
            <a:ext cx="6006771" cy="5020333"/>
            <a:chOff x="0" y="0"/>
            <a:chExt cx="6006769" cy="5020331"/>
          </a:xfrm>
        </p:grpSpPr>
        <p:pic>
          <p:nvPicPr>
            <p:cNvPr id="179" name="Screen Shot 2018-02-26 at 3.04.35 PM.png" descr="Screen Shot 2018-02-26 at 3.04.35 P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860581" y="0"/>
              <a:ext cx="3146189" cy="50203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0" name="The Edit Flag Event window appears."/>
            <p:cNvSpPr txBox="1"/>
            <p:nvPr/>
          </p:nvSpPr>
          <p:spPr>
            <a:xfrm>
              <a:off x="0" y="2365891"/>
              <a:ext cx="2429049" cy="14234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>
              <a:lvl1pPr algn="l" defTabSz="455675">
                <a:spcBef>
                  <a:spcPts val="2800"/>
                </a:spcBef>
                <a:defRPr sz="2807"/>
              </a:lvl1pPr>
            </a:lstStyle>
            <a:p>
              <a:pPr/>
              <a:r>
                <a:t>The Edit Flag Event window appears.</a:t>
              </a:r>
            </a:p>
          </p:txBody>
        </p:sp>
        <p:sp>
          <p:nvSpPr>
            <p:cNvPr id="181" name="Line"/>
            <p:cNvSpPr/>
            <p:nvPr/>
          </p:nvSpPr>
          <p:spPr>
            <a:xfrm flipV="1">
              <a:off x="2226345" y="2358542"/>
              <a:ext cx="619553" cy="287255"/>
            </a:xfrm>
            <a:prstGeom prst="line">
              <a:avLst/>
            </a:prstGeom>
            <a:noFill/>
            <a:ln w="381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1"/>
      <p:bldP build="whole" bldLvl="1" animBg="1" rev="0" advAuto="0" spid="182" grpId="2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