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reating a Journal Report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Creating a Journal Report </a:t>
            </a:r>
          </a:p>
          <a:p>
            <a:pPr/>
            <a:r>
              <a:t>from TMG ~ Editorial Issues</a:t>
            </a:r>
          </a:p>
        </p:txBody>
      </p:sp>
      <p:sp>
        <p:nvSpPr>
          <p:cNvPr id="120" name="Presented by David Walker…"/>
          <p:cNvSpPr txBox="1"/>
          <p:nvPr>
            <p:ph type="subTitle" sz="half" idx="1"/>
          </p:nvPr>
        </p:nvSpPr>
        <p:spPr>
          <a:xfrm>
            <a:off x="2374900" y="7251700"/>
            <a:ext cx="19621500" cy="3618065"/>
          </a:xfrm>
          <a:prstGeom prst="rect">
            <a:avLst/>
          </a:prstGeom>
        </p:spPr>
        <p:txBody>
          <a:bodyPr/>
          <a:lstStyle/>
          <a:p>
            <a:pPr/>
            <a:r>
              <a:t>Presented by David Walker</a:t>
            </a:r>
          </a:p>
          <a:p>
            <a:pPr/>
            <a:r>
              <a:t>To Ottawa TMG Users Group</a:t>
            </a:r>
          </a:p>
          <a:p>
            <a:pPr/>
            <a:r>
              <a:t>6 March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xample 3…"/>
          <p:cNvSpPr txBox="1"/>
          <p:nvPr>
            <p:ph type="title"/>
          </p:nvPr>
        </p:nvSpPr>
        <p:spPr>
          <a:xfrm>
            <a:off x="2374900" y="508000"/>
            <a:ext cx="19621500" cy="2959100"/>
          </a:xfrm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3</a:t>
            </a:r>
          </a:p>
          <a:p>
            <a:pPr defTabSz="594360">
              <a:defRPr sz="7200"/>
            </a:pPr>
            <a:r>
              <a:t>Punctuation</a:t>
            </a:r>
          </a:p>
        </p:txBody>
      </p:sp>
      <p:pic>
        <p:nvPicPr>
          <p:cNvPr id="181" name="Screen Shot 2021-03-04 at 3.22.32 PM.png" descr="Screen Shot 2021-03-04 at 3.2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056" y="3333971"/>
            <a:ext cx="8132799" cy="814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21-03-04 at 3.23.47 PM.png" descr="Screen Shot 2021-03-04 at 3.23.4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70111" y="3235198"/>
            <a:ext cx="8736984" cy="800460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Even though the Preview window looks as expected, the Journal Report will often appear different, in both body of text and citations."/>
          <p:cNvSpPr txBox="1"/>
          <p:nvPr/>
        </p:nvSpPr>
        <p:spPr>
          <a:xfrm>
            <a:off x="3889821" y="11452904"/>
            <a:ext cx="1660435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Even though the Preview window looks as expected, the Journal Report will often appear different, in both body of text and citations.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86" name="Knowing the growing number of pitfalls as I edit my book, you might ask why I am pursuing the task.…"/>
          <p:cNvSpPr txBox="1"/>
          <p:nvPr>
            <p:ph type="body" idx="1"/>
          </p:nvPr>
        </p:nvSpPr>
        <p:spPr>
          <a:xfrm>
            <a:off x="2374900" y="3535970"/>
            <a:ext cx="19621500" cy="10084678"/>
          </a:xfrm>
          <a:prstGeom prst="rect">
            <a:avLst/>
          </a:prstGeom>
        </p:spPr>
        <p:txBody>
          <a:bodyPr/>
          <a:lstStyle/>
          <a:p>
            <a:pPr marL="0" indent="0" defTabSz="676909">
              <a:spcBef>
                <a:spcPts val="3400"/>
              </a:spcBef>
              <a:buSzTx/>
              <a:buNone/>
              <a:defRPr sz="4264"/>
            </a:pPr>
            <a:r>
              <a:t>Knowing the growing number of pitfalls as I edit my book, you might ask why I am pursuing the task. </a:t>
            </a:r>
          </a:p>
          <a:p>
            <a:pPr marL="0" indent="0" defTabSz="676909">
              <a:spcBef>
                <a:spcPts val="3400"/>
              </a:spcBef>
              <a:buSzTx/>
              <a:buNone/>
              <a:defRPr sz="4264"/>
            </a:pPr>
            <a:r>
              <a:t>I could use Second Site to produce a virtual web site on CD. There are many benefits by selecting this route: much quicker, Second Site doesn’t have the issues seen with TMG Journal Reports.</a:t>
            </a:r>
          </a:p>
          <a:p>
            <a:pPr marL="0" indent="0" defTabSz="676909">
              <a:spcBef>
                <a:spcPts val="3400"/>
              </a:spcBef>
              <a:buSzTx/>
              <a:buNone/>
              <a:defRPr sz="4264"/>
            </a:pPr>
            <a:r>
              <a:t>The reason I have stayed with the route of the TMG Journal Report is that I like to turn pages. </a:t>
            </a:r>
          </a:p>
          <a:p>
            <a:pPr marL="0" indent="0" defTabSz="676909">
              <a:spcBef>
                <a:spcPts val="3400"/>
              </a:spcBef>
              <a:buSzTx/>
              <a:buNone/>
              <a:defRPr sz="4264"/>
            </a:pPr>
            <a:r>
              <a:t>I suggest that you create a Journal Report to learn how to better enter your data.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Generally, TMG Journal Report operations work very well. However, there are many times when what appears in a report is not exactly as what appears in the Preview window.…"/>
          <p:cNvSpPr txBox="1"/>
          <p:nvPr>
            <p:ph type="body" sz="half" idx="1"/>
          </p:nvPr>
        </p:nvSpPr>
        <p:spPr>
          <a:xfrm>
            <a:off x="2374900" y="4127500"/>
            <a:ext cx="19621500" cy="632302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Generally, TMG Journal Report operations work very well. However, there are many times when what appears in a report is not exactly as what appears in the Preview window.</a:t>
            </a:r>
          </a:p>
          <a:p>
            <a:pPr marL="0" indent="0">
              <a:buSzTx/>
              <a:buNone/>
            </a:pPr>
            <a:r>
              <a:t>This is the first in a series of presentations to illustrate many problems that I encountered with creating a Journal Report.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6" name="Microsoft Word constantly reminds me that are “too many spelling or grammatical errors”."/>
          <p:cNvSpPr txBox="1"/>
          <p:nvPr>
            <p:ph type="body" sz="half" idx="1"/>
          </p:nvPr>
        </p:nvSpPr>
        <p:spPr>
          <a:xfrm>
            <a:off x="2381250" y="6810219"/>
            <a:ext cx="19621500" cy="439329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Microsoft Word constantly reminds me that are “too many spelling or grammatical errors”.</a:t>
            </a:r>
          </a:p>
        </p:txBody>
      </p:sp>
      <p:pic>
        <p:nvPicPr>
          <p:cNvPr id="127" name="Screen Shot 2021-03-05 at 8.04.21 PM.png" descr="Screen Shot 2021-03-05 at 8.04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353" y="4351518"/>
            <a:ext cx="22265294" cy="214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1</a:t>
            </a:r>
          </a:p>
          <a:p>
            <a:pPr defTabSz="594360">
              <a:defRPr sz="7200"/>
            </a:pPr>
            <a:r>
              <a:t>Census Tag</a:t>
            </a:r>
          </a:p>
        </p:txBody>
      </p:sp>
      <p:sp>
        <p:nvSpPr>
          <p:cNvPr id="130" name="Use of a comma to separate the text for Household creates a problem. The resulting journal text will not be the same."/>
          <p:cNvSpPr txBox="1"/>
          <p:nvPr>
            <p:ph type="body" sz="quarter" idx="1"/>
          </p:nvPr>
        </p:nvSpPr>
        <p:spPr>
          <a:xfrm>
            <a:off x="2596825" y="5724550"/>
            <a:ext cx="19621501" cy="29591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Use of a comma to separate the text for Household creates a problem. The resulting journal text will not be the same.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373901" y="9471488"/>
            <a:ext cx="21636198" cy="2327561"/>
            <a:chOff x="0" y="0"/>
            <a:chExt cx="21636197" cy="2327559"/>
          </a:xfrm>
        </p:grpSpPr>
        <p:pic>
          <p:nvPicPr>
            <p:cNvPr id="131" name="Screen Shot 2021-03-03 at 1.35.41 PM.png" descr="Screen Shot 2021-03-03 at 1.35.41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1632"/>
              <a:ext cx="21636198" cy="2295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Rectangle"/>
            <p:cNvSpPr/>
            <p:nvPr/>
          </p:nvSpPr>
          <p:spPr>
            <a:xfrm>
              <a:off x="14720568" y="0"/>
              <a:ext cx="6032951" cy="637712"/>
            </a:xfrm>
            <a:prstGeom prst="rect">
              <a:avLst/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34" name="Screen Shot 2021-03-04 at 4.43.14 PM.png" descr="Screen Shot 2021-03-04 at 4.43.1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86066" y="4156705"/>
            <a:ext cx="7043020" cy="780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 flipV="1">
            <a:off x="12491097" y="4803833"/>
            <a:ext cx="896115" cy="1467647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36" name="Line"/>
          <p:cNvSpPr/>
          <p:nvPr/>
        </p:nvSpPr>
        <p:spPr>
          <a:xfrm>
            <a:off x="16323143" y="7936793"/>
            <a:ext cx="1443367" cy="1443367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xample 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1</a:t>
            </a:r>
          </a:p>
          <a:p>
            <a:pPr defTabSz="594360">
              <a:defRPr sz="7200"/>
            </a:pPr>
            <a:r>
              <a:t>Census Tag</a:t>
            </a:r>
          </a:p>
        </p:txBody>
      </p:sp>
      <p:pic>
        <p:nvPicPr>
          <p:cNvPr id="139" name="Screen Shot 2021-03-04 at 4.07.48 PM.png" descr="Screen Shot 2021-03-04 at 4.07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669" y="8136058"/>
            <a:ext cx="21786186" cy="2322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 Shot 2021-03-04 at 4.10.59 PM.png" descr="Screen Shot 2021-03-04 at 4.10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2245" y="4350196"/>
            <a:ext cx="7659510" cy="77596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moval of the comma results in a proper sentence"/>
          <p:cNvSpPr txBox="1"/>
          <p:nvPr/>
        </p:nvSpPr>
        <p:spPr>
          <a:xfrm>
            <a:off x="5030942" y="6318249"/>
            <a:ext cx="1432211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Removal of the comma results in a proper sentence</a:t>
            </a:r>
          </a:p>
        </p:txBody>
      </p:sp>
      <p:sp>
        <p:nvSpPr>
          <p:cNvPr id="142" name="Rectangle"/>
          <p:cNvSpPr/>
          <p:nvPr/>
        </p:nvSpPr>
        <p:spPr>
          <a:xfrm>
            <a:off x="15830988" y="8167808"/>
            <a:ext cx="6187075" cy="63771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3" name="Line"/>
          <p:cNvSpPr/>
          <p:nvPr/>
        </p:nvSpPr>
        <p:spPr>
          <a:xfrm flipV="1">
            <a:off x="12157378" y="4918069"/>
            <a:ext cx="1143783" cy="1585836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44" name="Line"/>
          <p:cNvSpPr/>
          <p:nvPr/>
        </p:nvSpPr>
        <p:spPr>
          <a:xfrm>
            <a:off x="16515037" y="7088315"/>
            <a:ext cx="1299378" cy="830721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2</a:t>
            </a:r>
          </a:p>
          <a:p>
            <a:pPr defTabSz="594360">
              <a:defRPr sz="7200"/>
            </a:pPr>
            <a:r>
              <a:t>Burial Tag</a:t>
            </a:r>
          </a:p>
        </p:txBody>
      </p:sp>
      <p:pic>
        <p:nvPicPr>
          <p:cNvPr id="147" name="Screen Shot 2021-03-01 at 6.41.17 PM.png" descr="Screen Shot 2021-03-01 at 6.41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9789" y="3694479"/>
            <a:ext cx="20604422" cy="706361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"/>
          <p:cNvSpPr/>
          <p:nvPr/>
        </p:nvSpPr>
        <p:spPr>
          <a:xfrm>
            <a:off x="16094470" y="5401938"/>
            <a:ext cx="6032951" cy="63771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9" name="Rectangle"/>
          <p:cNvSpPr/>
          <p:nvPr/>
        </p:nvSpPr>
        <p:spPr>
          <a:xfrm>
            <a:off x="20083065" y="6315195"/>
            <a:ext cx="2171356" cy="63771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0" name="Rectangle"/>
          <p:cNvSpPr/>
          <p:nvPr/>
        </p:nvSpPr>
        <p:spPr>
          <a:xfrm>
            <a:off x="5287440" y="6818529"/>
            <a:ext cx="4141166" cy="63771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1" name="Problem: Incomplete burial sentences."/>
          <p:cNvSpPr txBox="1"/>
          <p:nvPr/>
        </p:nvSpPr>
        <p:spPr>
          <a:xfrm>
            <a:off x="7164157" y="11276489"/>
            <a:ext cx="1072636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Problem: Incomplete burial sentences.</a:t>
            </a:r>
          </a:p>
        </p:txBody>
      </p:sp>
      <p:sp>
        <p:nvSpPr>
          <p:cNvPr id="152" name="Line"/>
          <p:cNvSpPr/>
          <p:nvPr/>
        </p:nvSpPr>
        <p:spPr>
          <a:xfrm flipH="1" flipV="1">
            <a:off x="7321555" y="7201622"/>
            <a:ext cx="5081031" cy="4043893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53" name="Line"/>
          <p:cNvSpPr/>
          <p:nvPr/>
        </p:nvSpPr>
        <p:spPr>
          <a:xfrm flipV="1">
            <a:off x="12697255" y="5834249"/>
            <a:ext cx="6613798" cy="5426861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grpSp>
        <p:nvGrpSpPr>
          <p:cNvPr id="162" name="Group"/>
          <p:cNvGrpSpPr/>
          <p:nvPr/>
        </p:nvGrpSpPr>
        <p:grpSpPr>
          <a:xfrm>
            <a:off x="1065652" y="4846341"/>
            <a:ext cx="3018572" cy="7847724"/>
            <a:chOff x="0" y="0"/>
            <a:chExt cx="3018571" cy="7847723"/>
          </a:xfrm>
        </p:grpSpPr>
        <p:sp>
          <p:nvSpPr>
            <p:cNvPr id="154" name="Line"/>
            <p:cNvSpPr/>
            <p:nvPr/>
          </p:nvSpPr>
          <p:spPr>
            <a:xfrm flipV="1">
              <a:off x="0" y="352079"/>
              <a:ext cx="1791903" cy="7963"/>
            </a:xfrm>
            <a:prstGeom prst="line">
              <a:avLst/>
            </a:prstGeom>
            <a:noFill/>
            <a:ln w="889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55" name="Line"/>
            <p:cNvSpPr/>
            <p:nvPr/>
          </p:nvSpPr>
          <p:spPr>
            <a:xfrm flipV="1">
              <a:off x="0" y="1786964"/>
              <a:ext cx="1791903" cy="7963"/>
            </a:xfrm>
            <a:prstGeom prst="line">
              <a:avLst/>
            </a:prstGeom>
            <a:noFill/>
            <a:ln w="889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56" name="Oval"/>
            <p:cNvSpPr/>
            <p:nvPr/>
          </p:nvSpPr>
          <p:spPr>
            <a:xfrm>
              <a:off x="1871540" y="0"/>
              <a:ext cx="578000" cy="650412"/>
            </a:xfrm>
            <a:prstGeom prst="ellips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7" name="Oval"/>
            <p:cNvSpPr/>
            <p:nvPr/>
          </p:nvSpPr>
          <p:spPr>
            <a:xfrm>
              <a:off x="1871540" y="1462504"/>
              <a:ext cx="578000" cy="650412"/>
            </a:xfrm>
            <a:prstGeom prst="ellips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8" name="Oval"/>
            <p:cNvSpPr/>
            <p:nvPr/>
          </p:nvSpPr>
          <p:spPr>
            <a:xfrm>
              <a:off x="1871540" y="3266203"/>
              <a:ext cx="578000" cy="650413"/>
            </a:xfrm>
            <a:prstGeom prst="ellips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 flipV="1">
              <a:off x="0" y="3589851"/>
              <a:ext cx="1791903" cy="7963"/>
            </a:xfrm>
            <a:prstGeom prst="line">
              <a:avLst/>
            </a:prstGeom>
            <a:noFill/>
            <a:ln w="889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160" name="Clues"/>
            <p:cNvSpPr txBox="1"/>
            <p:nvPr/>
          </p:nvSpPr>
          <p:spPr>
            <a:xfrm>
              <a:off x="1302508" y="6768223"/>
              <a:ext cx="1716064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Clues</a:t>
              </a:r>
            </a:p>
          </p:txBody>
        </p:sp>
        <p:sp>
          <p:nvSpPr>
            <p:cNvPr id="161" name="Line"/>
            <p:cNvSpPr/>
            <p:nvPr/>
          </p:nvSpPr>
          <p:spPr>
            <a:xfrm flipV="1">
              <a:off x="2130055" y="4250709"/>
              <a:ext cx="1" cy="2449678"/>
            </a:xfrm>
            <a:prstGeom prst="line">
              <a:avLst/>
            </a:prstGeom>
            <a:noFill/>
            <a:ln w="889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2</a:t>
            </a:r>
          </a:p>
          <a:p>
            <a:pPr defTabSz="594360">
              <a:defRPr sz="7200"/>
            </a:pPr>
            <a:r>
              <a:t>Burial Tag</a:t>
            </a:r>
          </a:p>
        </p:txBody>
      </p:sp>
      <p:pic>
        <p:nvPicPr>
          <p:cNvPr id="165" name="Screen Shot 2021-03-04 at 2.32.07 PM.png" descr="Screen Shot 2021-03-04 at 2.32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6137" y="3695769"/>
            <a:ext cx="9754015" cy="8610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 Shot 2021-03-04 at 2.33.29 PM.png" descr="Screen Shot 2021-03-04 at 2.33.2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6946" y="3695769"/>
            <a:ext cx="9879263" cy="861022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Line"/>
          <p:cNvSpPr/>
          <p:nvPr/>
        </p:nvSpPr>
        <p:spPr>
          <a:xfrm>
            <a:off x="8227553" y="8070783"/>
            <a:ext cx="10584675" cy="1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68" name="Problem found: Deselect Burial inclusion when opting for “Only children that are carried forward”"/>
          <p:cNvSpPr txBox="1"/>
          <p:nvPr/>
        </p:nvSpPr>
        <p:spPr>
          <a:xfrm>
            <a:off x="1179456" y="12376017"/>
            <a:ext cx="2250414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Problem found: Deselect Burial inclusion when opting for “Only children that are carried forward”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2</a:t>
            </a:r>
          </a:p>
          <a:p>
            <a:pPr defTabSz="594360">
              <a:defRPr sz="7200"/>
            </a:pPr>
            <a:r>
              <a:t>Burial Tag</a:t>
            </a:r>
          </a:p>
        </p:txBody>
      </p:sp>
      <p:pic>
        <p:nvPicPr>
          <p:cNvPr id="171" name="Screen Shot 2021-03-04 at 2.46.17 PM.png" descr="Screen Shot 2021-03-04 at 2.46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277" y="4473705"/>
            <a:ext cx="21403446" cy="5131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Line"/>
          <p:cNvSpPr/>
          <p:nvPr/>
        </p:nvSpPr>
        <p:spPr>
          <a:xfrm flipV="1">
            <a:off x="15113173" y="6396063"/>
            <a:ext cx="1852610" cy="4052998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73" name="Line"/>
          <p:cNvSpPr/>
          <p:nvPr/>
        </p:nvSpPr>
        <p:spPr>
          <a:xfrm flipV="1">
            <a:off x="15536957" y="6889547"/>
            <a:ext cx="5897114" cy="3575376"/>
          </a:xfrm>
          <a:prstGeom prst="line">
            <a:avLst/>
          </a:prstGeom>
          <a:ln w="889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200"/>
            </a:pPr>
          </a:p>
        </p:txBody>
      </p:sp>
      <p:sp>
        <p:nvSpPr>
          <p:cNvPr id="174" name="Problem solved - no partial sentences.…"/>
          <p:cNvSpPr txBox="1"/>
          <p:nvPr/>
        </p:nvSpPr>
        <p:spPr>
          <a:xfrm>
            <a:off x="653468" y="10230415"/>
            <a:ext cx="22687202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Problem solved - no partial sentences. </a:t>
            </a:r>
          </a:p>
          <a:p>
            <a:pPr/>
            <a:r>
              <a:t>Complete burial information will appear when viewing their complete entry.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xample 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94360">
              <a:defRPr sz="7200"/>
            </a:pPr>
            <a:r>
              <a:t>Example 2</a:t>
            </a:r>
          </a:p>
          <a:p>
            <a:pPr defTabSz="594360">
              <a:defRPr sz="7200"/>
            </a:pPr>
            <a:r>
              <a:t>Burial Tag</a:t>
            </a:r>
          </a:p>
        </p:txBody>
      </p:sp>
      <p:pic>
        <p:nvPicPr>
          <p:cNvPr id="177" name="Screen Shot 2021-03-04 at 4.28.08 PM.png" descr="Screen Shot 2021-03-04 at 4.28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331" y="4596736"/>
            <a:ext cx="20602605" cy="446803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Carrie Cannon’s complete story."/>
          <p:cNvSpPr txBox="1"/>
          <p:nvPr/>
        </p:nvSpPr>
        <p:spPr>
          <a:xfrm>
            <a:off x="7960155" y="9813408"/>
            <a:ext cx="918227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Carrie Cannon’s complete story.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