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2"/>
  </p:notesMasterIdLst>
  <p:sldIdLst>
    <p:sldId id="256" r:id="rId2"/>
    <p:sldId id="526" r:id="rId3"/>
    <p:sldId id="527" r:id="rId4"/>
    <p:sldId id="528" r:id="rId5"/>
    <p:sldId id="529" r:id="rId6"/>
    <p:sldId id="531" r:id="rId7"/>
    <p:sldId id="530" r:id="rId8"/>
    <p:sldId id="532" r:id="rId9"/>
    <p:sldId id="533" r:id="rId10"/>
    <p:sldId id="534" r:id="rId11"/>
    <p:sldId id="535" r:id="rId12"/>
    <p:sldId id="536" r:id="rId13"/>
    <p:sldId id="537" r:id="rId14"/>
    <p:sldId id="538" r:id="rId15"/>
    <p:sldId id="539" r:id="rId16"/>
    <p:sldId id="541" r:id="rId17"/>
    <p:sldId id="542" r:id="rId18"/>
    <p:sldId id="543" r:id="rId19"/>
    <p:sldId id="540" r:id="rId20"/>
    <p:sldId id="54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97" autoAdjust="0"/>
  </p:normalViewPr>
  <p:slideViewPr>
    <p:cSldViewPr>
      <p:cViewPr varScale="1">
        <p:scale>
          <a:sx n="64" d="100"/>
          <a:sy n="64" d="100"/>
        </p:scale>
        <p:origin x="154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5" d="100"/>
          <a:sy n="65" d="100"/>
        </p:scale>
        <p:origin x="257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DEB516-4318-4CB2-BFD1-059BECC7F294}" type="datetimeFigureOut">
              <a:rPr lang="en-CA" smtClean="0"/>
              <a:t>2023-02-04</a:t>
            </a:fld>
            <a:endParaRPr lang="en-C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56CBC-595B-47EB-ADAB-B4913021330E}" type="slidenum">
              <a:rPr lang="en-CA" smtClean="0"/>
              <a:t>‹#›</a:t>
            </a:fld>
            <a:endParaRPr lang="en-CA" dirty="0"/>
          </a:p>
        </p:txBody>
      </p:sp>
    </p:spTree>
    <p:extLst>
      <p:ext uri="{BB962C8B-B14F-4D97-AF65-F5344CB8AC3E}">
        <p14:creationId xmlns:p14="http://schemas.microsoft.com/office/powerpoint/2010/main" val="2091619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65D4DDB-8D61-4776-B05F-BBA6861E4ACF}" type="datetimeFigureOut">
              <a:rPr lang="en-CA" smtClean="0"/>
              <a:pPr/>
              <a:t>2023-02-04</a:t>
            </a:fld>
            <a:endParaRPr lang="en-CA"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9ACB91F-E25E-4806-8852-E679DD28E97C}" type="slidenum">
              <a:rPr lang="en-CA" smtClean="0"/>
              <a:pPr/>
              <a:t>‹#›</a:t>
            </a:fld>
            <a:endParaRPr lang="en-CA"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8457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400687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215532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07568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65D4DDB-8D61-4776-B05F-BBA6861E4ACF}" type="datetimeFigureOut">
              <a:rPr lang="en-CA" smtClean="0"/>
              <a:pPr/>
              <a:t>2023-02-04</a:t>
            </a:fld>
            <a:endParaRPr lang="en-CA"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CA"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23861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3275933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57539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98394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D4DDB-8D61-4776-B05F-BBA6861E4ACF}" type="datetimeFigureOut">
              <a:rPr lang="en-CA" smtClean="0"/>
              <a:pPr/>
              <a:t>2023-02-04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9ACB91F-E25E-4806-8852-E679DD28E97C}" type="slidenum">
              <a:rPr lang="en-CA" smtClean="0"/>
              <a:pPr/>
              <a:t>‹#›</a:t>
            </a:fld>
            <a:endParaRPr lang="en-CA" dirty="0"/>
          </a:p>
        </p:txBody>
      </p:sp>
    </p:spTree>
    <p:extLst>
      <p:ext uri="{BB962C8B-B14F-4D97-AF65-F5344CB8AC3E}">
        <p14:creationId xmlns:p14="http://schemas.microsoft.com/office/powerpoint/2010/main" val="184172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2023-02-04</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738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F65D4DDB-8D61-4776-B05F-BBA6861E4ACF}" type="datetimeFigureOut">
              <a:rPr lang="en-CA" smtClean="0"/>
              <a:pPr/>
              <a:t>2023-02-04</a:t>
            </a:fld>
            <a:endParaRPr lang="en-CA"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CA"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0743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F65D4DDB-8D61-4776-B05F-BBA6861E4ACF}" type="datetimeFigureOut">
              <a:rPr lang="en-CA" smtClean="0"/>
              <a:pPr/>
              <a:t>2023-02-04</a:t>
            </a:fld>
            <a:endParaRPr lang="en-CA"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CA"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9ACB91F-E25E-4806-8852-E679DD28E97C}" type="slidenum">
              <a:rPr lang="en-CA" smtClean="0"/>
              <a:pPr/>
              <a:t>‹#›</a:t>
            </a:fld>
            <a:endParaRPr lang="en-CA"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43597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90" r:id="rId6"/>
    <p:sldLayoutId id="2147483685" r:id="rId7"/>
    <p:sldLayoutId id="2147483691" r:id="rId8"/>
    <p:sldLayoutId id="2147483687" r:id="rId9"/>
    <p:sldLayoutId id="2147483688" r:id="rId10"/>
    <p:sldLayoutId id="2147483689"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jh-nm.net/STYLE.HTML#PseudoPeop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8511CAE-6AAD-4026-90B0-6917258C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15639" y="634028"/>
            <a:ext cx="2516957" cy="3732835"/>
          </a:xfrm>
        </p:spPr>
        <p:txBody>
          <a:bodyPr>
            <a:normAutofit/>
          </a:bodyPr>
          <a:lstStyle/>
          <a:p>
            <a:r>
              <a:rPr lang="en-CA" sz="4800" b="1" dirty="0"/>
              <a:t>Pseudo People</a:t>
            </a:r>
            <a:endParaRPr lang="en-CA" sz="4800" dirty="0"/>
          </a:p>
        </p:txBody>
      </p:sp>
      <p:sp>
        <p:nvSpPr>
          <p:cNvPr id="3" name="Subtitle 2"/>
          <p:cNvSpPr>
            <a:spLocks noGrp="1"/>
          </p:cNvSpPr>
          <p:nvPr>
            <p:ph type="subTitle" idx="1"/>
          </p:nvPr>
        </p:nvSpPr>
        <p:spPr>
          <a:xfrm>
            <a:off x="6115639" y="4436462"/>
            <a:ext cx="2516957" cy="1794656"/>
          </a:xfrm>
        </p:spPr>
        <p:txBody>
          <a:bodyPr>
            <a:normAutofit/>
          </a:bodyPr>
          <a:lstStyle/>
          <a:p>
            <a:pPr>
              <a:spcAft>
                <a:spcPts val="600"/>
              </a:spcAft>
            </a:pPr>
            <a:r>
              <a:rPr lang="en-CA" dirty="0"/>
              <a:t>Ottawa TMGUG</a:t>
            </a:r>
          </a:p>
          <a:p>
            <a:pPr>
              <a:spcAft>
                <a:spcPts val="600"/>
              </a:spcAft>
            </a:pPr>
            <a:r>
              <a:rPr lang="en-CA" dirty="0"/>
              <a:t>4 Feb 2023</a:t>
            </a:r>
          </a:p>
        </p:txBody>
      </p:sp>
      <p:sp>
        <p:nvSpPr>
          <p:cNvPr id="23" name="Freeform 6">
            <a:extLst>
              <a:ext uri="{FF2B5EF4-FFF2-40B4-BE49-F238E27FC236}">
                <a16:creationId xmlns:a16="http://schemas.microsoft.com/office/drawing/2014/main" id="{7388763A-4025-4433-A72C-457FC3763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86872" y="634028"/>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7" name="Picture 6">
            <a:extLst>
              <a:ext uri="{FF2B5EF4-FFF2-40B4-BE49-F238E27FC236}">
                <a16:creationId xmlns:a16="http://schemas.microsoft.com/office/drawing/2014/main" id="{ABA4FD87-E92C-4688-A8F9-E2453479E5C5}"/>
              </a:ext>
            </a:extLst>
          </p:cNvPr>
          <p:cNvPicPr>
            <a:picLocks noChangeAspect="1"/>
          </p:cNvPicPr>
          <p:nvPr/>
        </p:nvPicPr>
        <p:blipFill>
          <a:blip r:embed="rId2"/>
          <a:stretch>
            <a:fillRect/>
          </a:stretch>
        </p:blipFill>
        <p:spPr>
          <a:xfrm>
            <a:off x="916919" y="1246475"/>
            <a:ext cx="2571431" cy="1440000"/>
          </a:xfrm>
          <a:prstGeom prst="rect">
            <a:avLst/>
          </a:prstGeom>
        </p:spPr>
      </p:pic>
      <p:pic>
        <p:nvPicPr>
          <p:cNvPr id="4" name="Picture 3"/>
          <p:cNvPicPr>
            <a:picLocks noChangeAspect="1"/>
          </p:cNvPicPr>
          <p:nvPr/>
        </p:nvPicPr>
        <p:blipFill>
          <a:blip r:embed="rId3"/>
          <a:stretch>
            <a:fillRect/>
          </a:stretch>
        </p:blipFill>
        <p:spPr>
          <a:xfrm>
            <a:off x="1034267" y="4436462"/>
            <a:ext cx="4244416" cy="1512817"/>
          </a:xfrm>
          <a:prstGeom prst="rect">
            <a:avLst/>
          </a:prstGeom>
        </p:spPr>
      </p:pic>
      <p:sp>
        <p:nvSpPr>
          <p:cNvPr id="25" name="Freeform 6">
            <a:extLst>
              <a:ext uri="{FF2B5EF4-FFF2-40B4-BE49-F238E27FC236}">
                <a16:creationId xmlns:a16="http://schemas.microsoft.com/office/drawing/2014/main" id="{8A2DFE20-1EAE-45A9-AD16-D4DBD0ABB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71002" y="2016617"/>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id="{F842B9C6-F8C1-4929-B180-DC22A2B33CAC}"/>
              </a:ext>
            </a:extLst>
          </p:cNvPr>
          <p:cNvPicPr>
            <a:picLocks noChangeAspect="1"/>
          </p:cNvPicPr>
          <p:nvPr/>
        </p:nvPicPr>
        <p:blipFill>
          <a:blip r:embed="rId4"/>
          <a:stretch>
            <a:fillRect/>
          </a:stretch>
        </p:blipFill>
        <p:spPr>
          <a:xfrm>
            <a:off x="2943623" y="2316373"/>
            <a:ext cx="2401154" cy="213542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3B0132B1-6182-5A37-EA1C-BCE7E8637C16}"/>
              </a:ext>
            </a:extLst>
          </p:cNvPr>
          <p:cNvPicPr>
            <a:picLocks noGrp="1" noChangeAspect="1"/>
          </p:cNvPicPr>
          <p:nvPr>
            <p:ph idx="1"/>
          </p:nvPr>
        </p:nvPicPr>
        <p:blipFill>
          <a:blip r:embed="rId2"/>
          <a:stretch>
            <a:fillRect/>
          </a:stretch>
        </p:blipFill>
        <p:spPr>
          <a:xfrm>
            <a:off x="1025889" y="1700808"/>
            <a:ext cx="7251568" cy="4838962"/>
          </a:xfrm>
        </p:spPr>
      </p:pic>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 Tag</a:t>
            </a:r>
          </a:p>
        </p:txBody>
      </p:sp>
      <p:sp>
        <p:nvSpPr>
          <p:cNvPr id="3" name="Arrow: Right 2">
            <a:extLst>
              <a:ext uri="{FF2B5EF4-FFF2-40B4-BE49-F238E27FC236}">
                <a16:creationId xmlns:a16="http://schemas.microsoft.com/office/drawing/2014/main" id="{34E25569-3562-E11A-2A17-84DE0FF475DE}"/>
              </a:ext>
            </a:extLst>
          </p:cNvPr>
          <p:cNvSpPr/>
          <p:nvPr/>
        </p:nvSpPr>
        <p:spPr>
          <a:xfrm>
            <a:off x="635711" y="1844824"/>
            <a:ext cx="345132"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a:extLst>
              <a:ext uri="{FF2B5EF4-FFF2-40B4-BE49-F238E27FC236}">
                <a16:creationId xmlns:a16="http://schemas.microsoft.com/office/drawing/2014/main" id="{DF4D38F9-9A37-D17B-FB57-F1B60C8224D8}"/>
              </a:ext>
            </a:extLst>
          </p:cNvPr>
          <p:cNvPicPr>
            <a:picLocks noChangeAspect="1"/>
          </p:cNvPicPr>
          <p:nvPr/>
        </p:nvPicPr>
        <p:blipFill>
          <a:blip r:embed="rId3"/>
          <a:stretch>
            <a:fillRect/>
          </a:stretch>
        </p:blipFill>
        <p:spPr>
          <a:xfrm>
            <a:off x="635711" y="2643146"/>
            <a:ext cx="390178" cy="621846"/>
          </a:xfrm>
          <a:prstGeom prst="rect">
            <a:avLst/>
          </a:prstGeom>
        </p:spPr>
      </p:pic>
      <p:sp>
        <p:nvSpPr>
          <p:cNvPr id="6" name="Oval 5">
            <a:extLst>
              <a:ext uri="{FF2B5EF4-FFF2-40B4-BE49-F238E27FC236}">
                <a16:creationId xmlns:a16="http://schemas.microsoft.com/office/drawing/2014/main" id="{B4150D95-D49E-BE3D-6DC3-F3A2E6FBFDF2}"/>
              </a:ext>
            </a:extLst>
          </p:cNvPr>
          <p:cNvSpPr/>
          <p:nvPr/>
        </p:nvSpPr>
        <p:spPr>
          <a:xfrm>
            <a:off x="2051720" y="2096852"/>
            <a:ext cx="2577430"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7" name="Oval 6">
            <a:extLst>
              <a:ext uri="{FF2B5EF4-FFF2-40B4-BE49-F238E27FC236}">
                <a16:creationId xmlns:a16="http://schemas.microsoft.com/office/drawing/2014/main" id="{0AD633B5-F1A1-E7A0-6912-28CF4BE3E24C}"/>
              </a:ext>
            </a:extLst>
          </p:cNvPr>
          <p:cNvSpPr/>
          <p:nvPr/>
        </p:nvSpPr>
        <p:spPr>
          <a:xfrm>
            <a:off x="3419872" y="4005064"/>
            <a:ext cx="5040560" cy="681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34376DA9-98F8-1B55-02AB-157A08A91877}"/>
              </a:ext>
            </a:extLst>
          </p:cNvPr>
          <p:cNvSpPr/>
          <p:nvPr/>
        </p:nvSpPr>
        <p:spPr>
          <a:xfrm>
            <a:off x="3419872" y="5229200"/>
            <a:ext cx="4809728" cy="4069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Up 8">
            <a:extLst>
              <a:ext uri="{FF2B5EF4-FFF2-40B4-BE49-F238E27FC236}">
                <a16:creationId xmlns:a16="http://schemas.microsoft.com/office/drawing/2014/main" id="{6B23F1F5-56CF-0302-6ACB-705F01E29C02}"/>
              </a:ext>
            </a:extLst>
          </p:cNvPr>
          <p:cNvSpPr/>
          <p:nvPr/>
        </p:nvSpPr>
        <p:spPr>
          <a:xfrm>
            <a:off x="1346354" y="4344729"/>
            <a:ext cx="1008112" cy="32119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9156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a:t>
            </a:r>
          </a:p>
        </p:txBody>
      </p:sp>
      <p:pic>
        <p:nvPicPr>
          <p:cNvPr id="15" name="Content Placeholder 14">
            <a:extLst>
              <a:ext uri="{FF2B5EF4-FFF2-40B4-BE49-F238E27FC236}">
                <a16:creationId xmlns:a16="http://schemas.microsoft.com/office/drawing/2014/main" id="{6975CEA1-74E8-B522-021A-8BAC6D671FBF}"/>
              </a:ext>
            </a:extLst>
          </p:cNvPr>
          <p:cNvPicPr>
            <a:picLocks noGrp="1" noChangeAspect="1"/>
          </p:cNvPicPr>
          <p:nvPr>
            <p:ph sz="half" idx="2"/>
          </p:nvPr>
        </p:nvPicPr>
        <p:blipFill>
          <a:blip r:embed="rId2"/>
          <a:stretch>
            <a:fillRect/>
          </a:stretch>
        </p:blipFill>
        <p:spPr>
          <a:xfrm>
            <a:off x="4894263" y="1628799"/>
            <a:ext cx="3854201" cy="4968551"/>
          </a:xfrm>
        </p:spPr>
      </p:pic>
      <p:pic>
        <p:nvPicPr>
          <p:cNvPr id="13" name="Content Placeholder 12">
            <a:extLst>
              <a:ext uri="{FF2B5EF4-FFF2-40B4-BE49-F238E27FC236}">
                <a16:creationId xmlns:a16="http://schemas.microsoft.com/office/drawing/2014/main" id="{FA8C0C84-825F-A74E-60AC-F8ED66031E01}"/>
              </a:ext>
            </a:extLst>
          </p:cNvPr>
          <p:cNvPicPr>
            <a:picLocks noGrp="1" noChangeAspect="1"/>
          </p:cNvPicPr>
          <p:nvPr>
            <p:ph sz="half" idx="1"/>
          </p:nvPr>
        </p:nvPicPr>
        <p:blipFill>
          <a:blip r:embed="rId3"/>
          <a:stretch>
            <a:fillRect/>
          </a:stretch>
        </p:blipFill>
        <p:spPr>
          <a:xfrm>
            <a:off x="1028700" y="1628800"/>
            <a:ext cx="3543300" cy="4968551"/>
          </a:xfrm>
        </p:spPr>
      </p:pic>
    </p:spTree>
    <p:extLst>
      <p:ext uri="{BB962C8B-B14F-4D97-AF65-F5344CB8AC3E}">
        <p14:creationId xmlns:p14="http://schemas.microsoft.com/office/powerpoint/2010/main" val="226276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a:t>
            </a:r>
          </a:p>
        </p:txBody>
      </p:sp>
      <p:pic>
        <p:nvPicPr>
          <p:cNvPr id="15" name="Content Placeholder 14">
            <a:extLst>
              <a:ext uri="{FF2B5EF4-FFF2-40B4-BE49-F238E27FC236}">
                <a16:creationId xmlns:a16="http://schemas.microsoft.com/office/drawing/2014/main" id="{6975CEA1-74E8-B522-021A-8BAC6D671FBF}"/>
              </a:ext>
            </a:extLst>
          </p:cNvPr>
          <p:cNvPicPr>
            <a:picLocks noGrp="1" noChangeAspect="1"/>
          </p:cNvPicPr>
          <p:nvPr>
            <p:ph sz="half" idx="2"/>
          </p:nvPr>
        </p:nvPicPr>
        <p:blipFill>
          <a:blip r:embed="rId2"/>
          <a:stretch>
            <a:fillRect/>
          </a:stretch>
        </p:blipFill>
        <p:spPr>
          <a:xfrm>
            <a:off x="4894263" y="1628799"/>
            <a:ext cx="3854201" cy="4968551"/>
          </a:xfrm>
        </p:spPr>
      </p:pic>
      <p:pic>
        <p:nvPicPr>
          <p:cNvPr id="13" name="Content Placeholder 12">
            <a:extLst>
              <a:ext uri="{FF2B5EF4-FFF2-40B4-BE49-F238E27FC236}">
                <a16:creationId xmlns:a16="http://schemas.microsoft.com/office/drawing/2014/main" id="{FA8C0C84-825F-A74E-60AC-F8ED66031E01}"/>
              </a:ext>
            </a:extLst>
          </p:cNvPr>
          <p:cNvPicPr>
            <a:picLocks noGrp="1" noChangeAspect="1"/>
          </p:cNvPicPr>
          <p:nvPr>
            <p:ph sz="half" idx="1"/>
          </p:nvPr>
        </p:nvPicPr>
        <p:blipFill>
          <a:blip r:embed="rId3"/>
          <a:stretch>
            <a:fillRect/>
          </a:stretch>
        </p:blipFill>
        <p:spPr>
          <a:xfrm>
            <a:off x="1028700" y="1628800"/>
            <a:ext cx="3543300" cy="4968551"/>
          </a:xfrm>
        </p:spPr>
      </p:pic>
      <p:sp>
        <p:nvSpPr>
          <p:cNvPr id="3" name="Oval 2">
            <a:extLst>
              <a:ext uri="{FF2B5EF4-FFF2-40B4-BE49-F238E27FC236}">
                <a16:creationId xmlns:a16="http://schemas.microsoft.com/office/drawing/2014/main" id="{D8DD51A9-BD63-4238-1F7E-2D5203D11CDF}"/>
              </a:ext>
            </a:extLst>
          </p:cNvPr>
          <p:cNvSpPr/>
          <p:nvPr/>
        </p:nvSpPr>
        <p:spPr>
          <a:xfrm>
            <a:off x="2555776" y="2996952"/>
            <a:ext cx="936104" cy="3744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8126EDA8-D2C3-8B64-A810-8A7E06FE2276}"/>
              </a:ext>
            </a:extLst>
          </p:cNvPr>
          <p:cNvSpPr/>
          <p:nvPr/>
        </p:nvSpPr>
        <p:spPr>
          <a:xfrm>
            <a:off x="7501459" y="2814092"/>
            <a:ext cx="936104" cy="3927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tar: 5 Points 4">
            <a:extLst>
              <a:ext uri="{FF2B5EF4-FFF2-40B4-BE49-F238E27FC236}">
                <a16:creationId xmlns:a16="http://schemas.microsoft.com/office/drawing/2014/main" id="{2ECD82FA-2337-8C06-31F9-0384E24E6532}"/>
              </a:ext>
            </a:extLst>
          </p:cNvPr>
          <p:cNvSpPr/>
          <p:nvPr/>
        </p:nvSpPr>
        <p:spPr>
          <a:xfrm>
            <a:off x="8115300" y="3789040"/>
            <a:ext cx="322263" cy="288032"/>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3823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 Roles</a:t>
            </a:r>
          </a:p>
        </p:txBody>
      </p:sp>
      <p:pic>
        <p:nvPicPr>
          <p:cNvPr id="9" name="Content Placeholder 8">
            <a:extLst>
              <a:ext uri="{FF2B5EF4-FFF2-40B4-BE49-F238E27FC236}">
                <a16:creationId xmlns:a16="http://schemas.microsoft.com/office/drawing/2014/main" id="{B8C33893-678F-2500-9DBC-3172A0EDEEC7}"/>
              </a:ext>
            </a:extLst>
          </p:cNvPr>
          <p:cNvPicPr>
            <a:picLocks noGrp="1" noChangeAspect="1"/>
          </p:cNvPicPr>
          <p:nvPr>
            <p:ph idx="1"/>
          </p:nvPr>
        </p:nvPicPr>
        <p:blipFill>
          <a:blip r:embed="rId2"/>
          <a:stretch>
            <a:fillRect/>
          </a:stretch>
        </p:blipFill>
        <p:spPr>
          <a:xfrm>
            <a:off x="1028700" y="1618834"/>
            <a:ext cx="7200900" cy="4767654"/>
          </a:xfrm>
        </p:spPr>
      </p:pic>
    </p:spTree>
    <p:extLst>
      <p:ext uri="{BB962C8B-B14F-4D97-AF65-F5344CB8AC3E}">
        <p14:creationId xmlns:p14="http://schemas.microsoft.com/office/powerpoint/2010/main" val="2081300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 Roles</a:t>
            </a:r>
          </a:p>
        </p:txBody>
      </p:sp>
      <p:pic>
        <p:nvPicPr>
          <p:cNvPr id="6" name="Content Placeholder 5">
            <a:extLst>
              <a:ext uri="{FF2B5EF4-FFF2-40B4-BE49-F238E27FC236}">
                <a16:creationId xmlns:a16="http://schemas.microsoft.com/office/drawing/2014/main" id="{FF625777-D00E-CD3D-BC91-B752E6BBD807}"/>
              </a:ext>
            </a:extLst>
          </p:cNvPr>
          <p:cNvPicPr>
            <a:picLocks noGrp="1" noChangeAspect="1"/>
          </p:cNvPicPr>
          <p:nvPr>
            <p:ph idx="1"/>
          </p:nvPr>
        </p:nvPicPr>
        <p:blipFill>
          <a:blip r:embed="rId2"/>
          <a:stretch>
            <a:fillRect/>
          </a:stretch>
        </p:blipFill>
        <p:spPr>
          <a:xfrm>
            <a:off x="1028700" y="1844824"/>
            <a:ext cx="7200900" cy="4608512"/>
          </a:xfrm>
        </p:spPr>
      </p:pic>
      <p:sp>
        <p:nvSpPr>
          <p:cNvPr id="7" name="Oval 6">
            <a:extLst>
              <a:ext uri="{FF2B5EF4-FFF2-40B4-BE49-F238E27FC236}">
                <a16:creationId xmlns:a16="http://schemas.microsoft.com/office/drawing/2014/main" id="{E91B9BFC-2D06-5943-2A40-BEF989148B6A}"/>
              </a:ext>
            </a:extLst>
          </p:cNvPr>
          <p:cNvSpPr/>
          <p:nvPr/>
        </p:nvSpPr>
        <p:spPr>
          <a:xfrm>
            <a:off x="6372200" y="5445224"/>
            <a:ext cx="144016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3908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 Roles</a:t>
            </a:r>
          </a:p>
        </p:txBody>
      </p:sp>
      <p:sp>
        <p:nvSpPr>
          <p:cNvPr id="4" name="Content Placeholder 3">
            <a:extLst>
              <a:ext uri="{FF2B5EF4-FFF2-40B4-BE49-F238E27FC236}">
                <a16:creationId xmlns:a16="http://schemas.microsoft.com/office/drawing/2014/main" id="{83BAD46D-6E2C-DCCC-CC55-443D0E672089}"/>
              </a:ext>
            </a:extLst>
          </p:cNvPr>
          <p:cNvSpPr>
            <a:spLocks noGrp="1"/>
          </p:cNvSpPr>
          <p:nvPr>
            <p:ph idx="1"/>
          </p:nvPr>
        </p:nvSpPr>
        <p:spPr>
          <a:xfrm>
            <a:off x="1028700" y="1772816"/>
            <a:ext cx="7200900" cy="4176464"/>
          </a:xfrm>
        </p:spPr>
        <p:txBody>
          <a:bodyPr>
            <a:normAutofit/>
          </a:bodyPr>
          <a:lstStyle/>
          <a:p>
            <a:r>
              <a:rPr lang="en-CA" dirty="0"/>
              <a:t>Stray: </a:t>
            </a:r>
            <a:r>
              <a:rPr lang="en-US" dirty="0"/>
              <a:t>[W] was listed with the household of [</a:t>
            </a:r>
            <a:r>
              <a:rPr lang="en-US" dirty="0" err="1"/>
              <a:t>R:Head</a:t>
            </a:r>
            <a:r>
              <a:rPr lang="en-US" dirty="0"/>
              <a:t> Of Household] in the [P] &lt;for [L]&gt;</a:t>
            </a:r>
          </a:p>
          <a:p>
            <a:r>
              <a:rPr lang="en-US" dirty="0"/>
              <a:t>Early: [W] was probably the person counted (but not named) in the household of [</a:t>
            </a:r>
            <a:r>
              <a:rPr lang="en-US" dirty="0" err="1"/>
              <a:t>R:Head</a:t>
            </a:r>
            <a:r>
              <a:rPr lang="en-US" dirty="0"/>
              <a:t> Of Household] in the [P] &lt;for [L]&gt;.</a:t>
            </a:r>
          </a:p>
          <a:p>
            <a:r>
              <a:rPr lang="en-US" dirty="0" err="1"/>
              <a:t>FamMem</a:t>
            </a:r>
            <a:r>
              <a:rPr lang="en-US" dirty="0"/>
              <a:t>: [W] was listed in the household of [</a:t>
            </a:r>
            <a:r>
              <a:rPr lang="en-US" dirty="0" err="1"/>
              <a:t>R:Head</a:t>
            </a:r>
            <a:r>
              <a:rPr lang="en-US" dirty="0"/>
              <a:t> Of Household] in the [P] &lt;for [L]&gt;</a:t>
            </a:r>
          </a:p>
          <a:p>
            <a:endParaRPr lang="en-US" dirty="0"/>
          </a:p>
          <a:p>
            <a:pPr marL="0" indent="0">
              <a:buNone/>
            </a:pPr>
            <a:r>
              <a:rPr lang="en-US" dirty="0"/>
              <a:t>Manual edit:</a:t>
            </a:r>
          </a:p>
          <a:p>
            <a:r>
              <a:rPr lang="en-US" dirty="0" err="1"/>
              <a:t>FamMem</a:t>
            </a:r>
            <a:r>
              <a:rPr lang="en-US" dirty="0"/>
              <a:t>: [W] was listed </a:t>
            </a:r>
            <a:r>
              <a:rPr lang="en-US" u="sng" dirty="0"/>
              <a:t>as the nephew </a:t>
            </a:r>
            <a:r>
              <a:rPr lang="en-US" dirty="0"/>
              <a:t>of [</a:t>
            </a:r>
            <a:r>
              <a:rPr lang="en-US" dirty="0" err="1"/>
              <a:t>R:Head</a:t>
            </a:r>
            <a:r>
              <a:rPr lang="en-US" dirty="0"/>
              <a:t> Of Household] in the [P] &lt;for [L]&gt;</a:t>
            </a:r>
          </a:p>
          <a:p>
            <a:endParaRPr lang="en-US" dirty="0"/>
          </a:p>
          <a:p>
            <a:endParaRPr lang="en-CA" dirty="0"/>
          </a:p>
        </p:txBody>
      </p:sp>
    </p:spTree>
    <p:extLst>
      <p:ext uri="{BB962C8B-B14F-4D97-AF65-F5344CB8AC3E}">
        <p14:creationId xmlns:p14="http://schemas.microsoft.com/office/powerpoint/2010/main" val="1416136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F96BF6-307C-6100-FB77-43C4ADBE7385}"/>
              </a:ext>
            </a:extLst>
          </p:cNvPr>
          <p:cNvPicPr>
            <a:picLocks noChangeAspect="1"/>
          </p:cNvPicPr>
          <p:nvPr/>
        </p:nvPicPr>
        <p:blipFill>
          <a:blip r:embed="rId2"/>
          <a:stretch>
            <a:fillRect/>
          </a:stretch>
        </p:blipFill>
        <p:spPr>
          <a:xfrm>
            <a:off x="466152" y="618733"/>
            <a:ext cx="8211696" cy="5620534"/>
          </a:xfrm>
          <a:prstGeom prst="rect">
            <a:avLst/>
          </a:prstGeom>
        </p:spPr>
      </p:pic>
      <p:sp>
        <p:nvSpPr>
          <p:cNvPr id="7" name="Arrow: Left 6">
            <a:extLst>
              <a:ext uri="{FF2B5EF4-FFF2-40B4-BE49-F238E27FC236}">
                <a16:creationId xmlns:a16="http://schemas.microsoft.com/office/drawing/2014/main" id="{C113273F-6808-4981-7F55-46135EC39123}"/>
              </a:ext>
            </a:extLst>
          </p:cNvPr>
          <p:cNvSpPr/>
          <p:nvPr/>
        </p:nvSpPr>
        <p:spPr>
          <a:xfrm>
            <a:off x="5148064" y="3176972"/>
            <a:ext cx="1368152" cy="504056"/>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91498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BFCAB6-9AF5-08AD-2D7E-A8C9A984D852}"/>
              </a:ext>
            </a:extLst>
          </p:cNvPr>
          <p:cNvPicPr>
            <a:picLocks noChangeAspect="1"/>
          </p:cNvPicPr>
          <p:nvPr/>
        </p:nvPicPr>
        <p:blipFill>
          <a:blip r:embed="rId2"/>
          <a:stretch>
            <a:fillRect/>
          </a:stretch>
        </p:blipFill>
        <p:spPr>
          <a:xfrm>
            <a:off x="832915" y="332656"/>
            <a:ext cx="7987557" cy="5976663"/>
          </a:xfrm>
          <a:prstGeom prst="rect">
            <a:avLst/>
          </a:prstGeom>
        </p:spPr>
      </p:pic>
      <p:sp>
        <p:nvSpPr>
          <p:cNvPr id="4" name="Arrow: Left 3">
            <a:extLst>
              <a:ext uri="{FF2B5EF4-FFF2-40B4-BE49-F238E27FC236}">
                <a16:creationId xmlns:a16="http://schemas.microsoft.com/office/drawing/2014/main" id="{C79A9F02-134B-58D4-88DB-A4CF0546C5D2}"/>
              </a:ext>
            </a:extLst>
          </p:cNvPr>
          <p:cNvSpPr/>
          <p:nvPr/>
        </p:nvSpPr>
        <p:spPr>
          <a:xfrm>
            <a:off x="4833407" y="836712"/>
            <a:ext cx="1368152" cy="50405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Arrow: Right 4">
            <a:extLst>
              <a:ext uri="{FF2B5EF4-FFF2-40B4-BE49-F238E27FC236}">
                <a16:creationId xmlns:a16="http://schemas.microsoft.com/office/drawing/2014/main" id="{20F79AE0-03E5-2B65-B22C-3E6DA5C4ADA7}"/>
              </a:ext>
            </a:extLst>
          </p:cNvPr>
          <p:cNvSpPr/>
          <p:nvPr/>
        </p:nvSpPr>
        <p:spPr>
          <a:xfrm>
            <a:off x="272302" y="1683909"/>
            <a:ext cx="683568" cy="50405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Arrow: Left 5">
            <a:extLst>
              <a:ext uri="{FF2B5EF4-FFF2-40B4-BE49-F238E27FC236}">
                <a16:creationId xmlns:a16="http://schemas.microsoft.com/office/drawing/2014/main" id="{FE41E163-56E3-5B7C-B83F-9DDF10FC60EF}"/>
              </a:ext>
            </a:extLst>
          </p:cNvPr>
          <p:cNvSpPr/>
          <p:nvPr/>
        </p:nvSpPr>
        <p:spPr>
          <a:xfrm>
            <a:off x="7842158" y="1772816"/>
            <a:ext cx="1080120" cy="1224136"/>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Arrow: Right 6">
            <a:extLst>
              <a:ext uri="{FF2B5EF4-FFF2-40B4-BE49-F238E27FC236}">
                <a16:creationId xmlns:a16="http://schemas.microsoft.com/office/drawing/2014/main" id="{196BD80C-405F-7035-8642-FF80B3BDFC78}"/>
              </a:ext>
            </a:extLst>
          </p:cNvPr>
          <p:cNvSpPr/>
          <p:nvPr/>
        </p:nvSpPr>
        <p:spPr>
          <a:xfrm>
            <a:off x="221722" y="2981363"/>
            <a:ext cx="683568" cy="504056"/>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Arrow: Right 7">
            <a:extLst>
              <a:ext uri="{FF2B5EF4-FFF2-40B4-BE49-F238E27FC236}">
                <a16:creationId xmlns:a16="http://schemas.microsoft.com/office/drawing/2014/main" id="{43C9AD99-1992-A0FD-6C0D-D8F67E7811BC}"/>
              </a:ext>
            </a:extLst>
          </p:cNvPr>
          <p:cNvSpPr/>
          <p:nvPr/>
        </p:nvSpPr>
        <p:spPr>
          <a:xfrm>
            <a:off x="2627784" y="3320987"/>
            <a:ext cx="683568" cy="936104"/>
          </a:xfrm>
          <a:prstGeom prst="rightArrow">
            <a:avLst>
              <a:gd name="adj1" fmla="val 50000"/>
              <a:gd name="adj2" fmla="val 4561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9554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BE4396-4679-7F4A-F545-0624E5E38AA0}"/>
              </a:ext>
            </a:extLst>
          </p:cNvPr>
          <p:cNvPicPr>
            <a:picLocks noChangeAspect="1"/>
          </p:cNvPicPr>
          <p:nvPr/>
        </p:nvPicPr>
        <p:blipFill>
          <a:blip r:embed="rId2"/>
          <a:stretch>
            <a:fillRect/>
          </a:stretch>
        </p:blipFill>
        <p:spPr>
          <a:xfrm>
            <a:off x="899592" y="188640"/>
            <a:ext cx="7848872" cy="3079820"/>
          </a:xfrm>
          <a:prstGeom prst="rect">
            <a:avLst/>
          </a:prstGeom>
        </p:spPr>
      </p:pic>
      <p:pic>
        <p:nvPicPr>
          <p:cNvPr id="5" name="Picture 4">
            <a:extLst>
              <a:ext uri="{FF2B5EF4-FFF2-40B4-BE49-F238E27FC236}">
                <a16:creationId xmlns:a16="http://schemas.microsoft.com/office/drawing/2014/main" id="{E9ABACD8-38F7-D95B-1FED-506D4457DA97}"/>
              </a:ext>
            </a:extLst>
          </p:cNvPr>
          <p:cNvPicPr>
            <a:picLocks noChangeAspect="1"/>
          </p:cNvPicPr>
          <p:nvPr/>
        </p:nvPicPr>
        <p:blipFill>
          <a:blip r:embed="rId3"/>
          <a:stretch>
            <a:fillRect/>
          </a:stretch>
        </p:blipFill>
        <p:spPr>
          <a:xfrm>
            <a:off x="917801" y="3429000"/>
            <a:ext cx="7848872" cy="3270640"/>
          </a:xfrm>
          <a:prstGeom prst="rect">
            <a:avLst/>
          </a:prstGeom>
        </p:spPr>
      </p:pic>
    </p:spTree>
    <p:extLst>
      <p:ext uri="{BB962C8B-B14F-4D97-AF65-F5344CB8AC3E}">
        <p14:creationId xmlns:p14="http://schemas.microsoft.com/office/powerpoint/2010/main" val="3254223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a:xfrm>
            <a:off x="1028700" y="685800"/>
            <a:ext cx="7719764" cy="1485900"/>
          </a:xfrm>
        </p:spPr>
        <p:txBody>
          <a:bodyPr>
            <a:normAutofit/>
          </a:bodyPr>
          <a:lstStyle/>
          <a:p>
            <a:r>
              <a:rPr lang="en-CA" sz="4000"/>
              <a:t>Pseudo Census Person: Sentence</a:t>
            </a:r>
            <a:endParaRPr lang="en-CA" sz="4000" dirty="0"/>
          </a:p>
        </p:txBody>
      </p:sp>
      <p:sp>
        <p:nvSpPr>
          <p:cNvPr id="4" name="Content Placeholder 3">
            <a:extLst>
              <a:ext uri="{FF2B5EF4-FFF2-40B4-BE49-F238E27FC236}">
                <a16:creationId xmlns:a16="http://schemas.microsoft.com/office/drawing/2014/main" id="{83BAD46D-6E2C-DCCC-CC55-443D0E672089}"/>
              </a:ext>
            </a:extLst>
          </p:cNvPr>
          <p:cNvSpPr>
            <a:spLocks noGrp="1"/>
          </p:cNvSpPr>
          <p:nvPr>
            <p:ph idx="1"/>
          </p:nvPr>
        </p:nvSpPr>
        <p:spPr>
          <a:xfrm>
            <a:off x="1028700" y="1772816"/>
            <a:ext cx="7200900" cy="4680520"/>
          </a:xfrm>
        </p:spPr>
        <p:txBody>
          <a:bodyPr>
            <a:normAutofit/>
          </a:bodyPr>
          <a:lstStyle/>
          <a:p>
            <a:r>
              <a:rPr lang="en-CA" dirty="0"/>
              <a:t>Head: </a:t>
            </a:r>
            <a:r>
              <a:rPr lang="en-US" sz="1800" b="0" i="0" u="none" strike="noStrike" baseline="0" dirty="0">
                <a:latin typeface="Tahoma" panose="020B0604030504040204" pitchFamily="34" charset="0"/>
              </a:rPr>
              <a:t>Malcolm W McRae was listed as the Head of the Household in the 1901 Canadian Census for SE Sec 34 </a:t>
            </a:r>
            <a:r>
              <a:rPr lang="en-US" sz="1800" b="0" i="0" u="none" strike="noStrike" baseline="0" dirty="0" err="1">
                <a:latin typeface="Tahoma" panose="020B0604030504040204" pitchFamily="34" charset="0"/>
              </a:rPr>
              <a:t>Tp</a:t>
            </a:r>
            <a:r>
              <a:rPr lang="en-US" sz="1800" b="0" i="0" u="none" strike="noStrike" baseline="0" dirty="0">
                <a:latin typeface="Tahoma" panose="020B0604030504040204" pitchFamily="34" charset="0"/>
              </a:rPr>
              <a:t> 4 R 29 West of the 4th Meridian, Pincher Creek, Alberta, Canada.</a:t>
            </a:r>
          </a:p>
          <a:p>
            <a:r>
              <a:rPr lang="en-US" sz="1800" dirty="0">
                <a:latin typeface="Tahoma" panose="020B0604030504040204" pitchFamily="34" charset="0"/>
              </a:rPr>
              <a:t>Wife: </a:t>
            </a:r>
            <a:r>
              <a:rPr lang="en-US" sz="1800" b="0" i="0" u="none" strike="noStrike" baseline="0" dirty="0">
                <a:latin typeface="Tahoma" panose="020B0604030504040204" pitchFamily="34" charset="0"/>
              </a:rPr>
              <a:t>Elizabeth Catherine McClean was listed as the wife of William Arnold McClean in the 1901 Canadian Census for 48 Birch St, Owen Sound, Grey County, Ontario, Canada.</a:t>
            </a:r>
            <a:endParaRPr lang="en-US" sz="1800" dirty="0">
              <a:latin typeface="Tahoma" panose="020B0604030504040204" pitchFamily="34" charset="0"/>
            </a:endParaRPr>
          </a:p>
          <a:p>
            <a:r>
              <a:rPr lang="en-US" sz="1800" dirty="0" err="1">
                <a:latin typeface="Tahoma" panose="020B0604030504040204" pitchFamily="34" charset="0"/>
              </a:rPr>
              <a:t>FamMem</a:t>
            </a:r>
            <a:r>
              <a:rPr lang="en-US" sz="1800" dirty="0">
                <a:latin typeface="Tahoma" panose="020B0604030504040204" pitchFamily="34" charset="0"/>
              </a:rPr>
              <a:t>: </a:t>
            </a:r>
            <a:r>
              <a:rPr lang="en-US" sz="1800" b="0" i="0" u="none" strike="noStrike" baseline="0" dirty="0">
                <a:latin typeface="Tahoma" panose="020B0604030504040204" pitchFamily="34" charset="0"/>
              </a:rPr>
              <a:t>Margaret Duncan was listed as the niece of William Arnold McClean in the 1901 Canadian Census in 48 Birch St, Owen Sound, Grey County, Ontario, Canada.</a:t>
            </a:r>
          </a:p>
          <a:p>
            <a:r>
              <a:rPr lang="en-US" sz="1800" dirty="0">
                <a:latin typeface="Tahoma" panose="020B0604030504040204" pitchFamily="34" charset="0"/>
              </a:rPr>
              <a:t>Early: </a:t>
            </a:r>
            <a:r>
              <a:rPr lang="en-US" sz="1800" b="0" i="0" u="none" strike="noStrike" baseline="0" dirty="0">
                <a:latin typeface="Tahoma" panose="020B0604030504040204" pitchFamily="34" charset="0"/>
              </a:rPr>
              <a:t>Lewis Billings was probably the person counted (but not named) in the </a:t>
            </a:r>
            <a:r>
              <a:rPr lang="en-US" sz="1800" dirty="0"/>
              <a:t>household</a:t>
            </a:r>
            <a:r>
              <a:rPr lang="en-US" sz="1800" b="0" i="0" u="none" strike="noStrike" baseline="0" dirty="0">
                <a:latin typeface="Tahoma" panose="020B0604030504040204" pitchFamily="34" charset="0"/>
              </a:rPr>
              <a:t> of </a:t>
            </a:r>
            <a:r>
              <a:rPr lang="en-US" sz="1800" b="0" i="0" u="none" strike="noStrike" baseline="0" dirty="0" err="1">
                <a:latin typeface="Tahoma" panose="020B0604030504040204" pitchFamily="34" charset="0"/>
              </a:rPr>
              <a:t>Leavett</a:t>
            </a:r>
            <a:r>
              <a:rPr lang="en-US" sz="1800" b="0" i="0" u="none" strike="noStrike" baseline="0" dirty="0">
                <a:latin typeface="Tahoma" panose="020B0604030504040204" pitchFamily="34" charset="0"/>
              </a:rPr>
              <a:t> Billings in the 1790 US Federal Census for Sharon, Norfolk County, Massachusetts, USA.</a:t>
            </a:r>
            <a:endParaRPr lang="en-US" sz="1800" dirty="0">
              <a:latin typeface="Tahoma" panose="020B0604030504040204" pitchFamily="34" charset="0"/>
            </a:endParaRPr>
          </a:p>
          <a:p>
            <a:r>
              <a:rPr lang="en-US" sz="1800" dirty="0">
                <a:latin typeface="Tahoma" panose="020B0604030504040204" pitchFamily="34" charset="0"/>
              </a:rPr>
              <a:t>Stray: </a:t>
            </a:r>
            <a:r>
              <a:rPr lang="en-US" sz="1800" b="0" i="0" u="none" strike="noStrike" baseline="0" dirty="0">
                <a:latin typeface="Tahoma" panose="020B0604030504040204" pitchFamily="34" charset="0"/>
              </a:rPr>
              <a:t>Sherman Belfry was listed as a lodger with the </a:t>
            </a:r>
            <a:r>
              <a:rPr lang="en-US" sz="1800" dirty="0"/>
              <a:t>household</a:t>
            </a:r>
            <a:r>
              <a:rPr lang="en-US" sz="1800" b="0" i="0" u="none" strike="noStrike" baseline="0" dirty="0">
                <a:latin typeface="Tahoma" panose="020B0604030504040204" pitchFamily="34" charset="0"/>
              </a:rPr>
              <a:t> of Henry Stiles Belfry in the 1901 Canadian Census in the East part of Ryan Block, Bradford, Simcoe County, Ontario, Canada.</a:t>
            </a:r>
            <a:endParaRPr lang="en-CA" dirty="0"/>
          </a:p>
        </p:txBody>
      </p:sp>
    </p:spTree>
    <p:extLst>
      <p:ext uri="{BB962C8B-B14F-4D97-AF65-F5344CB8AC3E}">
        <p14:creationId xmlns:p14="http://schemas.microsoft.com/office/powerpoint/2010/main" val="429200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6D1606B-3571-4C6D-9EB9-D5EC62252A82}"/>
              </a:ext>
            </a:extLst>
          </p:cNvPr>
          <p:cNvSpPr txBox="1"/>
          <p:nvPr/>
        </p:nvSpPr>
        <p:spPr>
          <a:xfrm>
            <a:off x="539552" y="1690063"/>
            <a:ext cx="8352928" cy="2800767"/>
          </a:xfrm>
          <a:prstGeom prst="rect">
            <a:avLst/>
          </a:prstGeom>
          <a:noFill/>
        </p:spPr>
        <p:txBody>
          <a:bodyPr wrap="square">
            <a:spAutoFit/>
          </a:bodyPr>
          <a:lstStyle/>
          <a:p>
            <a:pPr algn="ctr"/>
            <a:r>
              <a:rPr lang="en-US" sz="4400" i="1" dirty="0"/>
              <a:t>Ottawa Branch of Ontario Ancestors is located on the traditional and unceded territory of the </a:t>
            </a:r>
            <a:r>
              <a:rPr lang="en-US" sz="4400" i="1"/>
              <a:t>Algonquin people</a:t>
            </a:r>
            <a:r>
              <a:rPr lang="en-US"/>
              <a:t>.</a:t>
            </a:r>
            <a:endParaRPr lang="en-CA" dirty="0"/>
          </a:p>
        </p:txBody>
      </p:sp>
    </p:spTree>
    <p:extLst>
      <p:ext uri="{BB962C8B-B14F-4D97-AF65-F5344CB8AC3E}">
        <p14:creationId xmlns:p14="http://schemas.microsoft.com/office/powerpoint/2010/main" val="123448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058CF5-D0D3-BAC1-B5D7-DF09AAC9B56A}"/>
              </a:ext>
            </a:extLst>
          </p:cNvPr>
          <p:cNvSpPr>
            <a:spLocks noGrp="1"/>
          </p:cNvSpPr>
          <p:nvPr>
            <p:ph type="title"/>
          </p:nvPr>
        </p:nvSpPr>
        <p:spPr>
          <a:xfrm>
            <a:off x="1028700" y="685800"/>
            <a:ext cx="7200900" cy="1735088"/>
          </a:xfrm>
        </p:spPr>
        <p:txBody>
          <a:bodyPr>
            <a:normAutofit fontScale="90000"/>
          </a:bodyPr>
          <a:lstStyle/>
          <a:p>
            <a:pPr algn="ctr"/>
            <a:r>
              <a:rPr lang="en-US" sz="3600" b="1" i="0" dirty="0">
                <a:solidFill>
                  <a:srgbClr val="000000"/>
                </a:solidFill>
                <a:effectLst/>
                <a:latin typeface="Calibri" panose="020F0502020204030204" pitchFamily="34" charset="0"/>
                <a:cs typeface="Calibri" panose="020F0502020204030204" pitchFamily="34" charset="0"/>
              </a:rPr>
              <a:t>Customizing TMG™</a:t>
            </a:r>
            <a:br>
              <a:rPr lang="en-US" sz="3600" dirty="0">
                <a:latin typeface="Calibri" panose="020F0502020204030204" pitchFamily="34" charset="0"/>
                <a:cs typeface="Calibri" panose="020F0502020204030204" pitchFamily="34" charset="0"/>
              </a:rPr>
            </a:br>
            <a:r>
              <a:rPr lang="en-US" sz="3600" b="1" i="0" dirty="0">
                <a:solidFill>
                  <a:srgbClr val="000000"/>
                </a:solidFill>
                <a:effectLst/>
                <a:latin typeface="Calibri" panose="020F0502020204030204" pitchFamily="34" charset="0"/>
                <a:cs typeface="Calibri" panose="020F0502020204030204" pitchFamily="34" charset="0"/>
              </a:rPr>
              <a:t>Guide to General Style My Way ©</a:t>
            </a:r>
            <a:r>
              <a:rPr lang="en-US" sz="3600" b="1" i="0" dirty="0" err="1">
                <a:solidFill>
                  <a:srgbClr val="000000"/>
                </a:solidFill>
                <a:effectLst/>
                <a:latin typeface="Calibri" panose="020F0502020204030204" pitchFamily="34" charset="0"/>
                <a:cs typeface="Calibri" panose="020F0502020204030204" pitchFamily="34" charset="0"/>
              </a:rPr>
              <a:t>MJH</a:t>
            </a:r>
            <a:br>
              <a:rPr lang="en-US" sz="3600" b="1" i="0" dirty="0">
                <a:solidFill>
                  <a:srgbClr val="000000"/>
                </a:solidFill>
                <a:effectLst/>
                <a:latin typeface="Calibri" panose="020F0502020204030204" pitchFamily="34" charset="0"/>
                <a:cs typeface="Calibri" panose="020F0502020204030204" pitchFamily="34" charset="0"/>
              </a:rPr>
            </a:br>
            <a:r>
              <a:rPr lang="en-US" sz="3600" b="1" i="0" dirty="0">
                <a:solidFill>
                  <a:srgbClr val="000000"/>
                </a:solidFill>
                <a:effectLst/>
                <a:latin typeface="Calibri" panose="020F0502020204030204" pitchFamily="34" charset="0"/>
                <a:cs typeface="Calibri" panose="020F0502020204030204" pitchFamily="34" charset="0"/>
              </a:rPr>
              <a:t>by </a:t>
            </a:r>
            <a:r>
              <a:rPr lang="en-CA" sz="3600" b="0" i="0" u="sng" dirty="0">
                <a:solidFill>
                  <a:srgbClr val="0000FF"/>
                </a:solidFill>
                <a:effectLst/>
                <a:latin typeface="Calibri" panose="020F0502020204030204" pitchFamily="34" charset="0"/>
                <a:cs typeface="Calibri" panose="020F0502020204030204" pitchFamily="34" charset="0"/>
              </a:rPr>
              <a:t>Michael J. Hannah</a:t>
            </a:r>
            <a:endParaRPr lang="en-CA" sz="6600" dirty="0">
              <a:latin typeface="Calibri" panose="020F0502020204030204" pitchFamily="34" charset="0"/>
              <a:cs typeface="Calibri" panose="020F0502020204030204" pitchFamily="34" charset="0"/>
            </a:endParaRPr>
          </a:p>
        </p:txBody>
      </p:sp>
      <p:sp>
        <p:nvSpPr>
          <p:cNvPr id="8" name="Content Placeholder 7">
            <a:extLst>
              <a:ext uri="{FF2B5EF4-FFF2-40B4-BE49-F238E27FC236}">
                <a16:creationId xmlns:a16="http://schemas.microsoft.com/office/drawing/2014/main" id="{2ACB5FE3-62B4-2169-6640-CAB5847C7214}"/>
              </a:ext>
            </a:extLst>
          </p:cNvPr>
          <p:cNvSpPr>
            <a:spLocks noGrp="1"/>
          </p:cNvSpPr>
          <p:nvPr>
            <p:ph idx="1"/>
          </p:nvPr>
        </p:nvSpPr>
        <p:spPr>
          <a:xfrm>
            <a:off x="1028700" y="3068960"/>
            <a:ext cx="7200900" cy="2798440"/>
          </a:xfrm>
        </p:spPr>
        <p:txBody>
          <a:bodyPr>
            <a:normAutofit/>
          </a:bodyPr>
          <a:lstStyle/>
          <a:p>
            <a:pPr marL="0" indent="0" algn="ctr">
              <a:buNone/>
            </a:pPr>
            <a:r>
              <a:rPr lang="en-CA" sz="3200" b="1" dirty="0">
                <a:hlinkClick r:id="rId2" action="ppaction://hlinkfile"/>
              </a:rPr>
              <a:t>mjh-nm.net/</a:t>
            </a:r>
            <a:r>
              <a:rPr lang="en-CA" sz="3200" b="1" dirty="0" err="1">
                <a:hlinkClick r:id="rId2" action="ppaction://hlinkfile"/>
              </a:rPr>
              <a:t>STYLE.HTML#PseudoPeople</a:t>
            </a:r>
            <a:endParaRPr lang="en-CA" sz="3200" b="1" dirty="0"/>
          </a:p>
        </p:txBody>
      </p:sp>
    </p:spTree>
    <p:extLst>
      <p:ext uri="{BB962C8B-B14F-4D97-AF65-F5344CB8AC3E}">
        <p14:creationId xmlns:p14="http://schemas.microsoft.com/office/powerpoint/2010/main" val="226131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3AE8-6F1C-424A-E021-F460A38E0150}"/>
              </a:ext>
            </a:extLst>
          </p:cNvPr>
          <p:cNvSpPr>
            <a:spLocks noGrp="1"/>
          </p:cNvSpPr>
          <p:nvPr>
            <p:ph type="title"/>
          </p:nvPr>
        </p:nvSpPr>
        <p:spPr/>
        <p:txBody>
          <a:bodyPr>
            <a:normAutofit/>
          </a:bodyPr>
          <a:lstStyle/>
          <a:p>
            <a:pPr algn="ctr"/>
            <a:r>
              <a:rPr lang="en-CA" sz="3600" dirty="0"/>
              <a:t>Pseudo Link Between Generations</a:t>
            </a:r>
          </a:p>
        </p:txBody>
      </p:sp>
      <p:sp>
        <p:nvSpPr>
          <p:cNvPr id="4" name="Content Placeholder 3">
            <a:extLst>
              <a:ext uri="{FF2B5EF4-FFF2-40B4-BE49-F238E27FC236}">
                <a16:creationId xmlns:a16="http://schemas.microsoft.com/office/drawing/2014/main" id="{6EDB84F1-2ACF-57C8-C39C-93BCDF64EC9F}"/>
              </a:ext>
            </a:extLst>
          </p:cNvPr>
          <p:cNvSpPr>
            <a:spLocks noGrp="1"/>
          </p:cNvSpPr>
          <p:nvPr>
            <p:ph sz="half" idx="1"/>
          </p:nvPr>
        </p:nvSpPr>
        <p:spPr>
          <a:ln w="19050">
            <a:solidFill>
              <a:schemeClr val="tx1"/>
            </a:solidFill>
          </a:ln>
        </p:spPr>
        <p:txBody>
          <a:bodyPr/>
          <a:lstStyle/>
          <a:p>
            <a:r>
              <a:rPr lang="en-CA" dirty="0"/>
              <a:t>Obituary: …</a:t>
            </a:r>
            <a:r>
              <a:rPr lang="en-CA" b="0" i="0" dirty="0">
                <a:solidFill>
                  <a:srgbClr val="555555"/>
                </a:solidFill>
                <a:effectLst/>
                <a:latin typeface="arial" panose="020B0604020202020204" pitchFamily="34" charset="0"/>
              </a:rPr>
              <a:t>Left to mourn and cherish Stan are his wife Patricia of 47 years, daughters Christine (Gaston) Poulin, Brenda (Thomas) </a:t>
            </a:r>
            <a:r>
              <a:rPr lang="en-CA" b="0" i="0" dirty="0" err="1">
                <a:solidFill>
                  <a:srgbClr val="555555"/>
                </a:solidFill>
                <a:effectLst/>
                <a:latin typeface="arial" panose="020B0604020202020204" pitchFamily="34" charset="0"/>
              </a:rPr>
              <a:t>Golas</a:t>
            </a:r>
            <a:r>
              <a:rPr lang="en-CA" b="0" i="0" dirty="0">
                <a:solidFill>
                  <a:srgbClr val="555555"/>
                </a:solidFill>
                <a:effectLst/>
                <a:latin typeface="arial" panose="020B0604020202020204" pitchFamily="34" charset="0"/>
              </a:rPr>
              <a:t>, son Steve Schneider, grandchildren Derrick, Stephan, Michael, Alyssa, Ashley, Meagan, great-grandson Landon…</a:t>
            </a:r>
            <a:endParaRPr lang="en-CA" dirty="0"/>
          </a:p>
        </p:txBody>
      </p:sp>
      <p:sp>
        <p:nvSpPr>
          <p:cNvPr id="5" name="Content Placeholder 4">
            <a:extLst>
              <a:ext uri="{FF2B5EF4-FFF2-40B4-BE49-F238E27FC236}">
                <a16:creationId xmlns:a16="http://schemas.microsoft.com/office/drawing/2014/main" id="{97BF5303-6EA8-4F31-C3D3-97F3C189E161}"/>
              </a:ext>
            </a:extLst>
          </p:cNvPr>
          <p:cNvSpPr>
            <a:spLocks noGrp="1"/>
          </p:cNvSpPr>
          <p:nvPr>
            <p:ph sz="half" idx="2"/>
          </p:nvPr>
        </p:nvSpPr>
        <p:spPr>
          <a:ln w="19050">
            <a:solidFill>
              <a:schemeClr val="tx1"/>
            </a:solidFill>
          </a:ln>
        </p:spPr>
        <p:txBody>
          <a:bodyPr/>
          <a:lstStyle/>
          <a:p>
            <a:r>
              <a:rPr lang="en-CA" dirty="0"/>
              <a:t>You know where the children connect but where do the grandchildren and great grandchildren, with no surnames, fit in. Or when there are two or more sons, so multiple grandchildren share a surname?</a:t>
            </a:r>
          </a:p>
        </p:txBody>
      </p:sp>
    </p:spTree>
    <p:extLst>
      <p:ext uri="{BB962C8B-B14F-4D97-AF65-F5344CB8AC3E}">
        <p14:creationId xmlns:p14="http://schemas.microsoft.com/office/powerpoint/2010/main" val="361547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925256-86B9-4CE4-53D0-A4D969E9DB1E}"/>
              </a:ext>
            </a:extLst>
          </p:cNvPr>
          <p:cNvSpPr>
            <a:spLocks noGrp="1"/>
          </p:cNvSpPr>
          <p:nvPr>
            <p:ph type="title"/>
          </p:nvPr>
        </p:nvSpPr>
        <p:spPr/>
        <p:txBody>
          <a:bodyPr/>
          <a:lstStyle/>
          <a:p>
            <a:pPr algn="ctr"/>
            <a:r>
              <a:rPr lang="en-CA" dirty="0"/>
              <a:t>Family Tree</a:t>
            </a:r>
          </a:p>
        </p:txBody>
      </p:sp>
      <p:pic>
        <p:nvPicPr>
          <p:cNvPr id="8" name="Content Placeholder 7">
            <a:extLst>
              <a:ext uri="{FF2B5EF4-FFF2-40B4-BE49-F238E27FC236}">
                <a16:creationId xmlns:a16="http://schemas.microsoft.com/office/drawing/2014/main" id="{0A60767F-6E92-4E97-C627-0BCAC3681A69}"/>
              </a:ext>
            </a:extLst>
          </p:cNvPr>
          <p:cNvPicPr>
            <a:picLocks noGrp="1" noChangeAspect="1"/>
          </p:cNvPicPr>
          <p:nvPr>
            <p:ph idx="1"/>
          </p:nvPr>
        </p:nvPicPr>
        <p:blipFill>
          <a:blip r:embed="rId2"/>
          <a:stretch>
            <a:fillRect/>
          </a:stretch>
        </p:blipFill>
        <p:spPr>
          <a:xfrm>
            <a:off x="1028699" y="2924944"/>
            <a:ext cx="7239153" cy="2304256"/>
          </a:xfrm>
        </p:spPr>
      </p:pic>
      <p:sp>
        <p:nvSpPr>
          <p:cNvPr id="9" name="TextBox 8">
            <a:extLst>
              <a:ext uri="{FF2B5EF4-FFF2-40B4-BE49-F238E27FC236}">
                <a16:creationId xmlns:a16="http://schemas.microsoft.com/office/drawing/2014/main" id="{470463F0-F767-C80E-3F92-5FC2677C10BF}"/>
              </a:ext>
            </a:extLst>
          </p:cNvPr>
          <p:cNvSpPr txBox="1"/>
          <p:nvPr/>
        </p:nvSpPr>
        <p:spPr>
          <a:xfrm>
            <a:off x="1028699" y="5805264"/>
            <a:ext cx="7239153" cy="646331"/>
          </a:xfrm>
          <a:prstGeom prst="rect">
            <a:avLst/>
          </a:prstGeom>
          <a:noFill/>
        </p:spPr>
        <p:txBody>
          <a:bodyPr wrap="square" rtlCol="0">
            <a:spAutoFit/>
          </a:bodyPr>
          <a:lstStyle/>
          <a:p>
            <a:r>
              <a:rPr lang="en-CA" b="0" i="0" dirty="0">
                <a:solidFill>
                  <a:srgbClr val="555555"/>
                </a:solidFill>
                <a:effectLst/>
                <a:latin typeface="arial" panose="020B0604020202020204" pitchFamily="34" charset="0"/>
              </a:rPr>
              <a:t>grandchildren Derrick, Stephan, Michael, Alyssa, Ashley, Meagan, great-grandson Landon…</a:t>
            </a:r>
            <a:endParaRPr lang="en-CA" dirty="0"/>
          </a:p>
        </p:txBody>
      </p:sp>
      <p:sp>
        <p:nvSpPr>
          <p:cNvPr id="10" name="Rectangle 9">
            <a:extLst>
              <a:ext uri="{FF2B5EF4-FFF2-40B4-BE49-F238E27FC236}">
                <a16:creationId xmlns:a16="http://schemas.microsoft.com/office/drawing/2014/main" id="{5D420446-2385-5AC6-2F55-8387325B739F}"/>
              </a:ext>
            </a:extLst>
          </p:cNvPr>
          <p:cNvSpPr/>
          <p:nvPr/>
        </p:nvSpPr>
        <p:spPr>
          <a:xfrm>
            <a:off x="1028700" y="5485157"/>
            <a:ext cx="7239152"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Tree>
    <p:extLst>
      <p:ext uri="{BB962C8B-B14F-4D97-AF65-F5344CB8AC3E}">
        <p14:creationId xmlns:p14="http://schemas.microsoft.com/office/powerpoint/2010/main" val="236269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7E50-7681-A27A-C049-2DFCD4F473EA}"/>
              </a:ext>
            </a:extLst>
          </p:cNvPr>
          <p:cNvSpPr>
            <a:spLocks noGrp="1"/>
          </p:cNvSpPr>
          <p:nvPr>
            <p:ph type="title"/>
          </p:nvPr>
        </p:nvSpPr>
        <p:spPr/>
        <p:txBody>
          <a:bodyPr/>
          <a:lstStyle/>
          <a:p>
            <a:pPr algn="ctr"/>
            <a:r>
              <a:rPr lang="en-CA" dirty="0"/>
              <a:t>Added Pseudo Child </a:t>
            </a:r>
          </a:p>
        </p:txBody>
      </p:sp>
      <p:pic>
        <p:nvPicPr>
          <p:cNvPr id="13" name="Content Placeholder 12">
            <a:extLst>
              <a:ext uri="{FF2B5EF4-FFF2-40B4-BE49-F238E27FC236}">
                <a16:creationId xmlns:a16="http://schemas.microsoft.com/office/drawing/2014/main" id="{B0B2EF0D-CA5A-D654-E754-F61E7A57C532}"/>
              </a:ext>
            </a:extLst>
          </p:cNvPr>
          <p:cNvPicPr>
            <a:picLocks noGrp="1" noChangeAspect="1"/>
          </p:cNvPicPr>
          <p:nvPr>
            <p:ph idx="1"/>
          </p:nvPr>
        </p:nvPicPr>
        <p:blipFill>
          <a:blip r:embed="rId2"/>
          <a:stretch>
            <a:fillRect/>
          </a:stretch>
        </p:blipFill>
        <p:spPr>
          <a:xfrm>
            <a:off x="1028700" y="3927437"/>
            <a:ext cx="7200900" cy="2244763"/>
          </a:xfrm>
        </p:spPr>
      </p:pic>
      <p:sp>
        <p:nvSpPr>
          <p:cNvPr id="14" name="TextBox 13">
            <a:extLst>
              <a:ext uri="{FF2B5EF4-FFF2-40B4-BE49-F238E27FC236}">
                <a16:creationId xmlns:a16="http://schemas.microsoft.com/office/drawing/2014/main" id="{872F8A8C-E442-7F0B-F381-523CC93B1A38}"/>
              </a:ext>
            </a:extLst>
          </p:cNvPr>
          <p:cNvSpPr txBox="1"/>
          <p:nvPr/>
        </p:nvSpPr>
        <p:spPr>
          <a:xfrm>
            <a:off x="1028700" y="1916832"/>
            <a:ext cx="7200900" cy="1200329"/>
          </a:xfrm>
          <a:prstGeom prst="rect">
            <a:avLst/>
          </a:prstGeom>
          <a:noFill/>
        </p:spPr>
        <p:txBody>
          <a:bodyPr wrap="square" rtlCol="0">
            <a:spAutoFit/>
          </a:bodyPr>
          <a:lstStyle/>
          <a:p>
            <a:r>
              <a:rPr lang="en-CA" sz="2400" dirty="0"/>
              <a:t>Added a Pseudo “child” to the family to act as a placeholder to the grandchildren. The Pseudo person has the Family surname and the </a:t>
            </a:r>
            <a:r>
              <a:rPr lang="en-CA" sz="2400" dirty="0" err="1"/>
              <a:t>GivenName</a:t>
            </a:r>
            <a:r>
              <a:rPr lang="en-CA" sz="2400" dirty="0"/>
              <a:t> of “-link”</a:t>
            </a:r>
          </a:p>
        </p:txBody>
      </p:sp>
    </p:spTree>
    <p:extLst>
      <p:ext uri="{BB962C8B-B14F-4D97-AF65-F5344CB8AC3E}">
        <p14:creationId xmlns:p14="http://schemas.microsoft.com/office/powerpoint/2010/main" val="176594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7E50-7681-A27A-C049-2DFCD4F473EA}"/>
              </a:ext>
            </a:extLst>
          </p:cNvPr>
          <p:cNvSpPr>
            <a:spLocks noGrp="1"/>
          </p:cNvSpPr>
          <p:nvPr>
            <p:ph type="title"/>
          </p:nvPr>
        </p:nvSpPr>
        <p:spPr/>
        <p:txBody>
          <a:bodyPr/>
          <a:lstStyle/>
          <a:p>
            <a:pPr algn="ctr"/>
            <a:r>
              <a:rPr lang="en-CA" dirty="0"/>
              <a:t>Added Pseudo Child </a:t>
            </a:r>
          </a:p>
        </p:txBody>
      </p:sp>
      <p:pic>
        <p:nvPicPr>
          <p:cNvPr id="9" name="Content Placeholder 8">
            <a:extLst>
              <a:ext uri="{FF2B5EF4-FFF2-40B4-BE49-F238E27FC236}">
                <a16:creationId xmlns:a16="http://schemas.microsoft.com/office/drawing/2014/main" id="{CB910B2A-84EF-6EB0-0B36-72C91FDBCFD4}"/>
              </a:ext>
            </a:extLst>
          </p:cNvPr>
          <p:cNvPicPr>
            <a:picLocks noGrp="1" noChangeAspect="1"/>
          </p:cNvPicPr>
          <p:nvPr>
            <p:ph idx="1"/>
          </p:nvPr>
        </p:nvPicPr>
        <p:blipFill>
          <a:blip r:embed="rId2"/>
          <a:stretch>
            <a:fillRect/>
          </a:stretch>
        </p:blipFill>
        <p:spPr>
          <a:xfrm>
            <a:off x="1028700" y="2636912"/>
            <a:ext cx="7200900" cy="3744416"/>
          </a:xfrm>
        </p:spPr>
      </p:pic>
    </p:spTree>
    <p:extLst>
      <p:ext uri="{BB962C8B-B14F-4D97-AF65-F5344CB8AC3E}">
        <p14:creationId xmlns:p14="http://schemas.microsoft.com/office/powerpoint/2010/main" val="391673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1C56-F16D-86DD-40F4-5E6235A163F3}"/>
              </a:ext>
            </a:extLst>
          </p:cNvPr>
          <p:cNvSpPr>
            <a:spLocks noGrp="1"/>
          </p:cNvSpPr>
          <p:nvPr>
            <p:ph type="title"/>
          </p:nvPr>
        </p:nvSpPr>
        <p:spPr/>
        <p:txBody>
          <a:bodyPr/>
          <a:lstStyle/>
          <a:p>
            <a:r>
              <a:rPr lang="en-CA" dirty="0"/>
              <a:t>Next steps</a:t>
            </a:r>
          </a:p>
        </p:txBody>
      </p:sp>
      <p:sp>
        <p:nvSpPr>
          <p:cNvPr id="3" name="Content Placeholder 2">
            <a:extLst>
              <a:ext uri="{FF2B5EF4-FFF2-40B4-BE49-F238E27FC236}">
                <a16:creationId xmlns:a16="http://schemas.microsoft.com/office/drawing/2014/main" id="{AF8CABD7-B211-09B0-3A3F-D636C49E4481}"/>
              </a:ext>
            </a:extLst>
          </p:cNvPr>
          <p:cNvSpPr>
            <a:spLocks noGrp="1"/>
          </p:cNvSpPr>
          <p:nvPr>
            <p:ph idx="1"/>
          </p:nvPr>
        </p:nvSpPr>
        <p:spPr>
          <a:xfrm>
            <a:off x="1028700" y="1628800"/>
            <a:ext cx="7200900" cy="1485900"/>
          </a:xfrm>
        </p:spPr>
        <p:txBody>
          <a:bodyPr/>
          <a:lstStyle/>
          <a:p>
            <a:r>
              <a:rPr lang="en-CA" dirty="0"/>
              <a:t>When you determine who are the parents of the grandchildren, simply replace the ID number in the relationship tag with that of the real parents. When all grandchildren are linked properly, delete the Pseudo person</a:t>
            </a:r>
          </a:p>
        </p:txBody>
      </p:sp>
      <p:pic>
        <p:nvPicPr>
          <p:cNvPr id="5" name="Picture 4">
            <a:extLst>
              <a:ext uri="{FF2B5EF4-FFF2-40B4-BE49-F238E27FC236}">
                <a16:creationId xmlns:a16="http://schemas.microsoft.com/office/drawing/2014/main" id="{E879A22E-78B7-B61E-8AFB-1E439EF634B0}"/>
              </a:ext>
            </a:extLst>
          </p:cNvPr>
          <p:cNvPicPr>
            <a:picLocks noChangeAspect="1"/>
          </p:cNvPicPr>
          <p:nvPr/>
        </p:nvPicPr>
        <p:blipFill>
          <a:blip r:embed="rId2"/>
          <a:stretch>
            <a:fillRect/>
          </a:stretch>
        </p:blipFill>
        <p:spPr>
          <a:xfrm>
            <a:off x="1218732" y="3114700"/>
            <a:ext cx="6706536" cy="3548210"/>
          </a:xfrm>
          <a:prstGeom prst="rect">
            <a:avLst/>
          </a:prstGeom>
        </p:spPr>
      </p:pic>
      <p:sp>
        <p:nvSpPr>
          <p:cNvPr id="6" name="Arrow: Left 5">
            <a:extLst>
              <a:ext uri="{FF2B5EF4-FFF2-40B4-BE49-F238E27FC236}">
                <a16:creationId xmlns:a16="http://schemas.microsoft.com/office/drawing/2014/main" id="{6B35BA47-1234-6C62-A309-5CAE4663703F}"/>
              </a:ext>
            </a:extLst>
          </p:cNvPr>
          <p:cNvSpPr/>
          <p:nvPr/>
        </p:nvSpPr>
        <p:spPr>
          <a:xfrm>
            <a:off x="4139952" y="3743301"/>
            <a:ext cx="1008112" cy="621803"/>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70C0"/>
              </a:solidFill>
            </a:endParaRPr>
          </a:p>
        </p:txBody>
      </p:sp>
    </p:spTree>
    <p:extLst>
      <p:ext uri="{BB962C8B-B14F-4D97-AF65-F5344CB8AC3E}">
        <p14:creationId xmlns:p14="http://schemas.microsoft.com/office/powerpoint/2010/main" val="2126612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17E50-7681-A27A-C049-2DFCD4F473EA}"/>
              </a:ext>
            </a:extLst>
          </p:cNvPr>
          <p:cNvSpPr>
            <a:spLocks noGrp="1"/>
          </p:cNvSpPr>
          <p:nvPr>
            <p:ph type="title"/>
          </p:nvPr>
        </p:nvSpPr>
        <p:spPr/>
        <p:txBody>
          <a:bodyPr/>
          <a:lstStyle/>
          <a:p>
            <a:pPr algn="ctr"/>
            <a:r>
              <a:rPr lang="en-CA" dirty="0"/>
              <a:t>Added Pseudo Child </a:t>
            </a:r>
          </a:p>
        </p:txBody>
      </p:sp>
      <p:pic>
        <p:nvPicPr>
          <p:cNvPr id="6" name="Content Placeholder 5">
            <a:extLst>
              <a:ext uri="{FF2B5EF4-FFF2-40B4-BE49-F238E27FC236}">
                <a16:creationId xmlns:a16="http://schemas.microsoft.com/office/drawing/2014/main" id="{6EC20763-1150-6CFD-51F7-E6FEADD965D4}"/>
              </a:ext>
            </a:extLst>
          </p:cNvPr>
          <p:cNvPicPr>
            <a:picLocks noGrp="1" noChangeAspect="1"/>
          </p:cNvPicPr>
          <p:nvPr>
            <p:ph idx="1"/>
          </p:nvPr>
        </p:nvPicPr>
        <p:blipFill>
          <a:blip r:embed="rId2"/>
          <a:stretch>
            <a:fillRect/>
          </a:stretch>
        </p:blipFill>
        <p:spPr>
          <a:xfrm>
            <a:off x="1028700" y="2492896"/>
            <a:ext cx="7200900" cy="3679304"/>
          </a:xfrm>
        </p:spPr>
      </p:pic>
    </p:spTree>
    <p:extLst>
      <p:ext uri="{BB962C8B-B14F-4D97-AF65-F5344CB8AC3E}">
        <p14:creationId xmlns:p14="http://schemas.microsoft.com/office/powerpoint/2010/main" val="362634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2806C-EC6B-0C60-2366-F48293C4CB53}"/>
              </a:ext>
            </a:extLst>
          </p:cNvPr>
          <p:cNvSpPr>
            <a:spLocks noGrp="1"/>
          </p:cNvSpPr>
          <p:nvPr>
            <p:ph type="title"/>
          </p:nvPr>
        </p:nvSpPr>
        <p:spPr/>
        <p:txBody>
          <a:bodyPr/>
          <a:lstStyle/>
          <a:p>
            <a:r>
              <a:rPr lang="en-CA" dirty="0"/>
              <a:t>Pseudo Census Person</a:t>
            </a:r>
          </a:p>
        </p:txBody>
      </p:sp>
      <p:pic>
        <p:nvPicPr>
          <p:cNvPr id="9" name="Content Placeholder 8">
            <a:extLst>
              <a:ext uri="{FF2B5EF4-FFF2-40B4-BE49-F238E27FC236}">
                <a16:creationId xmlns:a16="http://schemas.microsoft.com/office/drawing/2014/main" id="{42EF78F1-E87B-5AB8-F818-1539362DA3C7}"/>
              </a:ext>
            </a:extLst>
          </p:cNvPr>
          <p:cNvPicPr>
            <a:picLocks noGrp="1" noChangeAspect="1"/>
          </p:cNvPicPr>
          <p:nvPr>
            <p:ph idx="1"/>
          </p:nvPr>
        </p:nvPicPr>
        <p:blipFill>
          <a:blip r:embed="rId2"/>
          <a:stretch>
            <a:fillRect/>
          </a:stretch>
        </p:blipFill>
        <p:spPr>
          <a:xfrm>
            <a:off x="1028700" y="1645940"/>
            <a:ext cx="7200899" cy="4861520"/>
          </a:xfrm>
        </p:spPr>
      </p:pic>
    </p:spTree>
    <p:extLst>
      <p:ext uri="{BB962C8B-B14F-4D97-AF65-F5344CB8AC3E}">
        <p14:creationId xmlns:p14="http://schemas.microsoft.com/office/powerpoint/2010/main" val="4230496676"/>
      </p:ext>
    </p:extLst>
  </p:cSld>
  <p:clrMapOvr>
    <a:masterClrMapping/>
  </p:clrMapOvr>
</p:sld>
</file>

<file path=ppt/theme/theme1.xml><?xml version="1.0" encoding="utf-8"?>
<a:theme xmlns:a="http://schemas.openxmlformats.org/drawingml/2006/main" name="Crop">
  <a:themeElements>
    <a:clrScheme name="Custom 2">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4C7C99"/>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3026</TotalTime>
  <Words>581</Words>
  <Application>Microsoft Office PowerPoint</Application>
  <PresentationFormat>On-screen Show (4:3)</PresentationFormat>
  <Paragraphs>37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Book</vt:lpstr>
      <vt:lpstr>Tahoma</vt:lpstr>
      <vt:lpstr>Crop</vt:lpstr>
      <vt:lpstr>Pseudo People</vt:lpstr>
      <vt:lpstr>PowerPoint Presentation</vt:lpstr>
      <vt:lpstr>Pseudo Link Between Generations</vt:lpstr>
      <vt:lpstr>Family Tree</vt:lpstr>
      <vt:lpstr>Added Pseudo Child </vt:lpstr>
      <vt:lpstr>Added Pseudo Child </vt:lpstr>
      <vt:lpstr>Next steps</vt:lpstr>
      <vt:lpstr>Added Pseudo Child </vt:lpstr>
      <vt:lpstr>Pseudo Census Person</vt:lpstr>
      <vt:lpstr>Pseudo Census Person: Tag</vt:lpstr>
      <vt:lpstr>Pseudo Census Person</vt:lpstr>
      <vt:lpstr>Pseudo Census Person</vt:lpstr>
      <vt:lpstr>Pseudo Census Person: Roles</vt:lpstr>
      <vt:lpstr>Pseudo Census Person: Roles</vt:lpstr>
      <vt:lpstr>Pseudo Census Person: Roles</vt:lpstr>
      <vt:lpstr>PowerPoint Presentation</vt:lpstr>
      <vt:lpstr>PowerPoint Presentation</vt:lpstr>
      <vt:lpstr>PowerPoint Presentation</vt:lpstr>
      <vt:lpstr>Pseudo Census Person: Sentence</vt:lpstr>
      <vt:lpstr>Customizing TMG™ Guide to General Style My Way ©MJH by Michael J. Hannah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TMG Tips</dc:title>
  <dc:creator>Michael More</dc:creator>
  <cp:lastModifiedBy>Mike More</cp:lastModifiedBy>
  <cp:revision>175</cp:revision>
  <dcterms:created xsi:type="dcterms:W3CDTF">2021-01-07T20:25:22Z</dcterms:created>
  <dcterms:modified xsi:type="dcterms:W3CDTF">2023-02-04T23:12:52Z</dcterms:modified>
</cp:coreProperties>
</file>