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63" r:id="rId3"/>
    <p:sldId id="291" r:id="rId4"/>
    <p:sldId id="331" r:id="rId5"/>
    <p:sldId id="293" r:id="rId6"/>
    <p:sldId id="354" r:id="rId7"/>
    <p:sldId id="353" r:id="rId8"/>
    <p:sldId id="340" r:id="rId9"/>
    <p:sldId id="355" r:id="rId10"/>
    <p:sldId id="294" r:id="rId11"/>
    <p:sldId id="356" r:id="rId12"/>
    <p:sldId id="357" r:id="rId13"/>
    <p:sldId id="358" r:id="rId14"/>
    <p:sldId id="359" r:id="rId15"/>
    <p:sldId id="360" r:id="rId16"/>
    <p:sldId id="361" r:id="rId17"/>
    <p:sldId id="36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576" autoAdjust="0"/>
  </p:normalViewPr>
  <p:slideViewPr>
    <p:cSldViewPr>
      <p:cViewPr varScale="1">
        <p:scale>
          <a:sx n="74" d="100"/>
          <a:sy n="74" d="100"/>
        </p:scale>
        <p:origin x="1854" y="6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5" d="100"/>
          <a:sy n="65" d="100"/>
        </p:scale>
        <p:origin x="2578"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DEB516-4318-4CB2-BFD1-059BECC7F294}" type="datetimeFigureOut">
              <a:rPr lang="en-CA" smtClean="0"/>
              <a:t>06/02/2016</a:t>
            </a:fld>
            <a:endParaRPr lang="en-C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D56CBC-595B-47EB-ADAB-B4913021330E}" type="slidenum">
              <a:rPr lang="en-CA" smtClean="0"/>
              <a:t>‹#›</a:t>
            </a:fld>
            <a:endParaRPr lang="en-CA"/>
          </a:p>
        </p:txBody>
      </p:sp>
    </p:spTree>
    <p:extLst>
      <p:ext uri="{BB962C8B-B14F-4D97-AF65-F5344CB8AC3E}">
        <p14:creationId xmlns:p14="http://schemas.microsoft.com/office/powerpoint/2010/main" val="2091619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  </a:t>
            </a:r>
            <a:endParaRPr lang="en-CA" dirty="0"/>
          </a:p>
        </p:txBody>
      </p:sp>
      <p:sp>
        <p:nvSpPr>
          <p:cNvPr id="4" name="Slide Number Placeholder 3"/>
          <p:cNvSpPr>
            <a:spLocks noGrp="1"/>
          </p:cNvSpPr>
          <p:nvPr>
            <p:ph type="sldNum" sz="quarter" idx="10"/>
          </p:nvPr>
        </p:nvSpPr>
        <p:spPr/>
        <p:txBody>
          <a:bodyPr/>
          <a:lstStyle/>
          <a:p>
            <a:fld id="{CDD56CBC-595B-47EB-ADAB-B4913021330E}" type="slidenum">
              <a:rPr lang="en-CA" smtClean="0"/>
              <a:t>2</a:t>
            </a:fld>
            <a:endParaRPr lang="en-CA"/>
          </a:p>
        </p:txBody>
      </p:sp>
    </p:spTree>
    <p:extLst>
      <p:ext uri="{BB962C8B-B14F-4D97-AF65-F5344CB8AC3E}">
        <p14:creationId xmlns:p14="http://schemas.microsoft.com/office/powerpoint/2010/main" val="30947846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There appears to be little happening in the Refugees world in terms of TMG replacement programs:</a:t>
            </a:r>
            <a:r>
              <a:rPr lang="en-CA" baseline="0" dirty="0" smtClean="0"/>
              <a:t> </a:t>
            </a:r>
            <a:r>
              <a:rPr lang="en-CA" dirty="0" smtClean="0">
                <a:effectLst/>
              </a:rPr>
              <a:t>Legacy v8.0</a:t>
            </a:r>
            <a:r>
              <a:rPr lang="en-CA" sz="1200" kern="1200" baseline="30000" dirty="0" smtClean="0">
                <a:solidFill>
                  <a:schemeClr val="tx1"/>
                </a:solidFill>
                <a:effectLst/>
                <a:latin typeface="+mn-lt"/>
                <a:ea typeface="+mn-ea"/>
                <a:cs typeface="+mn-cs"/>
              </a:rPr>
              <a:t>, </a:t>
            </a:r>
            <a:r>
              <a:rPr lang="en-CA" dirty="0" err="1" smtClean="0">
                <a:effectLst/>
              </a:rPr>
              <a:t>RootsMagic</a:t>
            </a:r>
            <a:r>
              <a:rPr lang="en-CA" dirty="0" smtClean="0">
                <a:effectLst/>
              </a:rPr>
              <a:t> v7.0.0.0</a:t>
            </a:r>
            <a:r>
              <a:rPr lang="en-CA" sz="1200" kern="1200" baseline="30000" dirty="0" smtClean="0">
                <a:solidFill>
                  <a:schemeClr val="tx1"/>
                </a:solidFill>
                <a:effectLst/>
                <a:latin typeface="+mn-lt"/>
                <a:ea typeface="+mn-ea"/>
                <a:cs typeface="+mn-cs"/>
              </a:rPr>
              <a:t> </a:t>
            </a:r>
            <a:r>
              <a:rPr lang="en-CA" sz="1200" kern="1200" baseline="0" dirty="0" smtClean="0">
                <a:solidFill>
                  <a:schemeClr val="tx1"/>
                </a:solidFill>
                <a:effectLst/>
                <a:latin typeface="+mn-lt"/>
                <a:ea typeface="+mn-ea"/>
                <a:cs typeface="+mn-cs"/>
              </a:rPr>
              <a:t>and </a:t>
            </a:r>
            <a:r>
              <a:rPr lang="en-CA" baseline="0" dirty="0" smtClean="0">
                <a:effectLst/>
              </a:rPr>
              <a:t>Family</a:t>
            </a:r>
            <a:r>
              <a:rPr lang="en-CA" dirty="0" smtClean="0">
                <a:effectLst/>
              </a:rPr>
              <a:t> Historian v6.0.1</a:t>
            </a:r>
            <a:endParaRPr lang="en-CA" dirty="0"/>
          </a:p>
        </p:txBody>
      </p:sp>
      <p:sp>
        <p:nvSpPr>
          <p:cNvPr id="4" name="Slide Number Placeholder 3"/>
          <p:cNvSpPr>
            <a:spLocks noGrp="1"/>
          </p:cNvSpPr>
          <p:nvPr>
            <p:ph type="sldNum" sz="quarter" idx="10"/>
          </p:nvPr>
        </p:nvSpPr>
        <p:spPr/>
        <p:txBody>
          <a:bodyPr/>
          <a:lstStyle/>
          <a:p>
            <a:fld id="{CDD56CBC-595B-47EB-ADAB-B4913021330E}" type="slidenum">
              <a:rPr lang="en-CA" smtClean="0"/>
              <a:t>5</a:t>
            </a:fld>
            <a:endParaRPr lang="en-CA"/>
          </a:p>
        </p:txBody>
      </p:sp>
    </p:spTree>
    <p:extLst>
      <p:ext uri="{BB962C8B-B14F-4D97-AF65-F5344CB8AC3E}">
        <p14:creationId xmlns:p14="http://schemas.microsoft.com/office/powerpoint/2010/main" val="31186746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There has been little discussion since this came out on</a:t>
            </a:r>
            <a:r>
              <a:rPr lang="en-CA" baseline="0" dirty="0" smtClean="0"/>
              <a:t> 22 </a:t>
            </a:r>
            <a:r>
              <a:rPr lang="en-CA" baseline="0" dirty="0" err="1" smtClean="0"/>
              <a:t>Decewmber</a:t>
            </a:r>
            <a:r>
              <a:rPr lang="en-CA" baseline="0" dirty="0" smtClean="0"/>
              <a:t>, which suggests that it may have worked well.</a:t>
            </a:r>
            <a:endParaRPr lang="en-CA" dirty="0"/>
          </a:p>
        </p:txBody>
      </p:sp>
      <p:sp>
        <p:nvSpPr>
          <p:cNvPr id="4" name="Slide Number Placeholder 3"/>
          <p:cNvSpPr>
            <a:spLocks noGrp="1"/>
          </p:cNvSpPr>
          <p:nvPr>
            <p:ph type="sldNum" sz="quarter" idx="10"/>
          </p:nvPr>
        </p:nvSpPr>
        <p:spPr/>
        <p:txBody>
          <a:bodyPr/>
          <a:lstStyle/>
          <a:p>
            <a:fld id="{CDD56CBC-595B-47EB-ADAB-B4913021330E}" type="slidenum">
              <a:rPr lang="en-CA" smtClean="0"/>
              <a:t>7</a:t>
            </a:fld>
            <a:endParaRPr lang="en-CA"/>
          </a:p>
        </p:txBody>
      </p:sp>
    </p:spTree>
    <p:extLst>
      <p:ext uri="{BB962C8B-B14F-4D97-AF65-F5344CB8AC3E}">
        <p14:creationId xmlns:p14="http://schemas.microsoft.com/office/powerpoint/2010/main" val="857315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06/02/2016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06/02/2016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06/02/2016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06/02/2016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5D4DDB-8D61-4776-B05F-BBA6861E4ACF}" type="datetimeFigureOut">
              <a:rPr lang="en-CA" smtClean="0"/>
              <a:pPr/>
              <a:t>06/02/2016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F65D4DDB-8D61-4776-B05F-BBA6861E4ACF}" type="datetimeFigureOut">
              <a:rPr lang="en-CA" smtClean="0"/>
              <a:pPr/>
              <a:t>06/02/2016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F65D4DDB-8D61-4776-B05F-BBA6861E4ACF}" type="datetimeFigureOut">
              <a:rPr lang="en-CA" smtClean="0"/>
              <a:pPr/>
              <a:t>06/02/2016</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F65D4DDB-8D61-4776-B05F-BBA6861E4ACF}" type="datetimeFigureOut">
              <a:rPr lang="en-CA" smtClean="0"/>
              <a:pPr/>
              <a:t>06/02/2016</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5D4DDB-8D61-4776-B05F-BBA6861E4ACF}" type="datetimeFigureOut">
              <a:rPr lang="en-CA" smtClean="0"/>
              <a:pPr/>
              <a:t>06/02/2016</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5D4DDB-8D61-4776-B05F-BBA6861E4ACF}" type="datetimeFigureOut">
              <a:rPr lang="en-CA" smtClean="0"/>
              <a:pPr/>
              <a:t>06/02/2016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5D4DDB-8D61-4776-B05F-BBA6861E4ACF}" type="datetimeFigureOut">
              <a:rPr lang="en-CA" smtClean="0"/>
              <a:pPr/>
              <a:t>06/02/2016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5D4DDB-8D61-4776-B05F-BBA6861E4ACF}" type="datetimeFigureOut">
              <a:rPr lang="en-CA" smtClean="0"/>
              <a:pPr/>
              <a:t>06/02/2016</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ACB91F-E25E-4806-8852-E679DD28E97C}"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mjh-nm.net/TAGSENTS.HTML#MemoVariable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unlockthepastcruises.com/11th-unlock-the-past-cruise-barrier-reef/" TargetMode="External"/><Relationship Id="rId2" Type="http://schemas.openxmlformats.org/officeDocument/2006/relationships/hyperlink" Target="https://familysearch.org/learn/wiki/en/Family_History_Library_Classes_and_Webinar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hollygenes.swmirror.com/tmg9setup.ex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www.whollygenes.com/files/changelog.rtf" TargetMode="External"/><Relationship Id="rId4" Type="http://schemas.openxmlformats.org/officeDocument/2006/relationships/hyperlink" Target="http://whollygenes.swmirror.com/tmg9uksetup.exe"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ottawa-tmg-ug.ca/links.htm" TargetMode="External"/><Relationship Id="rId2" Type="http://schemas.openxmlformats.org/officeDocument/2006/relationships/hyperlink" Target="http://archiver.rootsweb.ancestry.com/cgi-bin/search?path=TM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lists.rootsweb.ancestry.com/index/other/Miscellaneous/TMG-REFUGEE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lists.rootsweb.ancestry.com/index/other/Software/TMG.html" TargetMode="External"/><Relationship Id="rId5" Type="http://schemas.openxmlformats.org/officeDocument/2006/relationships/hyperlink" Target="https://www.facebook.com/groups/themastergenealogist/" TargetMode="External"/><Relationship Id="rId4" Type="http://schemas.openxmlformats.org/officeDocument/2006/relationships/hyperlink" Target="https://sites.google.com/site/tmgrefugee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family-historian.co.uk/downloads/upgrade-to-6.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b="1" dirty="0" smtClean="0"/>
              <a:t>Mike’s Monthly TMG Tips</a:t>
            </a:r>
            <a:endParaRPr lang="en-CA" dirty="0"/>
          </a:p>
        </p:txBody>
      </p:sp>
      <p:sp>
        <p:nvSpPr>
          <p:cNvPr id="3" name="Subtitle 2"/>
          <p:cNvSpPr>
            <a:spLocks noGrp="1"/>
          </p:cNvSpPr>
          <p:nvPr>
            <p:ph type="subTitle" idx="1"/>
          </p:nvPr>
        </p:nvSpPr>
        <p:spPr>
          <a:xfrm>
            <a:off x="1371600" y="3886200"/>
            <a:ext cx="6400800" cy="1752600"/>
          </a:xfrm>
        </p:spPr>
        <p:txBody>
          <a:bodyPr/>
          <a:lstStyle/>
          <a:p>
            <a:r>
              <a:rPr lang="en-CA" dirty="0" smtClean="0"/>
              <a:t>Ottawa TMGUG</a:t>
            </a:r>
          </a:p>
          <a:p>
            <a:r>
              <a:rPr lang="en-CA" dirty="0" smtClean="0"/>
              <a:t>6 Feb 2016</a:t>
            </a:r>
            <a:endParaRPr lang="en-CA" dirty="0"/>
          </a:p>
        </p:txBody>
      </p:sp>
      <p:pic>
        <p:nvPicPr>
          <p:cNvPr id="4" name="Picture 3"/>
          <p:cNvPicPr>
            <a:picLocks noChangeAspect="1"/>
          </p:cNvPicPr>
          <p:nvPr/>
        </p:nvPicPr>
        <p:blipFill>
          <a:blip r:embed="rId2"/>
          <a:stretch>
            <a:fillRect/>
          </a:stretch>
        </p:blipFill>
        <p:spPr>
          <a:xfrm>
            <a:off x="2323135" y="260648"/>
            <a:ext cx="4497730" cy="165618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CA" dirty="0" smtClean="0"/>
              <a:t>Windows 10</a:t>
            </a:r>
            <a:endParaRPr lang="en-CA" dirty="0"/>
          </a:p>
        </p:txBody>
      </p:sp>
      <p:sp>
        <p:nvSpPr>
          <p:cNvPr id="3" name="Content Placeholder 2"/>
          <p:cNvSpPr>
            <a:spLocks noGrp="1"/>
          </p:cNvSpPr>
          <p:nvPr>
            <p:ph idx="1"/>
          </p:nvPr>
        </p:nvSpPr>
        <p:spPr>
          <a:xfrm>
            <a:off x="457200" y="1874838"/>
            <a:ext cx="8229600" cy="4525963"/>
          </a:xfrm>
        </p:spPr>
        <p:txBody>
          <a:bodyPr>
            <a:normAutofit fontScale="92500" lnSpcReduction="10000"/>
          </a:bodyPr>
          <a:lstStyle/>
          <a:p>
            <a:r>
              <a:rPr lang="en-CA" dirty="0" smtClean="0"/>
              <a:t>TMG 9.05 runs fine on Windows 10 Preview 10030 - </a:t>
            </a:r>
            <a:r>
              <a:rPr lang="en-CA" dirty="0"/>
              <a:t>Don Ferguson</a:t>
            </a:r>
          </a:p>
          <a:p>
            <a:r>
              <a:rPr lang="en-CA" dirty="0" smtClean="0"/>
              <a:t>In </a:t>
            </a:r>
            <a:r>
              <a:rPr lang="en-CA" dirty="0"/>
              <a:t>Windows 10 (64 bit</a:t>
            </a:r>
            <a:r>
              <a:rPr lang="en-CA" dirty="0" smtClean="0"/>
              <a:t>), </a:t>
            </a:r>
            <a:r>
              <a:rPr lang="en-CA" dirty="0"/>
              <a:t>the Wholly Genes PDF does </a:t>
            </a:r>
            <a:r>
              <a:rPr lang="en-CA" dirty="0" smtClean="0"/>
              <a:t>not </a:t>
            </a:r>
            <a:r>
              <a:rPr lang="en-CA" dirty="0"/>
              <a:t>work when running as a normal user </a:t>
            </a:r>
            <a:r>
              <a:rPr lang="en-CA" dirty="0" smtClean="0"/>
              <a:t>but works </a:t>
            </a:r>
            <a:r>
              <a:rPr lang="en-CA" dirty="0"/>
              <a:t>fine when TMG is run as an Administrator</a:t>
            </a:r>
            <a:r>
              <a:rPr lang="en-CA" dirty="0" smtClean="0"/>
              <a:t>. Generating </a:t>
            </a:r>
            <a:r>
              <a:rPr lang="en-CA" dirty="0"/>
              <a:t>the report </a:t>
            </a:r>
            <a:r>
              <a:rPr lang="en-CA" dirty="0" smtClean="0"/>
              <a:t>directly </a:t>
            </a:r>
            <a:r>
              <a:rPr lang="en-CA" dirty="0"/>
              <a:t>to PDF will not work. However, </a:t>
            </a:r>
            <a:r>
              <a:rPr lang="en-CA" dirty="0" smtClean="0"/>
              <a:t>sending </a:t>
            </a:r>
            <a:r>
              <a:rPr lang="en-CA" dirty="0"/>
              <a:t>the report to 'Printer' and selecting the 'Microsoft Print to </a:t>
            </a:r>
            <a:r>
              <a:rPr lang="en-CA" dirty="0" smtClean="0"/>
              <a:t>PDF‘ printer </a:t>
            </a:r>
            <a:r>
              <a:rPr lang="en-CA" dirty="0"/>
              <a:t>does work and appears to produce very similar if not identical results</a:t>
            </a:r>
            <a:r>
              <a:rPr lang="en-CA" dirty="0" smtClean="0"/>
              <a:t>. </a:t>
            </a:r>
            <a:r>
              <a:rPr lang="en-CA" dirty="0"/>
              <a:t>– Wade </a:t>
            </a:r>
            <a:r>
              <a:rPr lang="en-CA" dirty="0" err="1"/>
              <a:t>Oram</a:t>
            </a:r>
            <a:endParaRPr lang="en-CA" dirty="0"/>
          </a:p>
          <a:p>
            <a:endParaRPr lang="en-CA" dirty="0"/>
          </a:p>
          <a:p>
            <a:endParaRPr lang="en-CA" dirty="0"/>
          </a:p>
        </p:txBody>
      </p:sp>
      <p:pic>
        <p:nvPicPr>
          <p:cNvPr id="4" name="Picture 3"/>
          <p:cNvPicPr>
            <a:picLocks noChangeAspect="1"/>
          </p:cNvPicPr>
          <p:nvPr/>
        </p:nvPicPr>
        <p:blipFill>
          <a:blip r:embed="rId2"/>
          <a:stretch>
            <a:fillRect/>
          </a:stretch>
        </p:blipFill>
        <p:spPr>
          <a:xfrm>
            <a:off x="5829300" y="46038"/>
            <a:ext cx="2857500" cy="1600200"/>
          </a:xfrm>
          <a:prstGeom prst="rect">
            <a:avLst/>
          </a:prstGeom>
        </p:spPr>
      </p:pic>
      <p:pic>
        <p:nvPicPr>
          <p:cNvPr id="5" name="Picture 4"/>
          <p:cNvPicPr>
            <a:picLocks noChangeAspect="1"/>
          </p:cNvPicPr>
          <p:nvPr/>
        </p:nvPicPr>
        <p:blipFill>
          <a:blip r:embed="rId3"/>
          <a:stretch>
            <a:fillRect/>
          </a:stretch>
        </p:blipFill>
        <p:spPr>
          <a:xfrm>
            <a:off x="1115617" y="902481"/>
            <a:ext cx="4320480" cy="1030313"/>
          </a:xfrm>
          <a:prstGeom prst="rect">
            <a:avLst/>
          </a:prstGeom>
        </p:spPr>
      </p:pic>
    </p:spTree>
    <p:extLst>
      <p:ext uri="{BB962C8B-B14F-4D97-AF65-F5344CB8AC3E}">
        <p14:creationId xmlns:p14="http://schemas.microsoft.com/office/powerpoint/2010/main" val="5709110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Principals, Witnesses, and </a:t>
            </a:r>
            <a:r>
              <a:rPr lang="en-CA" dirty="0" smtClean="0"/>
              <a:t>witnesses</a:t>
            </a:r>
            <a:br>
              <a:rPr lang="en-CA" dirty="0" smtClean="0"/>
            </a:br>
            <a:r>
              <a:rPr lang="en-CA" sz="2700" dirty="0" smtClean="0"/>
              <a:t>by Lee Hoffman</a:t>
            </a:r>
            <a:endParaRPr lang="en-CA" sz="2700" dirty="0"/>
          </a:p>
        </p:txBody>
      </p:sp>
      <p:sp>
        <p:nvSpPr>
          <p:cNvPr id="3" name="Content Placeholder 2"/>
          <p:cNvSpPr>
            <a:spLocks noGrp="1"/>
          </p:cNvSpPr>
          <p:nvPr>
            <p:ph idx="1"/>
          </p:nvPr>
        </p:nvSpPr>
        <p:spPr>
          <a:xfrm>
            <a:off x="457200" y="1600200"/>
            <a:ext cx="8229600" cy="4925144"/>
          </a:xfrm>
        </p:spPr>
        <p:txBody>
          <a:bodyPr>
            <a:normAutofit fontScale="62500" lnSpcReduction="20000"/>
          </a:bodyPr>
          <a:lstStyle/>
          <a:p>
            <a:pPr marL="0" indent="0">
              <a:buNone/>
            </a:pPr>
            <a:r>
              <a:rPr lang="en-CA" dirty="0"/>
              <a:t>Many users are confused by some of the terms we use with TMG.  Most of the confusion surrounds Witnesses and witnesses.  </a:t>
            </a:r>
            <a:r>
              <a:rPr lang="en-CA" b="1" dirty="0"/>
              <a:t>Note there is a difference between the two words</a:t>
            </a:r>
            <a:r>
              <a:rPr lang="en-CA" b="1" dirty="0" smtClean="0"/>
              <a:t>.</a:t>
            </a:r>
          </a:p>
          <a:p>
            <a:pPr marL="0" indent="0">
              <a:buNone/>
            </a:pPr>
            <a:r>
              <a:rPr lang="en-CA" b="1" dirty="0" smtClean="0"/>
              <a:t>  </a:t>
            </a:r>
          </a:p>
          <a:p>
            <a:pPr marL="0" indent="0">
              <a:buNone/>
            </a:pPr>
            <a:r>
              <a:rPr lang="en-CA" dirty="0" smtClean="0"/>
              <a:t>A </a:t>
            </a:r>
            <a:r>
              <a:rPr lang="en-CA" dirty="0"/>
              <a:t>witness is someone with some kind of </a:t>
            </a:r>
            <a:r>
              <a:rPr lang="en-CA" dirty="0" smtClean="0"/>
              <a:t> </a:t>
            </a:r>
            <a:r>
              <a:rPr lang="en-CA" b="1" dirty="0" smtClean="0">
                <a:solidFill>
                  <a:srgbClr val="FF0000"/>
                </a:solidFill>
              </a:rPr>
              <a:t>connection</a:t>
            </a:r>
            <a:r>
              <a:rPr lang="en-CA" dirty="0" smtClean="0"/>
              <a:t>  </a:t>
            </a:r>
            <a:r>
              <a:rPr lang="en-CA" dirty="0"/>
              <a:t>to an event.  The witness may or may not have been at the event, may or may not have participated in the event, and may or may not have even been affected by the event.  Using this definition, I have been a witness to many events in my life that did not occur anywhere near where I was at the time. For example, I was in the Mediterranean Sea when my nephew was born, and I was in Virginia when JFK was assassinated.  </a:t>
            </a:r>
          </a:p>
          <a:p>
            <a:pPr marL="0" indent="0">
              <a:buNone/>
            </a:pPr>
            <a:endParaRPr lang="en-CA" dirty="0" smtClean="0"/>
          </a:p>
          <a:p>
            <a:pPr marL="0" indent="0">
              <a:buNone/>
            </a:pPr>
            <a:r>
              <a:rPr lang="en-CA" dirty="0" smtClean="0"/>
              <a:t>In </a:t>
            </a:r>
            <a:r>
              <a:rPr lang="en-CA" dirty="0"/>
              <a:t>TMG, there are two types of witnesses (lower case) - Principals and Witnesses.  Tags provide for one or two Principals depending on the Tag Type.  If the event has more than two persons qualify as Principals then they would be entered as Witnesses and the Sentence(s) are adjusted to fit the situation.  So Witnesses are other Witnesses that the users does not want </a:t>
            </a:r>
            <a:r>
              <a:rPr lang="en-CA" dirty="0" smtClean="0"/>
              <a:t>as Principals  or </a:t>
            </a:r>
            <a:r>
              <a:rPr lang="en-CA" dirty="0"/>
              <a:t>there are not enough Principal slots for entering them.  </a:t>
            </a:r>
          </a:p>
        </p:txBody>
      </p:sp>
    </p:spTree>
    <p:extLst>
      <p:ext uri="{BB962C8B-B14F-4D97-AF65-F5344CB8AC3E}">
        <p14:creationId xmlns:p14="http://schemas.microsoft.com/office/powerpoint/2010/main" val="15016684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Principals, Witnesses, and </a:t>
            </a:r>
            <a:r>
              <a:rPr lang="en-CA" dirty="0" smtClean="0"/>
              <a:t>witnesses</a:t>
            </a:r>
            <a:br>
              <a:rPr lang="en-CA" dirty="0" smtClean="0"/>
            </a:br>
            <a:r>
              <a:rPr lang="en-CA" sz="2700" dirty="0" smtClean="0"/>
              <a:t>by Lee Hoffman</a:t>
            </a:r>
            <a:endParaRPr lang="en-CA" sz="2700" dirty="0"/>
          </a:p>
        </p:txBody>
      </p:sp>
      <p:sp>
        <p:nvSpPr>
          <p:cNvPr id="3" name="Content Placeholder 2"/>
          <p:cNvSpPr>
            <a:spLocks noGrp="1"/>
          </p:cNvSpPr>
          <p:nvPr>
            <p:ph idx="1"/>
          </p:nvPr>
        </p:nvSpPr>
        <p:spPr>
          <a:xfrm>
            <a:off x="457200" y="1600200"/>
            <a:ext cx="8229600" cy="4853136"/>
          </a:xfrm>
        </p:spPr>
        <p:txBody>
          <a:bodyPr>
            <a:normAutofit fontScale="55000" lnSpcReduction="20000"/>
          </a:bodyPr>
          <a:lstStyle/>
          <a:p>
            <a:pPr marL="0" indent="0">
              <a:buNone/>
            </a:pPr>
            <a:r>
              <a:rPr lang="en-CA" dirty="0" smtClean="0"/>
              <a:t>Many </a:t>
            </a:r>
            <a:r>
              <a:rPr lang="en-CA" dirty="0"/>
              <a:t>users are familiar with the History Tag Type for which there are no Principals at all - just Witnesses.  This is easy to figure for historical events (i.e., Pearl Harbor attack, JFK assassination, etc.) when all witnesses are Witnesses.  In this case, the Tag is mainly used as a chronological "place-marker" to place the witness person much as we do today in conversation when we say at such and such time I was in this or that place or otherwise place the person in history.</a:t>
            </a:r>
          </a:p>
          <a:p>
            <a:pPr marL="0" indent="0">
              <a:buNone/>
            </a:pPr>
            <a:r>
              <a:rPr lang="en-CA" dirty="0"/>
              <a:t> </a:t>
            </a:r>
          </a:p>
          <a:p>
            <a:pPr marL="0" indent="0">
              <a:buNone/>
            </a:pPr>
            <a:r>
              <a:rPr lang="en-CA" dirty="0"/>
              <a:t>Now, some users say they don't use Roles, but all TMG users user Roles -- Principal and Witness are also valid Roles.  The difference between Principal and Witness and other Roles (say Bride, Groom, Minister, etc.) are that Principal and Witness have their own special Variables for use in Sentences.  Variables for other Roles tend to be a bit more complex (what could be simpler than [P], [PO], or [S]), but they really are not hard to learn.  The basis is the pattern which use brackets like all Variables to set them off.  </a:t>
            </a:r>
            <a:endParaRPr lang="en-CA" dirty="0" smtClean="0"/>
          </a:p>
          <a:p>
            <a:pPr marL="0" indent="0">
              <a:buNone/>
            </a:pPr>
            <a:endParaRPr lang="en-CA" dirty="0"/>
          </a:p>
          <a:p>
            <a:pPr marL="0" indent="0">
              <a:buNone/>
            </a:pPr>
            <a:r>
              <a:rPr lang="en-CA" dirty="0" smtClean="0"/>
              <a:t>There </a:t>
            </a:r>
            <a:r>
              <a:rPr lang="en-CA" dirty="0"/>
              <a:t>is one basic form -- [(role type)(separator character)(role name)].  The basic Role Variable for say the Bride in a Marriage Tag would be </a:t>
            </a:r>
            <a:r>
              <a:rPr lang="en-CA" b="1" dirty="0"/>
              <a:t>[</a:t>
            </a:r>
            <a:r>
              <a:rPr lang="en-CA" b="1" dirty="0" err="1"/>
              <a:t>R:Bride</a:t>
            </a:r>
            <a:r>
              <a:rPr lang="en-CA" b="1" dirty="0"/>
              <a:t>]</a:t>
            </a:r>
            <a:r>
              <a:rPr lang="en-CA" dirty="0"/>
              <a:t> where the "R" tells the Role type (similar to the [P] or [PO]) and the colon is the separator character.  There are other Role types - "RF" (only output the first name), "RG" (output the full Given name), "RL" (output just the last name), and more.  These are very similar to the [P] and  [PO] Variables with their other type usage</a:t>
            </a:r>
            <a:r>
              <a:rPr lang="en-CA" dirty="0" smtClean="0"/>
              <a:t>.</a:t>
            </a:r>
            <a:endParaRPr lang="en-CA" dirty="0"/>
          </a:p>
        </p:txBody>
      </p:sp>
    </p:spTree>
    <p:extLst>
      <p:ext uri="{BB962C8B-B14F-4D97-AF65-F5344CB8AC3E}">
        <p14:creationId xmlns:p14="http://schemas.microsoft.com/office/powerpoint/2010/main" val="32279390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Principals, Witnesses, and </a:t>
            </a:r>
            <a:r>
              <a:rPr lang="en-CA" dirty="0" smtClean="0"/>
              <a:t>witnesses</a:t>
            </a:r>
            <a:br>
              <a:rPr lang="en-CA" dirty="0" smtClean="0"/>
            </a:br>
            <a:r>
              <a:rPr lang="en-CA" sz="2700" dirty="0" smtClean="0"/>
              <a:t>by Lee Hoffman</a:t>
            </a:r>
            <a:endParaRPr lang="en-CA" sz="2700" dirty="0"/>
          </a:p>
        </p:txBody>
      </p:sp>
      <p:sp>
        <p:nvSpPr>
          <p:cNvPr id="3" name="Content Placeholder 2"/>
          <p:cNvSpPr>
            <a:spLocks noGrp="1"/>
          </p:cNvSpPr>
          <p:nvPr>
            <p:ph idx="1"/>
          </p:nvPr>
        </p:nvSpPr>
        <p:spPr/>
        <p:txBody>
          <a:bodyPr>
            <a:normAutofit fontScale="77500" lnSpcReduction="20000"/>
          </a:bodyPr>
          <a:lstStyle/>
          <a:p>
            <a:pPr marL="0" indent="0">
              <a:buNone/>
            </a:pPr>
            <a:r>
              <a:rPr lang="en-CA" dirty="0" smtClean="0"/>
              <a:t>A </a:t>
            </a:r>
            <a:r>
              <a:rPr lang="en-CA" dirty="0"/>
              <a:t>TMG user might use the program for years and never use the </a:t>
            </a:r>
            <a:r>
              <a:rPr lang="en-CA" b="1" dirty="0"/>
              <a:t>[R(x):role name] </a:t>
            </a:r>
            <a:r>
              <a:rPr lang="en-CA" dirty="0"/>
              <a:t>style of Variable. </a:t>
            </a:r>
            <a:r>
              <a:rPr lang="en-CA" dirty="0" smtClean="0"/>
              <a:t>However</a:t>
            </a:r>
            <a:r>
              <a:rPr lang="en-CA" dirty="0"/>
              <a:t>, the Role style of Variable provides a great variety of easier ways to create Sentences that are exactly the way the user want the sentence to read.  I tend not to use Roles a great deal as what I want is often more the default or too simple.  But, I also don't shy away from Role usage either -- especially when the desired Sentence is even just a little complex and a few of my Sentences are very complex.</a:t>
            </a:r>
          </a:p>
          <a:p>
            <a:pPr marL="0" indent="0">
              <a:buNone/>
            </a:pPr>
            <a:r>
              <a:rPr lang="en-CA" dirty="0"/>
              <a:t> </a:t>
            </a:r>
          </a:p>
          <a:p>
            <a:pPr marL="0" indent="0" algn="ctr">
              <a:buNone/>
            </a:pPr>
            <a:r>
              <a:rPr lang="en-CA" sz="4100" dirty="0"/>
              <a:t>So, if you haven't tried Roles, open the SAMPLE project and play around with it a little (even better, try Roles in your PRACTICE project).  </a:t>
            </a:r>
          </a:p>
          <a:p>
            <a:endParaRPr lang="en-CA" dirty="0"/>
          </a:p>
        </p:txBody>
      </p:sp>
    </p:spTree>
    <p:extLst>
      <p:ext uri="{BB962C8B-B14F-4D97-AF65-F5344CB8AC3E}">
        <p14:creationId xmlns:p14="http://schemas.microsoft.com/office/powerpoint/2010/main" val="42889407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Principal Memos and Witnesses</a:t>
            </a:r>
          </a:p>
        </p:txBody>
      </p:sp>
      <p:sp>
        <p:nvSpPr>
          <p:cNvPr id="3" name="Content Placeholder 2"/>
          <p:cNvSpPr>
            <a:spLocks noGrp="1"/>
          </p:cNvSpPr>
          <p:nvPr>
            <p:ph idx="1"/>
          </p:nvPr>
        </p:nvSpPr>
        <p:spPr>
          <a:xfrm>
            <a:off x="457200" y="1628800"/>
            <a:ext cx="8229600" cy="5184575"/>
          </a:xfrm>
        </p:spPr>
        <p:txBody>
          <a:bodyPr>
            <a:normAutofit/>
          </a:bodyPr>
          <a:lstStyle/>
          <a:p>
            <a:pPr marL="0" indent="0">
              <a:buNone/>
            </a:pPr>
            <a:r>
              <a:rPr lang="en-CA" sz="1600" dirty="0"/>
              <a:t>Thanks to Bill </a:t>
            </a:r>
            <a:r>
              <a:rPr lang="en-CA" sz="1600" dirty="0" smtClean="0"/>
              <a:t>Packwood, </a:t>
            </a:r>
            <a:r>
              <a:rPr lang="en-CA" sz="1600" dirty="0"/>
              <a:t>I "think" I better understand this Report Option of “Memos that are not included in the sentence</a:t>
            </a:r>
            <a:r>
              <a:rPr lang="en-CA" sz="1600" dirty="0" smtClean="0"/>
              <a:t>”. I </a:t>
            </a:r>
            <a:r>
              <a:rPr lang="en-CA" sz="1600" dirty="0"/>
              <a:t>have updated the section about Memo Variables in the "Tag Sentence Details" chapter of my book</a:t>
            </a:r>
            <a:r>
              <a:rPr lang="en-CA" sz="1600" dirty="0" smtClean="0"/>
              <a:t>: </a:t>
            </a:r>
            <a:r>
              <a:rPr lang="en-CA" sz="1800" u="sng" dirty="0" smtClean="0">
                <a:hlinkClick r:id="rId2"/>
              </a:rPr>
              <a:t>http</a:t>
            </a:r>
            <a:r>
              <a:rPr lang="en-CA" sz="1800" u="sng" dirty="0">
                <a:hlinkClick r:id="rId2"/>
              </a:rPr>
              <a:t>://www.mjh-nm.net/TAGSENTS.HTML#MemoVariables</a:t>
            </a:r>
            <a:endParaRPr lang="en-CA" sz="1600" dirty="0"/>
          </a:p>
          <a:p>
            <a:pPr marL="0" indent="0">
              <a:buNone/>
            </a:pPr>
            <a:r>
              <a:rPr lang="en-CA" sz="1000" dirty="0"/>
              <a:t> </a:t>
            </a:r>
          </a:p>
          <a:p>
            <a:pPr marL="0" indent="0">
              <a:buNone/>
            </a:pPr>
            <a:r>
              <a:rPr lang="en-CA" sz="1600" dirty="0"/>
              <a:t>It goes into considerable more detail, but I "think" the general principals which govern this option are as now described in the book:</a:t>
            </a:r>
          </a:p>
          <a:p>
            <a:r>
              <a:rPr lang="en-CA" sz="1600" dirty="0" smtClean="0"/>
              <a:t>Only </a:t>
            </a:r>
            <a:r>
              <a:rPr lang="en-CA" sz="1600" dirty="0"/>
              <a:t>the output and placement of the contents of the *first* Main memo part (i.e. [M] or its equivalent [M1]) is controlled by this option. No text from any other split part of the Main memo or any part of the Witness memo is ever output by this option, even if there are no variables to include such other parts in the sentence.</a:t>
            </a:r>
          </a:p>
          <a:p>
            <a:r>
              <a:rPr lang="en-CA" sz="1600" dirty="0" smtClean="0"/>
              <a:t>If </a:t>
            </a:r>
            <a:r>
              <a:rPr lang="en-CA" sz="1600" dirty="0"/>
              <a:t>a variable for that first Main memo part (i.e. [M] or its equivalent [M1]) is included in the sentence, its text will not *also* output as specified by this option since it has been included.</a:t>
            </a:r>
          </a:p>
          <a:p>
            <a:r>
              <a:rPr lang="en-CA" sz="1600" dirty="0" smtClean="0"/>
              <a:t>If </a:t>
            </a:r>
            <a:r>
              <a:rPr lang="en-CA" sz="1600" dirty="0"/>
              <a:t>a variable for any memo part accessible by this sentence is included in the sentence and any such variable has content, then *some* memo text is output and thus included in the sentence. Therefore a non-included first Main memo part is not output by this option.</a:t>
            </a:r>
          </a:p>
          <a:p>
            <a:r>
              <a:rPr lang="en-CA" sz="1600" dirty="0" smtClean="0"/>
              <a:t>The </a:t>
            </a:r>
            <a:r>
              <a:rPr lang="en-CA" sz="1600" dirty="0"/>
              <a:t>inclusion of the special conditional Main memo variable &lt;[M0]&gt; always will inhibit the output by this option of a non-included first Main memo part.</a:t>
            </a:r>
          </a:p>
          <a:p>
            <a:pPr marL="0" indent="0">
              <a:buNone/>
            </a:pPr>
            <a:r>
              <a:rPr lang="en-CA" sz="1000" dirty="0"/>
              <a:t> </a:t>
            </a:r>
          </a:p>
          <a:p>
            <a:pPr marL="0" indent="0">
              <a:buNone/>
            </a:pPr>
            <a:r>
              <a:rPr lang="en-CA" sz="1600" dirty="0"/>
              <a:t>Hope this makes this complex Report option clearer.  If you want </a:t>
            </a:r>
            <a:r>
              <a:rPr lang="en-CA" sz="1600" dirty="0" smtClean="0"/>
              <a:t>more details</a:t>
            </a:r>
            <a:r>
              <a:rPr lang="en-CA" sz="1600" dirty="0"/>
              <a:t>, see the book</a:t>
            </a:r>
            <a:r>
              <a:rPr lang="en-CA" sz="1600" dirty="0" smtClean="0"/>
              <a:t>.</a:t>
            </a:r>
            <a:endParaRPr lang="en-CA" sz="1600" dirty="0"/>
          </a:p>
        </p:txBody>
      </p:sp>
    </p:spTree>
    <p:extLst>
      <p:ext uri="{BB962C8B-B14F-4D97-AF65-F5344CB8AC3E}">
        <p14:creationId xmlns:p14="http://schemas.microsoft.com/office/powerpoint/2010/main" val="19436770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Buttons on Layout</a:t>
            </a:r>
            <a:endParaRPr lang="en-CA" dirty="0"/>
          </a:p>
        </p:txBody>
      </p:sp>
      <p:sp>
        <p:nvSpPr>
          <p:cNvPr id="3" name="Content Placeholder 2"/>
          <p:cNvSpPr>
            <a:spLocks noGrp="1"/>
          </p:cNvSpPr>
          <p:nvPr>
            <p:ph idx="1"/>
          </p:nvPr>
        </p:nvSpPr>
        <p:spPr/>
        <p:txBody>
          <a:bodyPr>
            <a:normAutofit fontScale="70000" lnSpcReduction="20000"/>
          </a:bodyPr>
          <a:lstStyle/>
          <a:p>
            <a:pPr marL="0" indent="0">
              <a:buNone/>
            </a:pPr>
            <a:r>
              <a:rPr lang="en-CA" dirty="0">
                <a:solidFill>
                  <a:srgbClr val="FF0000"/>
                </a:solidFill>
              </a:rPr>
              <a:t>On the Details </a:t>
            </a:r>
            <a:r>
              <a:rPr lang="en-CA" dirty="0" smtClean="0">
                <a:solidFill>
                  <a:srgbClr val="FF0000"/>
                </a:solidFill>
              </a:rPr>
              <a:t>Layout </a:t>
            </a:r>
            <a:r>
              <a:rPr lang="en-CA" dirty="0">
                <a:solidFill>
                  <a:srgbClr val="FF0000"/>
                </a:solidFill>
              </a:rPr>
              <a:t>there  are </a:t>
            </a:r>
            <a:r>
              <a:rPr lang="en-CA" dirty="0" smtClean="0">
                <a:solidFill>
                  <a:srgbClr val="FF0000"/>
                </a:solidFill>
              </a:rPr>
              <a:t>four small </a:t>
            </a:r>
            <a:r>
              <a:rPr lang="en-CA" dirty="0">
                <a:solidFill>
                  <a:srgbClr val="FF0000"/>
                </a:solidFill>
              </a:rPr>
              <a:t>light rectangles under </a:t>
            </a:r>
            <a:r>
              <a:rPr lang="en-CA" dirty="0" smtClean="0">
                <a:solidFill>
                  <a:srgbClr val="FF0000"/>
                </a:solidFill>
              </a:rPr>
              <a:t>each other</a:t>
            </a:r>
            <a:r>
              <a:rPr lang="en-CA" dirty="0">
                <a:solidFill>
                  <a:srgbClr val="FF0000"/>
                </a:solidFill>
              </a:rPr>
              <a:t>: Add, Edit, Delete, Primary. </a:t>
            </a:r>
            <a:r>
              <a:rPr lang="en-CA" dirty="0" smtClean="0">
                <a:solidFill>
                  <a:srgbClr val="FF0000"/>
                </a:solidFill>
              </a:rPr>
              <a:t>I </a:t>
            </a:r>
            <a:r>
              <a:rPr lang="en-CA" dirty="0">
                <a:solidFill>
                  <a:srgbClr val="FF0000"/>
                </a:solidFill>
              </a:rPr>
              <a:t>would like to remove these </a:t>
            </a:r>
            <a:r>
              <a:rPr lang="en-CA" dirty="0" smtClean="0">
                <a:solidFill>
                  <a:srgbClr val="FF0000"/>
                </a:solidFill>
              </a:rPr>
              <a:t>because </a:t>
            </a:r>
            <a:r>
              <a:rPr lang="en-CA" dirty="0">
                <a:solidFill>
                  <a:srgbClr val="FF0000"/>
                </a:solidFill>
              </a:rPr>
              <a:t>I can do these </a:t>
            </a:r>
            <a:r>
              <a:rPr lang="en-CA" dirty="0" smtClean="0">
                <a:solidFill>
                  <a:srgbClr val="FF0000"/>
                </a:solidFill>
              </a:rPr>
              <a:t>activities </a:t>
            </a:r>
            <a:r>
              <a:rPr lang="en-CA" dirty="0">
                <a:solidFill>
                  <a:srgbClr val="FF0000"/>
                </a:solidFill>
              </a:rPr>
              <a:t>other </a:t>
            </a:r>
            <a:r>
              <a:rPr lang="en-CA" dirty="0" smtClean="0">
                <a:solidFill>
                  <a:srgbClr val="FF0000"/>
                </a:solidFill>
              </a:rPr>
              <a:t>ways </a:t>
            </a:r>
            <a:r>
              <a:rPr lang="en-CA" dirty="0">
                <a:solidFill>
                  <a:srgbClr val="FF0000"/>
                </a:solidFill>
              </a:rPr>
              <a:t>and they block </a:t>
            </a:r>
            <a:r>
              <a:rPr lang="en-CA" dirty="0" smtClean="0">
                <a:solidFill>
                  <a:srgbClr val="FF0000"/>
                </a:solidFill>
              </a:rPr>
              <a:t>the reading </a:t>
            </a:r>
            <a:r>
              <a:rPr lang="en-CA" dirty="0">
                <a:solidFill>
                  <a:srgbClr val="FF0000"/>
                </a:solidFill>
              </a:rPr>
              <a:t>of some of the longer tags.  Any suggestions?</a:t>
            </a:r>
          </a:p>
          <a:p>
            <a:pPr marL="0" indent="0">
              <a:buNone/>
            </a:pPr>
            <a:r>
              <a:rPr lang="en-CA" dirty="0"/>
              <a:t> </a:t>
            </a:r>
          </a:p>
          <a:p>
            <a:pPr marL="0" indent="0">
              <a:buNone/>
            </a:pPr>
            <a:r>
              <a:rPr lang="en-CA" dirty="0"/>
              <a:t>These four buttons may be removed/added to the Details Layout by toggling the option in Preferences=&gt;Program Options=&gt;Data Entry=&gt;Use buttons for Add/Edit/Delete/Primary on the Details window.</a:t>
            </a:r>
          </a:p>
          <a:p>
            <a:pPr marL="0" indent="0">
              <a:buNone/>
            </a:pPr>
            <a:r>
              <a:rPr lang="en-CA" dirty="0"/>
              <a:t> </a:t>
            </a:r>
          </a:p>
          <a:p>
            <a:pPr marL="0" indent="0">
              <a:buNone/>
            </a:pPr>
            <a:r>
              <a:rPr lang="en-CA" dirty="0"/>
              <a:t>Once you select or unselect the option in Preferences and click [OK], be sure to save the change in your </a:t>
            </a:r>
            <a:r>
              <a:rPr lang="en-CA" dirty="0" smtClean="0"/>
              <a:t>Layout </a:t>
            </a:r>
            <a:r>
              <a:rPr lang="en-CA" dirty="0"/>
              <a:t>to ensure the change remains effective when TMG is re-started or the Layout is changed to another and then back.</a:t>
            </a:r>
          </a:p>
          <a:p>
            <a:endParaRPr lang="en-CA" dirty="0"/>
          </a:p>
        </p:txBody>
      </p:sp>
    </p:spTree>
    <p:extLst>
      <p:ext uri="{BB962C8B-B14F-4D97-AF65-F5344CB8AC3E}">
        <p14:creationId xmlns:p14="http://schemas.microsoft.com/office/powerpoint/2010/main" val="21784730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UFT-8 Gedcom import</a:t>
            </a:r>
          </a:p>
        </p:txBody>
      </p:sp>
      <p:sp>
        <p:nvSpPr>
          <p:cNvPr id="3" name="Content Placeholder 2"/>
          <p:cNvSpPr>
            <a:spLocks noGrp="1"/>
          </p:cNvSpPr>
          <p:nvPr>
            <p:ph idx="1"/>
          </p:nvPr>
        </p:nvSpPr>
        <p:spPr/>
        <p:txBody>
          <a:bodyPr>
            <a:noAutofit/>
          </a:bodyPr>
          <a:lstStyle/>
          <a:p>
            <a:pPr marL="0" indent="0">
              <a:buNone/>
            </a:pPr>
            <a:r>
              <a:rPr lang="en-CA" sz="2000" dirty="0" smtClean="0">
                <a:solidFill>
                  <a:srgbClr val="FF0000"/>
                </a:solidFill>
              </a:rPr>
              <a:t>Someone </a:t>
            </a:r>
            <a:r>
              <a:rPr lang="en-CA" sz="2000" dirty="0">
                <a:solidFill>
                  <a:srgbClr val="FF0000"/>
                </a:solidFill>
              </a:rPr>
              <a:t>sent me a gedcom </a:t>
            </a:r>
            <a:r>
              <a:rPr lang="en-CA" sz="2000" dirty="0" smtClean="0">
                <a:solidFill>
                  <a:srgbClr val="FF0000"/>
                </a:solidFill>
              </a:rPr>
              <a:t>and </a:t>
            </a:r>
            <a:r>
              <a:rPr lang="en-CA" sz="2000" dirty="0">
                <a:solidFill>
                  <a:srgbClr val="FF0000"/>
                </a:solidFill>
              </a:rPr>
              <a:t>I am getting an error</a:t>
            </a:r>
            <a:r>
              <a:rPr lang="en-CA" sz="2000" dirty="0" smtClean="0">
                <a:solidFill>
                  <a:srgbClr val="FF0000"/>
                </a:solidFill>
              </a:rPr>
              <a:t>:  </a:t>
            </a:r>
          </a:p>
          <a:p>
            <a:pPr marL="0" indent="0">
              <a:buNone/>
            </a:pPr>
            <a:r>
              <a:rPr lang="en-CA" sz="2000" b="1" dirty="0">
                <a:solidFill>
                  <a:srgbClr val="FF0000"/>
                </a:solidFill>
              </a:rPr>
              <a:t>	</a:t>
            </a:r>
            <a:r>
              <a:rPr lang="en-CA" sz="2000" b="1" dirty="0" smtClean="0">
                <a:solidFill>
                  <a:srgbClr val="FF0000"/>
                </a:solidFill>
              </a:rPr>
              <a:t>The </a:t>
            </a:r>
            <a:r>
              <a:rPr lang="en-CA" sz="2000" b="1" dirty="0">
                <a:solidFill>
                  <a:srgbClr val="FF0000"/>
                </a:solidFill>
              </a:rPr>
              <a:t>UFT-8 Gedcom can't be imported</a:t>
            </a:r>
            <a:r>
              <a:rPr lang="en-CA" sz="2000" b="1" dirty="0" smtClean="0">
                <a:solidFill>
                  <a:srgbClr val="FF0000"/>
                </a:solidFill>
              </a:rPr>
              <a:t>...</a:t>
            </a:r>
          </a:p>
          <a:p>
            <a:pPr marL="0" indent="0">
              <a:buNone/>
            </a:pPr>
            <a:r>
              <a:rPr lang="en-CA" sz="2000" dirty="0" smtClean="0">
                <a:solidFill>
                  <a:srgbClr val="FF0000"/>
                </a:solidFill>
              </a:rPr>
              <a:t>I </a:t>
            </a:r>
            <a:r>
              <a:rPr lang="en-CA" sz="2000" dirty="0">
                <a:solidFill>
                  <a:srgbClr val="FF0000"/>
                </a:solidFill>
              </a:rPr>
              <a:t>followed </a:t>
            </a:r>
            <a:r>
              <a:rPr lang="en-CA" sz="2000" dirty="0" smtClean="0">
                <a:solidFill>
                  <a:srgbClr val="FF0000"/>
                </a:solidFill>
              </a:rPr>
              <a:t>the instructions </a:t>
            </a:r>
            <a:r>
              <a:rPr lang="en-CA" sz="2000" dirty="0">
                <a:solidFill>
                  <a:srgbClr val="FF0000"/>
                </a:solidFill>
              </a:rPr>
              <a:t>there to change CHAR to ANSI</a:t>
            </a:r>
            <a:r>
              <a:rPr lang="en-CA" sz="2000" dirty="0" smtClean="0">
                <a:solidFill>
                  <a:srgbClr val="FF0000"/>
                </a:solidFill>
              </a:rPr>
              <a:t>. Still </a:t>
            </a:r>
            <a:r>
              <a:rPr lang="en-CA" sz="2000" dirty="0">
                <a:solidFill>
                  <a:srgbClr val="FF0000"/>
                </a:solidFill>
              </a:rPr>
              <a:t>getting the same error message.</a:t>
            </a:r>
          </a:p>
          <a:p>
            <a:pPr marL="0" indent="0">
              <a:buNone/>
            </a:pPr>
            <a:r>
              <a:rPr lang="en-CA" sz="1600" dirty="0"/>
              <a:t> </a:t>
            </a:r>
          </a:p>
          <a:p>
            <a:pPr marL="0" indent="0">
              <a:buNone/>
            </a:pPr>
            <a:r>
              <a:rPr lang="en-CA" sz="1600" dirty="0" smtClean="0"/>
              <a:t>You </a:t>
            </a:r>
            <a:r>
              <a:rPr lang="en-CA" sz="1600" dirty="0"/>
              <a:t>probably actually have some UTF-8 characters in the file which ANSI cannot handle</a:t>
            </a:r>
            <a:r>
              <a:rPr lang="en-CA" sz="1600" dirty="0" smtClean="0"/>
              <a:t>. To </a:t>
            </a:r>
            <a:r>
              <a:rPr lang="en-CA" sz="1600" dirty="0"/>
              <a:t>simply import the file, which should import all but these characters</a:t>
            </a:r>
            <a:r>
              <a:rPr lang="en-CA" sz="1600" dirty="0" smtClean="0"/>
              <a:t>, I </a:t>
            </a:r>
            <a:r>
              <a:rPr lang="en-CA" sz="1600" dirty="0"/>
              <a:t>suggest that you do the following.</a:t>
            </a:r>
          </a:p>
          <a:p>
            <a:pPr marL="0" indent="0">
              <a:buNone/>
            </a:pPr>
            <a:r>
              <a:rPr lang="en-CA" sz="1600" dirty="0"/>
              <a:t> </a:t>
            </a:r>
          </a:p>
          <a:p>
            <a:pPr marL="0" indent="0">
              <a:buNone/>
            </a:pPr>
            <a:r>
              <a:rPr lang="en-CA" sz="1600" dirty="0"/>
              <a:t>A GEDCOM file is simply a text file, so open it in Windows Notepad.  Now choose the "Save As" option from the File menu.  At the bottom of that pop-up window you should have a field labeled "Encoding".  Make sure it says "ANSI" and Save with a new filename so you don't lose the original file.  Notepad will alter the (probably very few) UTF-8 characters to something in ANSI and save the entire file using ANSI characters.  When you review the data you are likely to see some characters as something "strange" which will give you the clue that these were some of the characters that were changed.  You can always look back at the original file to see what those UTF-8 characters were.</a:t>
            </a:r>
          </a:p>
          <a:p>
            <a:pPr marL="0" indent="0">
              <a:buNone/>
            </a:pPr>
            <a:r>
              <a:rPr lang="en-CA" sz="1600" dirty="0"/>
              <a:t> </a:t>
            </a:r>
          </a:p>
          <a:p>
            <a:pPr marL="0" indent="0">
              <a:buNone/>
            </a:pPr>
            <a:r>
              <a:rPr lang="en-CA" sz="1600" dirty="0"/>
              <a:t>So although these few characters are changed, you should now be able to import the entire file</a:t>
            </a:r>
          </a:p>
        </p:txBody>
      </p:sp>
    </p:spTree>
    <p:extLst>
      <p:ext uri="{BB962C8B-B14F-4D97-AF65-F5344CB8AC3E}">
        <p14:creationId xmlns:p14="http://schemas.microsoft.com/office/powerpoint/2010/main" val="18751616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CA" dirty="0"/>
          </a:p>
        </p:txBody>
      </p:sp>
      <p:sp>
        <p:nvSpPr>
          <p:cNvPr id="3" name="Content Placeholder 2"/>
          <p:cNvSpPr>
            <a:spLocks noGrp="1"/>
          </p:cNvSpPr>
          <p:nvPr>
            <p:ph idx="1"/>
          </p:nvPr>
        </p:nvSpPr>
        <p:spPr/>
        <p:txBody>
          <a:bodyPr/>
          <a:lstStyle/>
          <a:p>
            <a:r>
              <a:rPr lang="en-CA" b="1"/>
              <a:t>Family History Library Classes </a:t>
            </a:r>
            <a:r>
              <a:rPr lang="en-CA" b="1"/>
              <a:t>and </a:t>
            </a:r>
            <a:r>
              <a:rPr lang="en-CA" b="1" smtClean="0"/>
              <a:t>Webinars: </a:t>
            </a:r>
            <a:r>
              <a:rPr lang="en-CA" u="sng" smtClean="0">
                <a:hlinkClick r:id="rId2"/>
              </a:rPr>
              <a:t>https</a:t>
            </a:r>
            <a:r>
              <a:rPr lang="en-CA" u="sng" dirty="0">
                <a:hlinkClick r:id="rId2"/>
              </a:rPr>
              <a:t>://</a:t>
            </a:r>
            <a:r>
              <a:rPr lang="en-CA" u="sng" dirty="0" smtClean="0">
                <a:hlinkClick r:id="rId2"/>
              </a:rPr>
              <a:t>familysearch.org/learn/wiki/en/Family_History_Library_Classes_and_Webinars</a:t>
            </a:r>
            <a:endParaRPr lang="en-CA" u="sng" dirty="0" smtClean="0"/>
          </a:p>
          <a:p>
            <a:endParaRPr lang="en-CA" u="sng" dirty="0"/>
          </a:p>
          <a:p>
            <a:r>
              <a:rPr lang="en-CA" dirty="0" smtClean="0"/>
              <a:t>Chris</a:t>
            </a:r>
            <a:r>
              <a:rPr lang="en-CA" dirty="0"/>
              <a:t>’ Cruise: </a:t>
            </a:r>
            <a:r>
              <a:rPr lang="en-CA" u="sng" dirty="0">
                <a:hlinkClick r:id="rId3"/>
              </a:rPr>
              <a:t>http://www.unlockthepastcruises.com/11th-unlock-the-past-cruise-barrier-reef/</a:t>
            </a:r>
            <a:endParaRPr lang="en-CA" dirty="0"/>
          </a:p>
        </p:txBody>
      </p:sp>
    </p:spTree>
    <p:extLst>
      <p:ext uri="{BB962C8B-B14F-4D97-AF65-F5344CB8AC3E}">
        <p14:creationId xmlns:p14="http://schemas.microsoft.com/office/powerpoint/2010/main" val="2740577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TMG 9.05</a:t>
            </a:r>
            <a:endParaRPr lang="en-CA" dirty="0"/>
          </a:p>
        </p:txBody>
      </p:sp>
      <p:sp>
        <p:nvSpPr>
          <p:cNvPr id="3" name="Content Placeholder 2"/>
          <p:cNvSpPr>
            <a:spLocks noGrp="1"/>
          </p:cNvSpPr>
          <p:nvPr>
            <p:ph idx="1"/>
          </p:nvPr>
        </p:nvSpPr>
        <p:spPr>
          <a:xfrm>
            <a:off x="457200" y="1600200"/>
            <a:ext cx="8363272" cy="4525963"/>
          </a:xfrm>
        </p:spPr>
        <p:txBody>
          <a:bodyPr>
            <a:normAutofit/>
          </a:bodyPr>
          <a:lstStyle/>
          <a:p>
            <a:pPr marL="0" indent="0">
              <a:buNone/>
            </a:pPr>
            <a:r>
              <a:rPr lang="en-CA" dirty="0" smtClean="0"/>
              <a:t>TMG </a:t>
            </a:r>
            <a:r>
              <a:rPr lang="en-CA" dirty="0"/>
              <a:t>9.05 is available.  </a:t>
            </a:r>
            <a:r>
              <a:rPr lang="en-CA" dirty="0" smtClean="0"/>
              <a:t>Download </a:t>
            </a:r>
            <a:r>
              <a:rPr lang="en-CA" dirty="0"/>
              <a:t>directly </a:t>
            </a:r>
            <a:endParaRPr lang="en-CA" dirty="0" smtClean="0"/>
          </a:p>
          <a:p>
            <a:pPr marL="514350" indent="-514350"/>
            <a:r>
              <a:rPr lang="en-CA" sz="2800" u="sng" dirty="0">
                <a:hlinkClick r:id="rId3"/>
              </a:rPr>
              <a:t>http://whollygenes.swmirror.com/tmg9setup.exe</a:t>
            </a:r>
            <a:r>
              <a:rPr lang="en-CA" sz="2800" dirty="0"/>
              <a:t> </a:t>
            </a:r>
            <a:r>
              <a:rPr lang="en-CA" sz="2800" dirty="0" smtClean="0"/>
              <a:t>     (US version)</a:t>
            </a:r>
          </a:p>
          <a:p>
            <a:pPr marL="514350" indent="-514350"/>
            <a:r>
              <a:rPr lang="en-CA" sz="2800" u="sng" dirty="0">
                <a:hlinkClick r:id="rId4"/>
              </a:rPr>
              <a:t>http://</a:t>
            </a:r>
            <a:r>
              <a:rPr lang="en-CA" sz="2800" u="sng" dirty="0" smtClean="0">
                <a:hlinkClick r:id="rId4"/>
              </a:rPr>
              <a:t>whollygenes.swmirror.com/tmg9uksetup.exe</a:t>
            </a:r>
            <a:r>
              <a:rPr lang="en-CA" sz="2800" dirty="0"/>
              <a:t> </a:t>
            </a:r>
            <a:r>
              <a:rPr lang="en-CA" sz="2800" dirty="0" smtClean="0"/>
              <a:t> (UK version)</a:t>
            </a:r>
          </a:p>
          <a:p>
            <a:pPr marL="0" indent="0">
              <a:buNone/>
            </a:pPr>
            <a:endParaRPr lang="en-CA" sz="1100" dirty="0" smtClean="0"/>
          </a:p>
          <a:p>
            <a:pPr marL="0" indent="0">
              <a:buNone/>
            </a:pPr>
            <a:r>
              <a:rPr lang="en-CA" sz="2800" dirty="0" smtClean="0"/>
              <a:t>Change Log: </a:t>
            </a:r>
            <a:r>
              <a:rPr lang="en-CA" sz="2800" dirty="0" smtClean="0">
                <a:hlinkClick r:id="rId5"/>
              </a:rPr>
              <a:t>www.whollygenes.com/files/changelog.rtf</a:t>
            </a:r>
            <a:endParaRPr lang="en-CA" sz="2800" dirty="0"/>
          </a:p>
          <a:p>
            <a:endParaRPr lang="en-CA" dirty="0"/>
          </a:p>
        </p:txBody>
      </p:sp>
    </p:spTree>
    <p:extLst>
      <p:ext uri="{BB962C8B-B14F-4D97-AF65-F5344CB8AC3E}">
        <p14:creationId xmlns:p14="http://schemas.microsoft.com/office/powerpoint/2010/main" val="5638947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TMG problems</a:t>
            </a:r>
          </a:p>
        </p:txBody>
      </p:sp>
      <p:sp>
        <p:nvSpPr>
          <p:cNvPr id="3" name="Content Placeholder 2"/>
          <p:cNvSpPr>
            <a:spLocks noGrp="1"/>
          </p:cNvSpPr>
          <p:nvPr>
            <p:ph idx="1"/>
          </p:nvPr>
        </p:nvSpPr>
        <p:spPr>
          <a:xfrm>
            <a:off x="457200" y="1600201"/>
            <a:ext cx="8435280" cy="3484984"/>
          </a:xfrm>
        </p:spPr>
        <p:txBody>
          <a:bodyPr>
            <a:normAutofit fontScale="92500" lnSpcReduction="20000"/>
          </a:bodyPr>
          <a:lstStyle/>
          <a:p>
            <a:r>
              <a:rPr lang="en-CA" dirty="0"/>
              <a:t>Go to the list archives Search link here</a:t>
            </a:r>
            <a:r>
              <a:rPr lang="en-CA" dirty="0" smtClean="0"/>
              <a:t>: </a:t>
            </a:r>
            <a:r>
              <a:rPr lang="en-CA" u="sng" dirty="0" smtClean="0">
                <a:hlinkClick r:id="rId2"/>
              </a:rPr>
              <a:t>http</a:t>
            </a:r>
            <a:r>
              <a:rPr lang="en-CA" u="sng" dirty="0">
                <a:hlinkClick r:id="rId2"/>
              </a:rPr>
              <a:t>://archiver.rootsweb.ancestry.com/cgi-bin/search?path=TMG</a:t>
            </a:r>
            <a:endParaRPr lang="en-CA" dirty="0"/>
          </a:p>
          <a:p>
            <a:pPr marL="0" indent="0">
              <a:buNone/>
            </a:pPr>
            <a:endParaRPr lang="en-CA" dirty="0"/>
          </a:p>
          <a:p>
            <a:r>
              <a:rPr lang="en-CA" dirty="0" smtClean="0"/>
              <a:t>Simply </a:t>
            </a:r>
            <a:r>
              <a:rPr lang="en-CA" dirty="0"/>
              <a:t>type in the first </a:t>
            </a:r>
            <a:r>
              <a:rPr lang="en-CA" dirty="0" smtClean="0"/>
              <a:t>(`Body’) field</a:t>
            </a:r>
            <a:endParaRPr lang="en-CA" dirty="0"/>
          </a:p>
          <a:p>
            <a:r>
              <a:rPr lang="en-CA" dirty="0"/>
              <a:t>No need to enter a date or any other info </a:t>
            </a:r>
            <a:endParaRPr lang="en-CA" dirty="0" smtClean="0"/>
          </a:p>
          <a:p>
            <a:r>
              <a:rPr lang="en-CA" dirty="0" smtClean="0"/>
              <a:t>Click </a:t>
            </a:r>
            <a:r>
              <a:rPr lang="en-CA" dirty="0"/>
              <a:t>on Search</a:t>
            </a:r>
          </a:p>
          <a:p>
            <a:r>
              <a:rPr lang="en-CA" dirty="0" smtClean="0"/>
              <a:t>You </a:t>
            </a:r>
            <a:r>
              <a:rPr lang="en-CA" dirty="0"/>
              <a:t>have your </a:t>
            </a:r>
            <a:r>
              <a:rPr lang="en-CA" dirty="0" smtClean="0"/>
              <a:t>answer</a:t>
            </a:r>
          </a:p>
          <a:p>
            <a:endParaRPr lang="en-CA" dirty="0" smtClean="0"/>
          </a:p>
        </p:txBody>
      </p:sp>
      <p:sp>
        <p:nvSpPr>
          <p:cNvPr id="4" name="TextBox 3"/>
          <p:cNvSpPr txBox="1"/>
          <p:nvPr/>
        </p:nvSpPr>
        <p:spPr>
          <a:xfrm>
            <a:off x="0" y="5589240"/>
            <a:ext cx="9144000" cy="861774"/>
          </a:xfrm>
          <a:prstGeom prst="rect">
            <a:avLst/>
          </a:prstGeom>
          <a:noFill/>
        </p:spPr>
        <p:txBody>
          <a:bodyPr wrap="square" rtlCol="0">
            <a:spAutoFit/>
          </a:bodyPr>
          <a:lstStyle/>
          <a:p>
            <a:pPr algn="ctr"/>
            <a:r>
              <a:rPr lang="en-CA" sz="3200" dirty="0"/>
              <a:t>Now available on </a:t>
            </a:r>
            <a:r>
              <a:rPr lang="en-CA" sz="3200" dirty="0">
                <a:hlinkClick r:id="rId3"/>
              </a:rPr>
              <a:t>http://ottawa-tmg-ug.ca/links.htm</a:t>
            </a:r>
            <a:endParaRPr lang="en-CA" sz="3200" dirty="0"/>
          </a:p>
          <a:p>
            <a:pPr algn="ctr"/>
            <a:endParaRPr lang="en-CA" dirty="0"/>
          </a:p>
        </p:txBody>
      </p:sp>
    </p:spTree>
    <p:extLst>
      <p:ext uri="{BB962C8B-B14F-4D97-AF65-F5344CB8AC3E}">
        <p14:creationId xmlns:p14="http://schemas.microsoft.com/office/powerpoint/2010/main" val="15437456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733072" y="503238"/>
            <a:ext cx="7677856" cy="5851525"/>
          </a:xfrm>
          <a:prstGeom prst="rect">
            <a:avLst/>
          </a:prstGeom>
        </p:spPr>
      </p:pic>
    </p:spTree>
    <p:extLst>
      <p:ext uri="{BB962C8B-B14F-4D97-AF65-F5344CB8AC3E}">
        <p14:creationId xmlns:p14="http://schemas.microsoft.com/office/powerpoint/2010/main" val="12978921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Social </a:t>
            </a:r>
            <a:r>
              <a:rPr lang="en-CA" dirty="0"/>
              <a:t>M</a:t>
            </a:r>
            <a:r>
              <a:rPr lang="en-CA" dirty="0" smtClean="0"/>
              <a:t>edia Update</a:t>
            </a:r>
            <a:endParaRPr lang="en-CA" dirty="0"/>
          </a:p>
        </p:txBody>
      </p:sp>
      <p:sp>
        <p:nvSpPr>
          <p:cNvPr id="3" name="Content Placeholder 2"/>
          <p:cNvSpPr>
            <a:spLocks noGrp="1"/>
          </p:cNvSpPr>
          <p:nvPr>
            <p:ph idx="1"/>
          </p:nvPr>
        </p:nvSpPr>
        <p:spPr>
          <a:xfrm>
            <a:off x="457200" y="1600200"/>
            <a:ext cx="8579296" cy="4853136"/>
          </a:xfrm>
        </p:spPr>
        <p:txBody>
          <a:bodyPr>
            <a:normAutofit fontScale="92500" lnSpcReduction="10000"/>
          </a:bodyPr>
          <a:lstStyle/>
          <a:p>
            <a:pPr marL="0" indent="0">
              <a:buNone/>
            </a:pPr>
            <a:r>
              <a:rPr lang="en-CA" b="1" dirty="0" smtClean="0"/>
              <a:t>TMG-REFUGEES:</a:t>
            </a:r>
            <a:endParaRPr lang="en-CA" dirty="0" smtClean="0"/>
          </a:p>
          <a:p>
            <a:pPr marL="0" indent="0" algn="ctr">
              <a:buNone/>
            </a:pPr>
            <a:r>
              <a:rPr lang="en-CA" sz="2400" dirty="0" smtClean="0"/>
              <a:t>(</a:t>
            </a:r>
            <a:r>
              <a:rPr lang="en-CA" sz="2400" dirty="0" smtClean="0">
                <a:hlinkClick r:id="rId3"/>
              </a:rPr>
              <a:t>http</a:t>
            </a:r>
            <a:r>
              <a:rPr lang="en-CA" sz="2400" dirty="0">
                <a:hlinkClick r:id="rId3"/>
              </a:rPr>
              <a:t>://</a:t>
            </a:r>
            <a:r>
              <a:rPr lang="en-CA" sz="2400" dirty="0" smtClean="0">
                <a:hlinkClick r:id="rId3"/>
              </a:rPr>
              <a:t>lists.rootsweb.ancestry.com/index/other/Miscellaneous/TMG-REFUGEES.html</a:t>
            </a:r>
            <a:r>
              <a:rPr lang="en-CA" sz="2400" dirty="0" smtClean="0"/>
              <a:t>)</a:t>
            </a:r>
          </a:p>
          <a:p>
            <a:pPr marL="0" indent="0" algn="ctr">
              <a:buNone/>
            </a:pPr>
            <a:r>
              <a:rPr lang="en-CA" sz="2400" dirty="0" smtClean="0"/>
              <a:t>Website: </a:t>
            </a:r>
            <a:r>
              <a:rPr lang="en-CA" sz="2400" dirty="0" smtClean="0">
                <a:hlinkClick r:id="rId4"/>
              </a:rPr>
              <a:t>https://sites.google.com/site/tmgrefugees</a:t>
            </a:r>
            <a:r>
              <a:rPr lang="en-CA" sz="2400" dirty="0" smtClean="0"/>
              <a:t/>
            </a:r>
            <a:br>
              <a:rPr lang="en-CA" sz="2400" dirty="0" smtClean="0"/>
            </a:br>
            <a:endParaRPr lang="en-CA" sz="2400" dirty="0" smtClean="0"/>
          </a:p>
          <a:p>
            <a:pPr marL="0" indent="0">
              <a:buNone/>
            </a:pPr>
            <a:r>
              <a:rPr lang="en-CA" b="1" dirty="0" smtClean="0"/>
              <a:t>TMG Facebook Page</a:t>
            </a:r>
            <a:r>
              <a:rPr lang="en-CA" dirty="0" smtClean="0"/>
              <a:t>: two posts in 2016 </a:t>
            </a:r>
            <a:r>
              <a:rPr lang="en-CA" sz="2400" dirty="0"/>
              <a:t>(</a:t>
            </a:r>
            <a:r>
              <a:rPr lang="en-CA" sz="2400" dirty="0">
                <a:hlinkClick r:id="rId5"/>
              </a:rPr>
              <a:t>https://www.facebook.com/groups/themastergenealogist</a:t>
            </a:r>
            <a:r>
              <a:rPr lang="en-CA" sz="2400" dirty="0" smtClean="0">
                <a:hlinkClick r:id="rId5"/>
              </a:rPr>
              <a:t>/</a:t>
            </a:r>
            <a:r>
              <a:rPr lang="en-CA" sz="2400" dirty="0" smtClean="0"/>
              <a:t>)</a:t>
            </a:r>
          </a:p>
          <a:p>
            <a:pPr marL="0" indent="0">
              <a:buNone/>
            </a:pPr>
            <a:endParaRPr lang="en-CA" sz="2400" dirty="0" smtClean="0"/>
          </a:p>
          <a:p>
            <a:pPr marL="0" indent="0">
              <a:buNone/>
            </a:pPr>
            <a:r>
              <a:rPr lang="en-CA" b="1" dirty="0" smtClean="0"/>
              <a:t>TMG </a:t>
            </a:r>
            <a:r>
              <a:rPr lang="en-CA" b="1" dirty="0"/>
              <a:t>Mailing List </a:t>
            </a:r>
            <a:r>
              <a:rPr lang="en-CA" sz="2400" dirty="0" smtClean="0"/>
              <a:t>(</a:t>
            </a:r>
            <a:r>
              <a:rPr lang="en-CA" sz="2400" dirty="0" smtClean="0">
                <a:hlinkClick r:id="rId6"/>
              </a:rPr>
              <a:t>http</a:t>
            </a:r>
            <a:r>
              <a:rPr lang="en-CA" sz="2400" dirty="0">
                <a:hlinkClick r:id="rId6"/>
              </a:rPr>
              <a:t>://</a:t>
            </a:r>
            <a:r>
              <a:rPr lang="en-CA" sz="2400" dirty="0" smtClean="0">
                <a:hlinkClick r:id="rId6"/>
              </a:rPr>
              <a:t>lists.rootsweb.ancestry.com/index/other/Software/TMG.html</a:t>
            </a:r>
            <a:r>
              <a:rPr lang="en-CA" sz="2400" dirty="0" smtClean="0"/>
              <a:t>)</a:t>
            </a:r>
          </a:p>
          <a:p>
            <a:pPr lvl="1" fontAlgn="b"/>
            <a:r>
              <a:rPr lang="da-DK" sz="2000" dirty="0" smtClean="0"/>
              <a:t>November 2015	203 messages</a:t>
            </a:r>
          </a:p>
          <a:p>
            <a:pPr lvl="1" fontAlgn="b"/>
            <a:r>
              <a:rPr lang="da-DK" sz="2000" dirty="0" smtClean="0"/>
              <a:t>December 2015	216 messages</a:t>
            </a:r>
          </a:p>
          <a:p>
            <a:pPr lvl="1" fontAlgn="b"/>
            <a:r>
              <a:rPr lang="da-DK" sz="2000" dirty="0" smtClean="0"/>
              <a:t>January 2016	231 messages</a:t>
            </a:r>
            <a:endParaRPr lang="en-CA" sz="2400" dirty="0" smtClean="0"/>
          </a:p>
          <a:p>
            <a:endParaRPr lang="en-CA" dirty="0"/>
          </a:p>
        </p:txBody>
      </p:sp>
    </p:spTree>
    <p:extLst>
      <p:ext uri="{BB962C8B-B14F-4D97-AF65-F5344CB8AC3E}">
        <p14:creationId xmlns:p14="http://schemas.microsoft.com/office/powerpoint/2010/main" val="24426868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TMG </a:t>
            </a:r>
            <a:r>
              <a:rPr lang="en-CA" dirty="0" smtClean="0"/>
              <a:t>Replacement</a:t>
            </a:r>
            <a:endParaRPr lang="en-CA" dirty="0"/>
          </a:p>
        </p:txBody>
      </p:sp>
      <p:sp>
        <p:nvSpPr>
          <p:cNvPr id="3" name="Content Placeholder 2"/>
          <p:cNvSpPr>
            <a:spLocks noGrp="1"/>
          </p:cNvSpPr>
          <p:nvPr>
            <p:ph idx="1"/>
          </p:nvPr>
        </p:nvSpPr>
        <p:spPr/>
        <p:txBody>
          <a:bodyPr>
            <a:normAutofit fontScale="70000" lnSpcReduction="20000"/>
          </a:bodyPr>
          <a:lstStyle/>
          <a:p>
            <a:pPr marL="0" indent="0">
              <a:buNone/>
            </a:pPr>
            <a:r>
              <a:rPr lang="en-CA" dirty="0" smtClean="0"/>
              <a:t>One opinion:</a:t>
            </a:r>
            <a:br>
              <a:rPr lang="en-CA" dirty="0" smtClean="0"/>
            </a:br>
            <a:endParaRPr lang="en-CA" dirty="0" smtClean="0"/>
          </a:p>
          <a:p>
            <a:pPr marL="514350" indent="-514350">
              <a:buFont typeface="+mj-lt"/>
              <a:buAutoNum type="arabicPeriod"/>
            </a:pPr>
            <a:r>
              <a:rPr lang="en-CA" dirty="0" smtClean="0"/>
              <a:t>Migrate </a:t>
            </a:r>
            <a:r>
              <a:rPr lang="en-CA" dirty="0"/>
              <a:t>to Family Historian; a good product with a good import and </a:t>
            </a:r>
            <a:r>
              <a:rPr lang="en-CA" dirty="0" smtClean="0"/>
              <a:t>the demonstrated </a:t>
            </a:r>
            <a:r>
              <a:rPr lang="en-CA" dirty="0"/>
              <a:t>desire to continue improving that import</a:t>
            </a:r>
            <a:r>
              <a:rPr lang="en-CA" dirty="0" smtClean="0"/>
              <a:t>.</a:t>
            </a:r>
          </a:p>
          <a:p>
            <a:pPr marL="514350" indent="-514350">
              <a:buFont typeface="+mj-lt"/>
              <a:buAutoNum type="arabicPeriod"/>
            </a:pPr>
            <a:r>
              <a:rPr lang="en-CA" dirty="0" smtClean="0"/>
              <a:t>Migrate </a:t>
            </a:r>
            <a:r>
              <a:rPr lang="en-CA" dirty="0"/>
              <a:t>to Legacy Family Tree; a mediocre import with a decent</a:t>
            </a:r>
            <a:br>
              <a:rPr lang="en-CA" dirty="0"/>
            </a:br>
            <a:r>
              <a:rPr lang="en-CA" dirty="0"/>
              <a:t>interface; despite their press releases, 18 months after TMG's </a:t>
            </a:r>
            <a:r>
              <a:rPr lang="en-CA" dirty="0" smtClean="0"/>
              <a:t>announcement to </a:t>
            </a:r>
            <a:r>
              <a:rPr lang="en-CA" dirty="0"/>
              <a:t>shut down, Legacy has done virtually nothing to produce their "</a:t>
            </a:r>
            <a:r>
              <a:rPr lang="en-CA" dirty="0" smtClean="0"/>
              <a:t>direct import</a:t>
            </a:r>
            <a:r>
              <a:rPr lang="en-CA" dirty="0"/>
              <a:t>" or to improve their </a:t>
            </a:r>
            <a:r>
              <a:rPr lang="en-CA" dirty="0" smtClean="0"/>
              <a:t>GEDCOM import</a:t>
            </a:r>
            <a:r>
              <a:rPr lang="en-CA" dirty="0"/>
              <a:t>. IMHO, if I can't get a </a:t>
            </a:r>
            <a:r>
              <a:rPr lang="en-CA" dirty="0" smtClean="0"/>
              <a:t>vendor's attention </a:t>
            </a:r>
            <a:r>
              <a:rPr lang="en-CA" dirty="0"/>
              <a:t>before I buy their product, I can pretty well guarantee that </a:t>
            </a:r>
            <a:r>
              <a:rPr lang="en-CA" dirty="0" smtClean="0"/>
              <a:t>I won't </a:t>
            </a:r>
            <a:r>
              <a:rPr lang="en-CA" dirty="0"/>
              <a:t>get their attention after the sale</a:t>
            </a:r>
            <a:r>
              <a:rPr lang="en-CA" dirty="0" smtClean="0"/>
              <a:t>.</a:t>
            </a:r>
          </a:p>
          <a:p>
            <a:pPr marL="514350" indent="-514350">
              <a:buFont typeface="+mj-lt"/>
              <a:buAutoNum type="arabicPeriod"/>
            </a:pPr>
            <a:r>
              <a:rPr lang="en-CA" dirty="0" smtClean="0"/>
              <a:t>Migrate </a:t>
            </a:r>
            <a:r>
              <a:rPr lang="en-CA" dirty="0"/>
              <a:t>to Roots Magic. a mediocre import, but I don't care for </a:t>
            </a:r>
            <a:r>
              <a:rPr lang="en-CA" dirty="0" smtClean="0"/>
              <a:t>the interface</a:t>
            </a:r>
            <a:r>
              <a:rPr lang="en-CA" dirty="0"/>
              <a:t>. Again, they've done little to improve their import in the </a:t>
            </a:r>
            <a:r>
              <a:rPr lang="en-CA" dirty="0" smtClean="0"/>
              <a:t>past year</a:t>
            </a:r>
            <a:r>
              <a:rPr lang="en-CA" dirty="0"/>
              <a:t>. </a:t>
            </a:r>
            <a:endParaRPr lang="en-CA" dirty="0" smtClean="0"/>
          </a:p>
          <a:p>
            <a:pPr marL="514350" indent="-514350">
              <a:buFont typeface="+mj-lt"/>
              <a:buAutoNum type="arabicPeriod"/>
            </a:pPr>
            <a:r>
              <a:rPr lang="en-CA" dirty="0" smtClean="0"/>
              <a:t>Wait </a:t>
            </a:r>
            <a:r>
              <a:rPr lang="en-CA" dirty="0"/>
              <a:t>for the currently-under-construction </a:t>
            </a:r>
            <a:r>
              <a:rPr lang="en-CA" dirty="0" smtClean="0"/>
              <a:t>HRE.</a:t>
            </a:r>
            <a:endParaRPr lang="en-CA" dirty="0"/>
          </a:p>
        </p:txBody>
      </p:sp>
    </p:spTree>
    <p:extLst>
      <p:ext uri="{BB962C8B-B14F-4D97-AF65-F5344CB8AC3E}">
        <p14:creationId xmlns:p14="http://schemas.microsoft.com/office/powerpoint/2010/main" val="28955096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TMG Refugees</a:t>
            </a:r>
            <a:endParaRPr lang="en-CA" dirty="0"/>
          </a:p>
        </p:txBody>
      </p:sp>
      <p:sp>
        <p:nvSpPr>
          <p:cNvPr id="3" name="Content Placeholder 2"/>
          <p:cNvSpPr>
            <a:spLocks noGrp="1"/>
          </p:cNvSpPr>
          <p:nvPr>
            <p:ph idx="1"/>
          </p:nvPr>
        </p:nvSpPr>
        <p:spPr/>
        <p:txBody>
          <a:bodyPr>
            <a:normAutofit fontScale="62500" lnSpcReduction="20000"/>
          </a:bodyPr>
          <a:lstStyle/>
          <a:p>
            <a:r>
              <a:rPr lang="en-CA" dirty="0"/>
              <a:t>Family Historian 6.1 (pre-release) has a number of TMG-related Improvements</a:t>
            </a:r>
            <a:br>
              <a:rPr lang="en-CA" dirty="0"/>
            </a:br>
            <a:r>
              <a:rPr lang="en-CA" dirty="0"/>
              <a:t/>
            </a:r>
            <a:br>
              <a:rPr lang="en-CA" dirty="0"/>
            </a:br>
            <a:r>
              <a:rPr lang="en-CA" u="sng" dirty="0">
                <a:hlinkClick r:id="rId3"/>
              </a:rPr>
              <a:t>http://www.family-historian.co.uk/downloads/upgrade-to-6.1</a:t>
            </a:r>
            <a:r>
              <a:rPr lang="en-CA" dirty="0"/>
              <a:t/>
            </a:r>
            <a:br>
              <a:rPr lang="en-CA" dirty="0"/>
            </a:br>
            <a:r>
              <a:rPr lang="en-CA" dirty="0"/>
              <a:t/>
            </a:r>
            <a:br>
              <a:rPr lang="en-CA" dirty="0"/>
            </a:br>
            <a:r>
              <a:rPr lang="en-CA" dirty="0"/>
              <a:t>The features that are likely to be of interest to TMG users include these:</a:t>
            </a:r>
            <a:br>
              <a:rPr lang="en-CA" dirty="0"/>
            </a:br>
            <a:r>
              <a:rPr lang="en-CA" dirty="0"/>
              <a:t/>
            </a:r>
            <a:br>
              <a:rPr lang="en-CA" dirty="0"/>
            </a:br>
            <a:r>
              <a:rPr lang="en-CA" dirty="0"/>
              <a:t>   * Improvements to the direct import from TMG</a:t>
            </a:r>
            <a:br>
              <a:rPr lang="en-CA" dirty="0"/>
            </a:br>
            <a:r>
              <a:rPr lang="en-CA" dirty="0"/>
              <a:t>   * Effective support for no-principal and multi-principal events</a:t>
            </a:r>
            <a:br>
              <a:rPr lang="en-CA" dirty="0"/>
            </a:br>
            <a:r>
              <a:rPr lang="en-CA" dirty="0"/>
              <a:t>   * The ability to add source citations for relationship information.</a:t>
            </a:r>
            <a:br>
              <a:rPr lang="en-CA" dirty="0"/>
            </a:br>
            <a:r>
              <a:rPr lang="en-CA" dirty="0"/>
              <a:t>   * Improved support for generating sentences in narrative reports -</a:t>
            </a:r>
            <a:br>
              <a:rPr lang="en-CA" dirty="0"/>
            </a:br>
            <a:r>
              <a:rPr lang="en-CA" dirty="0"/>
              <a:t>especially with respect to witness information</a:t>
            </a:r>
            <a:br>
              <a:rPr lang="en-CA" dirty="0"/>
            </a:br>
            <a:r>
              <a:rPr lang="en-CA" dirty="0"/>
              <a:t>   * Sundry enhancements and bug fixes with respect to witnesses.</a:t>
            </a:r>
            <a:br>
              <a:rPr lang="en-CA" dirty="0"/>
            </a:br>
            <a:r>
              <a:rPr lang="en-CA" dirty="0"/>
              <a:t>   * The facility to automatically find missing pictures and media files if</a:t>
            </a:r>
            <a:br>
              <a:rPr lang="en-CA" dirty="0"/>
            </a:br>
            <a:r>
              <a:rPr lang="en-CA" dirty="0"/>
              <a:t>necessary, after an import.</a:t>
            </a:r>
            <a:br>
              <a:rPr lang="en-CA" dirty="0"/>
            </a:br>
            <a:endParaRPr lang="en-CA" dirty="0"/>
          </a:p>
        </p:txBody>
      </p:sp>
    </p:spTree>
    <p:extLst>
      <p:ext uri="{BB962C8B-B14F-4D97-AF65-F5344CB8AC3E}">
        <p14:creationId xmlns:p14="http://schemas.microsoft.com/office/powerpoint/2010/main" val="28521815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History Research </a:t>
            </a:r>
            <a:r>
              <a:rPr lang="en-CA" dirty="0" smtClean="0"/>
              <a:t>Environment (HRE)</a:t>
            </a:r>
            <a:endParaRPr lang="en-CA" dirty="0"/>
          </a:p>
        </p:txBody>
      </p:sp>
      <p:sp>
        <p:nvSpPr>
          <p:cNvPr id="3" name="Content Placeholder 2"/>
          <p:cNvSpPr>
            <a:spLocks noGrp="1"/>
          </p:cNvSpPr>
          <p:nvPr>
            <p:ph idx="1"/>
          </p:nvPr>
        </p:nvSpPr>
        <p:spPr>
          <a:xfrm>
            <a:off x="457200" y="1556792"/>
            <a:ext cx="8229600" cy="4968553"/>
          </a:xfrm>
        </p:spPr>
        <p:txBody>
          <a:bodyPr>
            <a:normAutofit fontScale="77500" lnSpcReduction="20000"/>
          </a:bodyPr>
          <a:lstStyle/>
          <a:p>
            <a:r>
              <a:rPr lang="en-CA" dirty="0"/>
              <a:t>The History Research Environment project (HRE) is progressing well. </a:t>
            </a:r>
            <a:r>
              <a:rPr lang="en-CA" dirty="0" smtClean="0"/>
              <a:t>This </a:t>
            </a:r>
            <a:r>
              <a:rPr lang="en-CA" dirty="0"/>
              <a:t>is not a re-write of TMG but a product that starts from the TMG concepts and evolves them into a product with wider appeal to historians in general. It will import TMG v8.05+ projects with the expectation of retaining all the data and equivalent tools to work with that data. </a:t>
            </a:r>
            <a:r>
              <a:rPr lang="en-CA" dirty="0" smtClean="0"/>
              <a:t>The </a:t>
            </a:r>
            <a:r>
              <a:rPr lang="en-CA" dirty="0"/>
              <a:t>design has reached the point where we are about to test competing technologies for its implementation.</a:t>
            </a:r>
          </a:p>
          <a:p>
            <a:endParaRPr lang="en-CA" dirty="0" smtClean="0"/>
          </a:p>
          <a:p>
            <a:r>
              <a:rPr lang="en-CA" dirty="0" smtClean="0"/>
              <a:t>Progress on </a:t>
            </a:r>
            <a:r>
              <a:rPr lang="en-CA" dirty="0"/>
              <a:t>the HRE </a:t>
            </a:r>
            <a:r>
              <a:rPr lang="en-CA" dirty="0" smtClean="0"/>
              <a:t>project has </a:t>
            </a:r>
            <a:r>
              <a:rPr lang="en-CA" dirty="0"/>
              <a:t>been slow but steady, and its goal is NOT to make a TMG look alike, </a:t>
            </a:r>
            <a:r>
              <a:rPr lang="en-CA" dirty="0" smtClean="0"/>
              <a:t>but </a:t>
            </a:r>
            <a:r>
              <a:rPr lang="en-CA" dirty="0"/>
              <a:t>a full modern application that supports all the features of TMG with </a:t>
            </a:r>
            <a:r>
              <a:rPr lang="en-CA" dirty="0" smtClean="0"/>
              <a:t>more </a:t>
            </a:r>
            <a:r>
              <a:rPr lang="en-CA" dirty="0"/>
              <a:t>flexibility. Its UI will NOT be 'just like TMG', but should </a:t>
            </a:r>
            <a:r>
              <a:rPr lang="en-CA" dirty="0" smtClean="0"/>
              <a:t>largely</a:t>
            </a:r>
            <a:r>
              <a:rPr lang="en-CA" dirty="0"/>
              <a:t> </a:t>
            </a:r>
            <a:r>
              <a:rPr lang="en-CA" dirty="0" smtClean="0"/>
              <a:t>be </a:t>
            </a:r>
            <a:r>
              <a:rPr lang="en-CA" dirty="0"/>
              <a:t>familiar for a TMG user</a:t>
            </a:r>
            <a:r>
              <a:rPr lang="en-CA" dirty="0" smtClean="0"/>
              <a:t>.</a:t>
            </a:r>
          </a:p>
        </p:txBody>
      </p:sp>
    </p:spTree>
    <p:extLst>
      <p:ext uri="{BB962C8B-B14F-4D97-AF65-F5344CB8AC3E}">
        <p14:creationId xmlns:p14="http://schemas.microsoft.com/office/powerpoint/2010/main" val="37386345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History Research Environment (HRE)</a:t>
            </a:r>
          </a:p>
        </p:txBody>
      </p:sp>
      <p:sp>
        <p:nvSpPr>
          <p:cNvPr id="3" name="Content Placeholder 2"/>
          <p:cNvSpPr>
            <a:spLocks noGrp="1"/>
          </p:cNvSpPr>
          <p:nvPr>
            <p:ph idx="1"/>
          </p:nvPr>
        </p:nvSpPr>
        <p:spPr>
          <a:xfrm>
            <a:off x="457200" y="1600200"/>
            <a:ext cx="8229600" cy="4781128"/>
          </a:xfrm>
        </p:spPr>
        <p:txBody>
          <a:bodyPr>
            <a:normAutofit fontScale="55000" lnSpcReduction="20000"/>
          </a:bodyPr>
          <a:lstStyle/>
          <a:p>
            <a:pPr marL="0" indent="0">
              <a:buNone/>
            </a:pPr>
            <a:r>
              <a:rPr lang="en-CA" dirty="0"/>
              <a:t>One key difference with HRE is that rather than trying to form a business to 'own' and 'control' the product, it is being organized as a Open Source project, to be available to all for free. Robin is forming a corporation for the effort (basically a non-profit foundation) to support the effort.</a:t>
            </a:r>
          </a:p>
          <a:p>
            <a:endParaRPr lang="en-CA" dirty="0" smtClean="0"/>
          </a:p>
          <a:p>
            <a:pPr marL="0" indent="0">
              <a:buNone/>
            </a:pPr>
            <a:r>
              <a:rPr lang="en-CA" dirty="0" smtClean="0"/>
              <a:t>We </a:t>
            </a:r>
            <a:r>
              <a:rPr lang="en-CA" dirty="0"/>
              <a:t>have a number of requirements:</a:t>
            </a:r>
          </a:p>
          <a:p>
            <a:pPr marL="0" indent="0">
              <a:buNone/>
            </a:pPr>
            <a:r>
              <a:rPr lang="en-CA" dirty="0"/>
              <a:t>(1) funds to keep the project publicity and management going.</a:t>
            </a:r>
          </a:p>
          <a:p>
            <a:pPr marL="0" indent="0">
              <a:buNone/>
            </a:pPr>
            <a:r>
              <a:rPr lang="en-CA" dirty="0"/>
              <a:t>(2) younger IT-skilled volunteers who can design and code modules for us</a:t>
            </a:r>
          </a:p>
          <a:p>
            <a:pPr marL="0" indent="0">
              <a:buNone/>
            </a:pPr>
            <a:r>
              <a:rPr lang="en-CA" dirty="0"/>
              <a:t>(3) a UK resident with accounting skills</a:t>
            </a:r>
          </a:p>
          <a:p>
            <a:pPr marL="0" indent="0">
              <a:buNone/>
            </a:pPr>
            <a:r>
              <a:rPr lang="en-CA" dirty="0"/>
              <a:t> </a:t>
            </a:r>
          </a:p>
          <a:p>
            <a:pPr marL="0" indent="0">
              <a:buNone/>
            </a:pPr>
            <a:r>
              <a:rPr lang="en-CA" dirty="0"/>
              <a:t>The setup of the company, the provision of web services and the provision of a public website will cost over GBP 1500 (USD 2250) with other annual costs. Once we are properly setup then we will be looking for crowdfunding via Kickstarter and by PayPal from our project website. </a:t>
            </a:r>
            <a:endParaRPr lang="en-CA" dirty="0" smtClean="0"/>
          </a:p>
          <a:p>
            <a:pPr marL="0" indent="0">
              <a:buNone/>
            </a:pPr>
            <a:endParaRPr lang="en-CA" dirty="0"/>
          </a:p>
          <a:p>
            <a:pPr marL="0" indent="0">
              <a:buNone/>
            </a:pPr>
            <a:r>
              <a:rPr lang="en-CA" dirty="0"/>
              <a:t>There will be a description of the aims of the project and the proposed stages of the development on that website</a:t>
            </a:r>
            <a:r>
              <a:rPr lang="en-CA" dirty="0" smtClean="0"/>
              <a:t>. An </a:t>
            </a:r>
            <a:r>
              <a:rPr lang="en-CA" dirty="0"/>
              <a:t>announcement of the website URL and the membership of the company board will be made on TMG-L</a:t>
            </a:r>
          </a:p>
        </p:txBody>
      </p:sp>
    </p:spTree>
    <p:extLst>
      <p:ext uri="{BB962C8B-B14F-4D97-AF65-F5344CB8AC3E}">
        <p14:creationId xmlns:p14="http://schemas.microsoft.com/office/powerpoint/2010/main" val="3028704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1934</TotalTime>
  <Words>946</Words>
  <Application>Microsoft Office PowerPoint</Application>
  <PresentationFormat>On-screen Show (4:3)</PresentationFormat>
  <Paragraphs>104</Paragraphs>
  <Slides>17</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Office Theme</vt:lpstr>
      <vt:lpstr>Mike’s Monthly TMG Tips</vt:lpstr>
      <vt:lpstr>TMG 9.05</vt:lpstr>
      <vt:lpstr>TMG problems</vt:lpstr>
      <vt:lpstr>PowerPoint Presentation</vt:lpstr>
      <vt:lpstr>Social Media Update</vt:lpstr>
      <vt:lpstr>TMG Replacement</vt:lpstr>
      <vt:lpstr>TMG Refugees</vt:lpstr>
      <vt:lpstr>History Research Environment (HRE)</vt:lpstr>
      <vt:lpstr>History Research Environment (HRE)</vt:lpstr>
      <vt:lpstr>Windows 10</vt:lpstr>
      <vt:lpstr>Principals, Witnesses, and witnesses by Lee Hoffman</vt:lpstr>
      <vt:lpstr>Principals, Witnesses, and witnesses by Lee Hoffman</vt:lpstr>
      <vt:lpstr>Principals, Witnesses, and witnesses by Lee Hoffman</vt:lpstr>
      <vt:lpstr>Principal Memos and Witnesses</vt:lpstr>
      <vt:lpstr>Buttons on Layout</vt:lpstr>
      <vt:lpstr>UFT-8 Gedcom import</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Subject Variable in Sentences</dc:title>
  <dc:creator>Mike More</dc:creator>
  <cp:lastModifiedBy>Michael More</cp:lastModifiedBy>
  <cp:revision>193</cp:revision>
  <dcterms:created xsi:type="dcterms:W3CDTF">2014-05-03T20:45:47Z</dcterms:created>
  <dcterms:modified xsi:type="dcterms:W3CDTF">2016-02-06T20:55:06Z</dcterms:modified>
</cp:coreProperties>
</file>