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93" r:id="rId3"/>
    <p:sldId id="353" r:id="rId4"/>
    <p:sldId id="355" r:id="rId5"/>
    <p:sldId id="340" r:id="rId6"/>
    <p:sldId id="294" r:id="rId7"/>
    <p:sldId id="356" r:id="rId8"/>
    <p:sldId id="357" r:id="rId9"/>
    <p:sldId id="358" r:id="rId10"/>
    <p:sldId id="359" r:id="rId11"/>
    <p:sldId id="360" r:id="rId12"/>
    <p:sldId id="354" r:id="rId13"/>
    <p:sldId id="361" r:id="rId14"/>
    <p:sldId id="362" r:id="rId15"/>
    <p:sldId id="3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76" autoAdjust="0"/>
  </p:normalViewPr>
  <p:slideViewPr>
    <p:cSldViewPr>
      <p:cViewPr varScale="1">
        <p:scale>
          <a:sx n="69" d="100"/>
          <a:sy n="69" d="100"/>
        </p:scale>
        <p:origin x="1373" y="6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04/03/2016</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There appears to be little happening in the Refugees world in terms of TMG replacement programs:</a:t>
            </a:r>
            <a:r>
              <a:rPr lang="en-CA" baseline="0" dirty="0" smtClean="0"/>
              <a:t> </a:t>
            </a:r>
            <a:r>
              <a:rPr lang="en-CA" dirty="0" smtClean="0">
                <a:effectLst/>
              </a:rPr>
              <a:t>Legacy v8.0</a:t>
            </a:r>
            <a:r>
              <a:rPr lang="en-CA" sz="1200" kern="1200" baseline="30000" dirty="0" smtClean="0">
                <a:solidFill>
                  <a:schemeClr val="tx1"/>
                </a:solidFill>
                <a:effectLst/>
                <a:latin typeface="+mn-lt"/>
                <a:ea typeface="+mn-ea"/>
                <a:cs typeface="+mn-cs"/>
              </a:rPr>
              <a:t>, </a:t>
            </a:r>
            <a:r>
              <a:rPr lang="en-CA" dirty="0" err="1" smtClean="0">
                <a:effectLst/>
              </a:rPr>
              <a:t>RootsMagic</a:t>
            </a:r>
            <a:r>
              <a:rPr lang="en-CA" dirty="0" smtClean="0">
                <a:effectLst/>
              </a:rPr>
              <a:t> v7.0.0.0</a:t>
            </a:r>
            <a:r>
              <a:rPr lang="en-CA" sz="1200" kern="1200" baseline="30000" dirty="0" smtClean="0">
                <a:solidFill>
                  <a:schemeClr val="tx1"/>
                </a:solidFill>
                <a:effectLst/>
                <a:latin typeface="+mn-lt"/>
                <a:ea typeface="+mn-ea"/>
                <a:cs typeface="+mn-cs"/>
              </a:rPr>
              <a:t> </a:t>
            </a:r>
            <a:r>
              <a:rPr lang="en-CA" sz="1200" kern="1200" baseline="0" dirty="0" smtClean="0">
                <a:solidFill>
                  <a:schemeClr val="tx1"/>
                </a:solidFill>
                <a:effectLst/>
                <a:latin typeface="+mn-lt"/>
                <a:ea typeface="+mn-ea"/>
                <a:cs typeface="+mn-cs"/>
              </a:rPr>
              <a:t>and </a:t>
            </a:r>
            <a:r>
              <a:rPr lang="en-CA" baseline="0" dirty="0" smtClean="0">
                <a:effectLst/>
              </a:rPr>
              <a:t>Family</a:t>
            </a:r>
            <a:r>
              <a:rPr lang="en-CA" dirty="0" smtClean="0">
                <a:effectLst/>
              </a:rPr>
              <a:t> Historian v6.0.1</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a:p>
        </p:txBody>
      </p:sp>
    </p:spTree>
    <p:extLst>
      <p:ext uri="{BB962C8B-B14F-4D97-AF65-F5344CB8AC3E}">
        <p14:creationId xmlns:p14="http://schemas.microsoft.com/office/powerpoint/2010/main" val="3118674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There has been little discussion since this came out on</a:t>
            </a:r>
            <a:r>
              <a:rPr lang="en-CA" baseline="0" dirty="0" smtClean="0"/>
              <a:t> 22 December, which suggests that it may have worked well.</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a:p>
        </p:txBody>
      </p:sp>
    </p:spTree>
    <p:extLst>
      <p:ext uri="{BB962C8B-B14F-4D97-AF65-F5344CB8AC3E}">
        <p14:creationId xmlns:p14="http://schemas.microsoft.com/office/powerpoint/2010/main" val="857315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Nothing new with </a:t>
            </a:r>
            <a:r>
              <a:rPr lang="en-CA" dirty="0" err="1" smtClean="0"/>
              <a:t>Rootsweb</a:t>
            </a:r>
            <a:r>
              <a:rPr lang="en-CA" dirty="0" smtClean="0"/>
              <a:t> down.</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a:p>
        </p:txBody>
      </p:sp>
    </p:spTree>
    <p:extLst>
      <p:ext uri="{BB962C8B-B14F-4D97-AF65-F5344CB8AC3E}">
        <p14:creationId xmlns:p14="http://schemas.microsoft.com/office/powerpoint/2010/main" val="3699769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6</a:t>
            </a:fld>
            <a:endParaRPr lang="en-CA"/>
          </a:p>
        </p:txBody>
      </p:sp>
    </p:spTree>
    <p:extLst>
      <p:ext uri="{BB962C8B-B14F-4D97-AF65-F5344CB8AC3E}">
        <p14:creationId xmlns:p14="http://schemas.microsoft.com/office/powerpoint/2010/main" val="905324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04/03/2016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04/03/2016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04/03/2016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04/03/2016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04/03/2016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04/03/2016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04/03/2016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04/03/2016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04/03/2016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04/03/2016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04/03/2016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04/03/2016</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rootstrust.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archiver.rootsweb.ancestry.com/th/read/tmg/2016-01/145217680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lists.rootsweb.ancestry.com/index/other/Miscellaneous/TMG-REFUGEES.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lists.rootsweb.ancestry.com/index/other/Software/TMG.html"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family-historian.co.uk/tou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tmg.reigelridge.com/new-computer-version.htm#unloc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Monthly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5 Mar 2016</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rootstrust</a:t>
            </a:r>
            <a:r>
              <a:rPr lang="en-CA" dirty="0" smtClean="0"/>
              <a:t> software</a:t>
            </a:r>
            <a:endParaRPr lang="en-CA" dirty="0"/>
          </a:p>
        </p:txBody>
      </p:sp>
      <p:sp>
        <p:nvSpPr>
          <p:cNvPr id="3" name="Content Placeholder 2"/>
          <p:cNvSpPr>
            <a:spLocks noGrp="1"/>
          </p:cNvSpPr>
          <p:nvPr>
            <p:ph idx="1"/>
          </p:nvPr>
        </p:nvSpPr>
        <p:spPr/>
        <p:txBody>
          <a:bodyPr>
            <a:normAutofit fontScale="85000" lnSpcReduction="20000"/>
          </a:bodyPr>
          <a:lstStyle/>
          <a:p>
            <a:r>
              <a:rPr lang="en-CA" dirty="0" err="1"/>
              <a:t>Atavus</a:t>
            </a:r>
            <a:r>
              <a:rPr lang="en-CA" dirty="0"/>
              <a:t>, Inc. announces that it will be releasing version 1.0 of its advanced, multi-platform genealogy system </a:t>
            </a:r>
            <a:r>
              <a:rPr lang="en-CA" dirty="0" err="1"/>
              <a:t>rootstrust</a:t>
            </a:r>
            <a:r>
              <a:rPr lang="en-CA" dirty="0"/>
              <a:t> in early February 2016. “Taking on board valuable input from a team of international beta testers over the past twelve months, we have invested </a:t>
            </a:r>
            <a:r>
              <a:rPr lang="en-CA" dirty="0" smtClean="0"/>
              <a:t>another 2000 </a:t>
            </a:r>
            <a:r>
              <a:rPr lang="en-CA" dirty="0"/>
              <a:t>highly targeted programing hours to refining and improving the program’s functionality. The result is very stable and the import of GEDCOM files from Family Tree Maker, The Master Genealogist, and other programs can be achieved with relative ease and </a:t>
            </a:r>
            <a:r>
              <a:rPr lang="en-CA" dirty="0" smtClean="0"/>
              <a:t>speed”.</a:t>
            </a:r>
          </a:p>
          <a:p>
            <a:r>
              <a:rPr lang="en-CA" dirty="0"/>
              <a:t>You can learn about </a:t>
            </a:r>
            <a:r>
              <a:rPr lang="en-CA" dirty="0" err="1"/>
              <a:t>rootsTrust</a:t>
            </a:r>
            <a:r>
              <a:rPr lang="en-CA" dirty="0"/>
              <a:t> at </a:t>
            </a:r>
            <a:r>
              <a:rPr lang="en-CA" u="sng" dirty="0">
                <a:hlinkClick r:id="rId2"/>
              </a:rPr>
              <a:t>http://www.rootstrust.com</a:t>
            </a:r>
            <a:endParaRPr lang="en-CA" dirty="0"/>
          </a:p>
          <a:p>
            <a:endParaRPr lang="en-CA" dirty="0"/>
          </a:p>
        </p:txBody>
      </p:sp>
    </p:spTree>
    <p:extLst>
      <p:ext uri="{BB962C8B-B14F-4D97-AF65-F5344CB8AC3E}">
        <p14:creationId xmlns:p14="http://schemas.microsoft.com/office/powerpoint/2010/main" val="926446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a:t>rootstrust</a:t>
            </a:r>
            <a:r>
              <a:rPr lang="en-CA" dirty="0"/>
              <a:t> software</a:t>
            </a:r>
          </a:p>
        </p:txBody>
      </p:sp>
      <p:sp>
        <p:nvSpPr>
          <p:cNvPr id="3" name="Content Placeholder 2"/>
          <p:cNvSpPr>
            <a:spLocks noGrp="1"/>
          </p:cNvSpPr>
          <p:nvPr>
            <p:ph idx="1"/>
          </p:nvPr>
        </p:nvSpPr>
        <p:spPr/>
        <p:txBody>
          <a:bodyPr>
            <a:normAutofit fontScale="85000" lnSpcReduction="10000"/>
          </a:bodyPr>
          <a:lstStyle/>
          <a:p>
            <a:r>
              <a:rPr lang="en-CA" dirty="0"/>
              <a:t>It says it works by GEDCOM import. That means it can't import TMG's core features, like Witnesses, Sentences, Source Templates, Roles, Flags, etc. I expect most users would have huge data loss on import</a:t>
            </a:r>
            <a:r>
              <a:rPr lang="en-CA" dirty="0" smtClean="0"/>
              <a:t>.</a:t>
            </a:r>
          </a:p>
          <a:p>
            <a:r>
              <a:rPr lang="en-CA" dirty="0"/>
              <a:t>Haven't played with it to the extent of having an expert opinion, but I find it quite similar to TMG - AND it comes for a Mac as well as a PC!  I think it's worth more time and the developer is very, very accommodating when you have a question.</a:t>
            </a:r>
          </a:p>
          <a:p>
            <a:r>
              <a:rPr lang="en-CA" u="sng" dirty="0">
                <a:hlinkClick r:id="rId2"/>
              </a:rPr>
              <a:t>http://archiver.rootsweb.ancestry.com/th/read/tmg/2016-01/1452176803</a:t>
            </a:r>
            <a:endParaRPr lang="en-CA" dirty="0"/>
          </a:p>
          <a:p>
            <a:endParaRPr lang="en-CA" dirty="0"/>
          </a:p>
          <a:p>
            <a:endParaRPr lang="en-CA" dirty="0"/>
          </a:p>
        </p:txBody>
      </p:sp>
    </p:spTree>
    <p:extLst>
      <p:ext uri="{BB962C8B-B14F-4D97-AF65-F5344CB8AC3E}">
        <p14:creationId xmlns:p14="http://schemas.microsoft.com/office/powerpoint/2010/main" val="649560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Backup</a:t>
            </a:r>
            <a:endParaRPr lang="en-CA" dirty="0"/>
          </a:p>
        </p:txBody>
      </p:sp>
      <p:sp>
        <p:nvSpPr>
          <p:cNvPr id="3" name="Content Placeholder 2"/>
          <p:cNvSpPr>
            <a:spLocks noGrp="1"/>
          </p:cNvSpPr>
          <p:nvPr>
            <p:ph idx="1"/>
          </p:nvPr>
        </p:nvSpPr>
        <p:spPr/>
        <p:txBody>
          <a:bodyPr>
            <a:normAutofit fontScale="77500" lnSpcReduction="20000"/>
          </a:bodyPr>
          <a:lstStyle/>
          <a:p>
            <a:pPr marL="0" indent="0">
              <a:buNone/>
            </a:pPr>
            <a:r>
              <a:rPr lang="en-CA" dirty="0"/>
              <a:t>Just imagine if you were relying on the site to store your genealogy files and couldn’t get to them for days, weeks, ever</a:t>
            </a:r>
            <a:r>
              <a:rPr lang="en-CA" dirty="0" smtClean="0"/>
              <a:t>.</a:t>
            </a:r>
          </a:p>
          <a:p>
            <a:pPr marL="0" indent="0">
              <a:buNone/>
            </a:pPr>
            <a:endParaRPr lang="en-CA" dirty="0"/>
          </a:p>
          <a:p>
            <a:pPr marL="0" indent="0">
              <a:buNone/>
            </a:pPr>
            <a:r>
              <a:rPr lang="en-CA" dirty="0" smtClean="0"/>
              <a:t>If </a:t>
            </a:r>
            <a:r>
              <a:rPr lang="en-CA" dirty="0"/>
              <a:t>you ever depend upon only one copy of something, you are at constant risk. It makes no difference where you store that information: in the cloud, in your computer’s hard drive, in a </a:t>
            </a:r>
            <a:r>
              <a:rPr lang="en-CA" dirty="0" err="1"/>
              <a:t>flashdrive</a:t>
            </a:r>
            <a:r>
              <a:rPr lang="en-CA" dirty="0"/>
              <a:t>, or even printed on paper. Having one copy means that you are always at risk of losing that one copy due to hardware failure, software problems, fire, flood, or anything else that destroys data. Storing information in the cloud is no more secure and no less secure than storing it anywhere else</a:t>
            </a:r>
            <a:r>
              <a:rPr lang="en-CA" dirty="0" smtClean="0"/>
              <a:t>.</a:t>
            </a:r>
          </a:p>
          <a:p>
            <a:pPr marL="0" indent="0">
              <a:buNone/>
            </a:pPr>
            <a:endParaRPr lang="en-CA" dirty="0"/>
          </a:p>
          <a:p>
            <a:pPr marL="0" indent="0">
              <a:buNone/>
            </a:pPr>
            <a:r>
              <a:rPr lang="en-CA" dirty="0"/>
              <a:t>As always, L.O.C.K.S.S. (Lots Of Copies Keeps Stuff Safe.)</a:t>
            </a:r>
          </a:p>
          <a:p>
            <a:endParaRPr lang="en-CA" dirty="0"/>
          </a:p>
        </p:txBody>
      </p:sp>
    </p:spTree>
    <p:extLst>
      <p:ext uri="{BB962C8B-B14F-4D97-AF65-F5344CB8AC3E}">
        <p14:creationId xmlns:p14="http://schemas.microsoft.com/office/powerpoint/2010/main" val="2612817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How to Sync one TMG project installed on two machines</a:t>
            </a:r>
          </a:p>
        </p:txBody>
      </p:sp>
      <p:sp>
        <p:nvSpPr>
          <p:cNvPr id="3" name="Content Placeholder 2"/>
          <p:cNvSpPr>
            <a:spLocks noGrp="1"/>
          </p:cNvSpPr>
          <p:nvPr>
            <p:ph idx="1"/>
          </p:nvPr>
        </p:nvSpPr>
        <p:spPr/>
        <p:txBody>
          <a:bodyPr>
            <a:normAutofit fontScale="47500" lnSpcReduction="20000"/>
          </a:bodyPr>
          <a:lstStyle/>
          <a:p>
            <a:pPr marL="0" indent="0">
              <a:buNone/>
            </a:pPr>
            <a:r>
              <a:rPr lang="en-CA" dirty="0" smtClean="0"/>
              <a:t>I </a:t>
            </a:r>
            <a:r>
              <a:rPr lang="en-CA" dirty="0"/>
              <a:t>have two Windows 10 computers. Each has TMG 9.05 installed. Each has </a:t>
            </a:r>
            <a:r>
              <a:rPr lang="en-CA" dirty="0" smtClean="0"/>
              <a:t> </a:t>
            </a:r>
            <a:r>
              <a:rPr lang="en-CA" dirty="0"/>
              <a:t>one project in TMG. The projects are the same in each. Now I have the </a:t>
            </a:r>
            <a:r>
              <a:rPr lang="en-CA" dirty="0" smtClean="0"/>
              <a:t> </a:t>
            </a:r>
            <a:r>
              <a:rPr lang="en-CA" dirty="0"/>
              <a:t>problem of how to keep them the same as I add data without having to </a:t>
            </a:r>
            <a:r>
              <a:rPr lang="en-CA" dirty="0" smtClean="0"/>
              <a:t> </a:t>
            </a:r>
            <a:r>
              <a:rPr lang="en-CA" dirty="0"/>
              <a:t>do duplicate data entry.</a:t>
            </a:r>
          </a:p>
          <a:p>
            <a:pPr marL="0" indent="0">
              <a:buNone/>
            </a:pPr>
            <a:endParaRPr lang="en-CA" dirty="0"/>
          </a:p>
          <a:p>
            <a:pPr marL="0" indent="0">
              <a:buNone/>
            </a:pPr>
            <a:r>
              <a:rPr lang="en-CA" dirty="0" smtClean="0"/>
              <a:t>If </a:t>
            </a:r>
            <a:r>
              <a:rPr lang="en-CA" dirty="0"/>
              <a:t>I use one of the computers as the lead for data entry, can I use </a:t>
            </a:r>
            <a:r>
              <a:rPr lang="en-CA" dirty="0" smtClean="0"/>
              <a:t>backup </a:t>
            </a:r>
            <a:r>
              <a:rPr lang="en-CA" dirty="0"/>
              <a:t>of the  lead and restore in the follow to update and keep them synced?</a:t>
            </a:r>
          </a:p>
          <a:p>
            <a:pPr marL="0" indent="0">
              <a:buNone/>
            </a:pPr>
            <a:r>
              <a:rPr lang="en-CA" dirty="0"/>
              <a:t> </a:t>
            </a:r>
          </a:p>
          <a:p>
            <a:pPr marL="0" indent="0">
              <a:buNone/>
            </a:pPr>
            <a:r>
              <a:rPr lang="en-CA" dirty="0"/>
              <a:t>The main problem with using the backup and restore method is the very real possibility of forgetting which computer has the currently "live" </a:t>
            </a:r>
            <a:r>
              <a:rPr lang="en-CA" dirty="0" smtClean="0"/>
              <a:t>project </a:t>
            </a:r>
            <a:r>
              <a:rPr lang="en-CA" dirty="0"/>
              <a:t>on it, and entering some data (different) on both computers. You then have a very difficult cleanup job to fix the mess.</a:t>
            </a:r>
          </a:p>
          <a:p>
            <a:pPr marL="0" indent="0">
              <a:buNone/>
            </a:pPr>
            <a:r>
              <a:rPr lang="en-CA" dirty="0"/>
              <a:t> </a:t>
            </a:r>
          </a:p>
          <a:p>
            <a:pPr marL="0" indent="0">
              <a:buNone/>
            </a:pPr>
            <a:r>
              <a:rPr lang="en-CA" dirty="0"/>
              <a:t>Rick suggests using a network to have both computer work of one copy of the project. That works very well, provided both computers stay within the range of the network.</a:t>
            </a:r>
          </a:p>
          <a:p>
            <a:pPr marL="0" indent="0">
              <a:buNone/>
            </a:pPr>
            <a:r>
              <a:rPr lang="en-CA" dirty="0"/>
              <a:t> </a:t>
            </a:r>
          </a:p>
          <a:p>
            <a:pPr marL="0" indent="0">
              <a:buNone/>
            </a:pPr>
            <a:r>
              <a:rPr lang="en-CA" dirty="0"/>
              <a:t>Another method that some users have had success with is putting all the project files on a removable drive, such as a thumb drive, and physically moving it from one computer to the other. If you do this just make sure you have backups someplace else in case of loss of the removable drive.</a:t>
            </a:r>
          </a:p>
          <a:p>
            <a:pPr marL="0" indent="0">
              <a:buNone/>
            </a:pPr>
            <a:r>
              <a:rPr lang="en-CA" dirty="0"/>
              <a:t> </a:t>
            </a:r>
          </a:p>
          <a:p>
            <a:pPr marL="0" indent="0">
              <a:buNone/>
            </a:pPr>
            <a:r>
              <a:rPr lang="en-CA" dirty="0"/>
              <a:t>Perhaps the safest method is the one Karla suggests - always do data entry on only one computer, and update the other by backup and restore or other method from time to time to be able to use it for reference.</a:t>
            </a:r>
          </a:p>
          <a:p>
            <a:pPr marL="0" indent="0">
              <a:buNone/>
            </a:pPr>
            <a:endParaRPr lang="en-CA" dirty="0"/>
          </a:p>
        </p:txBody>
      </p:sp>
    </p:spTree>
    <p:extLst>
      <p:ext uri="{BB962C8B-B14F-4D97-AF65-F5344CB8AC3E}">
        <p14:creationId xmlns:p14="http://schemas.microsoft.com/office/powerpoint/2010/main" val="3694410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WARNING</a:t>
            </a:r>
            <a:endParaRPr lang="en-CA" dirty="0"/>
          </a:p>
        </p:txBody>
      </p:sp>
      <p:sp>
        <p:nvSpPr>
          <p:cNvPr id="3" name="Content Placeholder 2"/>
          <p:cNvSpPr>
            <a:spLocks noGrp="1"/>
          </p:cNvSpPr>
          <p:nvPr>
            <p:ph idx="1"/>
          </p:nvPr>
        </p:nvSpPr>
        <p:spPr>
          <a:xfrm>
            <a:off x="457200" y="1600200"/>
            <a:ext cx="8229600" cy="4925144"/>
          </a:xfrm>
        </p:spPr>
        <p:txBody>
          <a:bodyPr>
            <a:normAutofit fontScale="40000" lnSpcReduction="20000"/>
          </a:bodyPr>
          <a:lstStyle/>
          <a:p>
            <a:pPr marL="0" indent="0">
              <a:buNone/>
            </a:pPr>
            <a:r>
              <a:rPr lang="en-CA" sz="5000" dirty="0"/>
              <a:t>Allowing any sync program to run automatically while TMG is open is very dangerous to your data. Do not let any program sync your TMG files while TMG is open</a:t>
            </a:r>
            <a:r>
              <a:rPr lang="en-CA" sz="5000" dirty="0" smtClean="0"/>
              <a:t>.</a:t>
            </a:r>
          </a:p>
          <a:p>
            <a:pPr marL="0" indent="0">
              <a:buNone/>
            </a:pPr>
            <a:endParaRPr lang="en-CA" sz="5000" dirty="0"/>
          </a:p>
          <a:p>
            <a:pPr marL="0" indent="0">
              <a:buNone/>
            </a:pPr>
            <a:r>
              <a:rPr lang="en-CA" sz="5000" dirty="0"/>
              <a:t>TMG is a database management program with at least 79 files per project and all these files MUST BE IN SYNC or the entire database could be trashed</a:t>
            </a:r>
            <a:r>
              <a:rPr lang="en-CA" sz="5000" dirty="0" smtClean="0"/>
              <a:t>. TMG </a:t>
            </a:r>
            <a:r>
              <a:rPr lang="en-CA" sz="5000" dirty="0"/>
              <a:t>and many other </a:t>
            </a:r>
            <a:r>
              <a:rPr lang="en-CA" sz="5000" dirty="0" smtClean="0"/>
              <a:t>databases </a:t>
            </a:r>
            <a:r>
              <a:rPr lang="en-CA" sz="5000" dirty="0"/>
              <a:t>need to be updated and managed by their own internal workings, NEVER by "normal" file processes. (This includes copying, moving, deleting operations</a:t>
            </a:r>
            <a:r>
              <a:rPr lang="en-CA" sz="5000" dirty="0" smtClean="0"/>
              <a:t>.)</a:t>
            </a:r>
            <a:endParaRPr lang="en-CA" sz="5000" dirty="0"/>
          </a:p>
          <a:p>
            <a:pPr marL="0" indent="0">
              <a:buNone/>
            </a:pPr>
            <a:r>
              <a:rPr lang="en-CA" sz="5000" dirty="0"/>
              <a:t> </a:t>
            </a:r>
          </a:p>
          <a:p>
            <a:pPr marL="0" indent="0">
              <a:buNone/>
            </a:pPr>
            <a:r>
              <a:rPr lang="en-CA" sz="5000" u="sng" dirty="0"/>
              <a:t>NEVER</a:t>
            </a:r>
            <a:r>
              <a:rPr lang="en-CA" sz="5000" dirty="0"/>
              <a:t> allow sync or backup programs to operate at any time on TMG while the program could be open. Better yet, never allow such programs to work on TMG files at all; instead, make backups from within TMG, copy those backup files to a "mirror" folder, and allow that mirror folder to be backed up/synced.</a:t>
            </a:r>
          </a:p>
          <a:p>
            <a:pPr marL="0" indent="0">
              <a:buNone/>
            </a:pPr>
            <a:r>
              <a:rPr lang="en-CA" sz="5000" dirty="0"/>
              <a:t> </a:t>
            </a:r>
          </a:p>
          <a:p>
            <a:pPr marL="0" indent="0">
              <a:buNone/>
            </a:pPr>
            <a:r>
              <a:rPr lang="en-CA" sz="5000" u="sng" dirty="0" smtClean="0"/>
              <a:t>NEVER</a:t>
            </a:r>
            <a:r>
              <a:rPr lang="en-CA" sz="5000" dirty="0" smtClean="0"/>
              <a:t> </a:t>
            </a:r>
            <a:r>
              <a:rPr lang="en-CA" sz="5000" dirty="0"/>
              <a:t>use normal file tools (e.g. Windows Explorer operations) to manipulate TMG files; use the tools within TMG for this purpose.</a:t>
            </a:r>
          </a:p>
          <a:p>
            <a:endParaRPr lang="en-CA" dirty="0"/>
          </a:p>
        </p:txBody>
      </p:sp>
    </p:spTree>
    <p:extLst>
      <p:ext uri="{BB962C8B-B14F-4D97-AF65-F5344CB8AC3E}">
        <p14:creationId xmlns:p14="http://schemas.microsoft.com/office/powerpoint/2010/main" val="1924437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68711" y="225711"/>
            <a:ext cx="6406578" cy="6406578"/>
          </a:xfrm>
        </p:spPr>
      </p:pic>
    </p:spTree>
    <p:extLst>
      <p:ext uri="{BB962C8B-B14F-4D97-AF65-F5344CB8AC3E}">
        <p14:creationId xmlns:p14="http://schemas.microsoft.com/office/powerpoint/2010/main" val="3137653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p:spPr>
        <p:txBody>
          <a:bodyPr>
            <a:normAutofit fontScale="90000"/>
          </a:bodyPr>
          <a:lstStyle/>
          <a:p>
            <a:r>
              <a:rPr lang="en-CA" dirty="0" smtClean="0"/>
              <a:t>Social </a:t>
            </a:r>
            <a:r>
              <a:rPr lang="en-CA" dirty="0"/>
              <a:t>M</a:t>
            </a:r>
            <a:r>
              <a:rPr lang="en-CA" dirty="0" smtClean="0"/>
              <a:t>edia </a:t>
            </a:r>
            <a:r>
              <a:rPr lang="en-CA" dirty="0"/>
              <a:t>Update</a:t>
            </a:r>
            <a:br>
              <a:rPr lang="en-CA" dirty="0"/>
            </a:br>
            <a:r>
              <a:rPr lang="en-CA" sz="2700" dirty="0" err="1"/>
              <a:t>Rootsweb</a:t>
            </a:r>
            <a:r>
              <a:rPr lang="en-CA" sz="2700" dirty="0"/>
              <a:t> servers have been off-line since 24 Feb due to a hardware problem and the estimate is 15 March for their return</a:t>
            </a:r>
            <a:r>
              <a:rPr lang="en-CA" dirty="0"/>
              <a:t/>
            </a:r>
            <a:br>
              <a:rPr lang="en-CA" dirty="0"/>
            </a:br>
            <a:endParaRPr lang="en-CA" dirty="0"/>
          </a:p>
        </p:txBody>
      </p:sp>
      <p:sp>
        <p:nvSpPr>
          <p:cNvPr id="3" name="Content Placeholder 2"/>
          <p:cNvSpPr>
            <a:spLocks noGrp="1"/>
          </p:cNvSpPr>
          <p:nvPr>
            <p:ph idx="1"/>
          </p:nvPr>
        </p:nvSpPr>
        <p:spPr>
          <a:xfrm>
            <a:off x="457200" y="2060848"/>
            <a:ext cx="8579296" cy="4392488"/>
          </a:xfrm>
        </p:spPr>
        <p:txBody>
          <a:bodyPr>
            <a:normAutofit fontScale="92500" lnSpcReduction="20000"/>
          </a:bodyPr>
          <a:lstStyle/>
          <a:p>
            <a:pPr marL="0" indent="0">
              <a:buNone/>
            </a:pPr>
            <a:r>
              <a:rPr lang="en-CA" b="1" dirty="0" smtClean="0"/>
              <a:t>TMG-REFUGEES:</a:t>
            </a:r>
            <a:endParaRPr lang="en-CA" dirty="0" smtClean="0"/>
          </a:p>
          <a:p>
            <a:pPr marL="0" indent="0" algn="ctr">
              <a:buNone/>
            </a:pPr>
            <a:r>
              <a:rPr lang="en-CA" sz="2400" dirty="0" smtClean="0"/>
              <a:t>(</a:t>
            </a:r>
            <a:r>
              <a:rPr lang="en-CA" sz="2400" dirty="0" smtClean="0">
                <a:hlinkClick r:id="rId3"/>
              </a:rPr>
              <a:t>http</a:t>
            </a:r>
            <a:r>
              <a:rPr lang="en-CA" sz="2400" dirty="0">
                <a:hlinkClick r:id="rId3"/>
              </a:rPr>
              <a:t>://</a:t>
            </a:r>
            <a:r>
              <a:rPr lang="en-CA" sz="2400" dirty="0" smtClean="0">
                <a:hlinkClick r:id="rId3"/>
              </a:rPr>
              <a:t>lists.rootsweb.ancestry.com/index/other/Miscellaneous/TMG-REFUGEES.html</a:t>
            </a:r>
            <a:r>
              <a:rPr lang="en-CA" sz="2400" dirty="0" smtClean="0"/>
              <a:t>)</a:t>
            </a:r>
          </a:p>
          <a:p>
            <a:pPr marL="0" indent="0" algn="ctr">
              <a:buNone/>
            </a:pPr>
            <a:r>
              <a:rPr lang="en-CA" sz="2400" dirty="0" smtClean="0"/>
              <a:t>Website: </a:t>
            </a:r>
            <a:r>
              <a:rPr lang="en-CA" sz="2400" dirty="0" smtClean="0">
                <a:hlinkClick r:id="rId4"/>
              </a:rPr>
              <a:t>https://sites.google.com/site/tmgrefugees</a:t>
            </a:r>
            <a:r>
              <a:rPr lang="en-CA" sz="2400" dirty="0" smtClean="0"/>
              <a:t/>
            </a:r>
            <a:br>
              <a:rPr lang="en-CA" sz="2400" dirty="0" smtClean="0"/>
            </a:br>
            <a:endParaRPr lang="en-CA" sz="2400" dirty="0" smtClean="0"/>
          </a:p>
          <a:p>
            <a:pPr marL="0" indent="0">
              <a:buNone/>
            </a:pPr>
            <a:r>
              <a:rPr lang="en-CA" b="1" dirty="0" smtClean="0"/>
              <a:t>TMG Facebook Page</a:t>
            </a:r>
            <a:r>
              <a:rPr lang="en-CA" dirty="0" smtClean="0"/>
              <a:t>: three posts in 2016 </a:t>
            </a:r>
            <a:r>
              <a:rPr lang="en-CA" sz="2400" dirty="0"/>
              <a:t>(</a:t>
            </a:r>
            <a:r>
              <a:rPr lang="en-CA" sz="2400" dirty="0">
                <a:hlinkClick r:id="rId5"/>
              </a:rPr>
              <a:t>https://www.facebook.com/groups/themastergenealogist</a:t>
            </a:r>
            <a:r>
              <a:rPr lang="en-CA" sz="2400" dirty="0" smtClean="0">
                <a:hlinkClick r:id="rId5"/>
              </a:rPr>
              <a:t>/</a:t>
            </a:r>
            <a:r>
              <a:rPr lang="en-CA" sz="2400" dirty="0" smtClean="0"/>
              <a:t>)</a:t>
            </a:r>
          </a:p>
          <a:p>
            <a:pPr marL="0" indent="0">
              <a:buNone/>
            </a:pPr>
            <a:endParaRPr lang="en-CA" sz="2400" dirty="0" smtClean="0"/>
          </a:p>
          <a:p>
            <a:pPr marL="0" indent="0">
              <a:buNone/>
            </a:pPr>
            <a:r>
              <a:rPr lang="en-CA" b="1" dirty="0" smtClean="0"/>
              <a:t>TMG </a:t>
            </a:r>
            <a:r>
              <a:rPr lang="en-CA" b="1" dirty="0"/>
              <a:t>Mailing List </a:t>
            </a:r>
            <a:r>
              <a:rPr lang="en-CA" sz="2400" dirty="0" smtClean="0"/>
              <a:t>(</a:t>
            </a:r>
            <a:r>
              <a:rPr lang="en-CA" sz="2400" dirty="0" smtClean="0">
                <a:hlinkClick r:id="rId6"/>
              </a:rPr>
              <a:t>http</a:t>
            </a:r>
            <a:r>
              <a:rPr lang="en-CA" sz="2400" dirty="0">
                <a:hlinkClick r:id="rId6"/>
              </a:rPr>
              <a:t>://</a:t>
            </a:r>
            <a:r>
              <a:rPr lang="en-CA" sz="2400" dirty="0" smtClean="0">
                <a:hlinkClick r:id="rId6"/>
              </a:rPr>
              <a:t>lists.rootsweb.ancestry.com/index/other/Software/TMG.html</a:t>
            </a:r>
            <a:r>
              <a:rPr lang="en-CA" sz="2400" dirty="0" smtClean="0"/>
              <a:t>)</a:t>
            </a:r>
          </a:p>
          <a:p>
            <a:pPr lvl="1" fontAlgn="b"/>
            <a:r>
              <a:rPr lang="da-DK" sz="2000" dirty="0" smtClean="0"/>
              <a:t>December 2015	216 messages</a:t>
            </a:r>
          </a:p>
          <a:p>
            <a:pPr lvl="1" fontAlgn="b"/>
            <a:r>
              <a:rPr lang="da-DK" sz="2000" dirty="0" smtClean="0"/>
              <a:t>January 2016	231 messages</a:t>
            </a:r>
            <a:endParaRPr lang="en-CA" sz="2400" dirty="0" smtClean="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Family Historian 6.1</a:t>
            </a:r>
          </a:p>
        </p:txBody>
      </p:sp>
      <p:sp>
        <p:nvSpPr>
          <p:cNvPr id="3" name="Content Placeholder 2"/>
          <p:cNvSpPr>
            <a:spLocks noGrp="1"/>
          </p:cNvSpPr>
          <p:nvPr>
            <p:ph idx="1"/>
          </p:nvPr>
        </p:nvSpPr>
        <p:spPr>
          <a:xfrm>
            <a:off x="251520" y="1196752"/>
            <a:ext cx="8640960" cy="5544616"/>
          </a:xfrm>
        </p:spPr>
        <p:txBody>
          <a:bodyPr>
            <a:noAutofit/>
          </a:bodyPr>
          <a:lstStyle/>
          <a:p>
            <a:pPr marL="0" indent="0">
              <a:buNone/>
            </a:pPr>
            <a:r>
              <a:rPr lang="en-CA" sz="2000" dirty="0" smtClean="0"/>
              <a:t>24 Feb 2016: release </a:t>
            </a:r>
            <a:r>
              <a:rPr lang="en-CA" sz="2000" dirty="0"/>
              <a:t>of Family Historian 6.1 – </a:t>
            </a:r>
            <a:r>
              <a:rPr lang="en-CA" sz="2000" dirty="0" smtClean="0"/>
              <a:t> </a:t>
            </a:r>
            <a:r>
              <a:rPr lang="en-CA" sz="2000" dirty="0"/>
              <a:t>free upgrade for version 6 users, and the largest free upgrade of the program for more than 10 </a:t>
            </a:r>
            <a:r>
              <a:rPr lang="en-CA" sz="2000" dirty="0" smtClean="0"/>
              <a:t>years</a:t>
            </a:r>
          </a:p>
          <a:p>
            <a:r>
              <a:rPr lang="en-CA" sz="2000" dirty="0"/>
              <a:t>A new feature called Smart GEDCOM </a:t>
            </a:r>
            <a:r>
              <a:rPr lang="en-CA" sz="2000" dirty="0" smtClean="0"/>
              <a:t>Loading delivers improvements </a:t>
            </a:r>
            <a:r>
              <a:rPr lang="en-CA" sz="2000" dirty="0"/>
              <a:t>in GEDCOM imports – especially from Family Tree Maker and Ancestry GEDCOM files. It does so by looking not just at each GEDCOM file in isolation, but by making use of </a:t>
            </a:r>
            <a:r>
              <a:rPr lang="en-CA" sz="2000" dirty="0" smtClean="0"/>
              <a:t>knowledge </a:t>
            </a:r>
            <a:r>
              <a:rPr lang="en-CA" sz="2000" dirty="0"/>
              <a:t>about the program that generated it. </a:t>
            </a:r>
            <a:r>
              <a:rPr lang="en-CA" sz="2000" dirty="0" smtClean="0"/>
              <a:t>It </a:t>
            </a:r>
            <a:r>
              <a:rPr lang="en-CA" sz="2000" dirty="0"/>
              <a:t>looks at three things: the mistakes that the program makes when generating GEDCOM files, undocumented extensions to the GEDCOM spec that the program uses (its own undocumented additions to the spec, effectively), </a:t>
            </a:r>
            <a:r>
              <a:rPr lang="en-CA" sz="2000" dirty="0" smtClean="0"/>
              <a:t>and </a:t>
            </a:r>
            <a:r>
              <a:rPr lang="en-CA" sz="2000" dirty="0"/>
              <a:t>the choices that the program makes about how it organises its data within GEDCOM files (compared to how this data was originally organised within the program). By making use of all this knowledge, Family Historian can do a much better job. It doesn’t just load what is in the GEDCOM file. It </a:t>
            </a:r>
            <a:r>
              <a:rPr lang="en-CA" sz="2000" dirty="0" smtClean="0"/>
              <a:t>does </a:t>
            </a:r>
            <a:r>
              <a:rPr lang="en-CA" sz="2000" dirty="0"/>
              <a:t>the best it can to reconstruct the data within Family Historian, in a way that closely matches how it was originally used.</a:t>
            </a:r>
          </a:p>
          <a:p>
            <a:pPr marL="0" indent="0">
              <a:buNone/>
            </a:pPr>
            <a:endParaRPr lang="en-CA" sz="1400" dirty="0" smtClean="0"/>
          </a:p>
          <a:p>
            <a:pPr marL="0" indent="0">
              <a:buNone/>
            </a:pPr>
            <a:r>
              <a:rPr lang="en-CA" sz="2400" dirty="0" smtClean="0"/>
              <a:t>Take </a:t>
            </a:r>
            <a:r>
              <a:rPr lang="en-CA" sz="2400" dirty="0"/>
              <a:t>the tour </a:t>
            </a:r>
            <a:r>
              <a:rPr lang="en-CA" sz="2400" dirty="0" smtClean="0"/>
              <a:t>at</a:t>
            </a:r>
            <a:r>
              <a:rPr lang="en-CA" sz="2400" dirty="0"/>
              <a:t> </a:t>
            </a:r>
            <a:r>
              <a:rPr lang="en-CA" sz="2400" dirty="0">
                <a:hlinkClick r:id="rId3"/>
              </a:rPr>
              <a:t>http://www.family-historian.co.uk/tour</a:t>
            </a:r>
            <a:r>
              <a:rPr lang="en-CA" sz="2400" dirty="0" smtClean="0"/>
              <a:t>.</a:t>
            </a:r>
            <a:endParaRPr lang="en-CA" sz="2400" dirty="0"/>
          </a:p>
        </p:txBody>
      </p:sp>
    </p:spTree>
    <p:extLst>
      <p:ext uri="{BB962C8B-B14F-4D97-AF65-F5344CB8AC3E}">
        <p14:creationId xmlns:p14="http://schemas.microsoft.com/office/powerpoint/2010/main" val="2852181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Family Historian 6.1</a:t>
            </a:r>
          </a:p>
        </p:txBody>
      </p:sp>
      <p:sp>
        <p:nvSpPr>
          <p:cNvPr id="3" name="Content Placeholder 2"/>
          <p:cNvSpPr>
            <a:spLocks noGrp="1"/>
          </p:cNvSpPr>
          <p:nvPr>
            <p:ph idx="1"/>
          </p:nvPr>
        </p:nvSpPr>
        <p:spPr>
          <a:xfrm>
            <a:off x="457200" y="1600200"/>
            <a:ext cx="8229600" cy="4925144"/>
          </a:xfrm>
        </p:spPr>
        <p:txBody>
          <a:bodyPr>
            <a:normAutofit fontScale="92500" lnSpcReduction="20000"/>
          </a:bodyPr>
          <a:lstStyle/>
          <a:p>
            <a:r>
              <a:rPr lang="en-CA" dirty="0"/>
              <a:t>Improvements to direct import from The Master </a:t>
            </a:r>
            <a:r>
              <a:rPr lang="en-CA" dirty="0" smtClean="0"/>
              <a:t>Genealogist</a:t>
            </a:r>
          </a:p>
          <a:p>
            <a:pPr lvl="1"/>
            <a:r>
              <a:rPr lang="en-CA" dirty="0"/>
              <a:t>I did a direct import from my TMG project file. </a:t>
            </a:r>
            <a:r>
              <a:rPr lang="en-CA" dirty="0" smtClean="0"/>
              <a:t>This </a:t>
            </a:r>
            <a:r>
              <a:rPr lang="en-CA" dirty="0"/>
              <a:t>new version of Family Historian has done the best job of bringing in all the info in my files and putting it in the correct places of any I have tried so far with one </a:t>
            </a:r>
            <a:r>
              <a:rPr lang="en-CA" u="sng" dirty="0"/>
              <a:t>exception</a:t>
            </a:r>
            <a:r>
              <a:rPr lang="en-CA" dirty="0"/>
              <a:t>……….all of my sources are here and listed in the source file but they are not attached to the individual items</a:t>
            </a:r>
            <a:r>
              <a:rPr lang="en-CA" dirty="0" smtClean="0"/>
              <a:t>.</a:t>
            </a:r>
          </a:p>
          <a:p>
            <a:pPr lvl="1"/>
            <a:r>
              <a:rPr lang="en-CA" dirty="0" smtClean="0"/>
              <a:t>FH response: </a:t>
            </a:r>
            <a:r>
              <a:rPr lang="en-CA" dirty="0"/>
              <a:t>something must have gone wrong with the import of your database. The best thing would be to contact FH support, and ideally send them a copy of your database to look at.</a:t>
            </a:r>
          </a:p>
        </p:txBody>
      </p:sp>
    </p:spTree>
    <p:extLst>
      <p:ext uri="{BB962C8B-B14F-4D97-AF65-F5344CB8AC3E}">
        <p14:creationId xmlns:p14="http://schemas.microsoft.com/office/powerpoint/2010/main" val="2147581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229600" cy="4968553"/>
          </a:xfrm>
        </p:spPr>
        <p:txBody>
          <a:bodyPr>
            <a:normAutofit fontScale="77500" lnSpcReduction="20000"/>
          </a:bodyPr>
          <a:lstStyle/>
          <a:p>
            <a:r>
              <a:rPr lang="en-CA" dirty="0"/>
              <a:t>The History Research Environment project (HRE) is progressing well. </a:t>
            </a:r>
            <a:r>
              <a:rPr lang="en-CA" dirty="0" smtClean="0"/>
              <a:t>This </a:t>
            </a:r>
            <a:r>
              <a:rPr lang="en-CA" dirty="0"/>
              <a:t>is not a re-write of TMG but a product that starts from the TMG concepts and evolves them into a product with wider appeal to historians in general. It will import TMG v8.05+ projects with the expectation of retaining all the data and equivalent tools to work with that data. </a:t>
            </a:r>
            <a:r>
              <a:rPr lang="en-CA" dirty="0" smtClean="0"/>
              <a:t>The </a:t>
            </a:r>
            <a:r>
              <a:rPr lang="en-CA" dirty="0"/>
              <a:t>design has reached the point where we are about to test competing technologies for its implementation.</a:t>
            </a:r>
          </a:p>
          <a:p>
            <a:endParaRPr lang="en-CA" dirty="0" smtClean="0"/>
          </a:p>
          <a:p>
            <a:r>
              <a:rPr lang="en-CA" dirty="0" smtClean="0"/>
              <a:t>Progress on </a:t>
            </a:r>
            <a:r>
              <a:rPr lang="en-CA" dirty="0"/>
              <a:t>the HRE </a:t>
            </a:r>
            <a:r>
              <a:rPr lang="en-CA" dirty="0" smtClean="0"/>
              <a:t>project has </a:t>
            </a:r>
            <a:r>
              <a:rPr lang="en-CA" dirty="0"/>
              <a:t>been slow but steady, and its goal is NOT to make a TMG look alike, </a:t>
            </a:r>
            <a:r>
              <a:rPr lang="en-CA" dirty="0" smtClean="0"/>
              <a:t>but </a:t>
            </a:r>
            <a:r>
              <a:rPr lang="en-CA" dirty="0"/>
              <a:t>a full modern application that supports all the features of TMG with </a:t>
            </a:r>
            <a:r>
              <a:rPr lang="en-CA" dirty="0" smtClean="0"/>
              <a:t>more </a:t>
            </a:r>
            <a:r>
              <a:rPr lang="en-CA" dirty="0"/>
              <a:t>flexibility. Its UI will NOT be 'just like TMG', but should </a:t>
            </a:r>
            <a:r>
              <a:rPr lang="en-CA" dirty="0" smtClean="0"/>
              <a:t>largely</a:t>
            </a:r>
            <a:r>
              <a:rPr lang="en-CA" dirty="0"/>
              <a:t> </a:t>
            </a:r>
            <a:r>
              <a:rPr lang="en-CA" dirty="0" smtClean="0"/>
              <a:t>be </a:t>
            </a:r>
            <a:r>
              <a:rPr lang="en-CA" dirty="0"/>
              <a:t>familiar for a TMG user</a:t>
            </a:r>
            <a:r>
              <a:rPr lang="en-CA" dirty="0" smtClean="0"/>
              <a:t>.</a:t>
            </a:r>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Windows 10</a:t>
            </a:r>
            <a:endParaRPr lang="en-CA" dirty="0"/>
          </a:p>
        </p:txBody>
      </p:sp>
      <p:sp>
        <p:nvSpPr>
          <p:cNvPr id="3" name="Content Placeholder 2"/>
          <p:cNvSpPr>
            <a:spLocks noGrp="1"/>
          </p:cNvSpPr>
          <p:nvPr>
            <p:ph idx="1"/>
          </p:nvPr>
        </p:nvSpPr>
        <p:spPr>
          <a:xfrm>
            <a:off x="457200" y="1874838"/>
            <a:ext cx="8229600" cy="4525963"/>
          </a:xfrm>
        </p:spPr>
        <p:txBody>
          <a:bodyPr>
            <a:normAutofit fontScale="92500" lnSpcReduction="10000"/>
          </a:bodyPr>
          <a:lstStyle/>
          <a:p>
            <a:r>
              <a:rPr lang="en-CA" dirty="0" smtClean="0"/>
              <a:t>TMG 9.05 runs fine on Windows 10 Preview 10030 - </a:t>
            </a:r>
            <a:r>
              <a:rPr lang="en-CA" dirty="0"/>
              <a:t>Don Ferguson</a:t>
            </a:r>
          </a:p>
          <a:p>
            <a:r>
              <a:rPr lang="en-CA" dirty="0"/>
              <a:t>For various reasons, Windows will "lose" the unlock information and require you to re-enter it.  Follow the instructions given on Terry </a:t>
            </a:r>
            <a:r>
              <a:rPr lang="en-CA" dirty="0" err="1"/>
              <a:t>Reigel's</a:t>
            </a:r>
            <a:r>
              <a:rPr lang="en-CA" dirty="0"/>
              <a:t> page at &lt;</a:t>
            </a:r>
            <a:r>
              <a:rPr lang="en-CA" u="sng" dirty="0">
                <a:hlinkClick r:id="rId3"/>
              </a:rPr>
              <a:t>http://tmg.reigelridge.com/new-computer-version.htm#unlock</a:t>
            </a:r>
            <a:r>
              <a:rPr lang="en-CA" dirty="0"/>
              <a:t>&gt;.  And use the exact information given you for your license (name, e-mail address, and serial) even if anything has changed.</a:t>
            </a:r>
          </a:p>
          <a:p>
            <a:endParaRPr lang="en-CA" dirty="0"/>
          </a:p>
          <a:p>
            <a:endParaRPr lang="en-CA" dirty="0"/>
          </a:p>
        </p:txBody>
      </p:sp>
      <p:pic>
        <p:nvPicPr>
          <p:cNvPr id="4" name="Picture 3"/>
          <p:cNvPicPr>
            <a:picLocks noChangeAspect="1"/>
          </p:cNvPicPr>
          <p:nvPr/>
        </p:nvPicPr>
        <p:blipFill>
          <a:blip r:embed="rId4"/>
          <a:stretch>
            <a:fillRect/>
          </a:stretch>
        </p:blipFill>
        <p:spPr>
          <a:xfrm>
            <a:off x="5829300" y="46038"/>
            <a:ext cx="2857500" cy="1600200"/>
          </a:xfrm>
          <a:prstGeom prst="rect">
            <a:avLst/>
          </a:prstGeom>
        </p:spPr>
      </p:pic>
      <p:pic>
        <p:nvPicPr>
          <p:cNvPr id="5" name="Picture 4"/>
          <p:cNvPicPr>
            <a:picLocks noChangeAspect="1"/>
          </p:cNvPicPr>
          <p:nvPr/>
        </p:nvPicPr>
        <p:blipFill>
          <a:blip r:embed="rId5"/>
          <a:stretch>
            <a:fillRect/>
          </a:stretch>
        </p:blipFill>
        <p:spPr>
          <a:xfrm>
            <a:off x="1115617" y="902481"/>
            <a:ext cx="4320480" cy="1030313"/>
          </a:xfrm>
          <a:prstGeom prst="rect">
            <a:avLst/>
          </a:prstGeom>
        </p:spPr>
      </p:pic>
    </p:spTree>
    <p:extLst>
      <p:ext uri="{BB962C8B-B14F-4D97-AF65-F5344CB8AC3E}">
        <p14:creationId xmlns:p14="http://schemas.microsoft.com/office/powerpoint/2010/main" val="570911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Lost data on Windows 10</a:t>
            </a:r>
          </a:p>
        </p:txBody>
      </p:sp>
      <p:sp>
        <p:nvSpPr>
          <p:cNvPr id="3" name="Content Placeholder 2"/>
          <p:cNvSpPr>
            <a:spLocks noGrp="1"/>
          </p:cNvSpPr>
          <p:nvPr>
            <p:ph idx="1"/>
          </p:nvPr>
        </p:nvSpPr>
        <p:spPr/>
        <p:txBody>
          <a:bodyPr>
            <a:normAutofit fontScale="70000" lnSpcReduction="20000"/>
          </a:bodyPr>
          <a:lstStyle/>
          <a:p>
            <a:pPr marL="0" indent="0">
              <a:buNone/>
            </a:pPr>
            <a:r>
              <a:rPr lang="en-CA" dirty="0" smtClean="0"/>
              <a:t>John Cardinal:</a:t>
            </a:r>
            <a:endParaRPr lang="en-CA" dirty="0"/>
          </a:p>
          <a:p>
            <a:r>
              <a:rPr lang="en-CA" dirty="0"/>
              <a:t>My suspicion is that when you updated to Windows 10, you (inadvertently) created a new user account. Your TMG project data was stored under the "Documents" folder of user "A", but you are now logged in as user "B".</a:t>
            </a:r>
          </a:p>
          <a:p>
            <a:r>
              <a:rPr lang="en-CA" dirty="0" smtClean="0"/>
              <a:t>If </a:t>
            </a:r>
            <a:r>
              <a:rPr lang="en-CA" dirty="0"/>
              <a:t>I am correct, the usual source of this issue is that Windows 10 wants you to use an account that is tied to their cloud services, and to do that, they make a new account for you during the upgrade. I am not sure if Microsoft attempts to move data from the old account to the new or not, but one way or the other, TMG projects are not moved, and that makes them look like they are gone.</a:t>
            </a:r>
          </a:p>
          <a:p>
            <a:r>
              <a:rPr lang="en-CA" dirty="0" smtClean="0"/>
              <a:t>To </a:t>
            </a:r>
            <a:r>
              <a:rPr lang="en-CA" dirty="0"/>
              <a:t>find your TMG project, you may have to look under the c:/users folder for your old account.</a:t>
            </a:r>
          </a:p>
        </p:txBody>
      </p:sp>
    </p:spTree>
    <p:extLst>
      <p:ext uri="{BB962C8B-B14F-4D97-AF65-F5344CB8AC3E}">
        <p14:creationId xmlns:p14="http://schemas.microsoft.com/office/powerpoint/2010/main" val="3350759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1187624" y="223673"/>
            <a:ext cx="6768752" cy="6220251"/>
          </a:xfrm>
          <a:prstGeom prst="rect">
            <a:avLst/>
          </a:prstGeom>
        </p:spPr>
      </p:pic>
    </p:spTree>
    <p:extLst>
      <p:ext uri="{BB962C8B-B14F-4D97-AF65-F5344CB8AC3E}">
        <p14:creationId xmlns:p14="http://schemas.microsoft.com/office/powerpoint/2010/main" val="423805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Lost data on Windows 10</a:t>
            </a:r>
          </a:p>
        </p:txBody>
      </p:sp>
      <p:sp>
        <p:nvSpPr>
          <p:cNvPr id="3" name="Content Placeholder 2"/>
          <p:cNvSpPr>
            <a:spLocks noGrp="1"/>
          </p:cNvSpPr>
          <p:nvPr>
            <p:ph idx="1"/>
          </p:nvPr>
        </p:nvSpPr>
        <p:spPr/>
        <p:txBody>
          <a:bodyPr>
            <a:normAutofit fontScale="92500"/>
          </a:bodyPr>
          <a:lstStyle/>
          <a:p>
            <a:r>
              <a:rPr lang="en-CA" dirty="0"/>
              <a:t>If the Welcome screen no longer appears, then open TMG to whatever it wants to and use the File &gt; Open Project menu command to find your project. I don't think you can open a Project from double-clicking on in Windows Explorer. But knowing where it is should help you navigate to it once  you use the Open Project command.</a:t>
            </a:r>
          </a:p>
          <a:p>
            <a:r>
              <a:rPr lang="en-CA" dirty="0" smtClean="0"/>
              <a:t>You can also use File&gt;Preferences&gt;</a:t>
            </a:r>
            <a:r>
              <a:rPr lang="en-CA" dirty="0" err="1" smtClean="0"/>
              <a:t>Startup</a:t>
            </a:r>
            <a:r>
              <a:rPr lang="en-CA" dirty="0" smtClean="0"/>
              <a:t> and Exit to Show Welcome Window at </a:t>
            </a:r>
            <a:r>
              <a:rPr lang="en-CA" dirty="0" err="1" smtClean="0"/>
              <a:t>Startup</a:t>
            </a:r>
            <a:endParaRPr lang="en-CA" dirty="0"/>
          </a:p>
        </p:txBody>
      </p:sp>
    </p:spTree>
    <p:extLst>
      <p:ext uri="{BB962C8B-B14F-4D97-AF65-F5344CB8AC3E}">
        <p14:creationId xmlns:p14="http://schemas.microsoft.com/office/powerpoint/2010/main" val="2422935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2070</TotalTime>
  <Words>1284</Words>
  <Application>Microsoft Office PowerPoint</Application>
  <PresentationFormat>On-screen Show (4:3)</PresentationFormat>
  <Paragraphs>76</Paragraphs>
  <Slides>15</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Mike’s Monthly TMG Tips</vt:lpstr>
      <vt:lpstr>Social Media Update Rootsweb servers have been off-line since 24 Feb due to a hardware problem and the estimate is 15 March for their return </vt:lpstr>
      <vt:lpstr>Family Historian 6.1</vt:lpstr>
      <vt:lpstr>Family Historian 6.1</vt:lpstr>
      <vt:lpstr>History Research Environment (HRE)</vt:lpstr>
      <vt:lpstr>Windows 10</vt:lpstr>
      <vt:lpstr>Lost data on Windows 10</vt:lpstr>
      <vt:lpstr>PowerPoint Presentation</vt:lpstr>
      <vt:lpstr>Lost data on Windows 10</vt:lpstr>
      <vt:lpstr>rootstrust software</vt:lpstr>
      <vt:lpstr>rootstrust software</vt:lpstr>
      <vt:lpstr>Backup</vt:lpstr>
      <vt:lpstr>How to Sync one TMG project installed on two machines</vt:lpstr>
      <vt:lpstr>WARNING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OGS Conference 2017</cp:lastModifiedBy>
  <cp:revision>206</cp:revision>
  <dcterms:created xsi:type="dcterms:W3CDTF">2014-05-03T20:45:47Z</dcterms:created>
  <dcterms:modified xsi:type="dcterms:W3CDTF">2016-03-04T17:20:59Z</dcterms:modified>
</cp:coreProperties>
</file>