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3" r:id="rId3"/>
    <p:sldId id="369" r:id="rId4"/>
    <p:sldId id="294" r:id="rId5"/>
    <p:sldId id="353" r:id="rId6"/>
    <p:sldId id="364" r:id="rId7"/>
    <p:sldId id="359" r:id="rId8"/>
    <p:sldId id="360" r:id="rId9"/>
    <p:sldId id="365" r:id="rId10"/>
    <p:sldId id="340" r:id="rId11"/>
    <p:sldId id="366" r:id="rId12"/>
    <p:sldId id="367" r:id="rId13"/>
    <p:sldId id="368" r:id="rId14"/>
    <p:sldId id="370" r:id="rId15"/>
    <p:sldId id="372" r:id="rId16"/>
    <p:sldId id="371" r:id="rId17"/>
    <p:sldId id="3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76" autoAdjust="0"/>
  </p:normalViewPr>
  <p:slideViewPr>
    <p:cSldViewPr>
      <p:cViewPr varScale="1">
        <p:scale>
          <a:sx n="84" d="100"/>
          <a:sy n="84" d="100"/>
        </p:scale>
        <p:origin x="69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257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EB516-4318-4CB2-BFD1-059BECC7F294}" type="datetimeFigureOut">
              <a:rPr lang="en-CA" smtClean="0"/>
              <a:t>2016-11-04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56CBC-595B-47EB-ADAB-B4913021330E}" type="slidenum">
              <a:rPr lang="en-CA" smtClean="0"/>
              <a:t>‹#›</a:t>
            </a:fld>
            <a:endParaRPr lang="en-CA"/>
          </a:p>
        </p:txBody>
      </p:sp>
    </p:spTree>
    <p:extLst>
      <p:ext uri="{BB962C8B-B14F-4D97-AF65-F5344CB8AC3E}">
        <p14:creationId xmlns:p14="http://schemas.microsoft.com/office/powerpoint/2010/main" val="209161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Quiet on Refugees but TMG Facebook had a long discussion</a:t>
            </a:r>
            <a:r>
              <a:rPr lang="en-CA" baseline="0" dirty="0" smtClean="0"/>
              <a:t> on moving to Family Historian. TMG Mailing List is also relatively quiet compared to other months with hundred of messages</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2</a:t>
            </a:fld>
            <a:endParaRPr lang="en-CA"/>
          </a:p>
        </p:txBody>
      </p:sp>
    </p:spTree>
    <p:extLst>
      <p:ext uri="{BB962C8B-B14F-4D97-AF65-F5344CB8AC3E}">
        <p14:creationId xmlns:p14="http://schemas.microsoft.com/office/powerpoint/2010/main" val="311867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Norton found a problem with the UK Version when I tried to download it.</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3</a:t>
            </a:fld>
            <a:endParaRPr lang="en-CA"/>
          </a:p>
        </p:txBody>
      </p:sp>
    </p:spTree>
    <p:extLst>
      <p:ext uri="{BB962C8B-B14F-4D97-AF65-F5344CB8AC3E}">
        <p14:creationId xmlns:p14="http://schemas.microsoft.com/office/powerpoint/2010/main" val="320740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4</a:t>
            </a:fld>
            <a:endParaRPr lang="en-CA"/>
          </a:p>
        </p:txBody>
      </p:sp>
    </p:spTree>
    <p:extLst>
      <p:ext uri="{BB962C8B-B14F-4D97-AF65-F5344CB8AC3E}">
        <p14:creationId xmlns:p14="http://schemas.microsoft.com/office/powerpoint/2010/main" val="90532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has been little discussion since this came out on</a:t>
            </a:r>
            <a:r>
              <a:rPr lang="en-CA" baseline="0" dirty="0" smtClean="0"/>
              <a:t> 22 December, which suggests that it may have worked well.</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5</a:t>
            </a:fld>
            <a:endParaRPr lang="en-CA"/>
          </a:p>
        </p:txBody>
      </p:sp>
    </p:spTree>
    <p:extLst>
      <p:ext uri="{BB962C8B-B14F-4D97-AF65-F5344CB8AC3E}">
        <p14:creationId xmlns:p14="http://schemas.microsoft.com/office/powerpoint/2010/main" val="85731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has been little discussion since this came out on</a:t>
            </a:r>
            <a:r>
              <a:rPr lang="en-CA" baseline="0" dirty="0" smtClean="0"/>
              <a:t> 22 December, which suggests that it may have worked well.</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6</a:t>
            </a:fld>
            <a:endParaRPr lang="en-CA"/>
          </a:p>
        </p:txBody>
      </p:sp>
    </p:spTree>
    <p:extLst>
      <p:ext uri="{BB962C8B-B14F-4D97-AF65-F5344CB8AC3E}">
        <p14:creationId xmlns:p14="http://schemas.microsoft.com/office/powerpoint/2010/main" val="188575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8</a:t>
            </a:fld>
            <a:endParaRPr lang="en-CA"/>
          </a:p>
        </p:txBody>
      </p:sp>
    </p:spTree>
    <p:extLst>
      <p:ext uri="{BB962C8B-B14F-4D97-AF65-F5344CB8AC3E}">
        <p14:creationId xmlns:p14="http://schemas.microsoft.com/office/powerpoint/2010/main" val="2822971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Nothing new with </a:t>
            </a:r>
            <a:r>
              <a:rPr lang="en-CA" dirty="0" err="1" smtClean="0"/>
              <a:t>Rootsweb</a:t>
            </a:r>
            <a:r>
              <a:rPr lang="en-CA" dirty="0" smtClean="0"/>
              <a:t> down.</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10</a:t>
            </a:fld>
            <a:endParaRPr lang="en-CA"/>
          </a:p>
        </p:txBody>
      </p:sp>
    </p:spTree>
    <p:extLst>
      <p:ext uri="{BB962C8B-B14F-4D97-AF65-F5344CB8AC3E}">
        <p14:creationId xmlns:p14="http://schemas.microsoft.com/office/powerpoint/2010/main" val="369976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tonight</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17</a:t>
            </a:fld>
            <a:endParaRPr lang="en-CA"/>
          </a:p>
        </p:txBody>
      </p:sp>
    </p:spTree>
    <p:extLst>
      <p:ext uri="{BB962C8B-B14F-4D97-AF65-F5344CB8AC3E}">
        <p14:creationId xmlns:p14="http://schemas.microsoft.com/office/powerpoint/2010/main" val="136146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D4DDB-8D61-4776-B05F-BBA6861E4ACF}" type="datetimeFigureOut">
              <a:rPr lang="en-CA" smtClean="0"/>
              <a:pPr/>
              <a:t>2016-11-04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ACB91F-E25E-4806-8852-E679DD28E97C}"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D4DDB-8D61-4776-B05F-BBA6861E4ACF}" type="datetimeFigureOut">
              <a:rPr lang="en-CA" smtClean="0"/>
              <a:pPr/>
              <a:t>2016-11-04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CB91F-E25E-4806-8852-E679DD28E97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istoryresearchenvironmen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hrewiki.org/index.php?title=Main_Page" TargetMode="External"/><Relationship Id="rId5" Type="http://schemas.openxmlformats.org/officeDocument/2006/relationships/hyperlink" Target="https://historyresearchenvironment.org/donate/" TargetMode="External"/><Relationship Id="rId4" Type="http://schemas.openxmlformats.org/officeDocument/2006/relationships/hyperlink" Target="https://historyresearchenvironment.org/become-a-volunte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sts.rootsweb.ancestry.com/index/other/Miscellaneous/TMG-REFUGEE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lists.rootsweb.ancestry.com/index/other/Software/TMG.html" TargetMode="External"/><Relationship Id="rId5" Type="http://schemas.openxmlformats.org/officeDocument/2006/relationships/hyperlink" Target="https://www.facebook.com/groups/themastergenealogist/" TargetMode="External"/><Relationship Id="rId4" Type="http://schemas.openxmlformats.org/officeDocument/2006/relationships/hyperlink" Target="https://sites.google.com/site/tmgrefuge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whollygenes.com/files/tmg9setup.ex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whollygenes.com/files/tmg9uksetup.ex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tmg.reigelridge.com/new-computer-version.htm#unloc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mily-historian.co.uk/tou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rootstrus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rchiver.rootsweb.ancestry.com/th/read/tmg/2016-01/145217680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ollapp.com/app/gramp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b="1" dirty="0" smtClean="0"/>
              <a:t>Mike’s TMG Tips</a:t>
            </a:r>
            <a:endParaRPr lang="en-CA" dirty="0"/>
          </a:p>
        </p:txBody>
      </p:sp>
      <p:sp>
        <p:nvSpPr>
          <p:cNvPr id="3" name="Subtitle 2"/>
          <p:cNvSpPr>
            <a:spLocks noGrp="1"/>
          </p:cNvSpPr>
          <p:nvPr>
            <p:ph type="subTitle" idx="1"/>
          </p:nvPr>
        </p:nvSpPr>
        <p:spPr>
          <a:xfrm>
            <a:off x="1371600" y="3886200"/>
            <a:ext cx="6400800" cy="1752600"/>
          </a:xfrm>
        </p:spPr>
        <p:txBody>
          <a:bodyPr/>
          <a:lstStyle/>
          <a:p>
            <a:r>
              <a:rPr lang="en-CA" dirty="0" smtClean="0"/>
              <a:t>Ottawa TMGUG</a:t>
            </a:r>
          </a:p>
          <a:p>
            <a:r>
              <a:rPr lang="en-CA" dirty="0" smtClean="0"/>
              <a:t>5 Nov 2016</a:t>
            </a:r>
            <a:endParaRPr lang="en-CA" dirty="0"/>
          </a:p>
        </p:txBody>
      </p:sp>
      <p:pic>
        <p:nvPicPr>
          <p:cNvPr id="4" name="Picture 3"/>
          <p:cNvPicPr>
            <a:picLocks noChangeAspect="1"/>
          </p:cNvPicPr>
          <p:nvPr/>
        </p:nvPicPr>
        <p:blipFill>
          <a:blip r:embed="rId2"/>
          <a:stretch>
            <a:fillRect/>
          </a:stretch>
        </p:blipFill>
        <p:spPr>
          <a:xfrm>
            <a:off x="2323135" y="260648"/>
            <a:ext cx="4497730" cy="16561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History Research </a:t>
            </a:r>
            <a:r>
              <a:rPr lang="en-CA" dirty="0" smtClean="0"/>
              <a:t>Environment (HRE)</a:t>
            </a:r>
            <a:endParaRPr lang="en-CA" dirty="0"/>
          </a:p>
        </p:txBody>
      </p:sp>
      <p:sp>
        <p:nvSpPr>
          <p:cNvPr id="3" name="Content Placeholder 2"/>
          <p:cNvSpPr>
            <a:spLocks noGrp="1"/>
          </p:cNvSpPr>
          <p:nvPr>
            <p:ph idx="1"/>
          </p:nvPr>
        </p:nvSpPr>
        <p:spPr>
          <a:xfrm>
            <a:off x="457200" y="1556792"/>
            <a:ext cx="8363272" cy="5184576"/>
          </a:xfrm>
        </p:spPr>
        <p:txBody>
          <a:bodyPr>
            <a:normAutofit fontScale="70000" lnSpcReduction="20000"/>
          </a:bodyPr>
          <a:lstStyle/>
          <a:p>
            <a:pPr marL="0" indent="0">
              <a:buNone/>
            </a:pPr>
            <a:r>
              <a:rPr lang="en-CA" dirty="0" smtClean="0"/>
              <a:t>17 Sep 2016: </a:t>
            </a:r>
            <a:r>
              <a:rPr lang="en-US" dirty="0"/>
              <a:t>Announcing a genealogy project: History Research Environment (HRE)</a:t>
            </a:r>
            <a:br>
              <a:rPr lang="en-US" dirty="0"/>
            </a:br>
            <a:r>
              <a:rPr lang="en-US" dirty="0"/>
              <a:t/>
            </a:r>
            <a:br>
              <a:rPr lang="en-US" dirty="0"/>
            </a:br>
            <a:r>
              <a:rPr lang="en-US" dirty="0" smtClean="0"/>
              <a:t>We </a:t>
            </a:r>
            <a:r>
              <a:rPr lang="en-US" dirty="0"/>
              <a:t>are able to announce an open </a:t>
            </a:r>
            <a:r>
              <a:rPr lang="en-US" dirty="0" smtClean="0"/>
              <a:t>source project </a:t>
            </a:r>
            <a:r>
              <a:rPr lang="en-US" dirty="0"/>
              <a:t>to create a new program called HRE (History Research Environment). </a:t>
            </a:r>
            <a:r>
              <a:rPr lang="en-US" dirty="0" smtClean="0"/>
              <a:t>It is </a:t>
            </a:r>
            <a:r>
              <a:rPr lang="en-US" dirty="0"/>
              <a:t>our intention that HRE will be compatible with existing TMG databases.</a:t>
            </a:r>
            <a:br>
              <a:rPr lang="en-US" dirty="0"/>
            </a:br>
            <a:r>
              <a:rPr lang="en-US" dirty="0"/>
              <a:t/>
            </a:r>
            <a:br>
              <a:rPr lang="en-US" dirty="0"/>
            </a:br>
            <a:r>
              <a:rPr lang="en-US" dirty="0" smtClean="0"/>
              <a:t>A small </a:t>
            </a:r>
            <a:r>
              <a:rPr lang="en-US" dirty="0"/>
              <a:t>team of experienced TMG users has </a:t>
            </a:r>
            <a:r>
              <a:rPr lang="en-US" dirty="0" smtClean="0"/>
              <a:t>been preparing </a:t>
            </a:r>
            <a:r>
              <a:rPr lang="en-US" dirty="0"/>
              <a:t>the ground for HRE. Our website and wiki are now live, and </a:t>
            </a:r>
            <a:r>
              <a:rPr lang="en-US" dirty="0" smtClean="0"/>
              <a:t>a company </a:t>
            </a:r>
            <a:r>
              <a:rPr lang="en-US" dirty="0"/>
              <a:t>(History Research Environment Ltd) has been registered to </a:t>
            </a:r>
            <a:r>
              <a:rPr lang="en-US" dirty="0" smtClean="0"/>
              <a:t>ensure that </a:t>
            </a:r>
            <a:r>
              <a:rPr lang="en-US" dirty="0"/>
              <a:t>we can properly handle project funds and deal with copyright and </a:t>
            </a:r>
            <a:r>
              <a:rPr lang="en-US" dirty="0" smtClean="0"/>
              <a:t>other legal </a:t>
            </a:r>
            <a:r>
              <a:rPr lang="en-US" dirty="0"/>
              <a:t>issues</a:t>
            </a:r>
            <a:r>
              <a:rPr lang="en-US" dirty="0" smtClean="0"/>
              <a:t>.</a:t>
            </a:r>
          </a:p>
          <a:p>
            <a:pPr marL="0" indent="0">
              <a:buNone/>
            </a:pPr>
            <a:endParaRPr lang="en-US" dirty="0" smtClean="0"/>
          </a:p>
          <a:p>
            <a:pPr marL="0" indent="0">
              <a:buNone/>
            </a:pPr>
            <a:r>
              <a:rPr lang="en-US" dirty="0"/>
              <a:t>Project website: </a:t>
            </a:r>
            <a:r>
              <a:rPr lang="en-US" dirty="0">
                <a:hlinkClick r:id="rId3"/>
              </a:rPr>
              <a:t>https://historyresearchenvironment.org</a:t>
            </a:r>
            <a:r>
              <a:rPr lang="en-US" dirty="0"/>
              <a:t/>
            </a:r>
            <a:br>
              <a:rPr lang="en-US" dirty="0"/>
            </a:br>
            <a:r>
              <a:rPr lang="en-US" dirty="0"/>
              <a:t>Volunteer </a:t>
            </a:r>
            <a:r>
              <a:rPr lang="en-US" dirty="0" smtClean="0"/>
              <a:t>skills: </a:t>
            </a:r>
            <a:r>
              <a:rPr lang="en-US" sz="2600" dirty="0">
                <a:hlinkClick r:id="rId4"/>
              </a:rPr>
              <a:t>https://</a:t>
            </a:r>
            <a:r>
              <a:rPr lang="en-US" sz="2600" dirty="0" smtClean="0">
                <a:hlinkClick r:id="rId4"/>
              </a:rPr>
              <a:t>historyresearchenvironment.org/become-a-volunteer</a:t>
            </a:r>
            <a:r>
              <a:rPr lang="en-US" sz="2600" dirty="0">
                <a:hlinkClick r:id="rId4"/>
              </a:rPr>
              <a:t>/</a:t>
            </a:r>
            <a:r>
              <a:rPr lang="en-US" dirty="0"/>
              <a:t/>
            </a:r>
            <a:br>
              <a:rPr lang="en-US" dirty="0"/>
            </a:br>
            <a:r>
              <a:rPr lang="en-US" dirty="0"/>
              <a:t>Donate: </a:t>
            </a:r>
            <a:r>
              <a:rPr lang="en-US" dirty="0">
                <a:hlinkClick r:id="rId5"/>
              </a:rPr>
              <a:t>https://historyresearchenvironment.org/donate/</a:t>
            </a:r>
            <a:br>
              <a:rPr lang="en-US" dirty="0">
                <a:hlinkClick r:id="rId5"/>
              </a:rPr>
            </a:br>
            <a:r>
              <a:rPr lang="en-US" dirty="0"/>
              <a:t>Wiki: </a:t>
            </a:r>
            <a:r>
              <a:rPr lang="en-US" dirty="0">
                <a:hlinkClick r:id="rId6"/>
              </a:rPr>
              <a:t>http://hrewiki.org/index.php?title=Main_Page</a:t>
            </a:r>
            <a:endParaRPr lang="en-CA" dirty="0" smtClean="0"/>
          </a:p>
        </p:txBody>
      </p:sp>
    </p:spTree>
    <p:extLst>
      <p:ext uri="{BB962C8B-B14F-4D97-AF65-F5344CB8AC3E}">
        <p14:creationId xmlns:p14="http://schemas.microsoft.com/office/powerpoint/2010/main" val="3738634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2016 incompatible w/TMG?</a:t>
            </a:r>
          </a:p>
        </p:txBody>
      </p:sp>
      <p:sp>
        <p:nvSpPr>
          <p:cNvPr id="3" name="Content Placeholder 2"/>
          <p:cNvSpPr>
            <a:spLocks noGrp="1"/>
          </p:cNvSpPr>
          <p:nvPr>
            <p:ph idx="1"/>
          </p:nvPr>
        </p:nvSpPr>
        <p:spPr/>
        <p:txBody>
          <a:bodyPr>
            <a:normAutofit lnSpcReduction="10000"/>
          </a:bodyPr>
          <a:lstStyle/>
          <a:p>
            <a:pPr marL="0" indent="0">
              <a:buNone/>
            </a:pPr>
            <a:r>
              <a:rPr lang="en-US" dirty="0"/>
              <a:t>Open a report definition screen for one of the report types that doesn't work and click help. Read the note in the box at the top of the </a:t>
            </a:r>
            <a:r>
              <a:rPr lang="en-US" dirty="0" smtClean="0"/>
              <a:t>page: </a:t>
            </a:r>
          </a:p>
          <a:p>
            <a:r>
              <a:rPr lang="en-US" b="1" dirty="0" smtClean="0"/>
              <a:t>Note</a:t>
            </a:r>
            <a:r>
              <a:rPr lang="en-US" b="1" dirty="0"/>
              <a:t>:</a:t>
            </a:r>
            <a:r>
              <a:rPr lang="en-US" dirty="0"/>
              <a:t> If you are using Microsoft Word 2013, you should choose the Rich Text Format (RTF) file type to save the report rather than the Microsoft Word (DOC) file type. This tabular report is not compatible with the table structure used in Microsoft Word 2013</a:t>
            </a:r>
          </a:p>
        </p:txBody>
      </p:sp>
    </p:spTree>
    <p:extLst>
      <p:ext uri="{BB962C8B-B14F-4D97-AF65-F5344CB8AC3E}">
        <p14:creationId xmlns:p14="http://schemas.microsoft.com/office/powerpoint/2010/main" val="301569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Narrative Peculiarity</a:t>
            </a:r>
          </a:p>
        </p:txBody>
      </p:sp>
      <p:sp>
        <p:nvSpPr>
          <p:cNvPr id="3" name="Content Placeholder 2"/>
          <p:cNvSpPr>
            <a:spLocks noGrp="1"/>
          </p:cNvSpPr>
          <p:nvPr>
            <p:ph idx="1"/>
          </p:nvPr>
        </p:nvSpPr>
        <p:spPr>
          <a:xfrm>
            <a:off x="457200" y="1600200"/>
            <a:ext cx="8229600" cy="4781128"/>
          </a:xfrm>
        </p:spPr>
        <p:txBody>
          <a:bodyPr>
            <a:normAutofit fontScale="40000" lnSpcReduction="20000"/>
          </a:bodyPr>
          <a:lstStyle/>
          <a:p>
            <a:pPr marL="0" indent="0">
              <a:lnSpc>
                <a:spcPct val="120000"/>
              </a:lnSpc>
              <a:buNone/>
            </a:pPr>
            <a:r>
              <a:rPr lang="en-US" sz="3500" dirty="0" smtClean="0">
                <a:solidFill>
                  <a:srgbClr val="FF0000"/>
                </a:solidFill>
              </a:rPr>
              <a:t>There </a:t>
            </a:r>
            <a:r>
              <a:rPr lang="en-US" sz="3500" dirty="0">
                <a:solidFill>
                  <a:srgbClr val="FF0000"/>
                </a:solidFill>
              </a:rPr>
              <a:t>are only </a:t>
            </a:r>
            <a:r>
              <a:rPr lang="en-US" sz="3500" b="1" dirty="0" smtClean="0">
                <a:solidFill>
                  <a:srgbClr val="FF0000"/>
                </a:solidFill>
              </a:rPr>
              <a:t>four</a:t>
            </a:r>
            <a:r>
              <a:rPr lang="en-US" sz="3500" dirty="0" smtClean="0">
                <a:solidFill>
                  <a:srgbClr val="FF0000"/>
                </a:solidFill>
              </a:rPr>
              <a:t> </a:t>
            </a:r>
            <a:r>
              <a:rPr lang="en-US" sz="3500" dirty="0">
                <a:solidFill>
                  <a:srgbClr val="FF0000"/>
                </a:solidFill>
              </a:rPr>
              <a:t>citations for the Name-</a:t>
            </a:r>
            <a:r>
              <a:rPr lang="en-US" sz="3500" dirty="0" err="1">
                <a:solidFill>
                  <a:srgbClr val="FF0000"/>
                </a:solidFill>
              </a:rPr>
              <a:t>Var</a:t>
            </a:r>
            <a:r>
              <a:rPr lang="en-US" sz="3500" dirty="0">
                <a:solidFill>
                  <a:srgbClr val="FF0000"/>
                </a:solidFill>
              </a:rPr>
              <a:t> tag for </a:t>
            </a:r>
            <a:r>
              <a:rPr lang="en-US" sz="3500" dirty="0" smtClean="0">
                <a:solidFill>
                  <a:srgbClr val="FF0000"/>
                </a:solidFill>
              </a:rPr>
              <a:t>"</a:t>
            </a:r>
            <a:r>
              <a:rPr lang="en-US" sz="3500" dirty="0">
                <a:solidFill>
                  <a:srgbClr val="FF0000"/>
                </a:solidFill>
              </a:rPr>
              <a:t>Catherine </a:t>
            </a:r>
            <a:r>
              <a:rPr lang="en-US" sz="3500" dirty="0" err="1">
                <a:solidFill>
                  <a:srgbClr val="FF0000"/>
                </a:solidFill>
              </a:rPr>
              <a:t>Byerly</a:t>
            </a:r>
            <a:r>
              <a:rPr lang="en-US" sz="3500" dirty="0">
                <a:solidFill>
                  <a:srgbClr val="FF0000"/>
                </a:solidFill>
              </a:rPr>
              <a:t>", yet </a:t>
            </a:r>
            <a:r>
              <a:rPr lang="en-US" sz="3500" b="1" dirty="0" smtClean="0">
                <a:solidFill>
                  <a:srgbClr val="FF0000"/>
                </a:solidFill>
              </a:rPr>
              <a:t>five</a:t>
            </a:r>
            <a:r>
              <a:rPr lang="en-US" sz="3500" dirty="0" smtClean="0">
                <a:solidFill>
                  <a:srgbClr val="FF0000"/>
                </a:solidFill>
              </a:rPr>
              <a:t> </a:t>
            </a:r>
            <a:r>
              <a:rPr lang="en-US" sz="3500" dirty="0">
                <a:solidFill>
                  <a:srgbClr val="FF0000"/>
                </a:solidFill>
              </a:rPr>
              <a:t>are listed by TMG in the Individual Narrative report</a:t>
            </a:r>
            <a:r>
              <a:rPr lang="en-US" sz="3500" dirty="0" smtClean="0">
                <a:solidFill>
                  <a:srgbClr val="FF0000"/>
                </a:solidFill>
              </a:rPr>
              <a:t>.  </a:t>
            </a:r>
            <a:r>
              <a:rPr lang="en-US" sz="3500" dirty="0">
                <a:solidFill>
                  <a:srgbClr val="FF0000"/>
                </a:solidFill>
              </a:rPr>
              <a:t>That fifth citation is for a census tag where she has the role </a:t>
            </a:r>
            <a:endParaRPr lang="en-US" sz="3500" dirty="0" smtClean="0">
              <a:solidFill>
                <a:srgbClr val="FF0000"/>
              </a:solidFill>
            </a:endParaRPr>
          </a:p>
          <a:p>
            <a:pPr marL="0" indent="0" algn="ctr">
              <a:lnSpc>
                <a:spcPct val="120000"/>
              </a:lnSpc>
              <a:buNone/>
            </a:pPr>
            <a:r>
              <a:rPr lang="en-US" sz="3500" dirty="0" smtClean="0">
                <a:solidFill>
                  <a:srgbClr val="FF0000"/>
                </a:solidFill>
              </a:rPr>
              <a:t>[</a:t>
            </a:r>
            <a:r>
              <a:rPr lang="en-US" sz="3500" dirty="0" err="1">
                <a:solidFill>
                  <a:srgbClr val="FF0000"/>
                </a:solidFill>
              </a:rPr>
              <a:t>RG:with</a:t>
            </a:r>
            <a:r>
              <a:rPr lang="en-US" sz="3500" dirty="0">
                <a:solidFill>
                  <a:srgbClr val="FF0000"/>
                </a:solidFill>
              </a:rPr>
              <a:t> Parents].</a:t>
            </a:r>
          </a:p>
          <a:p>
            <a:pPr marL="0" indent="0">
              <a:lnSpc>
                <a:spcPct val="120000"/>
              </a:lnSpc>
              <a:buNone/>
            </a:pPr>
            <a:endParaRPr lang="en-US" sz="2300" dirty="0" smtClean="0">
              <a:solidFill>
                <a:srgbClr val="FF0000"/>
              </a:solidFill>
            </a:endParaRPr>
          </a:p>
          <a:p>
            <a:pPr marL="0" indent="0">
              <a:lnSpc>
                <a:spcPct val="120000"/>
              </a:lnSpc>
              <a:buNone/>
            </a:pPr>
            <a:r>
              <a:rPr lang="en-US" sz="3500" dirty="0" smtClean="0">
                <a:solidFill>
                  <a:srgbClr val="FF0000"/>
                </a:solidFill>
              </a:rPr>
              <a:t>Why </a:t>
            </a:r>
            <a:r>
              <a:rPr lang="en-US" sz="3500" dirty="0">
                <a:solidFill>
                  <a:srgbClr val="FF0000"/>
                </a:solidFill>
              </a:rPr>
              <a:t>is that fifth </a:t>
            </a:r>
            <a:r>
              <a:rPr lang="en-US" sz="3500" dirty="0" smtClean="0">
                <a:solidFill>
                  <a:srgbClr val="FF0000"/>
                </a:solidFill>
              </a:rPr>
              <a:t>citation </a:t>
            </a:r>
            <a:r>
              <a:rPr lang="en-US" sz="3500" dirty="0">
                <a:solidFill>
                  <a:srgbClr val="FF0000"/>
                </a:solidFill>
              </a:rPr>
              <a:t>included?</a:t>
            </a:r>
          </a:p>
          <a:p>
            <a:pPr marL="0" indent="0">
              <a:lnSpc>
                <a:spcPct val="120000"/>
              </a:lnSpc>
              <a:buNone/>
            </a:pPr>
            <a:endParaRPr lang="en-US" sz="1700" dirty="0" smtClean="0"/>
          </a:p>
          <a:p>
            <a:pPr>
              <a:lnSpc>
                <a:spcPct val="120000"/>
              </a:lnSpc>
            </a:pPr>
            <a:r>
              <a:rPr lang="en-US" sz="4000" dirty="0" smtClean="0"/>
              <a:t>TMG</a:t>
            </a:r>
            <a:r>
              <a:rPr lang="en-US" sz="4000" dirty="0"/>
              <a:t>, like few (if any) other genealogy programs allows users to enter citations for the parent/child relationship. This is an essential feature - without documentation of these relationships you don't have a genealogy at all, but simply a series of narratives about apparently unrelated individuals (which is what you get with the Individual Narrative anyhow).</a:t>
            </a:r>
          </a:p>
          <a:p>
            <a:pPr>
              <a:lnSpc>
                <a:spcPct val="120000"/>
              </a:lnSpc>
            </a:pPr>
            <a:r>
              <a:rPr lang="en-US" sz="4000" dirty="0" smtClean="0"/>
              <a:t>Unfortunately</a:t>
            </a:r>
            <a:r>
              <a:rPr lang="en-US" sz="4000" dirty="0"/>
              <a:t>, TMG has never provided a really useful way to output these citations in reports. The only way is to include them along with the citations for the Name Tag, which appear after the first appearance of the name. There is no good way for the reader to know which citations are for the name and which are for the relationship to each parent.</a:t>
            </a:r>
          </a:p>
          <a:p>
            <a:pPr>
              <a:lnSpc>
                <a:spcPct val="120000"/>
              </a:lnSpc>
            </a:pPr>
            <a:r>
              <a:rPr lang="en-US" sz="4000" b="1" dirty="0"/>
              <a:t> </a:t>
            </a:r>
            <a:r>
              <a:rPr lang="en-US" sz="4000" b="1" dirty="0" smtClean="0"/>
              <a:t>I </a:t>
            </a:r>
            <a:r>
              <a:rPr lang="en-US" sz="4000" b="1" dirty="0"/>
              <a:t>you do not want the relationship citations to appear you can uncheck the box for "Include Name Sources" on the Sources tab of Options.</a:t>
            </a:r>
          </a:p>
          <a:p>
            <a:pPr>
              <a:lnSpc>
                <a:spcPct val="120000"/>
              </a:lnSpc>
            </a:pPr>
            <a:r>
              <a:rPr lang="en-US" sz="4000" dirty="0"/>
              <a:t> </a:t>
            </a:r>
            <a:r>
              <a:rPr lang="en-US" sz="4000" dirty="0" smtClean="0"/>
              <a:t>BTW</a:t>
            </a:r>
            <a:r>
              <a:rPr lang="en-US" sz="4000" dirty="0"/>
              <a:t>, unless your subject has only one identified parent, this result indicates you have not entered any citations for her relationship to </a:t>
            </a:r>
            <a:r>
              <a:rPr lang="en-US" sz="4000" dirty="0" smtClean="0"/>
              <a:t>the other </a:t>
            </a:r>
            <a:r>
              <a:rPr lang="en-US" sz="4000" dirty="0"/>
              <a:t>parent</a:t>
            </a:r>
            <a:r>
              <a:rPr lang="en-US" sz="4000" dirty="0" smtClean="0"/>
              <a:t>.</a:t>
            </a:r>
            <a:endParaRPr lang="en-US" sz="4000" dirty="0"/>
          </a:p>
        </p:txBody>
      </p:sp>
    </p:spTree>
    <p:extLst>
      <p:ext uri="{BB962C8B-B14F-4D97-AF65-F5344CB8AC3E}">
        <p14:creationId xmlns:p14="http://schemas.microsoft.com/office/powerpoint/2010/main" val="342786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backing up files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rgbClr val="FF0000"/>
                </a:solidFill>
              </a:rPr>
              <a:t>I get an error notice when I try to </a:t>
            </a:r>
            <a:r>
              <a:rPr lang="en-US" dirty="0" smtClean="0">
                <a:solidFill>
                  <a:srgbClr val="FF0000"/>
                </a:solidFill>
              </a:rPr>
              <a:t>back.  </a:t>
            </a:r>
            <a:r>
              <a:rPr lang="en-US" dirty="0">
                <a:solidFill>
                  <a:srgbClr val="FF0000"/>
                </a:solidFill>
              </a:rPr>
              <a:t>The notice is "Input file read failure - </a:t>
            </a:r>
            <a:r>
              <a:rPr lang="en-US" dirty="0" smtClean="0">
                <a:solidFill>
                  <a:srgbClr val="FF0000"/>
                </a:solidFill>
              </a:rPr>
              <a:t>This </a:t>
            </a:r>
            <a:r>
              <a:rPr lang="en-US" dirty="0">
                <a:solidFill>
                  <a:srgbClr val="FF0000"/>
                </a:solidFill>
              </a:rPr>
              <a:t>error occurs when a read operation is performed on a ZIP file that </a:t>
            </a:r>
            <a:r>
              <a:rPr lang="en-US" dirty="0" smtClean="0">
                <a:solidFill>
                  <a:srgbClr val="FF0000"/>
                </a:solidFill>
              </a:rPr>
              <a:t>is </a:t>
            </a:r>
            <a:r>
              <a:rPr lang="en-US" dirty="0">
                <a:solidFill>
                  <a:srgbClr val="FF0000"/>
                </a:solidFill>
              </a:rPr>
              <a:t>locked or restricted by another process."</a:t>
            </a:r>
          </a:p>
          <a:p>
            <a:pPr marL="0" indent="0">
              <a:buNone/>
            </a:pPr>
            <a:r>
              <a:rPr lang="en-US" dirty="0"/>
              <a:t> </a:t>
            </a:r>
          </a:p>
          <a:p>
            <a:pPr marL="0" indent="0" algn="ctr">
              <a:buNone/>
            </a:pPr>
            <a:r>
              <a:rPr lang="en-US" dirty="0"/>
              <a:t>Where are you "backing up to"?  </a:t>
            </a:r>
            <a:r>
              <a:rPr lang="en-US" dirty="0" smtClean="0"/>
              <a:t>Where </a:t>
            </a:r>
            <a:r>
              <a:rPr lang="en-US" dirty="0"/>
              <a:t>is the backup file being created?  It sounds like you are backing up to a thumb drive or other external drive.  You should make backups to the default TMG Backups folder, and if you want it on the </a:t>
            </a:r>
            <a:r>
              <a:rPr lang="en-US" dirty="0" smtClean="0"/>
              <a:t>thumb drive </a:t>
            </a:r>
            <a:r>
              <a:rPr lang="en-US" dirty="0"/>
              <a:t>then copy the backup file to it.  A similar kind of error can occur if you have TMG folders included  for backup to a Cloud drive.  In this case, exclude the TMG folders from the Cloud and copy the created TMG backup file to a folder that is included in the Cloud use.</a:t>
            </a:r>
          </a:p>
          <a:p>
            <a:pPr marL="0" indent="0">
              <a:buNone/>
            </a:pPr>
            <a:endParaRPr lang="en-US" dirty="0"/>
          </a:p>
        </p:txBody>
      </p:sp>
    </p:spTree>
    <p:extLst>
      <p:ext uri="{BB962C8B-B14F-4D97-AF65-F5344CB8AC3E}">
        <p14:creationId xmlns:p14="http://schemas.microsoft.com/office/powerpoint/2010/main" val="120213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a Copy of a Portion of a Project</a:t>
            </a:r>
          </a:p>
        </p:txBody>
      </p:sp>
      <p:sp>
        <p:nvSpPr>
          <p:cNvPr id="3" name="Content Placeholder 2"/>
          <p:cNvSpPr>
            <a:spLocks noGrp="1"/>
          </p:cNvSpPr>
          <p:nvPr>
            <p:ph idx="1"/>
          </p:nvPr>
        </p:nvSpPr>
        <p:spPr/>
        <p:txBody>
          <a:bodyPr>
            <a:normAutofit fontScale="85000" lnSpcReduction="10000"/>
          </a:bodyPr>
          <a:lstStyle/>
          <a:p>
            <a:r>
              <a:rPr lang="en-US" dirty="0" smtClean="0"/>
              <a:t>Define </a:t>
            </a:r>
            <a:r>
              <a:rPr lang="en-US" dirty="0"/>
              <a:t>those to be copied, for example in a Focus Group, and when you've done that you can use that to make a GEDCOM of just those people.</a:t>
            </a:r>
          </a:p>
          <a:p>
            <a:endParaRPr lang="en-US" dirty="0"/>
          </a:p>
          <a:p>
            <a:r>
              <a:rPr lang="en-US" dirty="0" smtClean="0"/>
              <a:t>Then </a:t>
            </a:r>
            <a:r>
              <a:rPr lang="en-US" dirty="0"/>
              <a:t>use the Add Others feature to add Descendants for one generation. Or, if you want, more than one generation but not all the generations in your project</a:t>
            </a:r>
            <a:r>
              <a:rPr lang="en-US" dirty="0" smtClean="0"/>
              <a:t>.</a:t>
            </a:r>
          </a:p>
          <a:p>
            <a:endParaRPr lang="en-US" dirty="0"/>
          </a:p>
          <a:p>
            <a:r>
              <a:rPr lang="en-US" dirty="0" smtClean="0"/>
              <a:t>Once </a:t>
            </a:r>
            <a:r>
              <a:rPr lang="en-US" dirty="0"/>
              <a:t>you have the Focus Group as you want, open the export wizard and specify the Focus Group as the people to include at Step 4.</a:t>
            </a:r>
          </a:p>
          <a:p>
            <a:endParaRPr lang="en-US" dirty="0"/>
          </a:p>
        </p:txBody>
      </p:sp>
    </p:spTree>
    <p:extLst>
      <p:ext uri="{BB962C8B-B14F-4D97-AF65-F5344CB8AC3E}">
        <p14:creationId xmlns:p14="http://schemas.microsoft.com/office/powerpoint/2010/main" val="83662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Projects/Datasets</a:t>
            </a:r>
            <a:endParaRPr lang="en-US" dirty="0"/>
          </a:p>
        </p:txBody>
      </p:sp>
      <p:sp>
        <p:nvSpPr>
          <p:cNvPr id="3" name="Content Placeholder 2"/>
          <p:cNvSpPr>
            <a:spLocks noGrp="1"/>
          </p:cNvSpPr>
          <p:nvPr>
            <p:ph idx="1"/>
          </p:nvPr>
        </p:nvSpPr>
        <p:spPr>
          <a:xfrm>
            <a:off x="457200" y="1600200"/>
            <a:ext cx="8229600" cy="4997152"/>
          </a:xfrm>
        </p:spPr>
        <p:txBody>
          <a:bodyPr>
            <a:normAutofit fontScale="47500" lnSpcReduction="20000"/>
          </a:bodyPr>
          <a:lstStyle/>
          <a:p>
            <a:pPr marL="0" indent="0">
              <a:buNone/>
            </a:pPr>
            <a:r>
              <a:rPr lang="en-US" dirty="0">
                <a:solidFill>
                  <a:srgbClr val="FF0000"/>
                </a:solidFill>
              </a:rPr>
              <a:t>I have two projects totaling about 24K people.  I know that there many </a:t>
            </a:r>
            <a:r>
              <a:rPr lang="en-US" dirty="0" smtClean="0">
                <a:solidFill>
                  <a:srgbClr val="FF0000"/>
                </a:solidFill>
              </a:rPr>
              <a:t> people </a:t>
            </a:r>
            <a:r>
              <a:rPr lang="en-US" dirty="0">
                <a:solidFill>
                  <a:srgbClr val="FF0000"/>
                </a:solidFill>
              </a:rPr>
              <a:t>common to both projects.  And that I have not been real </a:t>
            </a:r>
            <a:r>
              <a:rPr lang="en-US" dirty="0" smtClean="0">
                <a:solidFill>
                  <a:srgbClr val="FF0000"/>
                </a:solidFill>
              </a:rPr>
              <a:t> conscious </a:t>
            </a:r>
            <a:r>
              <a:rPr lang="en-US" dirty="0">
                <a:solidFill>
                  <a:srgbClr val="FF0000"/>
                </a:solidFill>
              </a:rPr>
              <a:t>about updating those in both projects when entering data.</a:t>
            </a:r>
          </a:p>
          <a:p>
            <a:pPr marL="0" indent="0">
              <a:buNone/>
            </a:pPr>
            <a:endParaRPr lang="en-US" sz="2000" dirty="0">
              <a:solidFill>
                <a:srgbClr val="FF0000"/>
              </a:solidFill>
            </a:endParaRPr>
          </a:p>
          <a:p>
            <a:pPr marL="0" indent="0">
              <a:buNone/>
            </a:pPr>
            <a:r>
              <a:rPr lang="en-US" dirty="0" smtClean="0">
                <a:solidFill>
                  <a:srgbClr val="FF0000"/>
                </a:solidFill>
              </a:rPr>
              <a:t>How/what </a:t>
            </a:r>
            <a:r>
              <a:rPr lang="en-US" dirty="0">
                <a:solidFill>
                  <a:srgbClr val="FF0000"/>
                </a:solidFill>
              </a:rPr>
              <a:t>is the best way to compare these projects to identify those </a:t>
            </a:r>
            <a:r>
              <a:rPr lang="en-US" dirty="0" smtClean="0">
                <a:solidFill>
                  <a:srgbClr val="FF0000"/>
                </a:solidFill>
              </a:rPr>
              <a:t>common </a:t>
            </a:r>
            <a:r>
              <a:rPr lang="en-US" dirty="0">
                <a:solidFill>
                  <a:srgbClr val="FF0000"/>
                </a:solidFill>
              </a:rPr>
              <a:t>to both so I can update all?</a:t>
            </a:r>
          </a:p>
          <a:p>
            <a:pPr marL="0" indent="0">
              <a:buNone/>
            </a:pPr>
            <a:r>
              <a:rPr lang="en-US" dirty="0"/>
              <a:t> </a:t>
            </a:r>
          </a:p>
          <a:p>
            <a:pPr marL="0" indent="0">
              <a:buNone/>
            </a:pPr>
            <a:r>
              <a:rPr lang="en-US" dirty="0"/>
              <a:t>There is no easy way.  But there are many ways depending on what you want.</a:t>
            </a:r>
          </a:p>
          <a:p>
            <a:pPr marL="0" indent="0">
              <a:buNone/>
            </a:pPr>
            <a:r>
              <a:rPr lang="en-US" sz="2000" dirty="0"/>
              <a:t> </a:t>
            </a:r>
          </a:p>
          <a:p>
            <a:pPr marL="0" indent="0">
              <a:buNone/>
            </a:pPr>
            <a:r>
              <a:rPr lang="en-US" dirty="0"/>
              <a:t>If you must keep both projects separate, and  assuming that the number of persons common to both projects is small (say a thousand or less), then you might try a one to one comparison by opening both projects (at the same time) -- each in its own session window.  Then re-size each session so that you can place them side by side for easy viewing of both projects.  Then with the same persons showing in the two windows, you can compare and update as needed</a:t>
            </a:r>
            <a:r>
              <a:rPr lang="en-US" dirty="0" smtClean="0"/>
              <a:t>. Even </a:t>
            </a:r>
            <a:r>
              <a:rPr lang="en-US" dirty="0"/>
              <a:t>with a small number (say just 50), this process may take quite a while.</a:t>
            </a:r>
          </a:p>
          <a:p>
            <a:pPr marL="0" indent="0">
              <a:buNone/>
            </a:pPr>
            <a:r>
              <a:rPr lang="en-US" sz="2000" dirty="0"/>
              <a:t> </a:t>
            </a:r>
          </a:p>
          <a:p>
            <a:pPr marL="0" indent="0">
              <a:buNone/>
            </a:pPr>
            <a:r>
              <a:rPr lang="en-US" dirty="0"/>
              <a:t>About the only other way would be to merge the projects. this gives you two data sets in one project and allows easy copying from one data set to another.  The data sets are still completely separate.  The only difference is that instead of having a Smith project and a Jones project, you have </a:t>
            </a:r>
            <a:r>
              <a:rPr lang="en-US" dirty="0" smtClean="0"/>
              <a:t>a project </a:t>
            </a:r>
            <a:r>
              <a:rPr lang="en-US" dirty="0"/>
              <a:t>with a Smith data set and a Jones data set.</a:t>
            </a:r>
          </a:p>
          <a:p>
            <a:pPr marL="0" indent="0">
              <a:buNone/>
            </a:pPr>
            <a:r>
              <a:rPr lang="en-US" sz="2000" dirty="0"/>
              <a:t> </a:t>
            </a:r>
          </a:p>
          <a:p>
            <a:pPr marL="0" indent="0">
              <a:buNone/>
            </a:pPr>
            <a:r>
              <a:rPr lang="en-US" dirty="0"/>
              <a:t>The nice thing about the multiple data set single project is that you can use the </a:t>
            </a:r>
            <a:r>
              <a:rPr lang="en-US" b="1" dirty="0"/>
              <a:t>Check For Duplicate People (CDP)</a:t>
            </a:r>
            <a:r>
              <a:rPr lang="en-US" dirty="0"/>
              <a:t> function on the Tools </a:t>
            </a:r>
            <a:r>
              <a:rPr lang="en-US" dirty="0" smtClean="0"/>
              <a:t>menu</a:t>
            </a:r>
            <a:r>
              <a:rPr lang="en-US" dirty="0"/>
              <a:t>.   You can define what a duplicate would be as closely or as </a:t>
            </a:r>
            <a:r>
              <a:rPr lang="en-US" dirty="0" smtClean="0"/>
              <a:t>loosely </a:t>
            </a:r>
            <a:r>
              <a:rPr lang="en-US" dirty="0"/>
              <a:t>as  desired.  You might have multiple runs of the CDP function with different filters to take care of most of the common persons.  Then  you could do the one on one comparison of the remainder</a:t>
            </a:r>
            <a:r>
              <a:rPr lang="en-US" dirty="0" smtClean="0"/>
              <a:t>.</a:t>
            </a:r>
            <a:endParaRPr lang="en-US" dirty="0"/>
          </a:p>
        </p:txBody>
      </p:sp>
    </p:spTree>
    <p:extLst>
      <p:ext uri="{BB962C8B-B14F-4D97-AF65-F5344CB8AC3E}">
        <p14:creationId xmlns:p14="http://schemas.microsoft.com/office/powerpoint/2010/main" val="350000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Projects</a:t>
            </a:r>
            <a:endParaRPr lang="en-US" dirty="0"/>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pPr marL="0" indent="-457200">
              <a:buNone/>
            </a:pPr>
            <a:r>
              <a:rPr lang="en-US" u="sng" dirty="0" smtClean="0"/>
              <a:t>Lee Hoffman</a:t>
            </a:r>
            <a:r>
              <a:rPr lang="en-US" dirty="0" smtClean="0"/>
              <a:t>: </a:t>
            </a:r>
            <a:r>
              <a:rPr lang="en-US" dirty="0"/>
              <a:t>I do not know your reasons for having two separate projects.  I have some projects that I do want separate (mostly small </a:t>
            </a:r>
            <a:r>
              <a:rPr lang="en-US" dirty="0" smtClean="0"/>
              <a:t>and </a:t>
            </a:r>
            <a:r>
              <a:rPr lang="en-US" dirty="0"/>
              <a:t>usually only lasting a few </a:t>
            </a:r>
            <a:r>
              <a:rPr lang="en-US" dirty="0" smtClean="0"/>
              <a:t>months).  </a:t>
            </a:r>
            <a:r>
              <a:rPr lang="en-US" dirty="0"/>
              <a:t>But for the majority of my data, I have everything a in a single project and a single data set.  I do extensive collaborations with other researchers and find it easy to extract just those of interest to any one researcher for data exchange.  Occasionally, I will create a second (or more) data set(s) of small groups for temporary use -- primarily for analysis and </a:t>
            </a:r>
            <a:r>
              <a:rPr lang="en-US" dirty="0" smtClean="0"/>
              <a:t>report </a:t>
            </a:r>
            <a:r>
              <a:rPr lang="en-US" dirty="0"/>
              <a:t>writing.    After I have finished with one of these small </a:t>
            </a:r>
            <a:r>
              <a:rPr lang="en-US" dirty="0" smtClean="0"/>
              <a:t>temporary </a:t>
            </a:r>
            <a:r>
              <a:rPr lang="en-US" dirty="0"/>
              <a:t>data sets, I delete it.  I never do updates to one of these small data sets and do all updating to the main data set.  At the present time, my main project has some </a:t>
            </a:r>
            <a:r>
              <a:rPr lang="en-US" dirty="0" smtClean="0"/>
              <a:t>60,000 persons </a:t>
            </a:r>
            <a:r>
              <a:rPr lang="en-US" dirty="0"/>
              <a:t>which include my and my wife's extended families and ancestors.  In addition, it includes many (very) extended connections.  These are often people that are not related at all, but have children or grandchildren that have some kind of connection to a family</a:t>
            </a:r>
            <a:r>
              <a:rPr lang="en-US" dirty="0" smtClean="0"/>
              <a:t>.</a:t>
            </a:r>
            <a:endParaRPr lang="en-US" dirty="0"/>
          </a:p>
        </p:txBody>
      </p:sp>
    </p:spTree>
    <p:extLst>
      <p:ext uri="{BB962C8B-B14F-4D97-AF65-F5344CB8AC3E}">
        <p14:creationId xmlns:p14="http://schemas.microsoft.com/office/powerpoint/2010/main" val="340405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0" y="1"/>
            <a:ext cx="9144000" cy="5143500"/>
          </a:xfrm>
          <a:prstGeom prst="rect">
            <a:avLst/>
          </a:prstGeom>
        </p:spPr>
      </p:pic>
      <p:sp>
        <p:nvSpPr>
          <p:cNvPr id="5" name="TextBox 4"/>
          <p:cNvSpPr txBox="1"/>
          <p:nvPr/>
        </p:nvSpPr>
        <p:spPr>
          <a:xfrm>
            <a:off x="-11420" y="5661248"/>
            <a:ext cx="9144000" cy="923330"/>
          </a:xfrm>
          <a:prstGeom prst="rect">
            <a:avLst/>
          </a:prstGeom>
          <a:noFill/>
        </p:spPr>
        <p:txBody>
          <a:bodyPr wrap="square" rtlCol="0">
            <a:spAutoFit/>
          </a:bodyPr>
          <a:lstStyle/>
          <a:p>
            <a:pPr algn="ctr"/>
            <a:r>
              <a:rPr lang="en-US" sz="5400" dirty="0"/>
              <a:t>Sunday, November 6, 2:00 AM</a:t>
            </a:r>
          </a:p>
        </p:txBody>
      </p:sp>
    </p:spTree>
    <p:extLst>
      <p:ext uri="{BB962C8B-B14F-4D97-AF65-F5344CB8AC3E}">
        <p14:creationId xmlns:p14="http://schemas.microsoft.com/office/powerpoint/2010/main" val="313765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CA" dirty="0" smtClean="0"/>
              <a:t>Social </a:t>
            </a:r>
            <a:r>
              <a:rPr lang="en-CA" dirty="0"/>
              <a:t>M</a:t>
            </a:r>
            <a:r>
              <a:rPr lang="en-CA" dirty="0" smtClean="0"/>
              <a:t>edia Update</a:t>
            </a:r>
            <a:endParaRPr lang="en-CA" dirty="0"/>
          </a:p>
        </p:txBody>
      </p:sp>
      <p:sp>
        <p:nvSpPr>
          <p:cNvPr id="3" name="Content Placeholder 2"/>
          <p:cNvSpPr>
            <a:spLocks noGrp="1"/>
          </p:cNvSpPr>
          <p:nvPr>
            <p:ph idx="1"/>
          </p:nvPr>
        </p:nvSpPr>
        <p:spPr>
          <a:xfrm>
            <a:off x="457200" y="2060848"/>
            <a:ext cx="8579296" cy="4392488"/>
          </a:xfrm>
        </p:spPr>
        <p:txBody>
          <a:bodyPr>
            <a:normAutofit fontScale="92500" lnSpcReduction="20000"/>
          </a:bodyPr>
          <a:lstStyle/>
          <a:p>
            <a:pPr marL="0" indent="0">
              <a:buNone/>
            </a:pPr>
            <a:r>
              <a:rPr lang="en-CA" b="1" dirty="0" smtClean="0"/>
              <a:t>TMG-REFUGEES:</a:t>
            </a:r>
            <a:endParaRPr lang="en-CA" dirty="0" smtClean="0"/>
          </a:p>
          <a:p>
            <a:pPr marL="0" indent="0" algn="ctr">
              <a:buNone/>
            </a:pPr>
            <a:r>
              <a:rPr lang="en-CA" sz="2400" dirty="0" smtClean="0"/>
              <a:t>(</a:t>
            </a:r>
            <a:r>
              <a:rPr lang="en-CA" sz="2400" dirty="0" smtClean="0">
                <a:hlinkClick r:id="rId3"/>
              </a:rPr>
              <a:t>http</a:t>
            </a:r>
            <a:r>
              <a:rPr lang="en-CA" sz="2400" dirty="0">
                <a:hlinkClick r:id="rId3"/>
              </a:rPr>
              <a:t>://</a:t>
            </a:r>
            <a:r>
              <a:rPr lang="en-CA" sz="2400" dirty="0" smtClean="0">
                <a:hlinkClick r:id="rId3"/>
              </a:rPr>
              <a:t>lists.rootsweb.ancestry.com/index/other/Miscellaneous/TMG-REFUGEES.html</a:t>
            </a:r>
            <a:r>
              <a:rPr lang="en-CA" sz="2400" dirty="0" smtClean="0"/>
              <a:t>)</a:t>
            </a:r>
          </a:p>
          <a:p>
            <a:pPr marL="0" indent="0" algn="ctr">
              <a:buNone/>
            </a:pPr>
            <a:r>
              <a:rPr lang="en-CA" sz="2400" dirty="0" smtClean="0"/>
              <a:t>Website: </a:t>
            </a:r>
            <a:r>
              <a:rPr lang="en-CA" sz="2400" dirty="0" smtClean="0">
                <a:hlinkClick r:id="rId4"/>
              </a:rPr>
              <a:t>https://sites.google.com/site/tmgrefugees</a:t>
            </a:r>
            <a:r>
              <a:rPr lang="en-CA" sz="2400" dirty="0" smtClean="0"/>
              <a:t/>
            </a:r>
            <a:br>
              <a:rPr lang="en-CA" sz="2400" dirty="0" smtClean="0"/>
            </a:br>
            <a:endParaRPr lang="en-CA" sz="2400" dirty="0" smtClean="0"/>
          </a:p>
          <a:p>
            <a:pPr marL="0" indent="0">
              <a:buNone/>
            </a:pPr>
            <a:r>
              <a:rPr lang="en-CA" b="1" dirty="0" smtClean="0"/>
              <a:t>TMG Facebook Page</a:t>
            </a:r>
            <a:r>
              <a:rPr lang="en-CA" dirty="0" smtClean="0"/>
              <a:t>: six posts in October</a:t>
            </a:r>
          </a:p>
          <a:p>
            <a:pPr marL="0" indent="0" algn="ctr">
              <a:buNone/>
            </a:pPr>
            <a:r>
              <a:rPr lang="en-CA" sz="2400" dirty="0" smtClean="0"/>
              <a:t>(</a:t>
            </a:r>
            <a:r>
              <a:rPr lang="en-CA" sz="2400" dirty="0" smtClean="0">
                <a:hlinkClick r:id="rId5"/>
              </a:rPr>
              <a:t>https</a:t>
            </a:r>
            <a:r>
              <a:rPr lang="en-CA" sz="2400" dirty="0">
                <a:hlinkClick r:id="rId5"/>
              </a:rPr>
              <a:t>://www.facebook.com/groups/themastergenealogist</a:t>
            </a:r>
            <a:r>
              <a:rPr lang="en-CA" sz="2400" dirty="0" smtClean="0">
                <a:hlinkClick r:id="rId5"/>
              </a:rPr>
              <a:t>/</a:t>
            </a:r>
            <a:r>
              <a:rPr lang="en-CA" sz="2400" dirty="0" smtClean="0"/>
              <a:t>)</a:t>
            </a:r>
          </a:p>
          <a:p>
            <a:pPr marL="0" indent="0">
              <a:buNone/>
            </a:pPr>
            <a:endParaRPr lang="en-CA" sz="2400" dirty="0" smtClean="0"/>
          </a:p>
          <a:p>
            <a:pPr marL="0" indent="0">
              <a:buNone/>
            </a:pPr>
            <a:r>
              <a:rPr lang="en-CA" b="1" dirty="0" smtClean="0"/>
              <a:t>TMG </a:t>
            </a:r>
            <a:r>
              <a:rPr lang="en-CA" b="1" dirty="0"/>
              <a:t>Mailing List </a:t>
            </a:r>
            <a:r>
              <a:rPr lang="en-CA" sz="2400" dirty="0" smtClean="0"/>
              <a:t>(</a:t>
            </a:r>
            <a:r>
              <a:rPr lang="en-CA" sz="2400" dirty="0" smtClean="0">
                <a:hlinkClick r:id="rId6"/>
              </a:rPr>
              <a:t>http</a:t>
            </a:r>
            <a:r>
              <a:rPr lang="en-CA" sz="2400" dirty="0">
                <a:hlinkClick r:id="rId6"/>
              </a:rPr>
              <a:t>://</a:t>
            </a:r>
            <a:r>
              <a:rPr lang="en-CA" sz="2400" dirty="0" smtClean="0">
                <a:hlinkClick r:id="rId6"/>
              </a:rPr>
              <a:t>lists.rootsweb.ancestry.com/index/other/Software/TMG.html</a:t>
            </a:r>
            <a:r>
              <a:rPr lang="en-CA" sz="2400" dirty="0" smtClean="0"/>
              <a:t>)</a:t>
            </a:r>
          </a:p>
          <a:p>
            <a:pPr lvl="1" fontAlgn="b"/>
            <a:r>
              <a:rPr lang="da-DK" sz="2000" dirty="0" smtClean="0"/>
              <a:t>September 2016	85 messages</a:t>
            </a:r>
          </a:p>
          <a:p>
            <a:pPr lvl="1" fontAlgn="b"/>
            <a:r>
              <a:rPr lang="da-DK" sz="2000" dirty="0" smtClean="0"/>
              <a:t>October 2016	39 messages</a:t>
            </a:r>
            <a:endParaRPr lang="en-CA" sz="2400" dirty="0" smtClean="0"/>
          </a:p>
          <a:p>
            <a:endParaRPr lang="en-CA" dirty="0"/>
          </a:p>
        </p:txBody>
      </p:sp>
    </p:spTree>
    <p:extLst>
      <p:ext uri="{BB962C8B-B14F-4D97-AF65-F5344CB8AC3E}">
        <p14:creationId xmlns:p14="http://schemas.microsoft.com/office/powerpoint/2010/main" val="244268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TMG Download</a:t>
            </a:r>
            <a:endParaRPr lang="en-US"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pPr marL="0" indent="0">
              <a:buNone/>
            </a:pPr>
            <a:r>
              <a:rPr lang="en-US" dirty="0"/>
              <a:t>TMG 9.05 USA Version </a:t>
            </a:r>
            <a:r>
              <a:rPr lang="en-US" u="sng" dirty="0">
                <a:hlinkClick r:id="rId3"/>
              </a:rPr>
              <a:t>http://www.whollygenes.com/files/tmg9setup.exe</a:t>
            </a:r>
            <a:endParaRPr lang="en-US" dirty="0"/>
          </a:p>
          <a:p>
            <a:pPr marL="0" indent="0">
              <a:buNone/>
            </a:pPr>
            <a:r>
              <a:rPr lang="en-US" dirty="0"/>
              <a:t>TMG 9.05 UK Version </a:t>
            </a:r>
            <a:r>
              <a:rPr lang="en-US" u="sng" dirty="0">
                <a:hlinkClick r:id="rId4"/>
              </a:rPr>
              <a:t>http://www.whollygenes.com/files/tmg9uksetup.exe</a:t>
            </a:r>
            <a:endParaRPr lang="en-US" dirty="0"/>
          </a:p>
          <a:p>
            <a:pPr marL="0" indent="0">
              <a:buNone/>
            </a:pPr>
            <a:r>
              <a:rPr lang="en-US" dirty="0"/>
              <a:t> </a:t>
            </a:r>
          </a:p>
          <a:p>
            <a:pPr marL="0" indent="0">
              <a:buNone/>
            </a:pPr>
            <a:r>
              <a:rPr lang="en-US" dirty="0" smtClean="0"/>
              <a:t>You </a:t>
            </a:r>
            <a:r>
              <a:rPr lang="en-US" dirty="0"/>
              <a:t>should select to save the file to a location on your system.  Then double-click on the file after the download is finished.  This </a:t>
            </a:r>
            <a:r>
              <a:rPr lang="en-US" dirty="0" smtClean="0"/>
              <a:t>opens </a:t>
            </a:r>
            <a:r>
              <a:rPr lang="en-US" dirty="0"/>
              <a:t>the installer and begins the installation.  You should tell the installer to install the program in the same place that an earlier v9 version is already installed.  This will overwrite the installation with the v9.05 version  while leaving your data alone.  After  v9.05 is installed, you should be able to open (or restore and open) your v9.05 projects.  If you happen to restore a project from an earlier version, v9.05 will upgrade it at the time.</a:t>
            </a:r>
          </a:p>
          <a:p>
            <a:endParaRPr lang="en-US" dirty="0"/>
          </a:p>
        </p:txBody>
      </p:sp>
    </p:spTree>
    <p:extLst>
      <p:ext uri="{BB962C8B-B14F-4D97-AF65-F5344CB8AC3E}">
        <p14:creationId xmlns:p14="http://schemas.microsoft.com/office/powerpoint/2010/main" val="40960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Windows 10</a:t>
            </a:r>
            <a:endParaRPr lang="en-CA" dirty="0"/>
          </a:p>
        </p:txBody>
      </p:sp>
      <p:sp>
        <p:nvSpPr>
          <p:cNvPr id="3" name="Content Placeholder 2"/>
          <p:cNvSpPr>
            <a:spLocks noGrp="1"/>
          </p:cNvSpPr>
          <p:nvPr>
            <p:ph idx="1"/>
          </p:nvPr>
        </p:nvSpPr>
        <p:spPr>
          <a:xfrm>
            <a:off x="457200" y="1874838"/>
            <a:ext cx="8229600" cy="4525963"/>
          </a:xfrm>
        </p:spPr>
        <p:txBody>
          <a:bodyPr>
            <a:normAutofit fontScale="92500" lnSpcReduction="10000"/>
          </a:bodyPr>
          <a:lstStyle/>
          <a:p>
            <a:r>
              <a:rPr lang="en-CA" dirty="0" smtClean="0"/>
              <a:t>TMG 9.05 runs fine on Windows 10 Preview 10030 - </a:t>
            </a:r>
            <a:r>
              <a:rPr lang="en-CA" dirty="0"/>
              <a:t>Don Ferguson</a:t>
            </a:r>
          </a:p>
          <a:p>
            <a:r>
              <a:rPr lang="en-CA" dirty="0"/>
              <a:t>For various reasons, Windows will "lose" the unlock information and require you to re-enter it.  Follow the instructions given on Terry </a:t>
            </a:r>
            <a:r>
              <a:rPr lang="en-CA" dirty="0" err="1"/>
              <a:t>Reigel's</a:t>
            </a:r>
            <a:r>
              <a:rPr lang="en-CA" dirty="0"/>
              <a:t> page at &lt;</a:t>
            </a:r>
            <a:r>
              <a:rPr lang="en-CA" u="sng" dirty="0">
                <a:hlinkClick r:id="rId3"/>
              </a:rPr>
              <a:t>http://tmg.reigelridge.com/new-computer-version.htm#unlock</a:t>
            </a:r>
            <a:r>
              <a:rPr lang="en-CA" dirty="0"/>
              <a:t>&gt;.  And use the exact information given you for your license (name, e-mail address, and serial) even if anything has changed.</a:t>
            </a:r>
          </a:p>
          <a:p>
            <a:endParaRPr lang="en-CA" dirty="0"/>
          </a:p>
          <a:p>
            <a:endParaRPr lang="en-CA" dirty="0"/>
          </a:p>
        </p:txBody>
      </p:sp>
      <p:pic>
        <p:nvPicPr>
          <p:cNvPr id="4" name="Picture 3"/>
          <p:cNvPicPr>
            <a:picLocks noChangeAspect="1"/>
          </p:cNvPicPr>
          <p:nvPr/>
        </p:nvPicPr>
        <p:blipFill>
          <a:blip r:embed="rId4"/>
          <a:stretch>
            <a:fillRect/>
          </a:stretch>
        </p:blipFill>
        <p:spPr>
          <a:xfrm>
            <a:off x="5829300" y="46038"/>
            <a:ext cx="2857500" cy="1600200"/>
          </a:xfrm>
          <a:prstGeom prst="rect">
            <a:avLst/>
          </a:prstGeom>
        </p:spPr>
      </p:pic>
      <p:pic>
        <p:nvPicPr>
          <p:cNvPr id="5" name="Picture 4"/>
          <p:cNvPicPr>
            <a:picLocks noChangeAspect="1"/>
          </p:cNvPicPr>
          <p:nvPr/>
        </p:nvPicPr>
        <p:blipFill>
          <a:blip r:embed="rId5"/>
          <a:stretch>
            <a:fillRect/>
          </a:stretch>
        </p:blipFill>
        <p:spPr>
          <a:xfrm>
            <a:off x="1115617" y="902481"/>
            <a:ext cx="4320480" cy="1030313"/>
          </a:xfrm>
          <a:prstGeom prst="rect">
            <a:avLst/>
          </a:prstGeom>
        </p:spPr>
      </p:pic>
    </p:spTree>
    <p:extLst>
      <p:ext uri="{BB962C8B-B14F-4D97-AF65-F5344CB8AC3E}">
        <p14:creationId xmlns:p14="http://schemas.microsoft.com/office/powerpoint/2010/main" val="570911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Family Historian </a:t>
            </a:r>
            <a:r>
              <a:rPr lang="en-CA" dirty="0" smtClean="0"/>
              <a:t>6.2.2</a:t>
            </a:r>
            <a:endParaRPr lang="en-CA" dirty="0"/>
          </a:p>
        </p:txBody>
      </p:sp>
      <p:sp>
        <p:nvSpPr>
          <p:cNvPr id="3" name="Content Placeholder 2"/>
          <p:cNvSpPr>
            <a:spLocks noGrp="1"/>
          </p:cNvSpPr>
          <p:nvPr>
            <p:ph idx="1"/>
          </p:nvPr>
        </p:nvSpPr>
        <p:spPr>
          <a:xfrm>
            <a:off x="457200" y="1628800"/>
            <a:ext cx="8229600" cy="5112568"/>
          </a:xfrm>
        </p:spPr>
        <p:txBody>
          <a:bodyPr>
            <a:noAutofit/>
          </a:bodyPr>
          <a:lstStyle/>
          <a:p>
            <a:r>
              <a:rPr lang="en-CA" sz="2000" b="1" u="sng" dirty="0" smtClean="0"/>
              <a:t>Version 6.1</a:t>
            </a:r>
            <a:r>
              <a:rPr lang="en-CA" sz="2000" dirty="0" smtClean="0"/>
              <a:t>: </a:t>
            </a:r>
            <a:r>
              <a:rPr lang="en-US" sz="2000" dirty="0"/>
              <a:t>A number of enhancements have been made to the handling of names on import.  Prefixes, suffixes, and titles are all now handled appropriately.  The Title field is treated as another prefix.  The </a:t>
            </a:r>
            <a:r>
              <a:rPr lang="en-US" sz="2000" dirty="0" err="1"/>
              <a:t>preSurname</a:t>
            </a:r>
            <a:r>
              <a:rPr lang="en-US" sz="2000" dirty="0"/>
              <a:t> field, if used, is inserted before the surname. The Other Name field, if used, is moved to the Family Historian Nickname field. Surnames are no longer </a:t>
            </a:r>
            <a:r>
              <a:rPr lang="en-US" sz="2000" dirty="0" err="1"/>
              <a:t>capitalised</a:t>
            </a:r>
            <a:r>
              <a:rPr lang="en-US" sz="2000" dirty="0"/>
              <a:t> on load.  Name parts which begin with a hyphen are ignored.  Imported spouses, children and siblings are automatically put in the correct chronological order.  A bug which sometimes prevented the abbreviation for a repository from being included in a TMG import, has now been fixed.  There was a problem with the import of ‘internal text’ files under the ‘exhibit’ tab. Only the first 300 words, approximately, of each text file came across.  This also has been fixed. Creating new fact definitions for imported TMG facts could be problematic if the fact name contained certain non-alphabetic and non-numeric characters. This has also been fixed</a:t>
            </a:r>
            <a:r>
              <a:rPr lang="en-US" sz="2000" dirty="0" smtClean="0"/>
              <a:t>.</a:t>
            </a:r>
            <a:endParaRPr lang="en-US" sz="2000" dirty="0"/>
          </a:p>
        </p:txBody>
      </p:sp>
    </p:spTree>
    <p:extLst>
      <p:ext uri="{BB962C8B-B14F-4D97-AF65-F5344CB8AC3E}">
        <p14:creationId xmlns:p14="http://schemas.microsoft.com/office/powerpoint/2010/main" val="2852181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Family Historian </a:t>
            </a:r>
            <a:r>
              <a:rPr lang="en-CA" dirty="0" smtClean="0"/>
              <a:t>6.2.2</a:t>
            </a:r>
            <a:endParaRPr lang="en-CA" dirty="0"/>
          </a:p>
        </p:txBody>
      </p:sp>
      <p:sp>
        <p:nvSpPr>
          <p:cNvPr id="3" name="Content Placeholder 2"/>
          <p:cNvSpPr>
            <a:spLocks noGrp="1"/>
          </p:cNvSpPr>
          <p:nvPr>
            <p:ph idx="1"/>
          </p:nvPr>
        </p:nvSpPr>
        <p:spPr>
          <a:xfrm>
            <a:off x="457200" y="1628800"/>
            <a:ext cx="8229600" cy="5112568"/>
          </a:xfrm>
        </p:spPr>
        <p:txBody>
          <a:bodyPr>
            <a:noAutofit/>
          </a:bodyPr>
          <a:lstStyle/>
          <a:p>
            <a:r>
              <a:rPr lang="en-CA" sz="2400" b="1" u="sng" dirty="0" smtClean="0"/>
              <a:t>Version 6.1</a:t>
            </a:r>
            <a:r>
              <a:rPr lang="en-CA" sz="2400" dirty="0" smtClean="0"/>
              <a:t>: </a:t>
            </a:r>
            <a:r>
              <a:rPr lang="en-US" sz="2400" dirty="0"/>
              <a:t>Other items that are likely to be of particular interest to The Master Genealogist users (they were added in response to requests and feedback from TMG users) include Add Source Citations for Parent-Child Relationships as well as Spouse Relationships, ‘No principal’ and ‘Multi-principal’ Events and Better and Easier Options for Generating Sentences in Narrative Reports below. Several of the items in the section Numerous enhancements for power-users, were also added in response to requests and feedback from TMG users.</a:t>
            </a:r>
          </a:p>
          <a:p>
            <a:pPr marL="0" indent="0" fontAlgn="base">
              <a:buNone/>
            </a:pPr>
            <a:endParaRPr lang="en-CA" sz="2000" dirty="0"/>
          </a:p>
          <a:p>
            <a:pPr marL="0" indent="0">
              <a:buNone/>
            </a:pPr>
            <a:r>
              <a:rPr lang="en-CA" sz="2400" dirty="0" smtClean="0"/>
              <a:t>Take </a:t>
            </a:r>
            <a:r>
              <a:rPr lang="en-CA" sz="2400" dirty="0"/>
              <a:t>the tour </a:t>
            </a:r>
            <a:r>
              <a:rPr lang="en-CA" sz="2400" dirty="0" smtClean="0"/>
              <a:t>at</a:t>
            </a:r>
            <a:r>
              <a:rPr lang="en-CA" sz="2400" dirty="0"/>
              <a:t> </a:t>
            </a:r>
            <a:r>
              <a:rPr lang="en-CA" sz="2400" dirty="0">
                <a:hlinkClick r:id="rId3"/>
              </a:rPr>
              <a:t>http://</a:t>
            </a:r>
            <a:r>
              <a:rPr lang="en-CA" sz="2400" dirty="0" smtClean="0">
                <a:hlinkClick r:id="rId3"/>
              </a:rPr>
              <a:t>www.family-historian.co.uk/tour</a:t>
            </a:r>
            <a:endParaRPr lang="en-CA" sz="2400" dirty="0"/>
          </a:p>
        </p:txBody>
      </p:sp>
    </p:spTree>
    <p:extLst>
      <p:ext uri="{BB962C8B-B14F-4D97-AF65-F5344CB8AC3E}">
        <p14:creationId xmlns:p14="http://schemas.microsoft.com/office/powerpoint/2010/main" val="1746342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rootstrust</a:t>
            </a:r>
            <a:r>
              <a:rPr lang="en-CA" dirty="0" smtClean="0"/>
              <a:t> software</a:t>
            </a:r>
            <a:endParaRPr lang="en-CA" dirty="0"/>
          </a:p>
        </p:txBody>
      </p:sp>
      <p:sp>
        <p:nvSpPr>
          <p:cNvPr id="3" name="Content Placeholder 2"/>
          <p:cNvSpPr>
            <a:spLocks noGrp="1"/>
          </p:cNvSpPr>
          <p:nvPr>
            <p:ph idx="1"/>
          </p:nvPr>
        </p:nvSpPr>
        <p:spPr>
          <a:xfrm>
            <a:off x="457200" y="1700808"/>
            <a:ext cx="8229600" cy="4425355"/>
          </a:xfrm>
        </p:spPr>
        <p:txBody>
          <a:bodyPr>
            <a:normAutofit fontScale="85000" lnSpcReduction="20000"/>
          </a:bodyPr>
          <a:lstStyle/>
          <a:p>
            <a:r>
              <a:rPr lang="en-US" dirty="0" smtClean="0"/>
              <a:t>Tamura Jones: This </a:t>
            </a:r>
            <a:r>
              <a:rPr lang="en-US" dirty="0"/>
              <a:t>quick first look took was a considerably less than thorough examination of the GEDCOM import and export, one did that did not even include a real-world GEDCOM file, but it was enough</a:t>
            </a:r>
            <a:r>
              <a:rPr lang="en-US" dirty="0" smtClean="0"/>
              <a:t>. </a:t>
            </a:r>
            <a:r>
              <a:rPr lang="en-US" dirty="0" err="1" smtClean="0"/>
              <a:t>RootsTrust</a:t>
            </a:r>
            <a:r>
              <a:rPr lang="en-US" dirty="0" smtClean="0"/>
              <a:t> </a:t>
            </a:r>
            <a:r>
              <a:rPr lang="en-US" dirty="0"/>
              <a:t>0.9 is a promising release, with a version number that is dead-on; </a:t>
            </a:r>
            <a:r>
              <a:rPr lang="en-US" dirty="0" err="1"/>
              <a:t>rootsTrust</a:t>
            </a:r>
            <a:r>
              <a:rPr lang="en-US" dirty="0"/>
              <a:t> is not ready for prime time yet. There is still a lot of work to be done before </a:t>
            </a:r>
            <a:r>
              <a:rPr lang="en-US" dirty="0" err="1"/>
              <a:t>Atavus</a:t>
            </a:r>
            <a:r>
              <a:rPr lang="en-US" dirty="0"/>
              <a:t> can confidently take </a:t>
            </a:r>
            <a:r>
              <a:rPr lang="en-US" dirty="0" err="1"/>
              <a:t>rootsTrust</a:t>
            </a:r>
            <a:r>
              <a:rPr lang="en-US" dirty="0"/>
              <a:t> out of Beta</a:t>
            </a:r>
            <a:r>
              <a:rPr lang="en-US" dirty="0" smtClean="0"/>
              <a:t>.</a:t>
            </a:r>
          </a:p>
          <a:p>
            <a:endParaRPr lang="en-US" dirty="0"/>
          </a:p>
          <a:p>
            <a:r>
              <a:rPr lang="en-CA" dirty="0" smtClean="0"/>
              <a:t>You </a:t>
            </a:r>
            <a:r>
              <a:rPr lang="en-CA" dirty="0"/>
              <a:t>can learn about </a:t>
            </a:r>
            <a:r>
              <a:rPr lang="en-CA" dirty="0" err="1"/>
              <a:t>rootsTrust</a:t>
            </a:r>
            <a:r>
              <a:rPr lang="en-CA" dirty="0"/>
              <a:t> at </a:t>
            </a:r>
            <a:r>
              <a:rPr lang="en-CA" u="sng" dirty="0">
                <a:hlinkClick r:id="rId2"/>
              </a:rPr>
              <a:t>http://www.rootstrust.com</a:t>
            </a:r>
            <a:endParaRPr lang="en-CA" dirty="0"/>
          </a:p>
          <a:p>
            <a:endParaRPr lang="en-CA" dirty="0"/>
          </a:p>
        </p:txBody>
      </p:sp>
    </p:spTree>
    <p:extLst>
      <p:ext uri="{BB962C8B-B14F-4D97-AF65-F5344CB8AC3E}">
        <p14:creationId xmlns:p14="http://schemas.microsoft.com/office/powerpoint/2010/main" val="926446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rootstrust</a:t>
            </a:r>
            <a:r>
              <a:rPr lang="en-CA" dirty="0"/>
              <a:t> software</a:t>
            </a:r>
          </a:p>
        </p:txBody>
      </p:sp>
      <p:sp>
        <p:nvSpPr>
          <p:cNvPr id="3" name="Content Placeholder 2"/>
          <p:cNvSpPr>
            <a:spLocks noGrp="1"/>
          </p:cNvSpPr>
          <p:nvPr>
            <p:ph idx="1"/>
          </p:nvPr>
        </p:nvSpPr>
        <p:spPr/>
        <p:txBody>
          <a:bodyPr>
            <a:normAutofit fontScale="85000" lnSpcReduction="10000"/>
          </a:bodyPr>
          <a:lstStyle/>
          <a:p>
            <a:r>
              <a:rPr lang="en-CA" dirty="0" smtClean="0"/>
              <a:t>It says it works by GEDCOM import. That means it can't import TMG's core features, like Witnesses, Sentences, Source Templates, Roles, Flags, etc. I expect most users would have huge data loss on import.</a:t>
            </a:r>
          </a:p>
          <a:p>
            <a:r>
              <a:rPr lang="en-US" dirty="0"/>
              <a:t>It also does not have Focus Groups or Multi-level </a:t>
            </a:r>
            <a:br>
              <a:rPr lang="en-US" dirty="0"/>
            </a:br>
            <a:r>
              <a:rPr lang="en-US" dirty="0"/>
              <a:t>search or Reference field. It has fewer types of reports. It looks as if </a:t>
            </a:r>
            <a:r>
              <a:rPr lang="en-CA" dirty="0"/>
              <a:t> GEDCOM </a:t>
            </a:r>
            <a:r>
              <a:rPr lang="en-US" dirty="0" smtClean="0"/>
              <a:t>will </a:t>
            </a:r>
            <a:r>
              <a:rPr lang="en-US" dirty="0"/>
              <a:t>be its natural input. It does indicate that it works on all </a:t>
            </a:r>
            <a:r>
              <a:rPr lang="en-US" dirty="0" smtClean="0"/>
              <a:t>three </a:t>
            </a:r>
            <a:r>
              <a:rPr lang="en-US" dirty="0"/>
              <a:t>OS types and with 32 or 64 bit Java.</a:t>
            </a:r>
            <a:r>
              <a:rPr lang="en-CA" dirty="0" smtClean="0"/>
              <a:t>.</a:t>
            </a:r>
          </a:p>
          <a:p>
            <a:r>
              <a:rPr lang="en-CA" u="sng" dirty="0" smtClean="0">
                <a:hlinkClick r:id="rId3"/>
              </a:rPr>
              <a:t>http://archiver.rootsweb.ancestry.com/th/read/tmg/2016-01/1452176803</a:t>
            </a:r>
            <a:endParaRPr lang="en-CA" dirty="0" smtClean="0"/>
          </a:p>
          <a:p>
            <a:endParaRPr lang="en-CA" dirty="0"/>
          </a:p>
          <a:p>
            <a:endParaRPr lang="en-CA" dirty="0"/>
          </a:p>
        </p:txBody>
      </p:sp>
    </p:spTree>
    <p:extLst>
      <p:ext uri="{BB962C8B-B14F-4D97-AF65-F5344CB8AC3E}">
        <p14:creationId xmlns:p14="http://schemas.microsoft.com/office/powerpoint/2010/main" val="64956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Gramps</a:t>
            </a:r>
            <a:endParaRPr lang="en-US" dirty="0"/>
          </a:p>
        </p:txBody>
      </p:sp>
      <p:sp>
        <p:nvSpPr>
          <p:cNvPr id="3" name="Content Placeholder 2"/>
          <p:cNvSpPr>
            <a:spLocks noGrp="1"/>
          </p:cNvSpPr>
          <p:nvPr>
            <p:ph idx="1"/>
          </p:nvPr>
        </p:nvSpPr>
        <p:spPr>
          <a:xfrm>
            <a:off x="457200" y="1916832"/>
            <a:ext cx="8229600" cy="4209331"/>
          </a:xfrm>
        </p:spPr>
        <p:txBody>
          <a:bodyPr>
            <a:normAutofit fontScale="77500" lnSpcReduction="20000"/>
          </a:bodyPr>
          <a:lstStyle/>
          <a:p>
            <a:pPr marL="0" indent="0">
              <a:buNone/>
            </a:pPr>
            <a:r>
              <a:rPr lang="en-US" dirty="0"/>
              <a:t>Dick </a:t>
            </a:r>
            <a:r>
              <a:rPr lang="en-US" dirty="0" smtClean="0"/>
              <a:t>Eastman 14 Sep 2016:</a:t>
            </a:r>
          </a:p>
          <a:p>
            <a:r>
              <a:rPr lang="en-US" dirty="0" smtClean="0"/>
              <a:t>GRAMPS </a:t>
            </a:r>
            <a:r>
              <a:rPr lang="en-US" dirty="0"/>
              <a:t>is available as a cloud-based </a:t>
            </a:r>
            <a:r>
              <a:rPr lang="en-US" dirty="0" smtClean="0"/>
              <a:t>app </a:t>
            </a:r>
            <a:r>
              <a:rPr lang="en-US" dirty="0"/>
              <a:t>but I would consider it to be a work-in-progress and is not yet fully debugged. It isn’t ready for prime time yet. Then again, if I was already using GRAMPS as my genealogy program on a Windows, Macintosh, or Linux computer, I might be very interested in being able to use the cloud-based version of an Android tablet, an iPad, or a Chromebook</a:t>
            </a:r>
            <a:r>
              <a:rPr lang="en-US" dirty="0" smtClean="0"/>
              <a:t>. If </a:t>
            </a:r>
            <a:r>
              <a:rPr lang="en-US" dirty="0"/>
              <a:t>you would like to experiment with the cloud-based version of GRAMPS, go to </a:t>
            </a:r>
            <a:r>
              <a:rPr lang="en-US" dirty="0">
                <a:hlinkClick r:id="rId2"/>
              </a:rPr>
              <a:t>https://www.rollapp.com/app/gramps</a:t>
            </a:r>
            <a:r>
              <a:rPr lang="en-US" dirty="0" smtClean="0"/>
              <a:t>.</a:t>
            </a:r>
          </a:p>
          <a:p>
            <a:endParaRPr lang="en-US" dirty="0"/>
          </a:p>
          <a:p>
            <a:r>
              <a:rPr lang="en-US" dirty="0" smtClean="0"/>
              <a:t>I </a:t>
            </a:r>
            <a:r>
              <a:rPr lang="en-US" dirty="0"/>
              <a:t>will stick with my present genealogy programs, however.</a:t>
            </a:r>
          </a:p>
          <a:p>
            <a:endParaRPr lang="en-US" dirty="0"/>
          </a:p>
        </p:txBody>
      </p:sp>
    </p:spTree>
    <p:extLst>
      <p:ext uri="{BB962C8B-B14F-4D97-AF65-F5344CB8AC3E}">
        <p14:creationId xmlns:p14="http://schemas.microsoft.com/office/powerpoint/2010/main" val="1308921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TotalTime>
  <Words>1480</Words>
  <Application>Microsoft Office PowerPoint</Application>
  <PresentationFormat>On-screen Show (4:3)</PresentationFormat>
  <Paragraphs>96</Paragraphs>
  <Slides>17</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Mike’s TMG Tips</vt:lpstr>
      <vt:lpstr>Social Media Update</vt:lpstr>
      <vt:lpstr>TMG Download</vt:lpstr>
      <vt:lpstr>Windows 10</vt:lpstr>
      <vt:lpstr>Family Historian 6.2.2</vt:lpstr>
      <vt:lpstr>Family Historian 6.2.2</vt:lpstr>
      <vt:lpstr>rootstrust software</vt:lpstr>
      <vt:lpstr>rootstrust software</vt:lpstr>
      <vt:lpstr>Gramps</vt:lpstr>
      <vt:lpstr>History Research Environment (HRE)</vt:lpstr>
      <vt:lpstr>Word 2016 incompatible w/TMG?</vt:lpstr>
      <vt:lpstr>Individual Narrative Peculiarity</vt:lpstr>
      <vt:lpstr>Problem backing up files</vt:lpstr>
      <vt:lpstr>Making a Copy of a Portion of a Project</vt:lpstr>
      <vt:lpstr>Comparing Projects/Datasets</vt:lpstr>
      <vt:lpstr>Multiple Projects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Variable in Sentences</dc:title>
  <dc:creator>Mike More</dc:creator>
  <cp:lastModifiedBy>Ottawa Branch Program Co-Chair - Mike More</cp:lastModifiedBy>
  <cp:revision>226</cp:revision>
  <dcterms:created xsi:type="dcterms:W3CDTF">2014-05-03T20:45:47Z</dcterms:created>
  <dcterms:modified xsi:type="dcterms:W3CDTF">2016-11-04T15:55:51Z</dcterms:modified>
</cp:coreProperties>
</file>