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93" r:id="rId3"/>
    <p:sldId id="369" r:id="rId4"/>
    <p:sldId id="382" r:id="rId5"/>
    <p:sldId id="294" r:id="rId6"/>
    <p:sldId id="340" r:id="rId7"/>
    <p:sldId id="366" r:id="rId8"/>
    <p:sldId id="368" r:id="rId9"/>
    <p:sldId id="371" r:id="rId10"/>
    <p:sldId id="372" r:id="rId11"/>
    <p:sldId id="373" r:id="rId12"/>
    <p:sldId id="376" r:id="rId13"/>
    <p:sldId id="374" r:id="rId14"/>
    <p:sldId id="378" r:id="rId15"/>
    <p:sldId id="379" r:id="rId16"/>
    <p:sldId id="380" r:id="rId17"/>
    <p:sldId id="383" r:id="rId18"/>
    <p:sldId id="384" r:id="rId19"/>
    <p:sldId id="381" r:id="rId20"/>
    <p:sldId id="385" r:id="rId21"/>
    <p:sldId id="386" r:id="rId22"/>
    <p:sldId id="387" r:id="rId23"/>
    <p:sldId id="388" r:id="rId24"/>
    <p:sldId id="389" r:id="rId25"/>
    <p:sldId id="390" r:id="rId26"/>
    <p:sldId id="392" r:id="rId27"/>
    <p:sldId id="391" r:id="rId28"/>
    <p:sldId id="393" r:id="rId29"/>
    <p:sldId id="394" r:id="rId30"/>
    <p:sldId id="395" r:id="rId31"/>
    <p:sldId id="397" r:id="rId32"/>
    <p:sldId id="396" r:id="rId33"/>
    <p:sldId id="39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576" autoAdjust="0"/>
  </p:normalViewPr>
  <p:slideViewPr>
    <p:cSldViewPr>
      <p:cViewPr varScale="1">
        <p:scale>
          <a:sx n="84" d="100"/>
          <a:sy n="84" d="100"/>
        </p:scale>
        <p:origin x="69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2017-01-07</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a:p>
        </p:txBody>
      </p:sp>
    </p:spTree>
    <p:extLst>
      <p:ext uri="{BB962C8B-B14F-4D97-AF65-F5344CB8AC3E}">
        <p14:creationId xmlns:p14="http://schemas.microsoft.com/office/powerpoint/2010/main" val="3118674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Norton found a problem with the UK Version when I tried to download it.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a:t>
            </a:fld>
            <a:endParaRPr lang="en-CA"/>
          </a:p>
        </p:txBody>
      </p:sp>
    </p:spTree>
    <p:extLst>
      <p:ext uri="{BB962C8B-B14F-4D97-AF65-F5344CB8AC3E}">
        <p14:creationId xmlns:p14="http://schemas.microsoft.com/office/powerpoint/2010/main" val="3207400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5</a:t>
            </a:fld>
            <a:endParaRPr lang="en-CA"/>
          </a:p>
        </p:txBody>
      </p:sp>
    </p:spTree>
    <p:extLst>
      <p:ext uri="{BB962C8B-B14F-4D97-AF65-F5344CB8AC3E}">
        <p14:creationId xmlns:p14="http://schemas.microsoft.com/office/powerpoint/2010/main" val="905324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Nothing new with </a:t>
            </a:r>
            <a:r>
              <a:rPr lang="en-CA" dirty="0" err="1" smtClean="0"/>
              <a:t>Rootsweb</a:t>
            </a:r>
            <a:r>
              <a:rPr lang="en-CA" dirty="0" smtClean="0"/>
              <a:t> down.</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6</a:t>
            </a:fld>
            <a:endParaRPr lang="en-CA"/>
          </a:p>
        </p:txBody>
      </p:sp>
    </p:spTree>
    <p:extLst>
      <p:ext uri="{BB962C8B-B14F-4D97-AF65-F5344CB8AC3E}">
        <p14:creationId xmlns:p14="http://schemas.microsoft.com/office/powerpoint/2010/main" val="3699769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raise this as I have seen too many instances of folks trying to manage their projects outside of TMG, using Windows Explorer, etc. That will cause major problems. It may seem like your</a:t>
            </a:r>
            <a:r>
              <a:rPr lang="en-US" baseline="0" dirty="0" smtClean="0"/>
              <a:t> TMG Project is just one file but it is actually made up of about 30 files all connected.</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26</a:t>
            </a:fld>
            <a:endParaRPr lang="en-CA"/>
          </a:p>
        </p:txBody>
      </p:sp>
    </p:spTree>
    <p:extLst>
      <p:ext uri="{BB962C8B-B14F-4D97-AF65-F5344CB8AC3E}">
        <p14:creationId xmlns:p14="http://schemas.microsoft.com/office/powerpoint/2010/main" val="2754774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 instance where I modified </a:t>
            </a:r>
            <a:r>
              <a:rPr lang="en-US" sz="1200" dirty="0" smtClean="0"/>
              <a:t>the "local" Witness Sentence.</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31</a:t>
            </a:fld>
            <a:endParaRPr lang="en-CA"/>
          </a:p>
        </p:txBody>
      </p:sp>
    </p:spTree>
    <p:extLst>
      <p:ext uri="{BB962C8B-B14F-4D97-AF65-F5344CB8AC3E}">
        <p14:creationId xmlns:p14="http://schemas.microsoft.com/office/powerpoint/2010/main" val="3655382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can be a lot of work to modify the sentence locally when you have a lot of instances, so I later added a new Role of Mentioned, with the sentence: “[W] was mentioned in the will of [P1] &lt;and [P2]&gt; &lt;[D]&gt; &lt;[L]&gt;”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32</a:t>
            </a:fld>
            <a:endParaRPr lang="en-CA"/>
          </a:p>
        </p:txBody>
      </p:sp>
    </p:spTree>
    <p:extLst>
      <p:ext uri="{BB962C8B-B14F-4D97-AF65-F5344CB8AC3E}">
        <p14:creationId xmlns:p14="http://schemas.microsoft.com/office/powerpoint/2010/main" val="527588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now when I enter a Will, I simply click on the role of Mentioned. I can still modify this sentence if needed but remember </a:t>
            </a:r>
            <a:r>
              <a:rPr lang="en-US" smtClean="0"/>
              <a:t>that </a:t>
            </a:r>
            <a:r>
              <a:rPr lang="en-US" sz="1200" smtClean="0"/>
              <a:t>a later change to the Tag, Role or whatever will not automatically change the Sentence to the 'new' Sentence</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33</a:t>
            </a:fld>
            <a:endParaRPr lang="en-CA"/>
          </a:p>
        </p:txBody>
      </p:sp>
    </p:spTree>
    <p:extLst>
      <p:ext uri="{BB962C8B-B14F-4D97-AF65-F5344CB8AC3E}">
        <p14:creationId xmlns:p14="http://schemas.microsoft.com/office/powerpoint/2010/main" val="3213511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2017-01-07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2017-01-07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2017-01-07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2017-01-07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5D4DDB-8D61-4776-B05F-BBA6861E4ACF}" type="datetimeFigureOut">
              <a:rPr lang="en-CA" smtClean="0"/>
              <a:pPr/>
              <a:t>2017-01-07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65D4DDB-8D61-4776-B05F-BBA6861E4ACF}" type="datetimeFigureOut">
              <a:rPr lang="en-CA" smtClean="0"/>
              <a:pPr/>
              <a:t>2017-01-07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65D4DDB-8D61-4776-B05F-BBA6861E4ACF}" type="datetimeFigureOut">
              <a:rPr lang="en-CA" smtClean="0"/>
              <a:pPr/>
              <a:t>2017-01-07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65D4DDB-8D61-4776-B05F-BBA6861E4ACF}" type="datetimeFigureOut">
              <a:rPr lang="en-CA" smtClean="0"/>
              <a:pPr/>
              <a:t>2017-01-07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2017-01-07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2017-01-07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2017-01-07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D4DDB-8D61-4776-B05F-BBA6861E4ACF}" type="datetimeFigureOut">
              <a:rPr lang="en-CA" smtClean="0"/>
              <a:pPr/>
              <a:t>2017-01-07</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CB91F-E25E-4806-8852-E679DD28E97C}"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lists.rootsweb.ancestry.com/index/other/Miscellaneous/TMG-REFUGEES.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lists.rootsweb.ancestry.com/index/other/Software/TMG.html" TargetMode="External"/><Relationship Id="rId5" Type="http://schemas.openxmlformats.org/officeDocument/2006/relationships/hyperlink" Target="https://www.facebook.com/groups/themastergenealogist/" TargetMode="External"/><Relationship Id="rId4" Type="http://schemas.openxmlformats.org/officeDocument/2006/relationships/hyperlink" Target="https://sites.google.com/site/tmgrefugee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whollygenes.com/files/tmg9setup.ex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whollygenes.com/files/tmg9uksetup.exe"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tmg.reigelridge.com/future.htm#wait"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tmg.reigelridge.com/new-computer-version.htm#unloc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https://historyresearchenvironment.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hrewiki.org/index.php?title=Main_Page" TargetMode="External"/><Relationship Id="rId5" Type="http://schemas.openxmlformats.org/officeDocument/2006/relationships/hyperlink" Target="https://historyresearchenvironment.org/donate/" TargetMode="External"/><Relationship Id="rId4" Type="http://schemas.openxmlformats.org/officeDocument/2006/relationships/hyperlink" Target="https://historyresearchenvironment.org/become-a-volunteer/"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b="1" dirty="0" smtClean="0"/>
              <a:t>Mike’s TMG Tips</a:t>
            </a:r>
            <a:endParaRPr lang="en-CA" dirty="0"/>
          </a:p>
        </p:txBody>
      </p:sp>
      <p:sp>
        <p:nvSpPr>
          <p:cNvPr id="3" name="Subtitle 2"/>
          <p:cNvSpPr>
            <a:spLocks noGrp="1"/>
          </p:cNvSpPr>
          <p:nvPr>
            <p:ph type="subTitle" idx="1"/>
          </p:nvPr>
        </p:nvSpPr>
        <p:spPr>
          <a:xfrm>
            <a:off x="1371600" y="3886200"/>
            <a:ext cx="6400800" cy="1752600"/>
          </a:xfrm>
        </p:spPr>
        <p:txBody>
          <a:bodyPr/>
          <a:lstStyle/>
          <a:p>
            <a:r>
              <a:rPr lang="en-CA" dirty="0" smtClean="0"/>
              <a:t>Ottawa TMGUG</a:t>
            </a:r>
          </a:p>
          <a:p>
            <a:r>
              <a:rPr lang="en-CA" dirty="0" smtClean="0"/>
              <a:t>7 Jan 2017</a:t>
            </a:r>
            <a:endParaRPr lang="en-CA" dirty="0"/>
          </a:p>
        </p:txBody>
      </p:sp>
      <p:pic>
        <p:nvPicPr>
          <p:cNvPr id="4" name="Picture 3"/>
          <p:cNvPicPr>
            <a:picLocks noChangeAspect="1"/>
          </p:cNvPicPr>
          <p:nvPr/>
        </p:nvPicPr>
        <p:blipFill>
          <a:blip r:embed="rId2"/>
          <a:stretch>
            <a:fillRect/>
          </a:stretch>
        </p:blipFill>
        <p:spPr>
          <a:xfrm>
            <a:off x="2323135" y="260648"/>
            <a:ext cx="4497730" cy="1656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Data Entry: Names</a:t>
            </a:r>
            <a:endParaRPr lang="en-CA" dirty="0"/>
          </a:p>
        </p:txBody>
      </p:sp>
      <p:sp>
        <p:nvSpPr>
          <p:cNvPr id="3" name="Content Placeholder 2"/>
          <p:cNvSpPr>
            <a:spLocks noGrp="1"/>
          </p:cNvSpPr>
          <p:nvPr>
            <p:ph idx="1"/>
          </p:nvPr>
        </p:nvSpPr>
        <p:spPr>
          <a:xfrm>
            <a:off x="457200" y="1600200"/>
            <a:ext cx="8229600" cy="4525963"/>
          </a:xfrm>
        </p:spPr>
        <p:txBody>
          <a:bodyPr>
            <a:normAutofit/>
          </a:bodyPr>
          <a:lstStyle/>
          <a:p>
            <a:r>
              <a:rPr lang="en-CA" dirty="0"/>
              <a:t>You may create as many name records as needed to record all variations, nicknames, or aliases for an individual. Married name records can be created automatically when you enter a marriage.</a:t>
            </a:r>
          </a:p>
          <a:p>
            <a:r>
              <a:rPr lang="en-CA" dirty="0" smtClean="0"/>
              <a:t>Name Types: Name-</a:t>
            </a:r>
            <a:r>
              <a:rPr lang="en-CA" dirty="0" err="1" smtClean="0"/>
              <a:t>Baptm</a:t>
            </a:r>
            <a:r>
              <a:rPr lang="en-CA" dirty="0" smtClean="0"/>
              <a:t>, </a:t>
            </a:r>
            <a:r>
              <a:rPr lang="en-CA" dirty="0"/>
              <a:t>Name-</a:t>
            </a:r>
            <a:r>
              <a:rPr lang="en-CA" dirty="0" err="1" smtClean="0"/>
              <a:t>Chg</a:t>
            </a:r>
            <a:r>
              <a:rPr lang="en-CA" dirty="0" smtClean="0"/>
              <a:t>, </a:t>
            </a:r>
            <a:r>
              <a:rPr lang="en-CA" dirty="0"/>
              <a:t>Name-</a:t>
            </a:r>
            <a:r>
              <a:rPr lang="en-CA" dirty="0" smtClean="0"/>
              <a:t>Marr, </a:t>
            </a:r>
            <a:r>
              <a:rPr lang="en-CA" dirty="0"/>
              <a:t>Name-</a:t>
            </a:r>
            <a:r>
              <a:rPr lang="en-CA" dirty="0" smtClean="0"/>
              <a:t>Nick, Name-</a:t>
            </a:r>
            <a:r>
              <a:rPr lang="en-CA" dirty="0" err="1" smtClean="0"/>
              <a:t>Var</a:t>
            </a:r>
            <a:r>
              <a:rPr lang="en-CA" dirty="0" smtClean="0"/>
              <a:t> (Standard Name)</a:t>
            </a:r>
          </a:p>
        </p:txBody>
      </p:sp>
    </p:spTree>
    <p:extLst>
      <p:ext uri="{BB962C8B-B14F-4D97-AF65-F5344CB8AC3E}">
        <p14:creationId xmlns:p14="http://schemas.microsoft.com/office/powerpoint/2010/main" val="16990373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a:t>Custom Name Types</a:t>
            </a:r>
          </a:p>
        </p:txBody>
      </p:sp>
      <p:sp>
        <p:nvSpPr>
          <p:cNvPr id="5" name="Content Placeholder 4"/>
          <p:cNvSpPr>
            <a:spLocks noGrp="1"/>
          </p:cNvSpPr>
          <p:nvPr>
            <p:ph idx="1"/>
          </p:nvPr>
        </p:nvSpPr>
        <p:spPr/>
        <p:txBody>
          <a:bodyPr/>
          <a:lstStyle/>
          <a:p>
            <a:r>
              <a:rPr lang="en-CA" dirty="0"/>
              <a:t>Name-Com: </a:t>
            </a:r>
          </a:p>
          <a:p>
            <a:pPr lvl="1"/>
            <a:r>
              <a:rPr lang="en-CA" dirty="0" smtClean="0"/>
              <a:t>[</a:t>
            </a:r>
            <a:r>
              <a:rPr lang="en-CA" dirty="0"/>
              <a:t>P] was commonly known as [N] &lt;[M</a:t>
            </a:r>
            <a:r>
              <a:rPr lang="en-CA" dirty="0" smtClean="0"/>
              <a:t>]</a:t>
            </a:r>
          </a:p>
          <a:p>
            <a:pPr marL="457200" lvl="1" indent="0" algn="ctr">
              <a:buNone/>
            </a:pPr>
            <a:r>
              <a:rPr lang="en-CA" dirty="0" err="1" smtClean="0">
                <a:solidFill>
                  <a:srgbClr val="0070C0"/>
                </a:solidFill>
              </a:rPr>
              <a:t>Deszo</a:t>
            </a:r>
            <a:r>
              <a:rPr lang="en-CA" dirty="0" smtClean="0">
                <a:solidFill>
                  <a:srgbClr val="0070C0"/>
                </a:solidFill>
              </a:rPr>
              <a:t> Aczel </a:t>
            </a:r>
            <a:r>
              <a:rPr lang="en-CA" dirty="0">
                <a:solidFill>
                  <a:srgbClr val="0070C0"/>
                </a:solidFill>
              </a:rPr>
              <a:t>was commonly known as </a:t>
            </a:r>
            <a:r>
              <a:rPr lang="en-CA" dirty="0" smtClean="0">
                <a:solidFill>
                  <a:srgbClr val="0070C0"/>
                </a:solidFill>
              </a:rPr>
              <a:t>Des.</a:t>
            </a:r>
            <a:endParaRPr lang="en-CA" dirty="0">
              <a:solidFill>
                <a:srgbClr val="0070C0"/>
              </a:solidFill>
            </a:endParaRPr>
          </a:p>
          <a:p>
            <a:r>
              <a:rPr lang="en-CA" dirty="0" smtClean="0"/>
              <a:t>Name-Maybe:</a:t>
            </a:r>
          </a:p>
          <a:p>
            <a:pPr lvl="1"/>
            <a:r>
              <a:rPr lang="en-CA" dirty="0"/>
              <a:t>&lt;As of [D</a:t>
            </a:r>
            <a:r>
              <a:rPr lang="en-CA" dirty="0" smtClean="0"/>
              <a:t>], </a:t>
            </a:r>
            <a:r>
              <a:rPr lang="en-CA" dirty="0"/>
              <a:t>[</a:t>
            </a:r>
            <a:r>
              <a:rPr lang="en-CA" dirty="0" smtClean="0"/>
              <a:t>PF] </a:t>
            </a:r>
            <a:r>
              <a:rPr lang="en-CA" dirty="0"/>
              <a:t>may have been known as [N] &lt;[M</a:t>
            </a:r>
            <a:r>
              <a:rPr lang="en-CA" dirty="0" smtClean="0"/>
              <a:t>]</a:t>
            </a:r>
          </a:p>
          <a:p>
            <a:pPr marL="457200" lvl="1" indent="0" algn="ctr">
              <a:buNone/>
            </a:pPr>
            <a:r>
              <a:rPr lang="en-CA" dirty="0">
                <a:solidFill>
                  <a:srgbClr val="0070C0"/>
                </a:solidFill>
              </a:rPr>
              <a:t>As of 1 Jan 1900, </a:t>
            </a:r>
            <a:r>
              <a:rPr lang="en-CA" dirty="0" err="1" smtClean="0">
                <a:solidFill>
                  <a:srgbClr val="0070C0"/>
                </a:solidFill>
              </a:rPr>
              <a:t>Dezso</a:t>
            </a:r>
            <a:r>
              <a:rPr lang="en-CA" dirty="0" smtClean="0">
                <a:solidFill>
                  <a:srgbClr val="0070C0"/>
                </a:solidFill>
              </a:rPr>
              <a:t> </a:t>
            </a:r>
            <a:r>
              <a:rPr lang="en-CA" dirty="0">
                <a:solidFill>
                  <a:srgbClr val="0070C0"/>
                </a:solidFill>
              </a:rPr>
              <a:t>may have been known as John Aczel</a:t>
            </a:r>
          </a:p>
          <a:p>
            <a:endParaRPr lang="en-CA" dirty="0"/>
          </a:p>
        </p:txBody>
      </p:sp>
    </p:spTree>
    <p:extLst>
      <p:ext uri="{BB962C8B-B14F-4D97-AF65-F5344CB8AC3E}">
        <p14:creationId xmlns:p14="http://schemas.microsoft.com/office/powerpoint/2010/main" val="435812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0" y="836712"/>
            <a:ext cx="9036496" cy="5953388"/>
          </a:xfrm>
          <a:prstGeom prst="rect">
            <a:avLst/>
          </a:prstGeom>
        </p:spPr>
      </p:pic>
      <p:sp>
        <p:nvSpPr>
          <p:cNvPr id="5" name="Right Arrow 4"/>
          <p:cNvSpPr/>
          <p:nvPr/>
        </p:nvSpPr>
        <p:spPr>
          <a:xfrm>
            <a:off x="6300192" y="31409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Title 1"/>
          <p:cNvSpPr>
            <a:spLocks noGrp="1"/>
          </p:cNvSpPr>
          <p:nvPr>
            <p:ph type="title"/>
          </p:nvPr>
        </p:nvSpPr>
        <p:spPr>
          <a:xfrm>
            <a:off x="467544" y="15551"/>
            <a:ext cx="8229600" cy="821161"/>
          </a:xfrm>
        </p:spPr>
        <p:txBody>
          <a:bodyPr/>
          <a:lstStyle/>
          <a:p>
            <a:r>
              <a:rPr lang="en-CA" dirty="0" smtClean="0"/>
              <a:t>Name Variations</a:t>
            </a:r>
            <a:endParaRPr lang="en-CA" dirty="0"/>
          </a:p>
        </p:txBody>
      </p:sp>
    </p:spTree>
    <p:extLst>
      <p:ext uri="{BB962C8B-B14F-4D97-AF65-F5344CB8AC3E}">
        <p14:creationId xmlns:p14="http://schemas.microsoft.com/office/powerpoint/2010/main" val="39859813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Sorting Names</a:t>
            </a:r>
            <a:endParaRPr lang="en-CA" dirty="0"/>
          </a:p>
        </p:txBody>
      </p:sp>
      <p:sp>
        <p:nvSpPr>
          <p:cNvPr id="3" name="Content Placeholder 2"/>
          <p:cNvSpPr>
            <a:spLocks noGrp="1"/>
          </p:cNvSpPr>
          <p:nvPr>
            <p:ph idx="1"/>
          </p:nvPr>
        </p:nvSpPr>
        <p:spPr/>
        <p:txBody>
          <a:bodyPr>
            <a:normAutofit lnSpcReduction="10000"/>
          </a:bodyPr>
          <a:lstStyle/>
          <a:p>
            <a:r>
              <a:rPr lang="en-CA" dirty="0"/>
              <a:t>Use the date fields if you would like the </a:t>
            </a:r>
            <a:r>
              <a:rPr lang="en-CA" b="1" dirty="0"/>
              <a:t>name tag</a:t>
            </a:r>
            <a:r>
              <a:rPr lang="en-CA" dirty="0"/>
              <a:t> to appear in chronological order on the Person View screen and in narrative reports. The </a:t>
            </a:r>
            <a:r>
              <a:rPr lang="en-CA" b="1" dirty="0"/>
              <a:t>Sort Date</a:t>
            </a:r>
            <a:r>
              <a:rPr lang="en-CA" dirty="0"/>
              <a:t> allows you to order events on the screen, but it does not print. You can enter an estimated date to make the events appear in chronological order on your screen without fear that the estimated date will be passed on to other researchers and mistaken for a real date</a:t>
            </a:r>
          </a:p>
          <a:p>
            <a:endParaRPr lang="en-CA" dirty="0"/>
          </a:p>
        </p:txBody>
      </p:sp>
    </p:spTree>
    <p:extLst>
      <p:ext uri="{BB962C8B-B14F-4D97-AF65-F5344CB8AC3E}">
        <p14:creationId xmlns:p14="http://schemas.microsoft.com/office/powerpoint/2010/main" val="189413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Married Names</a:t>
            </a:r>
          </a:p>
        </p:txBody>
      </p:sp>
      <p:sp>
        <p:nvSpPr>
          <p:cNvPr id="3" name="Content Placeholder 2"/>
          <p:cNvSpPr>
            <a:spLocks noGrp="1"/>
          </p:cNvSpPr>
          <p:nvPr>
            <p:ph idx="1"/>
          </p:nvPr>
        </p:nvSpPr>
        <p:spPr/>
        <p:txBody>
          <a:bodyPr>
            <a:normAutofit fontScale="85000" lnSpcReduction="20000"/>
          </a:bodyPr>
          <a:lstStyle/>
          <a:p>
            <a:r>
              <a:rPr lang="en-CA" dirty="0"/>
              <a:t>The </a:t>
            </a:r>
            <a:r>
              <a:rPr lang="en-CA" b="1" dirty="0"/>
              <a:t>Name-Marr</a:t>
            </a:r>
            <a:r>
              <a:rPr lang="en-CA" dirty="0"/>
              <a:t> tag is used to document a married name for a wife. In general, the original entry for a woman uses her birth or maiden name. </a:t>
            </a:r>
            <a:r>
              <a:rPr lang="en-CA" dirty="0" smtClean="0"/>
              <a:t>A </a:t>
            </a:r>
            <a:r>
              <a:rPr lang="en-CA" dirty="0"/>
              <a:t>married name record allows women to be searched for or filtered on the </a:t>
            </a:r>
            <a:r>
              <a:rPr lang="en-CA" b="1" dirty="0" err="1"/>
              <a:t>Picklist</a:t>
            </a:r>
            <a:r>
              <a:rPr lang="en-CA" dirty="0"/>
              <a:t> and </a:t>
            </a:r>
            <a:r>
              <a:rPr lang="en-CA" b="1" dirty="0"/>
              <a:t>Project Explorer</a:t>
            </a:r>
            <a:r>
              <a:rPr lang="en-CA" dirty="0"/>
              <a:t> by either their maiden names or their married names. There is no limit to the number of name records each person can have</a:t>
            </a:r>
            <a:r>
              <a:rPr lang="en-CA" dirty="0" smtClean="0"/>
              <a:t>.</a:t>
            </a:r>
            <a:endParaRPr lang="en-CA" dirty="0"/>
          </a:p>
          <a:p>
            <a:r>
              <a:rPr lang="en-CA" b="1" dirty="0"/>
              <a:t>NOTE:</a:t>
            </a:r>
            <a:r>
              <a:rPr lang="en-CA" dirty="0"/>
              <a:t> Given names need not be part of the </a:t>
            </a:r>
            <a:r>
              <a:rPr lang="en-CA" b="1" dirty="0"/>
              <a:t>Name-Marr</a:t>
            </a:r>
            <a:r>
              <a:rPr lang="en-CA" dirty="0"/>
              <a:t> tag. The program will include the given name element in the </a:t>
            </a:r>
            <a:r>
              <a:rPr lang="en-CA" b="1" dirty="0" err="1"/>
              <a:t>Picklist</a:t>
            </a:r>
            <a:r>
              <a:rPr lang="en-CA" dirty="0"/>
              <a:t> and </a:t>
            </a:r>
            <a:r>
              <a:rPr lang="en-CA" b="1" dirty="0"/>
              <a:t>Project Explorer</a:t>
            </a:r>
            <a:r>
              <a:rPr lang="en-CA" dirty="0"/>
              <a:t>, even though it is not included in a </a:t>
            </a:r>
            <a:r>
              <a:rPr lang="en-CA" b="1" dirty="0"/>
              <a:t>Name-Marr</a:t>
            </a:r>
            <a:r>
              <a:rPr lang="en-CA" dirty="0"/>
              <a:t> tag.</a:t>
            </a:r>
          </a:p>
          <a:p>
            <a:endParaRPr lang="en-CA" dirty="0"/>
          </a:p>
        </p:txBody>
      </p:sp>
    </p:spTree>
    <p:extLst>
      <p:ext uri="{BB962C8B-B14F-4D97-AF65-F5344CB8AC3E}">
        <p14:creationId xmlns:p14="http://schemas.microsoft.com/office/powerpoint/2010/main" val="14592538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stretch>
            <a:fillRect/>
          </a:stretch>
        </p:blipFill>
        <p:spPr>
          <a:xfrm>
            <a:off x="20542" y="0"/>
            <a:ext cx="9095632" cy="6858000"/>
          </a:xfrm>
          <a:prstGeom prst="rect">
            <a:avLst/>
          </a:prstGeom>
        </p:spPr>
      </p:pic>
      <p:sp>
        <p:nvSpPr>
          <p:cNvPr id="7" name="Left Arrow 6"/>
          <p:cNvSpPr/>
          <p:nvPr/>
        </p:nvSpPr>
        <p:spPr>
          <a:xfrm>
            <a:off x="8116688" y="357301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Left Arrow 7"/>
          <p:cNvSpPr/>
          <p:nvPr/>
        </p:nvSpPr>
        <p:spPr>
          <a:xfrm>
            <a:off x="2195736" y="4035050"/>
            <a:ext cx="1429379"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Down Arrow 8"/>
          <p:cNvSpPr/>
          <p:nvPr/>
        </p:nvSpPr>
        <p:spPr>
          <a:xfrm>
            <a:off x="755576" y="11663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extBox 9"/>
          <p:cNvSpPr txBox="1"/>
          <p:nvPr/>
        </p:nvSpPr>
        <p:spPr>
          <a:xfrm>
            <a:off x="899592" y="4035050"/>
            <a:ext cx="1728192" cy="523220"/>
          </a:xfrm>
          <a:prstGeom prst="rect">
            <a:avLst/>
          </a:prstGeom>
          <a:noFill/>
        </p:spPr>
        <p:txBody>
          <a:bodyPr wrap="square" rtlCol="0">
            <a:spAutoFit/>
          </a:bodyPr>
          <a:lstStyle/>
          <a:p>
            <a:r>
              <a:rPr lang="en-CA" sz="2800" dirty="0" smtClean="0"/>
              <a:t>-(Cole)</a:t>
            </a:r>
            <a:endParaRPr lang="en-CA" sz="2800" dirty="0"/>
          </a:p>
        </p:txBody>
      </p:sp>
      <p:cxnSp>
        <p:nvCxnSpPr>
          <p:cNvPr id="12" name="Straight Arrow Connector 11"/>
          <p:cNvCxnSpPr/>
          <p:nvPr/>
        </p:nvCxnSpPr>
        <p:spPr>
          <a:xfrm>
            <a:off x="977689" y="1412776"/>
            <a:ext cx="3162263" cy="2808312"/>
          </a:xfrm>
          <a:prstGeom prst="straightConnector1">
            <a:avLst/>
          </a:prstGeom>
          <a:ln w="28575">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98044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Data Entry: Dates</a:t>
            </a:r>
          </a:p>
        </p:txBody>
      </p:sp>
      <p:sp>
        <p:nvSpPr>
          <p:cNvPr id="3" name="Content Placeholder 2"/>
          <p:cNvSpPr>
            <a:spLocks noGrp="1"/>
          </p:cNvSpPr>
          <p:nvPr>
            <p:ph idx="1"/>
          </p:nvPr>
        </p:nvSpPr>
        <p:spPr/>
        <p:txBody>
          <a:bodyPr/>
          <a:lstStyle/>
          <a:p>
            <a:r>
              <a:rPr lang="en-CA" b="1" dirty="0"/>
              <a:t>Sort </a:t>
            </a:r>
            <a:r>
              <a:rPr lang="en-CA" b="1" dirty="0" smtClean="0"/>
              <a:t>Date (</a:t>
            </a:r>
            <a:r>
              <a:rPr lang="en-CA" b="1" dirty="0"/>
              <a:t>Turned off in Beginner Mode)</a:t>
            </a:r>
            <a:endParaRPr lang="en-CA" dirty="0"/>
          </a:p>
          <a:p>
            <a:r>
              <a:rPr lang="en-CA" dirty="0"/>
              <a:t>Sort dates are used to maintain chronological order on the Person View, and in narrative reports, Individual Detail reports and Family Group Sheets. They do not print or export and have no genealogical significance</a:t>
            </a:r>
            <a:endParaRPr lang="en-CA" dirty="0">
              <a:effectLst/>
            </a:endParaRPr>
          </a:p>
        </p:txBody>
      </p:sp>
    </p:spTree>
    <p:extLst>
      <p:ext uri="{BB962C8B-B14F-4D97-AF65-F5344CB8AC3E}">
        <p14:creationId xmlns:p14="http://schemas.microsoft.com/office/powerpoint/2010/main" val="29018224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Date Display Formats</a:t>
            </a:r>
          </a:p>
        </p:txBody>
      </p:sp>
      <p:sp>
        <p:nvSpPr>
          <p:cNvPr id="3" name="Content Placeholder 2"/>
          <p:cNvSpPr>
            <a:spLocks noGrp="1"/>
          </p:cNvSpPr>
          <p:nvPr>
            <p:ph idx="1"/>
          </p:nvPr>
        </p:nvSpPr>
        <p:spPr>
          <a:xfrm>
            <a:off x="457200" y="1600200"/>
            <a:ext cx="8229600" cy="4853136"/>
          </a:xfrm>
        </p:spPr>
        <p:txBody>
          <a:bodyPr>
            <a:normAutofit fontScale="92500" lnSpcReduction="20000"/>
          </a:bodyPr>
          <a:lstStyle/>
          <a:p>
            <a:r>
              <a:rPr lang="en-US" dirty="0"/>
              <a:t>Dates are displayed on the screen in a consistent format based on your Preference setting. </a:t>
            </a:r>
            <a:endParaRPr lang="en-US" dirty="0" smtClean="0"/>
          </a:p>
          <a:p>
            <a:r>
              <a:rPr lang="en-US" dirty="0" smtClean="0"/>
              <a:t>In </a:t>
            </a:r>
            <a:r>
              <a:rPr lang="en-US" dirty="0"/>
              <a:t>File </a:t>
            </a:r>
            <a:r>
              <a:rPr lang="en-US" dirty="0" smtClean="0"/>
              <a:t> </a:t>
            </a:r>
            <a:r>
              <a:rPr lang="en-US" dirty="0"/>
              <a:t>Preference </a:t>
            </a:r>
            <a:r>
              <a:rPr lang="en-US" dirty="0" smtClean="0"/>
              <a:t> </a:t>
            </a:r>
            <a:r>
              <a:rPr lang="en-US" dirty="0"/>
              <a:t>Program Options: General, you have a choice of nine different display formats. </a:t>
            </a:r>
            <a:endParaRPr lang="en-US" dirty="0" smtClean="0"/>
          </a:p>
          <a:p>
            <a:r>
              <a:rPr lang="en-US" dirty="0" smtClean="0"/>
              <a:t>Regardless </a:t>
            </a:r>
            <a:r>
              <a:rPr lang="en-US" dirty="0"/>
              <a:t>of the screen display Preference selected, dates will be output in reports based on the Report Options for that report. Since the program can spell out the name of the month in reports if requested to do so in the Report Options, there is no need for a display format to spell out the month on screen.</a:t>
            </a:r>
          </a:p>
        </p:txBody>
      </p:sp>
    </p:spTree>
    <p:extLst>
      <p:ext uri="{BB962C8B-B14F-4D97-AF65-F5344CB8AC3E}">
        <p14:creationId xmlns:p14="http://schemas.microsoft.com/office/powerpoint/2010/main" val="19788768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6124" y="274638"/>
            <a:ext cx="8260676" cy="6268644"/>
          </a:xfrm>
        </p:spPr>
      </p:pic>
    </p:spTree>
    <p:extLst>
      <p:ext uri="{BB962C8B-B14F-4D97-AF65-F5344CB8AC3E}">
        <p14:creationId xmlns:p14="http://schemas.microsoft.com/office/powerpoint/2010/main" val="31053769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Date: Incomplete or Irregular</a:t>
            </a:r>
          </a:p>
        </p:txBody>
      </p:sp>
      <p:sp>
        <p:nvSpPr>
          <p:cNvPr id="3" name="Content Placeholder 2"/>
          <p:cNvSpPr>
            <a:spLocks noGrp="1"/>
          </p:cNvSpPr>
          <p:nvPr>
            <p:ph idx="1"/>
          </p:nvPr>
        </p:nvSpPr>
        <p:spPr/>
        <p:txBody>
          <a:bodyPr>
            <a:normAutofit fontScale="62500" lnSpcReduction="20000"/>
          </a:bodyPr>
          <a:lstStyle/>
          <a:p>
            <a:r>
              <a:rPr lang="en-CA" dirty="0"/>
              <a:t>A date with one or two digits in the year is considered an incomplete or irregular date, as it cannot be recorded in the correct century. If TMG can interpret the number as intended to be a year it will prompt you for the intended century. To avoid ambiguity, when entering dates be sure to use </a:t>
            </a:r>
            <a:r>
              <a:rPr lang="en-CA" b="1" u="sng" dirty="0"/>
              <a:t>all four digits</a:t>
            </a:r>
            <a:r>
              <a:rPr lang="en-CA" u="sng" dirty="0"/>
              <a:t> </a:t>
            </a:r>
            <a:r>
              <a:rPr lang="en-CA" dirty="0"/>
              <a:t>for the year. An incomplete date containing an alphabetic month can usually be appropriately interpreted by TMG. If an all-number date is incomplete (entered with less than three parts) TMG must guess what is missing. TMG's interpretations of ambiguous or incomplete dates are stated in Date Format and may be partially based on the date display setting in File </a:t>
            </a:r>
            <a:r>
              <a:rPr lang="en-CA" dirty="0" smtClean="0"/>
              <a:t> </a:t>
            </a:r>
            <a:r>
              <a:rPr lang="en-CA" dirty="0"/>
              <a:t>Preferences </a:t>
            </a:r>
            <a:r>
              <a:rPr lang="en-CA" dirty="0" smtClean="0"/>
              <a:t> </a:t>
            </a:r>
            <a:r>
              <a:rPr lang="en-CA" dirty="0"/>
              <a:t>Program Options: General. In all these screen display formats for dates, a missing value in an incomplete date is displayed using underlines.</a:t>
            </a:r>
          </a:p>
          <a:p>
            <a:r>
              <a:rPr lang="en-CA" dirty="0"/>
              <a:t> </a:t>
            </a:r>
            <a:r>
              <a:rPr lang="en-CA" dirty="0" smtClean="0"/>
              <a:t>Any </a:t>
            </a:r>
            <a:r>
              <a:rPr lang="en-CA" dirty="0"/>
              <a:t>date that does not meet the criteria stated in Date Format is considered an irregular date. There may be times when you want to place text in the date field, e.g., "the 6th day of the 4th month". The date field will accept such text and you may keep the events on your display in chronological order by placing a regular date in the Sort Date field.</a:t>
            </a:r>
          </a:p>
          <a:p>
            <a:endParaRPr lang="en-CA" dirty="0"/>
          </a:p>
        </p:txBody>
      </p:sp>
    </p:spTree>
    <p:extLst>
      <p:ext uri="{BB962C8B-B14F-4D97-AF65-F5344CB8AC3E}">
        <p14:creationId xmlns:p14="http://schemas.microsoft.com/office/powerpoint/2010/main" val="2893128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smtClean="0"/>
              <a:t>Social </a:t>
            </a:r>
            <a:r>
              <a:rPr lang="en-CA" dirty="0"/>
              <a:t>M</a:t>
            </a:r>
            <a:r>
              <a:rPr lang="en-CA" dirty="0" smtClean="0"/>
              <a:t>edia Update</a:t>
            </a:r>
            <a:endParaRPr lang="en-CA" dirty="0"/>
          </a:p>
        </p:txBody>
      </p:sp>
      <p:sp>
        <p:nvSpPr>
          <p:cNvPr id="3" name="Content Placeholder 2"/>
          <p:cNvSpPr>
            <a:spLocks noGrp="1"/>
          </p:cNvSpPr>
          <p:nvPr>
            <p:ph idx="1"/>
          </p:nvPr>
        </p:nvSpPr>
        <p:spPr>
          <a:xfrm>
            <a:off x="457200" y="2060848"/>
            <a:ext cx="8579296" cy="4392488"/>
          </a:xfrm>
        </p:spPr>
        <p:txBody>
          <a:bodyPr>
            <a:normAutofit fontScale="85000" lnSpcReduction="10000"/>
          </a:bodyPr>
          <a:lstStyle/>
          <a:p>
            <a:pPr marL="0" indent="0">
              <a:buNone/>
            </a:pPr>
            <a:r>
              <a:rPr lang="en-CA" b="1" dirty="0" smtClean="0"/>
              <a:t>TMG-REFUGEES:</a:t>
            </a:r>
            <a:endParaRPr lang="en-CA" dirty="0" smtClean="0"/>
          </a:p>
          <a:p>
            <a:pPr marL="0" indent="0" algn="ctr">
              <a:buNone/>
            </a:pPr>
            <a:r>
              <a:rPr lang="en-CA" sz="2400" dirty="0" smtClean="0"/>
              <a:t>(</a:t>
            </a:r>
            <a:r>
              <a:rPr lang="en-CA" sz="2400" dirty="0" smtClean="0">
                <a:hlinkClick r:id="rId3"/>
              </a:rPr>
              <a:t>http</a:t>
            </a:r>
            <a:r>
              <a:rPr lang="en-CA" sz="2400" dirty="0">
                <a:hlinkClick r:id="rId3"/>
              </a:rPr>
              <a:t>://</a:t>
            </a:r>
            <a:r>
              <a:rPr lang="en-CA" sz="2400" dirty="0" smtClean="0">
                <a:hlinkClick r:id="rId3"/>
              </a:rPr>
              <a:t>lists.rootsweb.ancestry.com/index/other/Miscellaneous/TMG-REFUGEES.html</a:t>
            </a:r>
            <a:r>
              <a:rPr lang="en-CA" sz="2400" dirty="0" smtClean="0"/>
              <a:t>)</a:t>
            </a:r>
          </a:p>
          <a:p>
            <a:pPr marL="0" indent="0" algn="ctr">
              <a:buNone/>
            </a:pPr>
            <a:r>
              <a:rPr lang="en-CA" sz="2400" dirty="0" smtClean="0"/>
              <a:t>Website: </a:t>
            </a:r>
            <a:r>
              <a:rPr lang="en-CA" sz="2400" dirty="0" smtClean="0">
                <a:hlinkClick r:id="rId4"/>
              </a:rPr>
              <a:t>https://sites.google.com/site/tmgrefugees</a:t>
            </a:r>
            <a:r>
              <a:rPr lang="en-CA" sz="2400" dirty="0" smtClean="0"/>
              <a:t/>
            </a:r>
            <a:br>
              <a:rPr lang="en-CA" sz="2400" dirty="0" smtClean="0"/>
            </a:br>
            <a:endParaRPr lang="en-CA" sz="2400" dirty="0" smtClean="0"/>
          </a:p>
          <a:p>
            <a:pPr marL="0" indent="0">
              <a:buNone/>
            </a:pPr>
            <a:r>
              <a:rPr lang="en-CA" b="1" dirty="0" smtClean="0"/>
              <a:t>TMG Facebook Page</a:t>
            </a:r>
            <a:r>
              <a:rPr lang="en-CA" dirty="0" smtClean="0"/>
              <a:t>: </a:t>
            </a:r>
            <a:r>
              <a:rPr lang="en-CA" sz="2800" dirty="0" smtClean="0"/>
              <a:t>two posts plus comments in December</a:t>
            </a:r>
          </a:p>
          <a:p>
            <a:pPr marL="0" indent="0" algn="ctr">
              <a:buNone/>
            </a:pPr>
            <a:r>
              <a:rPr lang="en-CA" sz="2400" dirty="0" smtClean="0"/>
              <a:t>(</a:t>
            </a:r>
            <a:r>
              <a:rPr lang="en-CA" sz="2400" dirty="0" smtClean="0">
                <a:hlinkClick r:id="rId5"/>
              </a:rPr>
              <a:t>https</a:t>
            </a:r>
            <a:r>
              <a:rPr lang="en-CA" sz="2400" dirty="0">
                <a:hlinkClick r:id="rId5"/>
              </a:rPr>
              <a:t>://www.facebook.com/groups/themastergenealogist</a:t>
            </a:r>
            <a:r>
              <a:rPr lang="en-CA" sz="2400" dirty="0" smtClean="0">
                <a:hlinkClick r:id="rId5"/>
              </a:rPr>
              <a:t>/</a:t>
            </a:r>
            <a:r>
              <a:rPr lang="en-CA" sz="2400" dirty="0" smtClean="0"/>
              <a:t>)</a:t>
            </a:r>
          </a:p>
          <a:p>
            <a:pPr marL="0" indent="0">
              <a:buNone/>
            </a:pPr>
            <a:endParaRPr lang="en-CA" sz="2400" dirty="0" smtClean="0"/>
          </a:p>
          <a:p>
            <a:pPr marL="0" indent="0">
              <a:buNone/>
            </a:pPr>
            <a:r>
              <a:rPr lang="en-CA" b="1" dirty="0" smtClean="0"/>
              <a:t>TMG </a:t>
            </a:r>
            <a:r>
              <a:rPr lang="en-CA" b="1" dirty="0"/>
              <a:t>Mailing List </a:t>
            </a:r>
            <a:r>
              <a:rPr lang="en-CA" sz="2400" dirty="0" smtClean="0"/>
              <a:t>(</a:t>
            </a:r>
            <a:r>
              <a:rPr lang="en-CA" sz="2400" dirty="0" smtClean="0">
                <a:hlinkClick r:id="rId6"/>
              </a:rPr>
              <a:t>http</a:t>
            </a:r>
            <a:r>
              <a:rPr lang="en-CA" sz="2400" dirty="0">
                <a:hlinkClick r:id="rId6"/>
              </a:rPr>
              <a:t>://</a:t>
            </a:r>
            <a:r>
              <a:rPr lang="en-CA" sz="2400" dirty="0" smtClean="0">
                <a:hlinkClick r:id="rId6"/>
              </a:rPr>
              <a:t>lists.rootsweb.ancestry.com/index/other/Software/TMG.html</a:t>
            </a:r>
            <a:r>
              <a:rPr lang="en-CA" sz="2400" dirty="0" smtClean="0"/>
              <a:t>)</a:t>
            </a:r>
          </a:p>
          <a:p>
            <a:pPr lvl="1" fontAlgn="b"/>
            <a:r>
              <a:rPr lang="en-US" dirty="0" smtClean="0"/>
              <a:t>Oct 2016	41 </a:t>
            </a:r>
            <a:r>
              <a:rPr lang="en-US" dirty="0"/>
              <a:t>messages</a:t>
            </a:r>
          </a:p>
          <a:p>
            <a:pPr lvl="1" fontAlgn="b"/>
            <a:r>
              <a:rPr lang="en-US" dirty="0" smtClean="0"/>
              <a:t>Nov 2016	69 </a:t>
            </a:r>
            <a:r>
              <a:rPr lang="en-US" dirty="0"/>
              <a:t>messages</a:t>
            </a:r>
          </a:p>
          <a:p>
            <a:endParaRPr lang="en-CA" dirty="0"/>
          </a:p>
        </p:txBody>
      </p:sp>
    </p:spTree>
    <p:extLst>
      <p:ext uri="{BB962C8B-B14F-4D97-AF65-F5344CB8AC3E}">
        <p14:creationId xmlns:p14="http://schemas.microsoft.com/office/powerpoint/2010/main" val="24426868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Date Entry Formats</a:t>
            </a:r>
          </a:p>
        </p:txBody>
      </p:sp>
      <p:sp>
        <p:nvSpPr>
          <p:cNvPr id="5" name="Content Placeholder 4"/>
          <p:cNvSpPr>
            <a:spLocks noGrp="1"/>
          </p:cNvSpPr>
          <p:nvPr>
            <p:ph sz="half" idx="1"/>
          </p:nvPr>
        </p:nvSpPr>
        <p:spPr/>
        <p:txBody>
          <a:bodyPr>
            <a:normAutofit fontScale="92500" lnSpcReduction="10000"/>
          </a:bodyPr>
          <a:lstStyle/>
          <a:p>
            <a:r>
              <a:rPr lang="en-US" dirty="0"/>
              <a:t>30 Aug </a:t>
            </a:r>
            <a:r>
              <a:rPr lang="en-US" dirty="0" smtClean="0"/>
              <a:t>1864</a:t>
            </a:r>
          </a:p>
          <a:p>
            <a:r>
              <a:rPr lang="en-US" dirty="0"/>
              <a:t>30 August </a:t>
            </a:r>
            <a:r>
              <a:rPr lang="en-US" dirty="0" smtClean="0"/>
              <a:t>1864</a:t>
            </a:r>
          </a:p>
          <a:p>
            <a:r>
              <a:rPr lang="nn-NO" dirty="0"/>
              <a:t>Aug 30, 1864</a:t>
            </a:r>
          </a:p>
          <a:p>
            <a:r>
              <a:rPr lang="nn-NO" dirty="0"/>
              <a:t>Aug 30 1864</a:t>
            </a:r>
          </a:p>
          <a:p>
            <a:r>
              <a:rPr lang="nn-NO" dirty="0"/>
              <a:t>August 30, 1864</a:t>
            </a:r>
          </a:p>
          <a:p>
            <a:r>
              <a:rPr lang="nn-NO" dirty="0"/>
              <a:t>August 30 1864</a:t>
            </a:r>
          </a:p>
          <a:p>
            <a:r>
              <a:rPr lang="en-US" dirty="0" smtClean="0"/>
              <a:t>30/8/1864</a:t>
            </a:r>
            <a:endParaRPr lang="en-US" dirty="0"/>
          </a:p>
          <a:p>
            <a:r>
              <a:rPr lang="en-US" dirty="0" smtClean="0"/>
              <a:t>30 </a:t>
            </a:r>
            <a:r>
              <a:rPr lang="en-US" dirty="0"/>
              <a:t>8 1864</a:t>
            </a:r>
          </a:p>
          <a:p>
            <a:r>
              <a:rPr lang="en-US" dirty="0" smtClean="0"/>
              <a:t>30/08/1864</a:t>
            </a:r>
            <a:endParaRPr lang="en-US" dirty="0"/>
          </a:p>
          <a:p>
            <a:r>
              <a:rPr lang="en-US" dirty="0" smtClean="0"/>
              <a:t>30 </a:t>
            </a:r>
            <a:r>
              <a:rPr lang="en-US" dirty="0"/>
              <a:t>08 1864</a:t>
            </a:r>
          </a:p>
          <a:p>
            <a:pPr marL="0" indent="0">
              <a:buNone/>
            </a:pPr>
            <a:endParaRPr lang="en-US" dirty="0"/>
          </a:p>
        </p:txBody>
      </p:sp>
      <p:sp>
        <p:nvSpPr>
          <p:cNvPr id="8" name="Content Placeholder 7"/>
          <p:cNvSpPr>
            <a:spLocks noGrp="1"/>
          </p:cNvSpPr>
          <p:nvPr>
            <p:ph sz="half" idx="2"/>
          </p:nvPr>
        </p:nvSpPr>
        <p:spPr/>
        <p:txBody>
          <a:bodyPr>
            <a:normAutofit fontScale="92500" lnSpcReduction="10000"/>
          </a:bodyPr>
          <a:lstStyle/>
          <a:p>
            <a:r>
              <a:rPr lang="nn-NO" dirty="0"/>
              <a:t>8/30/1864</a:t>
            </a:r>
          </a:p>
          <a:p>
            <a:r>
              <a:rPr lang="nn-NO" dirty="0"/>
              <a:t>8 30 1864</a:t>
            </a:r>
          </a:p>
          <a:p>
            <a:r>
              <a:rPr lang="nn-NO" dirty="0"/>
              <a:t>08/30/1864</a:t>
            </a:r>
          </a:p>
          <a:p>
            <a:r>
              <a:rPr lang="nn-NO" dirty="0"/>
              <a:t>08 30 1864</a:t>
            </a:r>
          </a:p>
          <a:p>
            <a:r>
              <a:rPr lang="nn-NO" dirty="0"/>
              <a:t>1864.8.30</a:t>
            </a:r>
          </a:p>
          <a:p>
            <a:r>
              <a:rPr lang="nn-NO" dirty="0"/>
              <a:t>1864 8 30</a:t>
            </a:r>
          </a:p>
          <a:p>
            <a:r>
              <a:rPr lang="nn-NO" dirty="0"/>
              <a:t>1864.08.30</a:t>
            </a:r>
          </a:p>
          <a:p>
            <a:r>
              <a:rPr lang="nn-NO" dirty="0"/>
              <a:t>1864 08 30</a:t>
            </a:r>
          </a:p>
          <a:p>
            <a:endParaRPr lang="en-US" dirty="0"/>
          </a:p>
        </p:txBody>
      </p:sp>
    </p:spTree>
    <p:extLst>
      <p:ext uri="{BB962C8B-B14F-4D97-AF65-F5344CB8AC3E}">
        <p14:creationId xmlns:p14="http://schemas.microsoft.com/office/powerpoint/2010/main" val="15549660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Best Way </a:t>
            </a:r>
            <a:r>
              <a:rPr lang="en-US" dirty="0"/>
              <a:t>to </a:t>
            </a:r>
            <a:r>
              <a:rPr lang="en-US" dirty="0" smtClean="0"/>
              <a:t>Separate Two Trees</a:t>
            </a:r>
            <a:endParaRPr lang="en-US" dirty="0"/>
          </a:p>
        </p:txBody>
      </p:sp>
      <p:sp>
        <p:nvSpPr>
          <p:cNvPr id="6" name="Content Placeholder 5"/>
          <p:cNvSpPr>
            <a:spLocks noGrp="1"/>
          </p:cNvSpPr>
          <p:nvPr>
            <p:ph idx="1"/>
          </p:nvPr>
        </p:nvSpPr>
        <p:spPr/>
        <p:txBody>
          <a:bodyPr>
            <a:normAutofit fontScale="70000" lnSpcReduction="20000"/>
          </a:bodyPr>
          <a:lstStyle/>
          <a:p>
            <a:pPr marL="0" indent="0">
              <a:buNone/>
            </a:pPr>
            <a:r>
              <a:rPr lang="en-US" dirty="0" smtClean="0">
                <a:solidFill>
                  <a:srgbClr val="FF0000"/>
                </a:solidFill>
              </a:rPr>
              <a:t>I </a:t>
            </a:r>
            <a:r>
              <a:rPr lang="en-US" dirty="0">
                <a:solidFill>
                  <a:srgbClr val="FF0000"/>
                </a:solidFill>
              </a:rPr>
              <a:t>have a project with two trees in it.  They are trees that were built </a:t>
            </a:r>
            <a:r>
              <a:rPr lang="en-US" dirty="0" smtClean="0">
                <a:solidFill>
                  <a:srgbClr val="FF0000"/>
                </a:solidFill>
              </a:rPr>
              <a:t>of </a:t>
            </a:r>
            <a:r>
              <a:rPr lang="en-US" dirty="0">
                <a:solidFill>
                  <a:srgbClr val="FF0000"/>
                </a:solidFill>
              </a:rPr>
              <a:t>ancestors and descendants of two men with the same name but in </a:t>
            </a:r>
            <a:r>
              <a:rPr lang="en-US" dirty="0" smtClean="0">
                <a:solidFill>
                  <a:srgbClr val="FF0000"/>
                </a:solidFill>
              </a:rPr>
              <a:t>different locations.  </a:t>
            </a:r>
            <a:r>
              <a:rPr lang="en-US" dirty="0">
                <a:solidFill>
                  <a:srgbClr val="FF0000"/>
                </a:solidFill>
              </a:rPr>
              <a:t>I have not seen any </a:t>
            </a:r>
            <a:r>
              <a:rPr lang="en-US" dirty="0" smtClean="0">
                <a:solidFill>
                  <a:srgbClr val="FF0000"/>
                </a:solidFill>
              </a:rPr>
              <a:t> connection </a:t>
            </a:r>
            <a:r>
              <a:rPr lang="en-US" dirty="0">
                <a:solidFill>
                  <a:srgbClr val="FF0000"/>
                </a:solidFill>
              </a:rPr>
              <a:t>between the trees yet.  I would like to work with each tree </a:t>
            </a:r>
            <a:r>
              <a:rPr lang="en-US" dirty="0" smtClean="0">
                <a:solidFill>
                  <a:srgbClr val="FF0000"/>
                </a:solidFill>
              </a:rPr>
              <a:t>separately</a:t>
            </a:r>
            <a:r>
              <a:rPr lang="en-US" dirty="0">
                <a:solidFill>
                  <a:srgbClr val="FF0000"/>
                </a:solidFill>
              </a:rPr>
              <a:t>. </a:t>
            </a:r>
            <a:r>
              <a:rPr lang="en-US" dirty="0" smtClean="0">
                <a:solidFill>
                  <a:srgbClr val="FF0000"/>
                </a:solidFill>
              </a:rPr>
              <a:t>Right </a:t>
            </a:r>
            <a:r>
              <a:rPr lang="en-US" dirty="0">
                <a:solidFill>
                  <a:srgbClr val="FF0000"/>
                </a:solidFill>
              </a:rPr>
              <a:t>now I want a list of people </a:t>
            </a:r>
            <a:r>
              <a:rPr lang="en-US" dirty="0" smtClean="0">
                <a:solidFill>
                  <a:srgbClr val="FF0000"/>
                </a:solidFill>
              </a:rPr>
              <a:t>so </a:t>
            </a:r>
            <a:r>
              <a:rPr lang="en-US" dirty="0">
                <a:solidFill>
                  <a:srgbClr val="FF0000"/>
                </a:solidFill>
              </a:rPr>
              <a:t>I can  get death dates, then get obituaries.  What is the best way </a:t>
            </a:r>
            <a:r>
              <a:rPr lang="en-US" dirty="0" smtClean="0">
                <a:solidFill>
                  <a:srgbClr val="FF0000"/>
                </a:solidFill>
              </a:rPr>
              <a:t>to </a:t>
            </a:r>
            <a:r>
              <a:rPr lang="en-US" dirty="0">
                <a:solidFill>
                  <a:srgbClr val="FF0000"/>
                </a:solidFill>
              </a:rPr>
              <a:t>separate them so I can get these separate lists.  I have built a </a:t>
            </a:r>
            <a:r>
              <a:rPr lang="en-US" dirty="0" smtClean="0">
                <a:solidFill>
                  <a:srgbClr val="FF0000"/>
                </a:solidFill>
              </a:rPr>
              <a:t>focus </a:t>
            </a:r>
            <a:r>
              <a:rPr lang="en-US" dirty="0">
                <a:solidFill>
                  <a:srgbClr val="FF0000"/>
                </a:solidFill>
              </a:rPr>
              <a:t>group for the more promising family but see any way to get reports by focus group.</a:t>
            </a:r>
          </a:p>
          <a:p>
            <a:pPr marL="0" indent="0">
              <a:buNone/>
            </a:pPr>
            <a:r>
              <a:rPr lang="en-US" dirty="0"/>
              <a:t> </a:t>
            </a:r>
          </a:p>
          <a:p>
            <a:pPr marL="0" indent="0">
              <a:buNone/>
            </a:pPr>
            <a:r>
              <a:rPr lang="en-US" dirty="0" smtClean="0"/>
              <a:t>Lee Hoffmann: Use </a:t>
            </a:r>
            <a:r>
              <a:rPr lang="en-US" dirty="0"/>
              <a:t>the List of People report selecting the Focus Group as </a:t>
            </a:r>
            <a:r>
              <a:rPr lang="en-US" dirty="0" smtClean="0"/>
              <a:t>the Subject(s</a:t>
            </a:r>
            <a:r>
              <a:rPr lang="en-US" dirty="0"/>
              <a:t>) of the report, and select Secondary Output (under [Options] to either Create New Project or Create New Dataset.  I suggest the data set option.  You can always create a new project later from the new data set if you need it.</a:t>
            </a:r>
          </a:p>
          <a:p>
            <a:endParaRPr lang="en-US" dirty="0"/>
          </a:p>
        </p:txBody>
      </p:sp>
    </p:spTree>
    <p:extLst>
      <p:ext uri="{BB962C8B-B14F-4D97-AF65-F5344CB8AC3E}">
        <p14:creationId xmlns:p14="http://schemas.microsoft.com/office/powerpoint/2010/main" val="17338965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Square Brackets </a:t>
            </a:r>
            <a:r>
              <a:rPr lang="en-US" dirty="0"/>
              <a:t>in </a:t>
            </a:r>
            <a:r>
              <a:rPr lang="en-US" dirty="0" smtClean="0"/>
              <a:t>Memo</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solidFill>
                  <a:srgbClr val="FF0000"/>
                </a:solidFill>
              </a:rPr>
              <a:t>I </a:t>
            </a:r>
            <a:r>
              <a:rPr lang="en-US" dirty="0">
                <a:solidFill>
                  <a:srgbClr val="FF0000"/>
                </a:solidFill>
              </a:rPr>
              <a:t>noticed some odd </a:t>
            </a:r>
            <a:r>
              <a:rPr lang="en-US" dirty="0" smtClean="0">
                <a:solidFill>
                  <a:srgbClr val="FF0000"/>
                </a:solidFill>
              </a:rPr>
              <a:t>output. My </a:t>
            </a:r>
            <a:r>
              <a:rPr lang="en-US" dirty="0">
                <a:solidFill>
                  <a:srgbClr val="FF0000"/>
                </a:solidFill>
              </a:rPr>
              <a:t>death tag for an ancestor has a memo of</a:t>
            </a:r>
            <a:r>
              <a:rPr lang="en-US" dirty="0" smtClean="0">
                <a:solidFill>
                  <a:srgbClr val="FF0000"/>
                </a:solidFill>
              </a:rPr>
              <a:t>: “He died of </a:t>
            </a:r>
            <a:r>
              <a:rPr lang="en-US" dirty="0">
                <a:solidFill>
                  <a:srgbClr val="FF0000"/>
                </a:solidFill>
              </a:rPr>
              <a:t>Alter[s]</a:t>
            </a:r>
            <a:r>
              <a:rPr lang="en-US" dirty="0" err="1">
                <a:solidFill>
                  <a:srgbClr val="FF0000"/>
                </a:solidFill>
              </a:rPr>
              <a:t>schwäche</a:t>
            </a:r>
            <a:r>
              <a:rPr lang="en-US" dirty="0">
                <a:solidFill>
                  <a:srgbClr val="FF0000"/>
                </a:solidFill>
              </a:rPr>
              <a:t> [debility due to age</a:t>
            </a:r>
            <a:r>
              <a:rPr lang="en-US" dirty="0" smtClean="0">
                <a:solidFill>
                  <a:srgbClr val="FF0000"/>
                </a:solidFill>
              </a:rPr>
              <a:t>]”</a:t>
            </a:r>
            <a:endParaRPr lang="en-US" dirty="0">
              <a:solidFill>
                <a:srgbClr val="FF0000"/>
              </a:solidFill>
            </a:endParaRPr>
          </a:p>
          <a:p>
            <a:pPr marL="0" indent="0">
              <a:buNone/>
            </a:pPr>
            <a:r>
              <a:rPr lang="en-US" dirty="0">
                <a:solidFill>
                  <a:srgbClr val="FF0000"/>
                </a:solidFill>
              </a:rPr>
              <a:t> </a:t>
            </a:r>
          </a:p>
          <a:p>
            <a:pPr marL="0" indent="0">
              <a:buNone/>
            </a:pPr>
            <a:r>
              <a:rPr lang="en-US" dirty="0" smtClean="0">
                <a:solidFill>
                  <a:srgbClr val="FF0000"/>
                </a:solidFill>
              </a:rPr>
              <a:t>The </a:t>
            </a:r>
            <a:r>
              <a:rPr lang="en-US" dirty="0">
                <a:solidFill>
                  <a:srgbClr val="FF0000"/>
                </a:solidFill>
              </a:rPr>
              <a:t>output is</a:t>
            </a:r>
            <a:r>
              <a:rPr lang="en-US" dirty="0" smtClean="0">
                <a:solidFill>
                  <a:srgbClr val="FF0000"/>
                </a:solidFill>
              </a:rPr>
              <a:t>: “He </a:t>
            </a:r>
            <a:r>
              <a:rPr lang="en-US" dirty="0">
                <a:solidFill>
                  <a:srgbClr val="FF0000"/>
                </a:solidFill>
              </a:rPr>
              <a:t>died of </a:t>
            </a:r>
            <a:r>
              <a:rPr lang="en-US" dirty="0" err="1">
                <a:solidFill>
                  <a:srgbClr val="FF0000"/>
                </a:solidFill>
              </a:rPr>
              <a:t>AlterGeorge</a:t>
            </a:r>
            <a:r>
              <a:rPr lang="en-US" dirty="0">
                <a:solidFill>
                  <a:srgbClr val="FF0000"/>
                </a:solidFill>
              </a:rPr>
              <a:t> </a:t>
            </a:r>
            <a:r>
              <a:rPr lang="en-US" dirty="0" err="1">
                <a:solidFill>
                  <a:srgbClr val="FF0000"/>
                </a:solidFill>
              </a:rPr>
              <a:t>Schubertschwäche</a:t>
            </a:r>
            <a:r>
              <a:rPr lang="en-US" dirty="0">
                <a:solidFill>
                  <a:srgbClr val="FF0000"/>
                </a:solidFill>
              </a:rPr>
              <a:t> [debility due to </a:t>
            </a:r>
            <a:r>
              <a:rPr lang="en-US" dirty="0" smtClean="0">
                <a:solidFill>
                  <a:srgbClr val="FF0000"/>
                </a:solidFill>
              </a:rPr>
              <a:t>age]”</a:t>
            </a:r>
          </a:p>
          <a:p>
            <a:pPr marL="0" indent="0">
              <a:buNone/>
            </a:pPr>
            <a:endParaRPr lang="en-US" dirty="0"/>
          </a:p>
          <a:p>
            <a:pPr marL="0" indent="0">
              <a:buNone/>
            </a:pPr>
            <a:r>
              <a:rPr lang="en-US" dirty="0"/>
              <a:t>Terry </a:t>
            </a:r>
            <a:r>
              <a:rPr lang="en-US" dirty="0" err="1" smtClean="0"/>
              <a:t>Reigel</a:t>
            </a:r>
            <a:r>
              <a:rPr lang="en-US" dirty="0" smtClean="0"/>
              <a:t>: [S</a:t>
            </a:r>
            <a:r>
              <a:rPr lang="en-US" dirty="0"/>
              <a:t>] is the subject variable for full name. If you don't want the square brackets to be read as code you need to add the "escape" character "\" so it reads</a:t>
            </a:r>
            <a:r>
              <a:rPr lang="en-US" dirty="0" smtClean="0"/>
              <a:t>: “of </a:t>
            </a:r>
            <a:r>
              <a:rPr lang="en-US" dirty="0"/>
              <a:t>Alter\[s\]</a:t>
            </a:r>
            <a:r>
              <a:rPr lang="en-US" dirty="0" err="1"/>
              <a:t>schwäche</a:t>
            </a:r>
            <a:r>
              <a:rPr lang="en-US" dirty="0"/>
              <a:t> \[debility due to age</a:t>
            </a:r>
            <a:r>
              <a:rPr lang="en-US" dirty="0" smtClean="0"/>
              <a:t>\]”</a:t>
            </a:r>
            <a:endParaRPr lang="en-US" dirty="0"/>
          </a:p>
          <a:p>
            <a:pPr marL="0" indent="0">
              <a:buNone/>
            </a:pPr>
            <a:r>
              <a:rPr lang="en-US" sz="1600" dirty="0"/>
              <a:t> </a:t>
            </a:r>
          </a:p>
          <a:p>
            <a:pPr marL="0" indent="0">
              <a:buNone/>
            </a:pPr>
            <a:r>
              <a:rPr lang="en-US" dirty="0"/>
              <a:t>You don't really need those in the second remark since that text is not a variable, but including them will keep Second Site from giving you a warning in the log about a possible misspelled variable.</a:t>
            </a:r>
          </a:p>
          <a:p>
            <a:pPr marL="0" indent="0">
              <a:buNone/>
            </a:pPr>
            <a:endParaRPr lang="en-US" dirty="0"/>
          </a:p>
          <a:p>
            <a:endParaRPr lang="en-US" dirty="0"/>
          </a:p>
        </p:txBody>
      </p:sp>
    </p:spTree>
    <p:extLst>
      <p:ext uri="{BB962C8B-B14F-4D97-AF65-F5344CB8AC3E}">
        <p14:creationId xmlns:p14="http://schemas.microsoft.com/office/powerpoint/2010/main" val="16150857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Square Brackets </a:t>
            </a:r>
            <a:r>
              <a:rPr lang="en-US" dirty="0"/>
              <a:t>in </a:t>
            </a:r>
            <a:r>
              <a:rPr lang="en-US" dirty="0" smtClean="0"/>
              <a:t>Memo</a:t>
            </a:r>
            <a:endParaRPr lang="en-US" dirty="0"/>
          </a:p>
        </p:txBody>
      </p:sp>
      <p:sp>
        <p:nvSpPr>
          <p:cNvPr id="3" name="Content Placeholder 2"/>
          <p:cNvSpPr>
            <a:spLocks noGrp="1"/>
          </p:cNvSpPr>
          <p:nvPr>
            <p:ph idx="1"/>
          </p:nvPr>
        </p:nvSpPr>
        <p:spPr>
          <a:xfrm>
            <a:off x="457200" y="1600200"/>
            <a:ext cx="8229600" cy="4525963"/>
          </a:xfrm>
        </p:spPr>
        <p:txBody>
          <a:bodyPr>
            <a:normAutofit fontScale="62500" lnSpcReduction="20000"/>
          </a:bodyPr>
          <a:lstStyle/>
          <a:p>
            <a:pPr marL="0" indent="0">
              <a:buNone/>
            </a:pPr>
            <a:r>
              <a:rPr lang="en-US" dirty="0">
                <a:solidFill>
                  <a:srgbClr val="FF0000"/>
                </a:solidFill>
              </a:rPr>
              <a:t>I noticed some odd output. My death tag for an ancestor has a memo of: </a:t>
            </a:r>
            <a:r>
              <a:rPr lang="en-US" dirty="0" smtClean="0">
                <a:solidFill>
                  <a:srgbClr val="FF0000"/>
                </a:solidFill>
              </a:rPr>
              <a:t>“died </a:t>
            </a:r>
            <a:r>
              <a:rPr lang="en-US" dirty="0">
                <a:solidFill>
                  <a:srgbClr val="FF0000"/>
                </a:solidFill>
              </a:rPr>
              <a:t>of Alter[s]</a:t>
            </a:r>
            <a:r>
              <a:rPr lang="en-US" dirty="0" err="1">
                <a:solidFill>
                  <a:srgbClr val="FF0000"/>
                </a:solidFill>
              </a:rPr>
              <a:t>schwäche</a:t>
            </a:r>
            <a:r>
              <a:rPr lang="en-US" dirty="0">
                <a:solidFill>
                  <a:srgbClr val="FF0000"/>
                </a:solidFill>
              </a:rPr>
              <a:t> [debility due to age]”</a:t>
            </a:r>
          </a:p>
          <a:p>
            <a:pPr marL="0" indent="0">
              <a:buNone/>
            </a:pPr>
            <a:r>
              <a:rPr lang="en-US" sz="1800" dirty="0">
                <a:solidFill>
                  <a:srgbClr val="FF0000"/>
                </a:solidFill>
              </a:rPr>
              <a:t> </a:t>
            </a:r>
          </a:p>
          <a:p>
            <a:pPr marL="0" indent="0">
              <a:buNone/>
            </a:pPr>
            <a:r>
              <a:rPr lang="en-US" dirty="0">
                <a:solidFill>
                  <a:srgbClr val="FF0000"/>
                </a:solidFill>
              </a:rPr>
              <a:t>The output is: </a:t>
            </a:r>
            <a:r>
              <a:rPr lang="en-US" dirty="0" smtClean="0">
                <a:solidFill>
                  <a:srgbClr val="FF0000"/>
                </a:solidFill>
              </a:rPr>
              <a:t>“died </a:t>
            </a:r>
            <a:r>
              <a:rPr lang="en-US" dirty="0">
                <a:solidFill>
                  <a:srgbClr val="FF0000"/>
                </a:solidFill>
              </a:rPr>
              <a:t>of </a:t>
            </a:r>
            <a:r>
              <a:rPr lang="en-US" dirty="0" err="1">
                <a:solidFill>
                  <a:srgbClr val="FF0000"/>
                </a:solidFill>
              </a:rPr>
              <a:t>AlterGeorge</a:t>
            </a:r>
            <a:r>
              <a:rPr lang="en-US" dirty="0">
                <a:solidFill>
                  <a:srgbClr val="FF0000"/>
                </a:solidFill>
              </a:rPr>
              <a:t> </a:t>
            </a:r>
            <a:r>
              <a:rPr lang="en-US" dirty="0" err="1">
                <a:solidFill>
                  <a:srgbClr val="FF0000"/>
                </a:solidFill>
              </a:rPr>
              <a:t>Schubertschwäche</a:t>
            </a:r>
            <a:r>
              <a:rPr lang="en-US" dirty="0">
                <a:solidFill>
                  <a:srgbClr val="FF0000"/>
                </a:solidFill>
              </a:rPr>
              <a:t> [debility due to age</a:t>
            </a:r>
            <a:r>
              <a:rPr lang="en-US" dirty="0" smtClean="0">
                <a:solidFill>
                  <a:srgbClr val="FF0000"/>
                </a:solidFill>
              </a:rPr>
              <a:t>]”</a:t>
            </a:r>
          </a:p>
          <a:p>
            <a:pPr marL="0" indent="0">
              <a:buNone/>
            </a:pPr>
            <a:endParaRPr lang="en-US" dirty="0">
              <a:solidFill>
                <a:srgbClr val="FF0000"/>
              </a:solidFill>
            </a:endParaRPr>
          </a:p>
          <a:p>
            <a:pPr marL="0" indent="0">
              <a:buNone/>
            </a:pPr>
            <a:r>
              <a:rPr lang="en-US" dirty="0" smtClean="0"/>
              <a:t>Lee Hoffman: </a:t>
            </a:r>
            <a:r>
              <a:rPr lang="en-US" dirty="0"/>
              <a:t>This is strictly TMG and not Second Site (except that Second Site follows the TMG rules).  But, yes the </a:t>
            </a:r>
            <a:r>
              <a:rPr lang="en-US" dirty="0" smtClean="0"/>
              <a:t>"[s]" </a:t>
            </a:r>
            <a:r>
              <a:rPr lang="en-US" dirty="0"/>
              <a:t>is being interpreted by TMG as the Subject Variable.  It has </a:t>
            </a:r>
            <a:r>
              <a:rPr lang="en-US" dirty="0" smtClean="0"/>
              <a:t>always been </a:t>
            </a:r>
            <a:r>
              <a:rPr lang="en-US" dirty="0"/>
              <a:t>noted that the use of square brackets in TMG (other than surrounding Variables, etc. should either be avoided or used with caution.  Note the use of square brackets around the English translation works as desired -- because TMG doesn't recognize it as a Variable (and doesn't known what to so, so outputs it as is).</a:t>
            </a:r>
          </a:p>
          <a:p>
            <a:pPr marL="0" indent="0">
              <a:buNone/>
            </a:pPr>
            <a:r>
              <a:rPr lang="en-US" sz="1800" dirty="0"/>
              <a:t> </a:t>
            </a:r>
          </a:p>
          <a:p>
            <a:pPr marL="0" indent="0">
              <a:buNone/>
            </a:pPr>
            <a:r>
              <a:rPr lang="en-US" dirty="0" smtClean="0"/>
              <a:t>I suggest </a:t>
            </a:r>
            <a:r>
              <a:rPr lang="en-US" dirty="0"/>
              <a:t>that </a:t>
            </a:r>
            <a:r>
              <a:rPr lang="en-US" dirty="0" smtClean="0"/>
              <a:t>you use </a:t>
            </a:r>
            <a:r>
              <a:rPr lang="en-US" dirty="0"/>
              <a:t>some other characters, maybe parentheses.  </a:t>
            </a:r>
            <a:r>
              <a:rPr lang="en-US" dirty="0" smtClean="0"/>
              <a:t>If the </a:t>
            </a:r>
            <a:r>
              <a:rPr lang="en-US" dirty="0"/>
              <a:t>bracketed 's' indicates that it is sometimes a double '</a:t>
            </a:r>
            <a:r>
              <a:rPr lang="en-US" dirty="0" err="1"/>
              <a:t>ss</a:t>
            </a:r>
            <a:r>
              <a:rPr lang="en-US" dirty="0"/>
              <a:t>' there.  You might try just leaving out the "[s]" and add "(or '</a:t>
            </a:r>
            <a:r>
              <a:rPr lang="en-US" dirty="0" err="1"/>
              <a:t>Altersschwäche</a:t>
            </a:r>
            <a:r>
              <a:rPr lang="en-US" dirty="0"/>
              <a:t>')".</a:t>
            </a:r>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6504069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Printing Reports Using Accent Colors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solidFill>
                  <a:srgbClr val="FF0000"/>
                </a:solidFill>
              </a:rPr>
              <a:t>Is it possible to print reports using the accent colors.  I have </a:t>
            </a:r>
            <a:r>
              <a:rPr lang="en-US" dirty="0" smtClean="0">
                <a:solidFill>
                  <a:srgbClr val="FF0000"/>
                </a:solidFill>
              </a:rPr>
              <a:t>accented </a:t>
            </a:r>
            <a:r>
              <a:rPr lang="en-US" dirty="0">
                <a:solidFill>
                  <a:srgbClr val="FF0000"/>
                </a:solidFill>
              </a:rPr>
              <a:t>certain people with background colors and have found that I </a:t>
            </a:r>
            <a:r>
              <a:rPr lang="en-US" dirty="0" smtClean="0">
                <a:solidFill>
                  <a:srgbClr val="FF0000"/>
                </a:solidFill>
              </a:rPr>
              <a:t>can't </a:t>
            </a:r>
            <a:r>
              <a:rPr lang="en-US" dirty="0">
                <a:solidFill>
                  <a:srgbClr val="FF0000"/>
                </a:solidFill>
              </a:rPr>
              <a:t>print the background colors or don't know how to do that.  If I </a:t>
            </a:r>
            <a:r>
              <a:rPr lang="en-US" dirty="0" smtClean="0">
                <a:solidFill>
                  <a:srgbClr val="FF0000"/>
                </a:solidFill>
              </a:rPr>
              <a:t>use </a:t>
            </a:r>
            <a:r>
              <a:rPr lang="en-US" dirty="0">
                <a:solidFill>
                  <a:srgbClr val="FF0000"/>
                </a:solidFill>
              </a:rPr>
              <a:t>a different color for the letters of the name (as opposed </a:t>
            </a:r>
            <a:r>
              <a:rPr lang="en-US" dirty="0" smtClean="0">
                <a:solidFill>
                  <a:srgbClr val="FF0000"/>
                </a:solidFill>
              </a:rPr>
              <a:t>to background</a:t>
            </a:r>
            <a:r>
              <a:rPr lang="en-US" dirty="0">
                <a:solidFill>
                  <a:srgbClr val="FF0000"/>
                </a:solidFill>
              </a:rPr>
              <a:t>) is there a way for the color to print?  I am thinking of a </a:t>
            </a:r>
            <a:r>
              <a:rPr lang="en-US" dirty="0" smtClean="0">
                <a:solidFill>
                  <a:srgbClr val="FF0000"/>
                </a:solidFill>
              </a:rPr>
              <a:t>pedigree </a:t>
            </a:r>
            <a:r>
              <a:rPr lang="en-US" dirty="0">
                <a:solidFill>
                  <a:srgbClr val="FF0000"/>
                </a:solidFill>
              </a:rPr>
              <a:t>chart now, but would like to use some other reports with color</a:t>
            </a:r>
            <a:r>
              <a:rPr lang="en-US" dirty="0" smtClean="0">
                <a:solidFill>
                  <a:srgbClr val="FF0000"/>
                </a:solidFill>
              </a:rPr>
              <a:t>.</a:t>
            </a:r>
          </a:p>
          <a:p>
            <a:pPr marL="0" indent="0">
              <a:buNone/>
            </a:pPr>
            <a:endParaRPr lang="en-US" dirty="0">
              <a:solidFill>
                <a:srgbClr val="FF0000"/>
              </a:solidFill>
            </a:endParaRPr>
          </a:p>
          <a:p>
            <a:pPr marL="0" indent="0">
              <a:buNone/>
            </a:pPr>
            <a:r>
              <a:rPr lang="en-US" dirty="0"/>
              <a:t>Don </a:t>
            </a:r>
            <a:r>
              <a:rPr lang="en-US" dirty="0" smtClean="0"/>
              <a:t>Ferguson: Almost </a:t>
            </a:r>
            <a:r>
              <a:rPr lang="en-US" dirty="0"/>
              <a:t>all reports have an 'Honor Accent color' option - look under </a:t>
            </a:r>
            <a:r>
              <a:rPr lang="en-US" dirty="0" smtClean="0"/>
              <a:t>Options -&gt; </a:t>
            </a:r>
            <a:r>
              <a:rPr lang="en-US" dirty="0"/>
              <a:t>Fonts and </a:t>
            </a:r>
            <a:r>
              <a:rPr lang="en-US" dirty="0" smtClean="0"/>
              <a:t>Colors.</a:t>
            </a:r>
            <a:endParaRPr lang="en-US" dirty="0"/>
          </a:p>
          <a:p>
            <a:pPr marL="0" indent="0">
              <a:buNone/>
            </a:pPr>
            <a:endParaRPr lang="en-US" dirty="0">
              <a:solidFill>
                <a:srgbClr val="FF0000"/>
              </a:solidFill>
            </a:endParaRPr>
          </a:p>
          <a:p>
            <a:pPr marL="0" indent="0">
              <a:buNone/>
            </a:pPr>
            <a:endParaRPr lang="en-US" dirty="0"/>
          </a:p>
        </p:txBody>
      </p:sp>
    </p:spTree>
    <p:extLst>
      <p:ext uri="{BB962C8B-B14F-4D97-AF65-F5344CB8AC3E}">
        <p14:creationId xmlns:p14="http://schemas.microsoft.com/office/powerpoint/2010/main" val="21513506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Printing Reports Using Accent Colors</a:t>
            </a:r>
            <a:endParaRPr lang="en-US" dirty="0"/>
          </a:p>
        </p:txBody>
      </p:sp>
      <p:sp>
        <p:nvSpPr>
          <p:cNvPr id="3" name="Content Placeholder 2"/>
          <p:cNvSpPr>
            <a:spLocks noGrp="1"/>
          </p:cNvSpPr>
          <p:nvPr>
            <p:ph sz="half" idx="1"/>
          </p:nvPr>
        </p:nvSpPr>
        <p:spPr/>
        <p:txBody>
          <a:bodyPr>
            <a:normAutofit/>
          </a:bodyPr>
          <a:lstStyle/>
          <a:p>
            <a:pPr marL="0" indent="0">
              <a:buNone/>
            </a:pPr>
            <a:endParaRPr lang="en-US" dirty="0">
              <a:solidFill>
                <a:srgbClr val="FF0000"/>
              </a:solidFill>
            </a:endParaRPr>
          </a:p>
          <a:p>
            <a:pPr marL="0" indent="0">
              <a:buNone/>
            </a:pPr>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614500" y="1477269"/>
            <a:ext cx="5915000" cy="5151773"/>
          </a:xfrm>
        </p:spPr>
      </p:pic>
      <p:sp>
        <p:nvSpPr>
          <p:cNvPr id="6" name="Right Arrow 5"/>
          <p:cNvSpPr/>
          <p:nvPr/>
        </p:nvSpPr>
        <p:spPr>
          <a:xfrm>
            <a:off x="1043608" y="3327117"/>
            <a:ext cx="172819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3707904" y="1097321"/>
            <a:ext cx="571872" cy="9478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4714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Managing TMG Files</a:t>
            </a:r>
            <a:endParaRPr lang="en-US" dirty="0"/>
          </a:p>
        </p:txBody>
      </p:sp>
      <p:sp>
        <p:nvSpPr>
          <p:cNvPr id="6" name="Content Placeholder 5"/>
          <p:cNvSpPr>
            <a:spLocks noGrp="1"/>
          </p:cNvSpPr>
          <p:nvPr>
            <p:ph idx="1"/>
          </p:nvPr>
        </p:nvSpPr>
        <p:spPr/>
        <p:txBody>
          <a:bodyPr>
            <a:normAutofit fontScale="77500" lnSpcReduction="20000"/>
          </a:bodyPr>
          <a:lstStyle/>
          <a:p>
            <a:pPr marL="0" indent="0">
              <a:buNone/>
            </a:pPr>
            <a:r>
              <a:rPr lang="en-US" dirty="0"/>
              <a:t>A project is comprised of </a:t>
            </a:r>
            <a:r>
              <a:rPr lang="en-US" u="sng" dirty="0"/>
              <a:t>many interrelated files </a:t>
            </a:r>
            <a:r>
              <a:rPr lang="en-US" dirty="0"/>
              <a:t>but is identified by a single file with a .PJC file extension. A project contains one or more data sets and may be stored on any accessible drive and folder</a:t>
            </a:r>
            <a:r>
              <a:rPr lang="en-US" dirty="0" smtClean="0"/>
              <a:t>.</a:t>
            </a:r>
          </a:p>
          <a:p>
            <a:pPr marL="0" indent="0">
              <a:buNone/>
            </a:pPr>
            <a:r>
              <a:rPr lang="en-US" dirty="0" smtClean="0"/>
              <a:t>Terry </a:t>
            </a:r>
            <a:r>
              <a:rPr lang="en-US" dirty="0" err="1" smtClean="0"/>
              <a:t>Reigel</a:t>
            </a:r>
            <a:r>
              <a:rPr lang="en-US" dirty="0" smtClean="0"/>
              <a:t>: Most </a:t>
            </a:r>
            <a:r>
              <a:rPr lang="en-US" dirty="0"/>
              <a:t>operations to manage Projects are done with the commands on the File menu. You open existing Projects or create new ones pretty much like you do files in any Windows application. The File menu has the following commands for Projects</a:t>
            </a:r>
            <a:r>
              <a:rPr lang="en-US" dirty="0" smtClean="0"/>
              <a:t>:</a:t>
            </a:r>
          </a:p>
          <a:p>
            <a:pPr marL="0" indent="0">
              <a:buNone/>
            </a:pPr>
            <a:endParaRPr lang="en-US" dirty="0"/>
          </a:p>
          <a:p>
            <a:pPr marL="0" indent="0">
              <a:buNone/>
            </a:pPr>
            <a:r>
              <a:rPr lang="en-US" dirty="0"/>
              <a:t>Open </a:t>
            </a:r>
            <a:r>
              <a:rPr lang="en-US" dirty="0" smtClean="0"/>
              <a:t>Project				Close </a:t>
            </a:r>
            <a:r>
              <a:rPr lang="en-US" dirty="0"/>
              <a:t>Project</a:t>
            </a:r>
          </a:p>
          <a:p>
            <a:pPr marL="0" indent="0">
              <a:buNone/>
            </a:pPr>
            <a:r>
              <a:rPr lang="en-US" dirty="0"/>
              <a:t>Delete </a:t>
            </a:r>
            <a:r>
              <a:rPr lang="en-US" dirty="0" smtClean="0"/>
              <a:t>Project			Copy </a:t>
            </a:r>
            <a:r>
              <a:rPr lang="en-US" dirty="0"/>
              <a:t>Project</a:t>
            </a:r>
          </a:p>
          <a:p>
            <a:pPr marL="0" indent="0">
              <a:buNone/>
            </a:pPr>
            <a:r>
              <a:rPr lang="en-US" dirty="0"/>
              <a:t>Rename </a:t>
            </a:r>
            <a:r>
              <a:rPr lang="en-US" dirty="0" smtClean="0"/>
              <a:t>Project			Merge </a:t>
            </a:r>
            <a:r>
              <a:rPr lang="en-US" dirty="0"/>
              <a:t>Project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368944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23728" y="332656"/>
            <a:ext cx="5683246" cy="6178070"/>
          </a:xfrm>
        </p:spPr>
      </p:pic>
      <p:sp>
        <p:nvSpPr>
          <p:cNvPr id="8" name="Right Arrow 7"/>
          <p:cNvSpPr/>
          <p:nvPr/>
        </p:nvSpPr>
        <p:spPr>
          <a:xfrm>
            <a:off x="611560" y="764704"/>
            <a:ext cx="1584176" cy="1584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92661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Managing TMG Files</a:t>
            </a:r>
          </a:p>
        </p:txBody>
      </p:sp>
      <p:sp>
        <p:nvSpPr>
          <p:cNvPr id="3" name="Content Placeholder 2"/>
          <p:cNvSpPr>
            <a:spLocks noGrp="1"/>
          </p:cNvSpPr>
          <p:nvPr>
            <p:ph sz="half" idx="1"/>
          </p:nvPr>
        </p:nvSpPr>
        <p:spPr>
          <a:xfrm>
            <a:off x="4659610" y="1601366"/>
            <a:ext cx="4038600" cy="4525963"/>
          </a:xfrm>
        </p:spPr>
        <p:txBody>
          <a:bodyPr>
            <a:normAutofit fontScale="77500" lnSpcReduction="20000"/>
          </a:bodyPr>
          <a:lstStyle/>
          <a:p>
            <a:pPr marL="0" indent="0">
              <a:buNone/>
            </a:pPr>
            <a:r>
              <a:rPr lang="en-US" dirty="0"/>
              <a:t>There is another, less </a:t>
            </a:r>
            <a:r>
              <a:rPr lang="en-US" dirty="0" smtClean="0"/>
              <a:t>obvious, </a:t>
            </a:r>
            <a:r>
              <a:rPr lang="en-US" dirty="0"/>
              <a:t>way to manage Projects and Data Sets. The List of People report has a Secondary Output function (click on the Options button on the Report Definition Screen, then click the Secondary Output tab). This function will copy all or a selected part of a Data Set to either a separate Data Set in the current Project, or in a new Project</a:t>
            </a:r>
            <a:r>
              <a:rPr lang="en-US" dirty="0" smtClean="0"/>
              <a:t>. Some </a:t>
            </a:r>
            <a:r>
              <a:rPr lang="en-US" dirty="0"/>
              <a:t>operations may require several steps using these tools to accomplish the desired result. </a:t>
            </a:r>
            <a:r>
              <a:rPr lang="en-US" dirty="0" smtClean="0"/>
              <a:t>- </a:t>
            </a:r>
            <a:r>
              <a:rPr lang="en-US" b="1" i="1" dirty="0"/>
              <a:t>Terry's TMG Tips</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601366"/>
            <a:ext cx="4052312" cy="4525963"/>
          </a:xfrm>
          <a:prstGeom prst="rect">
            <a:avLst/>
          </a:prstGeom>
        </p:spPr>
      </p:pic>
      <p:sp>
        <p:nvSpPr>
          <p:cNvPr id="6" name="Down Arrow 5"/>
          <p:cNvSpPr/>
          <p:nvPr/>
        </p:nvSpPr>
        <p:spPr>
          <a:xfrm>
            <a:off x="2843808" y="1253463"/>
            <a:ext cx="360040"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179512" y="2636912"/>
            <a:ext cx="43204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50219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What is the best way to record people named in a  will?</a:t>
            </a:r>
          </a:p>
        </p:txBody>
      </p:sp>
      <p:sp>
        <p:nvSpPr>
          <p:cNvPr id="6" name="Content Placeholder 5"/>
          <p:cNvSpPr>
            <a:spLocks noGrp="1"/>
          </p:cNvSpPr>
          <p:nvPr>
            <p:ph idx="1"/>
          </p:nvPr>
        </p:nvSpPr>
        <p:spPr/>
        <p:txBody>
          <a:bodyPr>
            <a:normAutofit fontScale="62500" lnSpcReduction="20000"/>
          </a:bodyPr>
          <a:lstStyle/>
          <a:p>
            <a:pPr marL="0" indent="0">
              <a:buNone/>
            </a:pPr>
            <a:r>
              <a:rPr lang="en-US" dirty="0" smtClean="0">
                <a:solidFill>
                  <a:srgbClr val="FF0000"/>
                </a:solidFill>
              </a:rPr>
              <a:t>I </a:t>
            </a:r>
            <a:r>
              <a:rPr lang="en-US" dirty="0">
                <a:solidFill>
                  <a:srgbClr val="FF0000"/>
                </a:solidFill>
              </a:rPr>
              <a:t>recently found a will that provides a wealth of genealogical </a:t>
            </a:r>
            <a:r>
              <a:rPr lang="en-US" dirty="0" smtClean="0">
                <a:solidFill>
                  <a:srgbClr val="FF0000"/>
                </a:solidFill>
              </a:rPr>
              <a:t>information</a:t>
            </a:r>
            <a:r>
              <a:rPr lang="en-US" dirty="0">
                <a:solidFill>
                  <a:srgbClr val="FF0000"/>
                </a:solidFill>
              </a:rPr>
              <a:t>.  The author names four siblings and then leaves bequests </a:t>
            </a:r>
            <a:r>
              <a:rPr lang="en-US" dirty="0" smtClean="0">
                <a:solidFill>
                  <a:srgbClr val="FF0000"/>
                </a:solidFill>
              </a:rPr>
              <a:t>to </a:t>
            </a:r>
            <a:r>
              <a:rPr lang="en-US" dirty="0">
                <a:solidFill>
                  <a:srgbClr val="FF0000"/>
                </a:solidFill>
              </a:rPr>
              <a:t>eight nieces and nephews, identifying each of the nieces/nephews by </a:t>
            </a:r>
            <a:r>
              <a:rPr lang="en-US" dirty="0" smtClean="0">
                <a:solidFill>
                  <a:srgbClr val="FF0000"/>
                </a:solidFill>
              </a:rPr>
              <a:t>which </a:t>
            </a:r>
            <a:r>
              <a:rPr lang="en-US" dirty="0">
                <a:solidFill>
                  <a:srgbClr val="FF0000"/>
                </a:solidFill>
              </a:rPr>
              <a:t>of his siblings they belong to (e.g., "Sarah, the eldest </a:t>
            </a:r>
            <a:r>
              <a:rPr lang="en-US" dirty="0" err="1">
                <a:solidFill>
                  <a:srgbClr val="FF0000"/>
                </a:solidFill>
              </a:rPr>
              <a:t>dau</a:t>
            </a:r>
            <a:r>
              <a:rPr lang="en-US" dirty="0">
                <a:solidFill>
                  <a:srgbClr val="FF0000"/>
                </a:solidFill>
              </a:rPr>
              <a:t> of </a:t>
            </a:r>
            <a:r>
              <a:rPr lang="en-US" dirty="0" smtClean="0">
                <a:solidFill>
                  <a:srgbClr val="FF0000"/>
                </a:solidFill>
              </a:rPr>
              <a:t>my </a:t>
            </a:r>
            <a:r>
              <a:rPr lang="en-US" dirty="0">
                <a:solidFill>
                  <a:srgbClr val="FF0000"/>
                </a:solidFill>
              </a:rPr>
              <a:t>brother George", "James, the eldest son of my brother Alexander, etc.).</a:t>
            </a:r>
          </a:p>
          <a:p>
            <a:pPr marL="0" indent="0">
              <a:buNone/>
            </a:pPr>
            <a:endParaRPr lang="en-US" dirty="0">
              <a:solidFill>
                <a:srgbClr val="FF0000"/>
              </a:solidFill>
            </a:endParaRPr>
          </a:p>
          <a:p>
            <a:pPr marL="0" indent="0">
              <a:buNone/>
            </a:pPr>
            <a:r>
              <a:rPr lang="en-US" dirty="0" smtClean="0">
                <a:solidFill>
                  <a:srgbClr val="FF0000"/>
                </a:solidFill>
              </a:rPr>
              <a:t>I </a:t>
            </a:r>
            <a:r>
              <a:rPr lang="en-US" dirty="0">
                <a:solidFill>
                  <a:srgbClr val="FF0000"/>
                </a:solidFill>
              </a:rPr>
              <a:t>have recorded all of these names as Witnesses to the will (in </a:t>
            </a:r>
            <a:r>
              <a:rPr lang="en-US" dirty="0" smtClean="0">
                <a:solidFill>
                  <a:srgbClr val="FF0000"/>
                </a:solidFill>
              </a:rPr>
              <a:t>addition </a:t>
            </a:r>
            <a:r>
              <a:rPr lang="en-US" dirty="0">
                <a:solidFill>
                  <a:srgbClr val="FF0000"/>
                </a:solidFill>
              </a:rPr>
              <a:t>to the true witnesses and the executors), but this is </a:t>
            </a:r>
            <a:r>
              <a:rPr lang="en-US" dirty="0" smtClean="0">
                <a:solidFill>
                  <a:srgbClr val="FF0000"/>
                </a:solidFill>
              </a:rPr>
              <a:t>unsatisfactory </a:t>
            </a:r>
            <a:r>
              <a:rPr lang="en-US" dirty="0">
                <a:solidFill>
                  <a:srgbClr val="FF0000"/>
                </a:solidFill>
              </a:rPr>
              <a:t>in reports since all are then identified as "XXX witnessed the will...".</a:t>
            </a:r>
          </a:p>
          <a:p>
            <a:pPr marL="0" indent="0">
              <a:buNone/>
            </a:pPr>
            <a:endParaRPr lang="en-US" dirty="0">
              <a:solidFill>
                <a:srgbClr val="FF0000"/>
              </a:solidFill>
            </a:endParaRPr>
          </a:p>
          <a:p>
            <a:pPr marL="0" indent="0">
              <a:buNone/>
            </a:pPr>
            <a:r>
              <a:rPr lang="en-US" dirty="0" smtClean="0">
                <a:solidFill>
                  <a:srgbClr val="FF0000"/>
                </a:solidFill>
              </a:rPr>
              <a:t>How </a:t>
            </a:r>
            <a:r>
              <a:rPr lang="en-US" dirty="0">
                <a:solidFill>
                  <a:srgbClr val="FF0000"/>
                </a:solidFill>
              </a:rPr>
              <a:t>do others record such information?  Is there a better Role to use </a:t>
            </a:r>
            <a:r>
              <a:rPr lang="en-US" dirty="0" smtClean="0">
                <a:solidFill>
                  <a:srgbClr val="FF0000"/>
                </a:solidFill>
              </a:rPr>
              <a:t>for </a:t>
            </a:r>
            <a:r>
              <a:rPr lang="en-US" dirty="0">
                <a:solidFill>
                  <a:srgbClr val="FF0000"/>
                </a:solidFill>
              </a:rPr>
              <a:t>people who are mentioned in a will, but not witnesses?</a:t>
            </a:r>
          </a:p>
          <a:p>
            <a:pPr marL="0" indent="0">
              <a:buNone/>
            </a:pPr>
            <a:r>
              <a:rPr lang="en-US" dirty="0"/>
              <a:t> </a:t>
            </a:r>
          </a:p>
          <a:p>
            <a:pPr marL="0" indent="0">
              <a:buNone/>
            </a:pPr>
            <a:r>
              <a:rPr lang="en-US" dirty="0"/>
              <a:t>The reports output "XXX witnessed the will..." because you have not modified the Witness Sentence for that Witness</a:t>
            </a:r>
            <a:r>
              <a:rPr lang="en-US" dirty="0" smtClean="0"/>
              <a:t>. – Lee H.</a:t>
            </a:r>
            <a:endParaRPr lang="en-US" dirty="0"/>
          </a:p>
        </p:txBody>
      </p:sp>
    </p:spTree>
    <p:extLst>
      <p:ext uri="{BB962C8B-B14F-4D97-AF65-F5344CB8AC3E}">
        <p14:creationId xmlns:p14="http://schemas.microsoft.com/office/powerpoint/2010/main" val="613449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TMG Download</a:t>
            </a:r>
            <a:endParaRPr lang="en-US" dirty="0"/>
          </a:p>
        </p:txBody>
      </p:sp>
      <p:sp>
        <p:nvSpPr>
          <p:cNvPr id="3" name="Content Placeholder 2"/>
          <p:cNvSpPr>
            <a:spLocks noGrp="1"/>
          </p:cNvSpPr>
          <p:nvPr>
            <p:ph idx="1"/>
          </p:nvPr>
        </p:nvSpPr>
        <p:spPr>
          <a:xfrm>
            <a:off x="457200" y="1600200"/>
            <a:ext cx="8229600" cy="4997152"/>
          </a:xfrm>
        </p:spPr>
        <p:txBody>
          <a:bodyPr>
            <a:normAutofit fontScale="77500" lnSpcReduction="20000"/>
          </a:bodyPr>
          <a:lstStyle/>
          <a:p>
            <a:pPr marL="0" indent="0">
              <a:buNone/>
            </a:pPr>
            <a:r>
              <a:rPr lang="en-US" dirty="0"/>
              <a:t>TMG 9.05 USA Version </a:t>
            </a:r>
            <a:r>
              <a:rPr lang="en-US" u="sng" dirty="0">
                <a:hlinkClick r:id="rId3"/>
              </a:rPr>
              <a:t>http://www.whollygenes.com/files/tmg9setup.exe</a:t>
            </a:r>
            <a:endParaRPr lang="en-US" dirty="0"/>
          </a:p>
          <a:p>
            <a:pPr marL="0" indent="0">
              <a:buNone/>
            </a:pPr>
            <a:r>
              <a:rPr lang="en-US" dirty="0"/>
              <a:t>TMG 9.05 UK Version </a:t>
            </a:r>
            <a:r>
              <a:rPr lang="en-US" u="sng" dirty="0">
                <a:hlinkClick r:id="rId4"/>
              </a:rPr>
              <a:t>http://www.whollygenes.com/files/tmg9uksetup.exe</a:t>
            </a:r>
            <a:endParaRPr lang="en-US" dirty="0"/>
          </a:p>
          <a:p>
            <a:pPr marL="0" indent="0">
              <a:buNone/>
            </a:pPr>
            <a:r>
              <a:rPr lang="en-US" dirty="0"/>
              <a:t> </a:t>
            </a:r>
          </a:p>
          <a:p>
            <a:pPr marL="0" indent="0">
              <a:buNone/>
            </a:pPr>
            <a:r>
              <a:rPr lang="en-US" dirty="0" smtClean="0"/>
              <a:t>You </a:t>
            </a:r>
            <a:r>
              <a:rPr lang="en-US" dirty="0"/>
              <a:t>should select to save the file to a location on your system.  Then double-click on the file after the download is finished.  This </a:t>
            </a:r>
            <a:r>
              <a:rPr lang="en-US" dirty="0" smtClean="0"/>
              <a:t>opens </a:t>
            </a:r>
            <a:r>
              <a:rPr lang="en-US" dirty="0"/>
              <a:t>the installer and begins the installation.  You should tell the installer to install the program in the same place that an earlier v9 version is already installed.  This will overwrite the installation with the v9.05 version  while leaving your data alone.  After  v9.05 is installed, you should be able to open (or restore and open) your v9.05 projects.  If you happen to restore a project from an earlier version, v9.05 will upgrade it at the time.</a:t>
            </a:r>
          </a:p>
          <a:p>
            <a:endParaRPr lang="en-US" dirty="0"/>
          </a:p>
        </p:txBody>
      </p:sp>
    </p:spTree>
    <p:extLst>
      <p:ext uri="{BB962C8B-B14F-4D97-AF65-F5344CB8AC3E}">
        <p14:creationId xmlns:p14="http://schemas.microsoft.com/office/powerpoint/2010/main" val="409609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What is the best way to record people named in a  will?</a:t>
            </a:r>
          </a:p>
        </p:txBody>
      </p:sp>
      <p:sp>
        <p:nvSpPr>
          <p:cNvPr id="6" name="Content Placeholder 5"/>
          <p:cNvSpPr>
            <a:spLocks noGrp="1"/>
          </p:cNvSpPr>
          <p:nvPr>
            <p:ph idx="1"/>
          </p:nvPr>
        </p:nvSpPr>
        <p:spPr>
          <a:xfrm>
            <a:off x="457200" y="1600200"/>
            <a:ext cx="8229600" cy="4997152"/>
          </a:xfrm>
        </p:spPr>
        <p:txBody>
          <a:bodyPr>
            <a:normAutofit fontScale="40000" lnSpcReduction="20000"/>
          </a:bodyPr>
          <a:lstStyle/>
          <a:p>
            <a:pPr marL="0" indent="0">
              <a:buNone/>
            </a:pPr>
            <a:r>
              <a:rPr lang="en-US" sz="4000" dirty="0" smtClean="0">
                <a:solidFill>
                  <a:srgbClr val="FF0000"/>
                </a:solidFill>
              </a:rPr>
              <a:t>Do </a:t>
            </a:r>
            <a:r>
              <a:rPr lang="en-US" sz="4000" dirty="0">
                <a:solidFill>
                  <a:srgbClr val="FF0000"/>
                </a:solidFill>
              </a:rPr>
              <a:t>I need to define a new Role for this purpose?  If so, are there </a:t>
            </a:r>
            <a:r>
              <a:rPr lang="en-US" sz="4000" dirty="0" smtClean="0">
                <a:solidFill>
                  <a:srgbClr val="FF0000"/>
                </a:solidFill>
              </a:rPr>
              <a:t>suggestions </a:t>
            </a:r>
            <a:r>
              <a:rPr lang="en-US" sz="4000" dirty="0">
                <a:solidFill>
                  <a:srgbClr val="FF0000"/>
                </a:solidFill>
              </a:rPr>
              <a:t>on how to do this?</a:t>
            </a:r>
          </a:p>
          <a:p>
            <a:pPr marL="0" indent="0">
              <a:buNone/>
            </a:pPr>
            <a:r>
              <a:rPr lang="en-US" sz="2000" dirty="0"/>
              <a:t> </a:t>
            </a:r>
          </a:p>
          <a:p>
            <a:pPr marL="0" indent="0">
              <a:buNone/>
            </a:pPr>
            <a:r>
              <a:rPr lang="en-US" sz="4000" dirty="0"/>
              <a:t>You may wish to create Custom Roles with the appropriate Sentences to be used for the Witnesses.  That would be the "global" fix for the situation, but there is nothing wrong with just modifying the "local" </a:t>
            </a:r>
            <a:r>
              <a:rPr lang="en-US" sz="4000" dirty="0" smtClean="0"/>
              <a:t>Witness </a:t>
            </a:r>
            <a:r>
              <a:rPr lang="en-US" sz="4000" dirty="0"/>
              <a:t>Sentences in each such Tag to state the actual situation.</a:t>
            </a:r>
          </a:p>
          <a:p>
            <a:pPr marL="0" indent="0">
              <a:buNone/>
            </a:pPr>
            <a:r>
              <a:rPr lang="en-US" sz="2000" dirty="0"/>
              <a:t> </a:t>
            </a:r>
          </a:p>
          <a:p>
            <a:pPr marL="0" indent="0">
              <a:buNone/>
            </a:pPr>
            <a:r>
              <a:rPr lang="en-US" sz="4000" dirty="0"/>
              <a:t>The downside of using local Sentences is that a later change to the Tag, Role or whatever will not automatically change the Sentence(s) to the 'new' Sentence(s).  I don't find this a problem and use local Sentences all the time.  I just keep aware of the fact that I may need to update the local Sentences if/when I do make a change to the Tag and/or Role assignment.</a:t>
            </a:r>
          </a:p>
          <a:p>
            <a:pPr marL="0" indent="0">
              <a:buNone/>
            </a:pPr>
            <a:r>
              <a:rPr lang="en-US" sz="2000" dirty="0"/>
              <a:t> </a:t>
            </a:r>
          </a:p>
          <a:p>
            <a:pPr marL="0" indent="0">
              <a:buNone/>
            </a:pPr>
            <a:r>
              <a:rPr lang="en-US" sz="4000" dirty="0" smtClean="0">
                <a:solidFill>
                  <a:srgbClr val="FF0000"/>
                </a:solidFill>
              </a:rPr>
              <a:t>Should </a:t>
            </a:r>
            <a:r>
              <a:rPr lang="en-US" sz="4000" dirty="0">
                <a:solidFill>
                  <a:srgbClr val="FF0000"/>
                </a:solidFill>
              </a:rPr>
              <a:t>I somehow modify the report language to differently identify them?</a:t>
            </a:r>
          </a:p>
          <a:p>
            <a:pPr marL="0" indent="0">
              <a:buNone/>
            </a:pPr>
            <a:r>
              <a:rPr lang="en-US" sz="2000" dirty="0"/>
              <a:t> </a:t>
            </a:r>
          </a:p>
          <a:p>
            <a:pPr marL="0" indent="0">
              <a:buNone/>
            </a:pPr>
            <a:r>
              <a:rPr lang="en-US" sz="4000" dirty="0"/>
              <a:t>That is the general idea of the Tag/Witness Sentences.  They should reflect what you want the report to have.  Thus you may need the modify the appropriate Tag/Witness Sentence (each Principal and each Witness has their own Sentence that may be modified.  As noted above, you may prefer to create Custom Roles and assign certain person(s) to a particular Role rather than modify Sentences locally.  Or you can have Custom Roles that cover most situations with an occasional modification of the Custom Role's Sentence locally.</a:t>
            </a:r>
          </a:p>
          <a:p>
            <a:pPr marL="0" indent="0">
              <a:buNone/>
            </a:pPr>
            <a:endParaRPr lang="en-US" dirty="0"/>
          </a:p>
        </p:txBody>
      </p:sp>
    </p:spTree>
    <p:extLst>
      <p:ext uri="{BB962C8B-B14F-4D97-AF65-F5344CB8AC3E}">
        <p14:creationId xmlns:p14="http://schemas.microsoft.com/office/powerpoint/2010/main" val="41618086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338262" y="528637"/>
            <a:ext cx="6467475" cy="5800725"/>
          </a:xfrm>
          <a:prstGeom prst="rect">
            <a:avLst/>
          </a:prstGeom>
        </p:spPr>
      </p:pic>
      <p:sp>
        <p:nvSpPr>
          <p:cNvPr id="6" name="Right Arrow 5"/>
          <p:cNvSpPr/>
          <p:nvPr/>
        </p:nvSpPr>
        <p:spPr>
          <a:xfrm>
            <a:off x="834206" y="1556792"/>
            <a:ext cx="100811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81418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85775" y="247650"/>
            <a:ext cx="8172450" cy="6362700"/>
          </a:xfrm>
          <a:prstGeom prst="rect">
            <a:avLst/>
          </a:prstGeom>
        </p:spPr>
      </p:pic>
      <p:sp>
        <p:nvSpPr>
          <p:cNvPr id="5" name="Down Arrow 4"/>
          <p:cNvSpPr/>
          <p:nvPr/>
        </p:nvSpPr>
        <p:spPr>
          <a:xfrm>
            <a:off x="2339752" y="1196752"/>
            <a:ext cx="432048"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42783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57063" y="640259"/>
            <a:ext cx="6229874" cy="5577483"/>
          </a:xfrm>
        </p:spPr>
      </p:pic>
      <p:sp>
        <p:nvSpPr>
          <p:cNvPr id="5" name="Right Arrow 4"/>
          <p:cNvSpPr/>
          <p:nvPr/>
        </p:nvSpPr>
        <p:spPr>
          <a:xfrm>
            <a:off x="971600" y="1611630"/>
            <a:ext cx="936104" cy="233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001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Upgrading </a:t>
            </a:r>
            <a:r>
              <a:rPr lang="en-US" dirty="0"/>
              <a:t>to TMG 9</a:t>
            </a:r>
          </a:p>
        </p:txBody>
      </p:sp>
      <p:sp>
        <p:nvSpPr>
          <p:cNvPr id="3" name="Content Placeholder 2"/>
          <p:cNvSpPr>
            <a:spLocks noGrp="1"/>
          </p:cNvSpPr>
          <p:nvPr>
            <p:ph idx="1"/>
          </p:nvPr>
        </p:nvSpPr>
        <p:spPr>
          <a:xfrm>
            <a:off x="457200" y="1600201"/>
            <a:ext cx="6347048" cy="3052936"/>
          </a:xfrm>
        </p:spPr>
        <p:txBody>
          <a:bodyPr/>
          <a:lstStyle/>
          <a:p>
            <a:r>
              <a:rPr lang="en-US" dirty="0"/>
              <a:t>To get TMG 9 you need to buy a license code, which is available only from Harry </a:t>
            </a:r>
            <a:r>
              <a:rPr lang="en-US" dirty="0" err="1"/>
              <a:t>Goegebeur</a:t>
            </a:r>
            <a:r>
              <a:rPr lang="en-US" dirty="0"/>
              <a:t>, the TMG dealer in Holland, and download the installer. Links to both are in Terry </a:t>
            </a:r>
            <a:r>
              <a:rPr lang="en-US" dirty="0" err="1" smtClean="0"/>
              <a:t>Reigel’s</a:t>
            </a:r>
            <a:r>
              <a:rPr lang="en-US" dirty="0" smtClean="0"/>
              <a:t> article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1417638"/>
            <a:ext cx="2026568" cy="2166771"/>
          </a:xfrm>
          <a:prstGeom prst="rect">
            <a:avLst/>
          </a:prstGeom>
        </p:spPr>
      </p:pic>
      <p:sp>
        <p:nvSpPr>
          <p:cNvPr id="5" name="TextBox 4"/>
          <p:cNvSpPr txBox="1"/>
          <p:nvPr/>
        </p:nvSpPr>
        <p:spPr>
          <a:xfrm>
            <a:off x="765939" y="4731688"/>
            <a:ext cx="7931224" cy="584775"/>
          </a:xfrm>
          <a:prstGeom prst="rect">
            <a:avLst/>
          </a:prstGeom>
          <a:noFill/>
        </p:spPr>
        <p:txBody>
          <a:bodyPr wrap="square" rtlCol="0">
            <a:spAutoFit/>
          </a:bodyPr>
          <a:lstStyle/>
          <a:p>
            <a:r>
              <a:rPr lang="en-US" sz="3200" u="sng" dirty="0">
                <a:hlinkClick r:id="rId3"/>
              </a:rPr>
              <a:t>http://tmg.reigelridge.com/future.htm#wait</a:t>
            </a:r>
            <a:endParaRPr lang="en-US" sz="3200" dirty="0"/>
          </a:p>
        </p:txBody>
      </p:sp>
    </p:spTree>
    <p:extLst>
      <p:ext uri="{BB962C8B-B14F-4D97-AF65-F5344CB8AC3E}">
        <p14:creationId xmlns:p14="http://schemas.microsoft.com/office/powerpoint/2010/main" val="1942006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CA" dirty="0" smtClean="0"/>
              <a:t>Windows 10</a:t>
            </a:r>
            <a:endParaRPr lang="en-CA" dirty="0"/>
          </a:p>
        </p:txBody>
      </p:sp>
      <p:sp>
        <p:nvSpPr>
          <p:cNvPr id="3" name="Content Placeholder 2"/>
          <p:cNvSpPr>
            <a:spLocks noGrp="1"/>
          </p:cNvSpPr>
          <p:nvPr>
            <p:ph idx="1"/>
          </p:nvPr>
        </p:nvSpPr>
        <p:spPr>
          <a:xfrm>
            <a:off x="457200" y="1874838"/>
            <a:ext cx="8229600" cy="4525963"/>
          </a:xfrm>
        </p:spPr>
        <p:txBody>
          <a:bodyPr>
            <a:normAutofit fontScale="92500" lnSpcReduction="10000"/>
          </a:bodyPr>
          <a:lstStyle/>
          <a:p>
            <a:r>
              <a:rPr lang="en-CA" dirty="0" smtClean="0"/>
              <a:t>TMG 9.05 runs fine on Windows 10 Preview 10030 - </a:t>
            </a:r>
            <a:r>
              <a:rPr lang="en-CA" dirty="0"/>
              <a:t>Don Ferguson</a:t>
            </a:r>
          </a:p>
          <a:p>
            <a:r>
              <a:rPr lang="en-CA" dirty="0"/>
              <a:t>For various reasons, Windows will "lose" the unlock information and require you to re-enter it.  Follow the instructions given on Terry </a:t>
            </a:r>
            <a:r>
              <a:rPr lang="en-CA" dirty="0" err="1"/>
              <a:t>Reigel's</a:t>
            </a:r>
            <a:r>
              <a:rPr lang="en-CA" dirty="0"/>
              <a:t> page at &lt;</a:t>
            </a:r>
            <a:r>
              <a:rPr lang="en-CA" u="sng" dirty="0">
                <a:hlinkClick r:id="rId3"/>
              </a:rPr>
              <a:t>http://</a:t>
            </a:r>
            <a:r>
              <a:rPr lang="en-CA" u="sng" dirty="0" smtClean="0">
                <a:hlinkClick r:id="rId3"/>
              </a:rPr>
              <a:t>tmg.reigelridge.com/new-computer-version.htm#unlock</a:t>
            </a:r>
            <a:r>
              <a:rPr lang="en-CA" dirty="0" smtClean="0"/>
              <a:t>.  </a:t>
            </a:r>
            <a:r>
              <a:rPr lang="en-CA" dirty="0"/>
              <a:t>And use the exact information given you for your license (name, e-mail address, and serial) even if anything has changed.</a:t>
            </a:r>
          </a:p>
          <a:p>
            <a:endParaRPr lang="en-CA" dirty="0"/>
          </a:p>
          <a:p>
            <a:endParaRPr lang="en-CA" dirty="0"/>
          </a:p>
        </p:txBody>
      </p:sp>
      <p:pic>
        <p:nvPicPr>
          <p:cNvPr id="4" name="Picture 3"/>
          <p:cNvPicPr>
            <a:picLocks noChangeAspect="1"/>
          </p:cNvPicPr>
          <p:nvPr/>
        </p:nvPicPr>
        <p:blipFill>
          <a:blip r:embed="rId4"/>
          <a:stretch>
            <a:fillRect/>
          </a:stretch>
        </p:blipFill>
        <p:spPr>
          <a:xfrm>
            <a:off x="5829300" y="46038"/>
            <a:ext cx="2857500" cy="1600200"/>
          </a:xfrm>
          <a:prstGeom prst="rect">
            <a:avLst/>
          </a:prstGeom>
        </p:spPr>
      </p:pic>
      <p:pic>
        <p:nvPicPr>
          <p:cNvPr id="5" name="Picture 4"/>
          <p:cNvPicPr>
            <a:picLocks noChangeAspect="1"/>
          </p:cNvPicPr>
          <p:nvPr/>
        </p:nvPicPr>
        <p:blipFill>
          <a:blip r:embed="rId5"/>
          <a:stretch>
            <a:fillRect/>
          </a:stretch>
        </p:blipFill>
        <p:spPr>
          <a:xfrm>
            <a:off x="1115617" y="902481"/>
            <a:ext cx="4320480" cy="1030313"/>
          </a:xfrm>
          <a:prstGeom prst="rect">
            <a:avLst/>
          </a:prstGeom>
        </p:spPr>
      </p:pic>
    </p:spTree>
    <p:extLst>
      <p:ext uri="{BB962C8B-B14F-4D97-AF65-F5344CB8AC3E}">
        <p14:creationId xmlns:p14="http://schemas.microsoft.com/office/powerpoint/2010/main" val="570911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History Research </a:t>
            </a:r>
            <a:r>
              <a:rPr lang="en-CA" dirty="0" smtClean="0"/>
              <a:t>Environment (HRE)</a:t>
            </a:r>
            <a:endParaRPr lang="en-CA" dirty="0"/>
          </a:p>
        </p:txBody>
      </p:sp>
      <p:sp>
        <p:nvSpPr>
          <p:cNvPr id="3" name="Content Placeholder 2"/>
          <p:cNvSpPr>
            <a:spLocks noGrp="1"/>
          </p:cNvSpPr>
          <p:nvPr>
            <p:ph idx="1"/>
          </p:nvPr>
        </p:nvSpPr>
        <p:spPr>
          <a:xfrm>
            <a:off x="457200" y="1556792"/>
            <a:ext cx="8363272" cy="5184576"/>
          </a:xfrm>
        </p:spPr>
        <p:txBody>
          <a:bodyPr>
            <a:normAutofit/>
          </a:bodyPr>
          <a:lstStyle/>
          <a:p>
            <a:pPr marL="0" indent="-457200" algn="ctr" fontAlgn="base">
              <a:buNone/>
            </a:pPr>
            <a:r>
              <a:rPr lang="en-US" sz="2400" dirty="0"/>
              <a:t>History Research Environment is a community project to create a free platform-independent application for the serious amateur or professional historical researcher.</a:t>
            </a:r>
          </a:p>
          <a:p>
            <a:pPr marL="0" indent="-457200" algn="ctr" fontAlgn="base">
              <a:buNone/>
            </a:pPr>
            <a:r>
              <a:rPr lang="en-US" sz="2400" dirty="0"/>
              <a:t>For genealogists, HRE will provide an onward path for users of the discontinued program </a:t>
            </a:r>
            <a:r>
              <a:rPr lang="en-US" sz="2400" i="1" dirty="0"/>
              <a:t>The Master Genealogist (TMG)</a:t>
            </a:r>
            <a:r>
              <a:rPr lang="en-US" sz="2400" dirty="0"/>
              <a:t>.</a:t>
            </a:r>
          </a:p>
          <a:p>
            <a:pPr marL="0" indent="-457200" algn="ctr" fontAlgn="base">
              <a:buNone/>
            </a:pPr>
            <a:r>
              <a:rPr lang="en-US" sz="2400" dirty="0"/>
              <a:t>HRE will also handle a very wide range of other historical and cultural research needs.</a:t>
            </a:r>
          </a:p>
          <a:p>
            <a:pPr marL="0" indent="-457200" algn="ctr">
              <a:buNone/>
            </a:pPr>
            <a:endParaRPr lang="en-US" sz="2400" dirty="0" smtClean="0"/>
          </a:p>
          <a:p>
            <a:pPr marL="0" indent="-457200" algn="ctr">
              <a:buNone/>
            </a:pPr>
            <a:r>
              <a:rPr lang="en-US" sz="2400" dirty="0"/>
              <a:t>Project website: </a:t>
            </a:r>
            <a:r>
              <a:rPr lang="en-US" sz="2400" dirty="0">
                <a:hlinkClick r:id="rId3"/>
              </a:rPr>
              <a:t>https://historyresearchenvironment.org</a:t>
            </a:r>
            <a:r>
              <a:rPr lang="en-US" sz="2400" dirty="0"/>
              <a:t/>
            </a:r>
            <a:br>
              <a:rPr lang="en-US" sz="2400" dirty="0"/>
            </a:br>
            <a:r>
              <a:rPr lang="en-US" sz="2400" dirty="0"/>
              <a:t>Volunteer </a:t>
            </a:r>
            <a:r>
              <a:rPr lang="en-US" sz="2400" dirty="0" smtClean="0"/>
              <a:t>skills: </a:t>
            </a:r>
            <a:r>
              <a:rPr lang="en-US" sz="2400" dirty="0">
                <a:hlinkClick r:id="rId4"/>
              </a:rPr>
              <a:t>https://</a:t>
            </a:r>
            <a:r>
              <a:rPr lang="en-US" sz="2400" dirty="0" smtClean="0">
                <a:hlinkClick r:id="rId4"/>
              </a:rPr>
              <a:t>historyresearchenvironment.org/become-a-volunteer</a:t>
            </a:r>
            <a:r>
              <a:rPr lang="en-US" sz="2400" dirty="0">
                <a:hlinkClick r:id="rId4"/>
              </a:rPr>
              <a:t>/</a:t>
            </a:r>
            <a:r>
              <a:rPr lang="en-US" sz="2400" dirty="0"/>
              <a:t/>
            </a:r>
            <a:br>
              <a:rPr lang="en-US" sz="2400" dirty="0"/>
            </a:br>
            <a:r>
              <a:rPr lang="en-US" sz="2400" dirty="0"/>
              <a:t>Donate: </a:t>
            </a:r>
            <a:r>
              <a:rPr lang="en-US" sz="2400" dirty="0">
                <a:hlinkClick r:id="rId5"/>
              </a:rPr>
              <a:t>https://historyresearchenvironment.org/donate/</a:t>
            </a:r>
            <a:br>
              <a:rPr lang="en-US" sz="2400" dirty="0">
                <a:hlinkClick r:id="rId5"/>
              </a:rPr>
            </a:br>
            <a:r>
              <a:rPr lang="en-US" sz="2400" dirty="0"/>
              <a:t>Wiki: </a:t>
            </a:r>
            <a:r>
              <a:rPr lang="en-US" sz="2400" dirty="0">
                <a:hlinkClick r:id="rId6"/>
              </a:rPr>
              <a:t>http://hrewiki.org/index.php?title=Main_Page</a:t>
            </a:r>
            <a:endParaRPr lang="en-CA" sz="2400" dirty="0" smtClean="0"/>
          </a:p>
        </p:txBody>
      </p:sp>
    </p:spTree>
    <p:extLst>
      <p:ext uri="{BB962C8B-B14F-4D97-AF65-F5344CB8AC3E}">
        <p14:creationId xmlns:p14="http://schemas.microsoft.com/office/powerpoint/2010/main" val="3738634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Word </a:t>
            </a:r>
            <a:r>
              <a:rPr lang="en-US" smtClean="0"/>
              <a:t>2013 </a:t>
            </a:r>
            <a:r>
              <a:rPr lang="en-US" dirty="0"/>
              <a:t>incompatible w/TMG?</a:t>
            </a:r>
          </a:p>
        </p:txBody>
      </p:sp>
      <p:sp>
        <p:nvSpPr>
          <p:cNvPr id="3" name="Content Placeholder 2"/>
          <p:cNvSpPr>
            <a:spLocks noGrp="1"/>
          </p:cNvSpPr>
          <p:nvPr>
            <p:ph idx="1"/>
          </p:nvPr>
        </p:nvSpPr>
        <p:spPr/>
        <p:txBody>
          <a:bodyPr>
            <a:normAutofit/>
          </a:bodyPr>
          <a:lstStyle/>
          <a:p>
            <a:pPr marL="0" indent="0" algn="ctr">
              <a:buNone/>
            </a:pPr>
            <a:r>
              <a:rPr lang="en-US" sz="3600" b="1" dirty="0" smtClean="0"/>
              <a:t>Note</a:t>
            </a:r>
            <a:r>
              <a:rPr lang="en-US" sz="3600" b="1" dirty="0"/>
              <a:t>:</a:t>
            </a:r>
            <a:r>
              <a:rPr lang="en-US" sz="3600" dirty="0"/>
              <a:t> If you are using Microsoft Word 2013, you should choose the Rich Text Format (RTF) file type to save the report rather than the Microsoft Word (DOC) file type. This tabular report is not compatible with the table structure used in Microsoft Word </a:t>
            </a:r>
            <a:r>
              <a:rPr lang="en-US" sz="3600" dirty="0" smtClean="0"/>
              <a:t>2013.</a:t>
            </a:r>
            <a:endParaRPr lang="en-US" sz="3600" dirty="0"/>
          </a:p>
        </p:txBody>
      </p:sp>
    </p:spTree>
    <p:extLst>
      <p:ext uri="{BB962C8B-B14F-4D97-AF65-F5344CB8AC3E}">
        <p14:creationId xmlns:p14="http://schemas.microsoft.com/office/powerpoint/2010/main" val="3015690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backing up files</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solidFill>
                  <a:srgbClr val="FF0000"/>
                </a:solidFill>
              </a:rPr>
              <a:t>I get an error notice when I try to </a:t>
            </a:r>
            <a:r>
              <a:rPr lang="en-US" dirty="0" smtClean="0">
                <a:solidFill>
                  <a:srgbClr val="FF0000"/>
                </a:solidFill>
              </a:rPr>
              <a:t>back.  </a:t>
            </a:r>
            <a:r>
              <a:rPr lang="en-US" dirty="0">
                <a:solidFill>
                  <a:srgbClr val="FF0000"/>
                </a:solidFill>
              </a:rPr>
              <a:t>The notice is "Input file read failure - </a:t>
            </a:r>
            <a:r>
              <a:rPr lang="en-US" dirty="0" smtClean="0">
                <a:solidFill>
                  <a:srgbClr val="FF0000"/>
                </a:solidFill>
              </a:rPr>
              <a:t>This </a:t>
            </a:r>
            <a:r>
              <a:rPr lang="en-US" dirty="0">
                <a:solidFill>
                  <a:srgbClr val="FF0000"/>
                </a:solidFill>
              </a:rPr>
              <a:t>error occurs when a read operation is performed on a ZIP file that </a:t>
            </a:r>
            <a:r>
              <a:rPr lang="en-US" dirty="0" smtClean="0">
                <a:solidFill>
                  <a:srgbClr val="FF0000"/>
                </a:solidFill>
              </a:rPr>
              <a:t>is </a:t>
            </a:r>
            <a:r>
              <a:rPr lang="en-US" dirty="0">
                <a:solidFill>
                  <a:srgbClr val="FF0000"/>
                </a:solidFill>
              </a:rPr>
              <a:t>locked or restricted by another process."</a:t>
            </a:r>
          </a:p>
          <a:p>
            <a:pPr marL="0" indent="0">
              <a:buNone/>
            </a:pPr>
            <a:r>
              <a:rPr lang="en-US" dirty="0"/>
              <a:t> </a:t>
            </a:r>
          </a:p>
          <a:p>
            <a:pPr marL="0" indent="0" algn="ctr">
              <a:buNone/>
            </a:pPr>
            <a:r>
              <a:rPr lang="en-US" dirty="0"/>
              <a:t>Where are you "backing up to"?  </a:t>
            </a:r>
            <a:r>
              <a:rPr lang="en-US" dirty="0" smtClean="0"/>
              <a:t>Where </a:t>
            </a:r>
            <a:r>
              <a:rPr lang="en-US" dirty="0"/>
              <a:t>is the backup file being created?  It sounds like you are backing up to a thumb drive or other external drive.  You should make backups to the default TMG Backups folder, and if you want it on the </a:t>
            </a:r>
            <a:r>
              <a:rPr lang="en-US" dirty="0" smtClean="0"/>
              <a:t>thumb drive </a:t>
            </a:r>
            <a:r>
              <a:rPr lang="en-US" dirty="0"/>
              <a:t>then copy the backup file to it.  A similar kind of error can occur if you have TMG folders included  for backup to a Cloud drive.  In this case, exclude the TMG folders from the Cloud and copy the created TMG backup file to a folder that is included in the Cloud use.</a:t>
            </a:r>
          </a:p>
          <a:p>
            <a:pPr marL="0" indent="0">
              <a:buNone/>
            </a:pPr>
            <a:endParaRPr lang="en-US" dirty="0"/>
          </a:p>
        </p:txBody>
      </p:sp>
    </p:spTree>
    <p:extLst>
      <p:ext uri="{BB962C8B-B14F-4D97-AF65-F5344CB8AC3E}">
        <p14:creationId xmlns:p14="http://schemas.microsoft.com/office/powerpoint/2010/main" val="12021353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Projects</a:t>
            </a:r>
            <a:endParaRPr lang="en-US" dirty="0"/>
          </a:p>
        </p:txBody>
      </p:sp>
      <p:sp>
        <p:nvSpPr>
          <p:cNvPr id="3" name="Content Placeholder 2"/>
          <p:cNvSpPr>
            <a:spLocks noGrp="1"/>
          </p:cNvSpPr>
          <p:nvPr>
            <p:ph idx="1"/>
          </p:nvPr>
        </p:nvSpPr>
        <p:spPr>
          <a:xfrm>
            <a:off x="457200" y="1600200"/>
            <a:ext cx="8229600" cy="4925144"/>
          </a:xfrm>
        </p:spPr>
        <p:txBody>
          <a:bodyPr>
            <a:normAutofit fontScale="70000" lnSpcReduction="20000"/>
          </a:bodyPr>
          <a:lstStyle/>
          <a:p>
            <a:pPr marL="0" indent="-457200">
              <a:buNone/>
            </a:pPr>
            <a:r>
              <a:rPr lang="en-US" u="sng" dirty="0" smtClean="0"/>
              <a:t>Lee Hoffman</a:t>
            </a:r>
            <a:r>
              <a:rPr lang="en-US" dirty="0" smtClean="0"/>
              <a:t>: </a:t>
            </a:r>
            <a:r>
              <a:rPr lang="en-US" dirty="0"/>
              <a:t>I do not know your reasons for having two separate projects.  I have some projects that I do want separate (mostly small </a:t>
            </a:r>
            <a:r>
              <a:rPr lang="en-US" dirty="0" smtClean="0"/>
              <a:t>and </a:t>
            </a:r>
            <a:r>
              <a:rPr lang="en-US" dirty="0"/>
              <a:t>usually only lasting a few </a:t>
            </a:r>
            <a:r>
              <a:rPr lang="en-US" dirty="0" smtClean="0"/>
              <a:t>months).  </a:t>
            </a:r>
            <a:r>
              <a:rPr lang="en-US" dirty="0"/>
              <a:t>But for the majority of my data, I have everything a in a single project and a single data set.  I do extensive collaborations with other researchers and find it easy to extract just those of interest to any one researcher for data exchange.  Occasionally, I will create a second (or more) data set(s) of small groups for temporary use -- primarily for analysis and </a:t>
            </a:r>
            <a:r>
              <a:rPr lang="en-US" dirty="0" smtClean="0"/>
              <a:t>report </a:t>
            </a:r>
            <a:r>
              <a:rPr lang="en-US" dirty="0"/>
              <a:t>writing.    After I have finished with one of these small </a:t>
            </a:r>
            <a:r>
              <a:rPr lang="en-US" dirty="0" smtClean="0"/>
              <a:t>temporary </a:t>
            </a:r>
            <a:r>
              <a:rPr lang="en-US" dirty="0"/>
              <a:t>data sets, I delete it.  I never do updates to one of these small data sets and do all updating to the main data set.  At the present time, my main project has some </a:t>
            </a:r>
            <a:r>
              <a:rPr lang="en-US" dirty="0" smtClean="0"/>
              <a:t>60,000 persons </a:t>
            </a:r>
            <a:r>
              <a:rPr lang="en-US" dirty="0"/>
              <a:t>which include my and my wife's extended families and ancestors.  In addition, it includes many (very) extended connections.  These are often people that are not related at all, but have children or grandchildren that have some kind of connection to a family</a:t>
            </a:r>
            <a:r>
              <a:rPr lang="en-US" dirty="0" smtClean="0"/>
              <a:t>.</a:t>
            </a:r>
            <a:endParaRPr lang="en-US" dirty="0"/>
          </a:p>
        </p:txBody>
      </p:sp>
    </p:spTree>
    <p:extLst>
      <p:ext uri="{BB962C8B-B14F-4D97-AF65-F5344CB8AC3E}">
        <p14:creationId xmlns:p14="http://schemas.microsoft.com/office/powerpoint/2010/main" val="3404059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2757</TotalTime>
  <Words>2060</Words>
  <Application>Microsoft Office PowerPoint</Application>
  <PresentationFormat>On-screen Show (4:3)</PresentationFormat>
  <Paragraphs>151</Paragraphs>
  <Slides>33</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Office Theme</vt:lpstr>
      <vt:lpstr>Mike’s TMG Tips</vt:lpstr>
      <vt:lpstr>Social Media Update</vt:lpstr>
      <vt:lpstr>TMG Download</vt:lpstr>
      <vt:lpstr>Upgrading to TMG 9</vt:lpstr>
      <vt:lpstr>Windows 10</vt:lpstr>
      <vt:lpstr>History Research Environment (HRE)</vt:lpstr>
      <vt:lpstr>Word 2013 incompatible w/TMG?</vt:lpstr>
      <vt:lpstr>Problem backing up files</vt:lpstr>
      <vt:lpstr>Multiple Projects</vt:lpstr>
      <vt:lpstr>Data Entry: Names</vt:lpstr>
      <vt:lpstr>Custom Name Types</vt:lpstr>
      <vt:lpstr>Name Variations</vt:lpstr>
      <vt:lpstr>Sorting Names</vt:lpstr>
      <vt:lpstr>Married Names</vt:lpstr>
      <vt:lpstr>PowerPoint Presentation</vt:lpstr>
      <vt:lpstr>Data Entry: Dates</vt:lpstr>
      <vt:lpstr>Date Display Formats</vt:lpstr>
      <vt:lpstr>PowerPoint Presentation</vt:lpstr>
      <vt:lpstr>Date: Incomplete or Irregular</vt:lpstr>
      <vt:lpstr>Legal Date Entry Formats</vt:lpstr>
      <vt:lpstr>Best Way to Separate Two Trees</vt:lpstr>
      <vt:lpstr>Using Square Brackets in Memo</vt:lpstr>
      <vt:lpstr>Using Square Brackets in Memo</vt:lpstr>
      <vt:lpstr>Printing Reports Using Accent Colors</vt:lpstr>
      <vt:lpstr>Printing Reports Using Accent Colors</vt:lpstr>
      <vt:lpstr>Managing TMG Files</vt:lpstr>
      <vt:lpstr>PowerPoint Presentation</vt:lpstr>
      <vt:lpstr>Managing TMG Files</vt:lpstr>
      <vt:lpstr>What is the best way to record people named in a  will?</vt:lpstr>
      <vt:lpstr>What is the best way to record people named in a  will?</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Variable in Sentences</dc:title>
  <dc:creator>Mike More</dc:creator>
  <cp:lastModifiedBy>Ottawa Branch Program Co-Chair - Mike More</cp:lastModifiedBy>
  <cp:revision>249</cp:revision>
  <dcterms:created xsi:type="dcterms:W3CDTF">2014-05-03T20:45:47Z</dcterms:created>
  <dcterms:modified xsi:type="dcterms:W3CDTF">2017-01-07T23:54:51Z</dcterms:modified>
</cp:coreProperties>
</file>