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93" r:id="rId3"/>
    <p:sldId id="369" r:id="rId4"/>
    <p:sldId id="382" r:id="rId5"/>
    <p:sldId id="294" r:id="rId6"/>
    <p:sldId id="340" r:id="rId7"/>
    <p:sldId id="383" r:id="rId8"/>
    <p:sldId id="384" r:id="rId9"/>
    <p:sldId id="385" r:id="rId10"/>
    <p:sldId id="386" r:id="rId11"/>
    <p:sldId id="387" r:id="rId12"/>
    <p:sldId id="388" r:id="rId13"/>
    <p:sldId id="389" r:id="rId14"/>
    <p:sldId id="390" r:id="rId15"/>
    <p:sldId id="391" r:id="rId16"/>
    <p:sldId id="392" r:id="rId17"/>
    <p:sldId id="393" r:id="rId18"/>
    <p:sldId id="394" r:id="rId19"/>
    <p:sldId id="395" r:id="rId20"/>
    <p:sldId id="39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2017-02-02</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Norton found a problem with the UK Version when I tried to download it.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a:p>
        </p:txBody>
      </p:sp>
    </p:spTree>
    <p:extLst>
      <p:ext uri="{BB962C8B-B14F-4D97-AF65-F5344CB8AC3E}">
        <p14:creationId xmlns:p14="http://schemas.microsoft.com/office/powerpoint/2010/main" val="320740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905324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tip is also a reminder that some of the TMG Reports are “limited” as to what they include and that you need to be careful about which type of Report to select.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17</a:t>
            </a:fld>
            <a:endParaRPr lang="en-CA"/>
          </a:p>
        </p:txBody>
      </p:sp>
    </p:spTree>
    <p:extLst>
      <p:ext uri="{BB962C8B-B14F-4D97-AF65-F5344CB8AC3E}">
        <p14:creationId xmlns:p14="http://schemas.microsoft.com/office/powerpoint/2010/main" val="1161867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2017-02-02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whollygenes.com/files/tmg9setup.ex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whollygenes.com/files/tmg9uksetup.ex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tmg.reigelridge.com/future.htm#wait"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mg.reigelridge.com/new-computer-version.htm#unloc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4 Feb 2017</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Sensitivity Braces Don't Work With Citation Memo</a:t>
            </a:r>
          </a:p>
        </p:txBody>
      </p:sp>
      <p:sp>
        <p:nvSpPr>
          <p:cNvPr id="3" name="Content Placeholder 2"/>
          <p:cNvSpPr>
            <a:spLocks noGrp="1"/>
          </p:cNvSpPr>
          <p:nvPr>
            <p:ph idx="1"/>
          </p:nvPr>
        </p:nvSpPr>
        <p:spPr>
          <a:xfrm>
            <a:off x="457200" y="1988840"/>
            <a:ext cx="8229600" cy="4137323"/>
          </a:xfrm>
        </p:spPr>
        <p:txBody>
          <a:bodyPr>
            <a:normAutofit fontScale="70000" lnSpcReduction="20000"/>
          </a:bodyPr>
          <a:lstStyle/>
          <a:p>
            <a:pPr marL="0" indent="0">
              <a:buNone/>
            </a:pPr>
            <a:r>
              <a:rPr lang="en-US" dirty="0"/>
              <a:t>There may be information in your data set that should not be printed for public consumption. This "sensitive information" is surrounded with braces {like this}. Sensitivity braces work </a:t>
            </a:r>
            <a:r>
              <a:rPr lang="en-US" b="1" dirty="0"/>
              <a:t>within</a:t>
            </a:r>
            <a:r>
              <a:rPr lang="en-US" dirty="0"/>
              <a:t> a field to isolate specific words or phrases so that they can be omitted from a report. Such information will not be displayed on the </a:t>
            </a:r>
            <a:r>
              <a:rPr lang="en-US" u="sng" dirty="0"/>
              <a:t>Person View </a:t>
            </a:r>
            <a:r>
              <a:rPr lang="en-US" dirty="0"/>
              <a:t>but will be visible when you enter the </a:t>
            </a:r>
            <a:r>
              <a:rPr lang="en-US" u="sng" dirty="0"/>
              <a:t>Tag Entry screen</a:t>
            </a:r>
            <a:r>
              <a:rPr lang="en-US" dirty="0"/>
              <a:t>. </a:t>
            </a:r>
            <a:endParaRPr lang="en-US" dirty="0" smtClean="0"/>
          </a:p>
          <a:p>
            <a:pPr marL="0" indent="0">
              <a:buNone/>
            </a:pPr>
            <a:r>
              <a:rPr lang="en-US" dirty="0" smtClean="0"/>
              <a:t>When </a:t>
            </a:r>
            <a:r>
              <a:rPr lang="en-US" dirty="0"/>
              <a:t>creating charts, you may specify in </a:t>
            </a:r>
            <a:r>
              <a:rPr lang="en-US" u="sng" dirty="0"/>
              <a:t>Chart Options: Other </a:t>
            </a:r>
            <a:r>
              <a:rPr lang="en-US" dirty="0"/>
              <a:t>whether or not sensitive information should be printed. To allow this information to print, you must check </a:t>
            </a:r>
            <a:r>
              <a:rPr lang="en-US" b="1" dirty="0"/>
              <a:t>Show sensitive data</a:t>
            </a:r>
            <a:r>
              <a:rPr lang="en-US" dirty="0"/>
              <a:t>. You will also have an option to print or not print the braces themselves. </a:t>
            </a:r>
            <a:endParaRPr lang="en-US" dirty="0" smtClean="0"/>
          </a:p>
          <a:p>
            <a:pPr marL="0" indent="0">
              <a:buNone/>
            </a:pPr>
            <a:r>
              <a:rPr lang="en-US" dirty="0" smtClean="0"/>
              <a:t>Sensitive </a:t>
            </a:r>
            <a:r>
              <a:rPr lang="en-US" dirty="0"/>
              <a:t>data is supported in source templates (long, short, and bibliographic), as well as in all source elements</a:t>
            </a:r>
            <a:r>
              <a:rPr lang="en-US" dirty="0" smtClean="0"/>
              <a:t>. </a:t>
            </a:r>
            <a:r>
              <a:rPr lang="en-US" b="1" dirty="0" smtClean="0"/>
              <a:t>NOTE</a:t>
            </a:r>
            <a:r>
              <a:rPr lang="en-US" b="1" dirty="0"/>
              <a:t>:</a:t>
            </a:r>
            <a:r>
              <a:rPr lang="en-US" dirty="0"/>
              <a:t> Sensitivity braces cannot be used in </a:t>
            </a:r>
            <a:r>
              <a:rPr lang="en-US" u="sng" dirty="0"/>
              <a:t>Text Macros</a:t>
            </a:r>
          </a:p>
          <a:p>
            <a:pPr marL="0" indent="0">
              <a:buNone/>
            </a:pPr>
            <a:endParaRPr lang="en-US" dirty="0"/>
          </a:p>
        </p:txBody>
      </p:sp>
    </p:spTree>
    <p:extLst>
      <p:ext uri="{BB962C8B-B14F-4D97-AF65-F5344CB8AC3E}">
        <p14:creationId xmlns:p14="http://schemas.microsoft.com/office/powerpoint/2010/main" val="1679240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Sensitivity Braces Don't Work With Citation Memo</a:t>
            </a:r>
          </a:p>
        </p:txBody>
      </p:sp>
      <p:sp>
        <p:nvSpPr>
          <p:cNvPr id="3" name="Content Placeholder 2"/>
          <p:cNvSpPr>
            <a:spLocks noGrp="1"/>
          </p:cNvSpPr>
          <p:nvPr>
            <p:ph idx="1"/>
          </p:nvPr>
        </p:nvSpPr>
        <p:spPr>
          <a:xfrm>
            <a:off x="457200" y="1988840"/>
            <a:ext cx="8229600" cy="4137323"/>
          </a:xfrm>
        </p:spPr>
        <p:txBody>
          <a:bodyPr>
            <a:normAutofit fontScale="70000" lnSpcReduction="20000"/>
          </a:bodyPr>
          <a:lstStyle/>
          <a:p>
            <a:pPr marL="0" indent="0">
              <a:buNone/>
            </a:pPr>
            <a:r>
              <a:rPr lang="en-US" dirty="0" smtClean="0"/>
              <a:t>The Report </a:t>
            </a:r>
            <a:r>
              <a:rPr lang="en-US" dirty="0"/>
              <a:t>Option to control the output of sensitivity braces is ignored for [CM] </a:t>
            </a:r>
            <a:r>
              <a:rPr lang="en-US" u="sng" dirty="0" smtClean="0"/>
              <a:t>only</a:t>
            </a:r>
            <a:r>
              <a:rPr lang="en-US" dirty="0" smtClean="0"/>
              <a:t> </a:t>
            </a:r>
            <a:r>
              <a:rPr lang="en-US" dirty="0"/>
              <a:t>for "unique" endnotes.  The control over sensitive [CM] data </a:t>
            </a:r>
            <a:r>
              <a:rPr lang="en-US" u="sng" dirty="0" smtClean="0"/>
              <a:t>does</a:t>
            </a:r>
            <a:r>
              <a:rPr lang="en-US" dirty="0" smtClean="0"/>
              <a:t> </a:t>
            </a:r>
            <a:r>
              <a:rPr lang="en-US" dirty="0"/>
              <a:t>work for most source output options, such as for non-unique endnotes, for embedded, and for footnotes.</a:t>
            </a:r>
          </a:p>
          <a:p>
            <a:pPr marL="0" indent="0">
              <a:buNone/>
            </a:pPr>
            <a:r>
              <a:rPr lang="en-US" dirty="0"/>
              <a:t> </a:t>
            </a:r>
          </a:p>
          <a:p>
            <a:pPr marL="0" indent="0">
              <a:buNone/>
            </a:pPr>
            <a:r>
              <a:rPr lang="en-US" dirty="0" smtClean="0"/>
              <a:t>TMG </a:t>
            </a:r>
            <a:r>
              <a:rPr lang="en-US" dirty="0"/>
              <a:t>also handles split [CD] and [CM] parts very differently when the option is unique endnotes, as mentioned both in HELP and in a couple of other existing bugs concerning them in my list.</a:t>
            </a:r>
          </a:p>
          <a:p>
            <a:pPr marL="0" indent="0">
              <a:buNone/>
            </a:pPr>
            <a:r>
              <a:rPr lang="en-US" dirty="0"/>
              <a:t> </a:t>
            </a:r>
          </a:p>
          <a:p>
            <a:pPr marL="0" indent="0">
              <a:buNone/>
            </a:pPr>
            <a:r>
              <a:rPr lang="en-US" dirty="0" smtClean="0"/>
              <a:t>Unfortunately </a:t>
            </a:r>
            <a:r>
              <a:rPr lang="en-US" dirty="0"/>
              <a:t>this bug occurs not just for the Journal Report. </a:t>
            </a:r>
            <a:r>
              <a:rPr lang="en-US" dirty="0" smtClean="0"/>
              <a:t>The </a:t>
            </a:r>
            <a:r>
              <a:rPr lang="en-US" dirty="0"/>
              <a:t>Report Option appears to be ignored for sensitive [CM] data in all reports (that I have tested) which can select unique endnotes for source output, such as the Independent Narrative.</a:t>
            </a:r>
          </a:p>
          <a:p>
            <a:endParaRPr lang="en-US" dirty="0"/>
          </a:p>
        </p:txBody>
      </p:sp>
    </p:spTree>
    <p:extLst>
      <p:ext uri="{BB962C8B-B14F-4D97-AF65-F5344CB8AC3E}">
        <p14:creationId xmlns:p14="http://schemas.microsoft.com/office/powerpoint/2010/main" val="303680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Exclude Information</a:t>
            </a:r>
          </a:p>
        </p:txBody>
      </p:sp>
      <p:sp>
        <p:nvSpPr>
          <p:cNvPr id="3" name="Content Placeholder 2"/>
          <p:cNvSpPr>
            <a:spLocks noGrp="1"/>
          </p:cNvSpPr>
          <p:nvPr>
            <p:ph idx="1"/>
          </p:nvPr>
        </p:nvSpPr>
        <p:spPr/>
        <p:txBody>
          <a:bodyPr/>
          <a:lstStyle/>
          <a:p>
            <a:pPr marL="0" indent="0">
              <a:buNone/>
            </a:pPr>
            <a:r>
              <a:rPr lang="en-US" b="1" dirty="0"/>
              <a:t>Exclusion </a:t>
            </a:r>
            <a:r>
              <a:rPr lang="en-US" b="1" dirty="0" smtClean="0"/>
              <a:t>Marker: </a:t>
            </a:r>
            <a:r>
              <a:rPr lang="en-US" dirty="0" smtClean="0"/>
              <a:t>The </a:t>
            </a:r>
            <a:r>
              <a:rPr lang="en-US" dirty="0"/>
              <a:t>display of</a:t>
            </a:r>
            <a:r>
              <a:rPr lang="en-US" b="1" dirty="0"/>
              <a:t> all the information in a field will be</a:t>
            </a:r>
            <a:r>
              <a:rPr lang="en-US" dirty="0"/>
              <a:t> </a:t>
            </a:r>
            <a:r>
              <a:rPr lang="en-US" b="1" dirty="0"/>
              <a:t>suppressed</a:t>
            </a:r>
            <a:r>
              <a:rPr lang="en-US" dirty="0"/>
              <a:t> if the field begins with the symbol "</a:t>
            </a:r>
            <a:r>
              <a:rPr lang="en-US" b="1" dirty="0"/>
              <a:t>-</a:t>
            </a:r>
            <a:r>
              <a:rPr lang="en-US" dirty="0"/>
              <a:t>". If </a:t>
            </a:r>
            <a:r>
              <a:rPr lang="en-US" b="1" dirty="0"/>
              <a:t>Show excluded data</a:t>
            </a:r>
            <a:r>
              <a:rPr lang="en-US" dirty="0"/>
              <a:t> in </a:t>
            </a:r>
            <a:r>
              <a:rPr lang="en-US" b="1" dirty="0"/>
              <a:t>File &gt; Preferences &gt; Program Options: Tag Box </a:t>
            </a:r>
            <a:r>
              <a:rPr lang="en-US" dirty="0"/>
              <a:t>is not checked, this field will not be displayed on the </a:t>
            </a:r>
            <a:r>
              <a:rPr lang="en-US" u="sng" dirty="0"/>
              <a:t>Person View</a:t>
            </a:r>
            <a:r>
              <a:rPr lang="en-US" dirty="0"/>
              <a:t>, but will be visible on the </a:t>
            </a:r>
            <a:r>
              <a:rPr lang="en-US" u="sng" dirty="0"/>
              <a:t>Tag Entry screen</a:t>
            </a:r>
            <a:r>
              <a:rPr lang="en-US" dirty="0" smtClean="0"/>
              <a:t>.</a:t>
            </a:r>
            <a:endParaRPr lang="en-US" dirty="0"/>
          </a:p>
        </p:txBody>
      </p:sp>
    </p:spTree>
    <p:extLst>
      <p:ext uri="{BB962C8B-B14F-4D97-AF65-F5344CB8AC3E}">
        <p14:creationId xmlns:p14="http://schemas.microsoft.com/office/powerpoint/2010/main" val="215803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Double Exclusion Marker</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A double exclusion marker, "</a:t>
            </a:r>
            <a:r>
              <a:rPr lang="en-US" b="1" dirty="0"/>
              <a:t>--</a:t>
            </a:r>
            <a:r>
              <a:rPr lang="en-US" dirty="0"/>
              <a:t>" (two hyphens), is also provided in the interest of security. This marker can be put </a:t>
            </a:r>
            <a:r>
              <a:rPr lang="en-US" b="1" dirty="0"/>
              <a:t>at the beginning of a [Sentence] field</a:t>
            </a:r>
            <a:r>
              <a:rPr lang="en-US" dirty="0"/>
              <a:t> to designate that this </a:t>
            </a:r>
            <a:r>
              <a:rPr lang="en-US" b="1" dirty="0"/>
              <a:t>tag</a:t>
            </a:r>
            <a:r>
              <a:rPr lang="en-US" dirty="0"/>
              <a:t> should </a:t>
            </a:r>
            <a:r>
              <a:rPr lang="en-US" b="1" i="1" dirty="0"/>
              <a:t>never</a:t>
            </a:r>
            <a:r>
              <a:rPr lang="en-US" dirty="0"/>
              <a:t> print in a narrative report or chart, or be exported to a GEDCOM file. </a:t>
            </a:r>
            <a:endParaRPr lang="en-US" dirty="0" smtClean="0"/>
          </a:p>
          <a:p>
            <a:pPr marL="0" indent="0">
              <a:buNone/>
            </a:pPr>
            <a:r>
              <a:rPr lang="en-US" b="1" dirty="0" smtClean="0"/>
              <a:t>Fields </a:t>
            </a:r>
            <a:r>
              <a:rPr lang="en-US" b="1" dirty="0"/>
              <a:t>marked with this symbol in name and event tags</a:t>
            </a:r>
            <a:r>
              <a:rPr lang="en-US" dirty="0"/>
              <a:t> will not be included on the Person View (although they will be visible in the Tag Entry screen), in reports, charts, or GEDCOM export files. </a:t>
            </a:r>
            <a:endParaRPr lang="en-US" dirty="0" smtClean="0"/>
          </a:p>
          <a:p>
            <a:pPr marL="0" indent="0">
              <a:buNone/>
            </a:pPr>
            <a:r>
              <a:rPr lang="en-US" dirty="0" smtClean="0"/>
              <a:t>Double </a:t>
            </a:r>
            <a:r>
              <a:rPr lang="en-US" dirty="0"/>
              <a:t>exclusion markers cannot be overridden by the </a:t>
            </a:r>
            <a:r>
              <a:rPr lang="en-US" b="1" dirty="0"/>
              <a:t>Show excluded data</a:t>
            </a:r>
            <a:r>
              <a:rPr lang="en-US" dirty="0"/>
              <a:t> option, either in </a:t>
            </a:r>
            <a:r>
              <a:rPr lang="en-US" u="sng" dirty="0"/>
              <a:t>File &gt; Preferences &gt; Program Options: Tag Box </a:t>
            </a:r>
            <a:r>
              <a:rPr lang="en-US" dirty="0"/>
              <a:t>or in individual reports. They must be changed in the field itself. The Full footnote, Short footnote, and Bibliography template fields on the Output form tab of the Source Definition screen also support the double exclusion marker. A template so marked does not show when previewed nor does it print.</a:t>
            </a:r>
          </a:p>
          <a:p>
            <a:pPr marL="0" indent="0">
              <a:buNone/>
            </a:pPr>
            <a:endParaRPr lang="en-US" dirty="0"/>
          </a:p>
        </p:txBody>
      </p:sp>
    </p:spTree>
    <p:extLst>
      <p:ext uri="{BB962C8B-B14F-4D97-AF65-F5344CB8AC3E}">
        <p14:creationId xmlns:p14="http://schemas.microsoft.com/office/powerpoint/2010/main" val="1826113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Family report twice </a:t>
            </a:r>
            <a:r>
              <a:rPr lang="en-US" dirty="0" smtClean="0"/>
              <a:t>in Census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I've found this from time to time. I record each listing in separate Census Tags, then modify the Sentence of second one so it was something like "...were also listed..." If the reason for the double listing is apparent (often is a young adult listed both with parents </a:t>
            </a:r>
            <a:r>
              <a:rPr lang="en-US" dirty="0" smtClean="0"/>
              <a:t>and separately), </a:t>
            </a:r>
            <a:r>
              <a:rPr lang="en-US" dirty="0"/>
              <a:t>I may make a notation in the Memo field of the second Census Tag</a:t>
            </a:r>
            <a:r>
              <a:rPr lang="en-US" dirty="0" smtClean="0"/>
              <a:t>. </a:t>
            </a:r>
          </a:p>
          <a:p>
            <a:pPr marL="0" indent="0">
              <a:buNone/>
            </a:pPr>
            <a:r>
              <a:rPr lang="en-US" dirty="0" smtClean="0"/>
              <a:t>I </a:t>
            </a:r>
            <a:r>
              <a:rPr lang="en-US" dirty="0"/>
              <a:t>make a separate source for each listing and Cite them on the respective Census Tags, as well as in Name, Relationship, Marriage, and Birth Tags</a:t>
            </a:r>
            <a:r>
              <a:rPr lang="en-US" dirty="0" smtClean="0"/>
              <a:t>. - Terry </a:t>
            </a:r>
            <a:r>
              <a:rPr lang="en-US" dirty="0" err="1"/>
              <a:t>Reigel</a:t>
            </a:r>
            <a:endParaRPr lang="en-US" dirty="0"/>
          </a:p>
          <a:p>
            <a:endParaRPr lang="en-US" dirty="0"/>
          </a:p>
        </p:txBody>
      </p:sp>
    </p:spTree>
    <p:extLst>
      <p:ext uri="{BB962C8B-B14F-4D97-AF65-F5344CB8AC3E}">
        <p14:creationId xmlns:p14="http://schemas.microsoft.com/office/powerpoint/2010/main" val="894558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Family report twice </a:t>
            </a:r>
            <a:r>
              <a:rPr lang="en-US" dirty="0" smtClean="0"/>
              <a:t>in Census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I </a:t>
            </a:r>
            <a:r>
              <a:rPr lang="en-US" dirty="0"/>
              <a:t>enter each instance in its own tag and dated by the date on that page.  The only difference is that in the memo box of the later listing I preface the normal text entry with the comment: [second listing].</a:t>
            </a:r>
          </a:p>
          <a:p>
            <a:pPr marL="0" indent="0">
              <a:buNone/>
            </a:pPr>
            <a:r>
              <a:rPr lang="en-US" dirty="0"/>
              <a:t>In most cases the data are the same, only the residence changes, but when there are differences, I usually comment on the data bit that is not likely correct, again in brackets.  The point here is to convey how the double listing likely came about....e.g., a move versus a census taker error.</a:t>
            </a:r>
          </a:p>
          <a:p>
            <a:pPr marL="0" indent="0">
              <a:buNone/>
            </a:pPr>
            <a:r>
              <a:rPr lang="en-US" dirty="0"/>
              <a:t> </a:t>
            </a:r>
          </a:p>
          <a:p>
            <a:pPr marL="0" indent="0">
              <a:buNone/>
            </a:pPr>
            <a:r>
              <a:rPr lang="en-US" dirty="0"/>
              <a:t>More common are the instances where only one of a family's children shows up as home with parents, but also on another location as an individual.....for example a daughter may be a "live-in" nanny listed with that family, but still considered as part of the family of her parents, because she may spend weekends with them.</a:t>
            </a:r>
          </a:p>
          <a:p>
            <a:pPr marL="0" indent="0">
              <a:buNone/>
            </a:pPr>
            <a:r>
              <a:rPr lang="en-US" dirty="0"/>
              <a:t> </a:t>
            </a:r>
          </a:p>
          <a:p>
            <a:pPr marL="0" indent="0">
              <a:buNone/>
            </a:pPr>
            <a:r>
              <a:rPr lang="en-US" dirty="0"/>
              <a:t>The most important issue for recording these anomalies is considering how your database will be viewed (on-line as a tree, in journal reports, etc.) and what you want the viewer/reader to understand about the data you are </a:t>
            </a:r>
            <a:r>
              <a:rPr lang="en-US" dirty="0" smtClean="0"/>
              <a:t>presenting. - Dave </a:t>
            </a:r>
            <a:r>
              <a:rPr lang="en-US" dirty="0"/>
              <a:t>Ball</a:t>
            </a:r>
          </a:p>
          <a:p>
            <a:pPr marL="0" indent="0">
              <a:buNone/>
            </a:pPr>
            <a:endParaRPr lang="en-US" dirty="0"/>
          </a:p>
        </p:txBody>
      </p:sp>
    </p:spTree>
    <p:extLst>
      <p:ext uri="{BB962C8B-B14F-4D97-AF65-F5344CB8AC3E}">
        <p14:creationId xmlns:p14="http://schemas.microsoft.com/office/powerpoint/2010/main" val="3618130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 and Replace in Sources</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solidFill>
                  <a:srgbClr val="FF0000"/>
                </a:solidFill>
              </a:rPr>
              <a:t>I haven't been consistent in my use of abbreviations in my sources</a:t>
            </a:r>
            <a:r>
              <a:rPr lang="en-US" dirty="0" smtClean="0">
                <a:solidFill>
                  <a:srgbClr val="FF0000"/>
                </a:solidFill>
              </a:rPr>
              <a:t>. I'd </a:t>
            </a:r>
            <a:r>
              <a:rPr lang="en-US" dirty="0">
                <a:solidFill>
                  <a:srgbClr val="FF0000"/>
                </a:solidFill>
              </a:rPr>
              <a:t>like to replace the abbreviations in my Sources. </a:t>
            </a:r>
            <a:r>
              <a:rPr lang="en-US" dirty="0" smtClean="0">
                <a:solidFill>
                  <a:srgbClr val="FF0000"/>
                </a:solidFill>
              </a:rPr>
              <a:t>Is </a:t>
            </a:r>
            <a:r>
              <a:rPr lang="en-US" dirty="0">
                <a:solidFill>
                  <a:srgbClr val="FF0000"/>
                </a:solidFill>
              </a:rPr>
              <a:t>there a way to make that change that doesn't involve opening and </a:t>
            </a:r>
            <a:r>
              <a:rPr lang="en-US" dirty="0" smtClean="0">
                <a:solidFill>
                  <a:srgbClr val="FF0000"/>
                </a:solidFill>
              </a:rPr>
              <a:t>editing </a:t>
            </a:r>
            <a:r>
              <a:rPr lang="en-US" dirty="0">
                <a:solidFill>
                  <a:srgbClr val="FF0000"/>
                </a:solidFill>
              </a:rPr>
              <a:t>every source individually?</a:t>
            </a:r>
          </a:p>
          <a:p>
            <a:pPr marL="0" indent="0">
              <a:buNone/>
            </a:pPr>
            <a:r>
              <a:rPr lang="en-US" dirty="0"/>
              <a:t> </a:t>
            </a:r>
          </a:p>
          <a:p>
            <a:pPr marL="0" indent="0">
              <a:buNone/>
            </a:pPr>
            <a:r>
              <a:rPr lang="en-US" dirty="0" smtClean="0"/>
              <a:t>The </a:t>
            </a:r>
            <a:r>
              <a:rPr lang="en-US" dirty="0"/>
              <a:t>TMG Utility has its Find and Replace function </a:t>
            </a:r>
            <a:r>
              <a:rPr lang="en-US" dirty="0" smtClean="0"/>
              <a:t>under </a:t>
            </a:r>
            <a:r>
              <a:rPr lang="en-US" dirty="0"/>
              <a:t>Other.   Just choose the Field to Change, enter the data to </a:t>
            </a:r>
            <a:r>
              <a:rPr lang="en-US" dirty="0" smtClean="0"/>
              <a:t>Find </a:t>
            </a:r>
            <a:r>
              <a:rPr lang="en-US" dirty="0"/>
              <a:t>and the Replace With entry.</a:t>
            </a:r>
          </a:p>
          <a:p>
            <a:pPr marL="0" indent="0">
              <a:buNone/>
            </a:pPr>
            <a:r>
              <a:rPr lang="en-US" dirty="0"/>
              <a:t> </a:t>
            </a:r>
          </a:p>
          <a:p>
            <a:pPr marL="0" indent="0">
              <a:buNone/>
            </a:pPr>
            <a:r>
              <a:rPr lang="en-US" dirty="0"/>
              <a:t>You need to be aware that you may need to be rather </a:t>
            </a:r>
            <a:r>
              <a:rPr lang="en-US" u="sng" dirty="0" smtClean="0"/>
              <a:t>specific</a:t>
            </a:r>
            <a:r>
              <a:rPr lang="en-US" dirty="0" smtClean="0"/>
              <a:t> </a:t>
            </a:r>
            <a:r>
              <a:rPr lang="en-US" dirty="0"/>
              <a:t>in entering the Find and Replace entries to make sure that it doesn't </a:t>
            </a:r>
            <a:r>
              <a:rPr lang="en-US" dirty="0" smtClean="0"/>
              <a:t>find </a:t>
            </a:r>
            <a:r>
              <a:rPr lang="en-US" dirty="0"/>
              <a:t>wrong but similar entries (false positives).   Also, use the Log </a:t>
            </a:r>
            <a:r>
              <a:rPr lang="en-US" dirty="0" smtClean="0"/>
              <a:t>Only </a:t>
            </a:r>
            <a:r>
              <a:rPr lang="en-US" dirty="0"/>
              <a:t>option first which allows you to review the actual changes to make sure they are all okay before you run the function again without Log Only to actually make the changes.  If the Log Only review shows that the false positives are too great, you may be able to change the Find/Replace entries and try that combination.  If you can't find a good combination of Find/Replace entries, the Log can give you a </a:t>
            </a:r>
            <a:r>
              <a:rPr lang="en-US" dirty="0" smtClean="0"/>
              <a:t>list of </a:t>
            </a:r>
            <a:r>
              <a:rPr lang="en-US" dirty="0"/>
              <a:t>entries you need to change manually</a:t>
            </a:r>
            <a:r>
              <a:rPr lang="en-US" dirty="0" smtClean="0"/>
              <a:t>. – Lee Hoffmann</a:t>
            </a:r>
            <a:endParaRPr lang="en-US" dirty="0"/>
          </a:p>
          <a:p>
            <a:pPr marL="0" indent="0">
              <a:buNone/>
            </a:pPr>
            <a:endParaRPr lang="en-US" dirty="0"/>
          </a:p>
        </p:txBody>
      </p:sp>
    </p:spTree>
    <p:extLst>
      <p:ext uri="{BB962C8B-B14F-4D97-AF65-F5344CB8AC3E}">
        <p14:creationId xmlns:p14="http://schemas.microsoft.com/office/powerpoint/2010/main" val="900739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Printing a </a:t>
            </a:r>
            <a:r>
              <a:rPr lang="en-US" dirty="0" smtClean="0"/>
              <a:t>Memo</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solidFill>
                  <a:srgbClr val="FF0000"/>
                </a:solidFill>
              </a:rPr>
              <a:t>I have a number of individuals with a military  tag - beginning </a:t>
            </a:r>
            <a:r>
              <a:rPr lang="en-US" dirty="0" smtClean="0">
                <a:solidFill>
                  <a:srgbClr val="FF0000"/>
                </a:solidFill>
              </a:rPr>
              <a:t>and ending</a:t>
            </a:r>
            <a:r>
              <a:rPr lang="en-US" dirty="0">
                <a:solidFill>
                  <a:srgbClr val="FF0000"/>
                </a:solidFill>
              </a:rPr>
              <a:t>.  I also have a military flag set to yes for those that have </a:t>
            </a:r>
            <a:r>
              <a:rPr lang="en-US" dirty="0" smtClean="0">
                <a:solidFill>
                  <a:srgbClr val="FF0000"/>
                </a:solidFill>
              </a:rPr>
              <a:t>military </a:t>
            </a:r>
            <a:r>
              <a:rPr lang="en-US" dirty="0">
                <a:solidFill>
                  <a:srgbClr val="FF0000"/>
                </a:solidFill>
              </a:rPr>
              <a:t>information</a:t>
            </a:r>
            <a:r>
              <a:rPr lang="en-US" dirty="0" smtClean="0">
                <a:solidFill>
                  <a:srgbClr val="FF0000"/>
                </a:solidFill>
              </a:rPr>
              <a:t>. I </a:t>
            </a:r>
            <a:r>
              <a:rPr lang="en-US" dirty="0">
                <a:solidFill>
                  <a:srgbClr val="FF0000"/>
                </a:solidFill>
              </a:rPr>
              <a:t>have printed a list of people with the flag set to military okay </a:t>
            </a:r>
            <a:r>
              <a:rPr lang="en-US" dirty="0" smtClean="0">
                <a:solidFill>
                  <a:srgbClr val="FF0000"/>
                </a:solidFill>
              </a:rPr>
              <a:t>listing </a:t>
            </a:r>
            <a:r>
              <a:rPr lang="en-US" dirty="0">
                <a:solidFill>
                  <a:srgbClr val="FF0000"/>
                </a:solidFill>
              </a:rPr>
              <a:t>them all but how do I get the beginning and ending tag with </a:t>
            </a:r>
            <a:r>
              <a:rPr lang="en-US" dirty="0" smtClean="0">
                <a:solidFill>
                  <a:srgbClr val="FF0000"/>
                </a:solidFill>
              </a:rPr>
              <a:t>dates </a:t>
            </a:r>
            <a:r>
              <a:rPr lang="en-US" dirty="0">
                <a:solidFill>
                  <a:srgbClr val="FF0000"/>
                </a:solidFill>
              </a:rPr>
              <a:t>and the memo to print that has the details of the military </a:t>
            </a:r>
            <a:r>
              <a:rPr lang="en-US" dirty="0" smtClean="0">
                <a:solidFill>
                  <a:srgbClr val="FF0000"/>
                </a:solidFill>
              </a:rPr>
              <a:t>experience</a:t>
            </a:r>
            <a:r>
              <a:rPr lang="en-US" dirty="0">
                <a:solidFill>
                  <a:srgbClr val="FF0000"/>
                </a:solidFill>
              </a:rPr>
              <a:t>?</a:t>
            </a:r>
          </a:p>
          <a:p>
            <a:pPr marL="0" indent="0">
              <a:buNone/>
            </a:pPr>
            <a:r>
              <a:rPr lang="en-US" dirty="0"/>
              <a:t> </a:t>
            </a:r>
          </a:p>
          <a:p>
            <a:pPr marL="0" indent="0">
              <a:buNone/>
            </a:pPr>
            <a:r>
              <a:rPr lang="en-US" dirty="0"/>
              <a:t>The information you are asking for are details from Event Tags, not details for a Person. The List of People report can only display information associated directly with the person, not with individual Tags because there can be very many Tags. So the information you want cannot be printed from the List of People report. You need a report that can identify individual Tags. </a:t>
            </a:r>
            <a:r>
              <a:rPr lang="en-US" dirty="0" smtClean="0"/>
              <a:t>That that </a:t>
            </a:r>
            <a:r>
              <a:rPr lang="en-US" dirty="0"/>
              <a:t>report is the List of Events report</a:t>
            </a:r>
            <a:r>
              <a:rPr lang="en-US" dirty="0" smtClean="0"/>
              <a:t>. - </a:t>
            </a:r>
            <a:r>
              <a:rPr lang="en-US" dirty="0"/>
              <a:t>Terry </a:t>
            </a:r>
            <a:r>
              <a:rPr lang="en-US" dirty="0" err="1"/>
              <a:t>Reigel</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349034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Exporting as </a:t>
            </a:r>
            <a:r>
              <a:rPr lang="en-US" dirty="0" smtClean="0"/>
              <a:t>Spreadsheet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solidFill>
                  <a:srgbClr val="FF0000"/>
                </a:solidFill>
              </a:rPr>
              <a:t>I need to produce a spreadsheet listing all the folks in my TMG Project of a certain surname who are married. In prep, I prepared a stripped down version of my project that only has married couples in it who meet the requirements</a:t>
            </a:r>
            <a:r>
              <a:rPr lang="en-US" dirty="0" smtClean="0">
                <a:solidFill>
                  <a:srgbClr val="FF0000"/>
                </a:solidFill>
              </a:rPr>
              <a:t>. The </a:t>
            </a:r>
            <a:r>
              <a:rPr lang="en-US" dirty="0">
                <a:solidFill>
                  <a:srgbClr val="FF0000"/>
                </a:solidFill>
              </a:rPr>
              <a:t>next step is to export everyone in this married-couples-only project to either an ASCII tab-delimited file or one of the two Excel choices that are in the export options list</a:t>
            </a:r>
            <a:r>
              <a:rPr lang="en-US" dirty="0" smtClean="0">
                <a:solidFill>
                  <a:srgbClr val="FF0000"/>
                </a:solidFill>
              </a:rPr>
              <a:t>.</a:t>
            </a:r>
          </a:p>
          <a:p>
            <a:pPr marL="0" indent="0">
              <a:buNone/>
            </a:pPr>
            <a:endParaRPr lang="en-US" dirty="0" smtClean="0"/>
          </a:p>
          <a:p>
            <a:pPr marL="0" indent="0">
              <a:buNone/>
            </a:pPr>
            <a:r>
              <a:rPr lang="en-US" dirty="0"/>
              <a:t>Unless you want to export the entire data set (with all data for each of the persons in the data set) you do not want </a:t>
            </a:r>
            <a:r>
              <a:rPr lang="en-US" dirty="0" smtClean="0"/>
              <a:t>to </a:t>
            </a:r>
            <a:r>
              <a:rPr lang="en-US" dirty="0"/>
              <a:t>Export the data.</a:t>
            </a:r>
          </a:p>
          <a:p>
            <a:pPr marL="0" indent="0">
              <a:buNone/>
            </a:pPr>
            <a:r>
              <a:rPr lang="en-US" dirty="0"/>
              <a:t> </a:t>
            </a:r>
          </a:p>
          <a:p>
            <a:pPr marL="0" indent="0">
              <a:buNone/>
            </a:pPr>
            <a:r>
              <a:rPr lang="en-US" dirty="0"/>
              <a:t>What you probably want is a spreadsheet showing these marriage </a:t>
            </a:r>
            <a:r>
              <a:rPr lang="en-US" dirty="0" smtClean="0"/>
              <a:t>events </a:t>
            </a:r>
            <a:r>
              <a:rPr lang="en-US" dirty="0"/>
              <a:t>(Tags) with the names (and ID#s?) of the Principals, Dates, </a:t>
            </a:r>
            <a:r>
              <a:rPr lang="en-US" dirty="0" smtClean="0"/>
              <a:t>Places</a:t>
            </a:r>
            <a:r>
              <a:rPr lang="en-US" dirty="0"/>
              <a:t>, and Memos. </a:t>
            </a:r>
            <a:r>
              <a:rPr lang="en-US" dirty="0" smtClean="0"/>
              <a:t>In </a:t>
            </a:r>
            <a:r>
              <a:rPr lang="en-US" dirty="0"/>
              <a:t>this case, you want a </a:t>
            </a:r>
            <a:r>
              <a:rPr lang="en-US" u="sng" dirty="0"/>
              <a:t>List of Events </a:t>
            </a:r>
            <a:r>
              <a:rPr lang="en-US" dirty="0"/>
              <a:t>report </a:t>
            </a:r>
            <a:r>
              <a:rPr lang="en-US" dirty="0" smtClean="0"/>
              <a:t>filtered </a:t>
            </a:r>
            <a:r>
              <a:rPr lang="en-US" dirty="0"/>
              <a:t>for the Marriage Tag Type</a:t>
            </a:r>
            <a:r>
              <a:rPr lang="en-US" dirty="0" smtClean="0"/>
              <a:t>. You </a:t>
            </a:r>
            <a:r>
              <a:rPr lang="en-US" dirty="0"/>
              <a:t>could have done </a:t>
            </a:r>
            <a:r>
              <a:rPr lang="en-US" dirty="0" smtClean="0"/>
              <a:t>this on </a:t>
            </a:r>
            <a:r>
              <a:rPr lang="en-US" dirty="0"/>
              <a:t>your full </a:t>
            </a:r>
            <a:r>
              <a:rPr lang="en-US" dirty="0" smtClean="0"/>
              <a:t>project/data. – Lee Hoffman</a:t>
            </a:r>
            <a:endParaRPr lang="en-US" dirty="0"/>
          </a:p>
          <a:p>
            <a:pPr marL="0" indent="0">
              <a:buNone/>
            </a:pPr>
            <a:endParaRPr lang="en-US" dirty="0"/>
          </a:p>
        </p:txBody>
      </p:sp>
    </p:spTree>
    <p:extLst>
      <p:ext uri="{BB962C8B-B14F-4D97-AF65-F5344CB8AC3E}">
        <p14:creationId xmlns:p14="http://schemas.microsoft.com/office/powerpoint/2010/main" val="3880735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Multiple </a:t>
            </a:r>
            <a:r>
              <a:rPr lang="en-US" dirty="0" smtClean="0"/>
              <a:t>Occurrences </a:t>
            </a:r>
            <a:r>
              <a:rPr lang="en-US" dirty="0"/>
              <a:t>of Source Element</a:t>
            </a:r>
          </a:p>
        </p:txBody>
      </p:sp>
      <p:sp>
        <p:nvSpPr>
          <p:cNvPr id="3" name="Content Placeholder 2"/>
          <p:cNvSpPr>
            <a:spLocks noGrp="1"/>
          </p:cNvSpPr>
          <p:nvPr>
            <p:ph idx="1"/>
          </p:nvPr>
        </p:nvSpPr>
        <p:spPr>
          <a:xfrm>
            <a:off x="457200" y="1600200"/>
            <a:ext cx="8229600" cy="4997152"/>
          </a:xfrm>
        </p:spPr>
        <p:txBody>
          <a:bodyPr>
            <a:normAutofit fontScale="55000" lnSpcReduction="20000"/>
          </a:bodyPr>
          <a:lstStyle/>
          <a:p>
            <a:pPr marL="0" indent="0">
              <a:buNone/>
            </a:pPr>
            <a:r>
              <a:rPr lang="en-US" dirty="0">
                <a:solidFill>
                  <a:srgbClr val="FF0000"/>
                </a:solidFill>
              </a:rPr>
              <a:t>In TMG v9.05, I added "[TITLE]" to a Full footnote that already referenced [TITLE]. I clicked the [Preview] button, and it worked. The title appeared twice in the output. When I attempted to save the source by clicking [OK], TMG produced an error message:</a:t>
            </a:r>
          </a:p>
          <a:p>
            <a:pPr marL="0" indent="0">
              <a:buNone/>
            </a:pPr>
            <a:r>
              <a:rPr lang="en-US" dirty="0">
                <a:solidFill>
                  <a:srgbClr val="FF0000"/>
                </a:solidFill>
              </a:rPr>
              <a:t> </a:t>
            </a:r>
          </a:p>
          <a:p>
            <a:pPr marL="400050" lvl="1" indent="0">
              <a:buNone/>
            </a:pPr>
            <a:r>
              <a:rPr lang="en-US" dirty="0">
                <a:solidFill>
                  <a:srgbClr val="FF0000"/>
                </a:solidFill>
              </a:rPr>
              <a:t>"The FULL FOOTNOTE field contains two source elements ( [TITLE] and [TITLE] ) from the same group ( Title ). Only one source element can be specified from each group."</a:t>
            </a:r>
          </a:p>
          <a:p>
            <a:pPr marL="0" indent="0">
              <a:buNone/>
            </a:pPr>
            <a:r>
              <a:rPr lang="en-US" dirty="0">
                <a:solidFill>
                  <a:srgbClr val="FF0000"/>
                </a:solidFill>
              </a:rPr>
              <a:t> </a:t>
            </a:r>
          </a:p>
          <a:p>
            <a:pPr marL="0" indent="0">
              <a:buNone/>
            </a:pPr>
            <a:r>
              <a:rPr lang="en-US" dirty="0" smtClean="0">
                <a:solidFill>
                  <a:srgbClr val="FF0000"/>
                </a:solidFill>
              </a:rPr>
              <a:t>TMG's </a:t>
            </a:r>
            <a:r>
              <a:rPr lang="en-US" dirty="0">
                <a:solidFill>
                  <a:srgbClr val="FF0000"/>
                </a:solidFill>
              </a:rPr>
              <a:t>attempt to detect the use of two different source elements from the same source group </a:t>
            </a:r>
            <a:r>
              <a:rPr lang="en-US" dirty="0" smtClean="0">
                <a:solidFill>
                  <a:srgbClr val="FF0000"/>
                </a:solidFill>
              </a:rPr>
              <a:t>prevents </a:t>
            </a:r>
            <a:r>
              <a:rPr lang="en-US" dirty="0">
                <a:solidFill>
                  <a:srgbClr val="FF0000"/>
                </a:solidFill>
              </a:rPr>
              <a:t>multiple references to one source element.</a:t>
            </a:r>
          </a:p>
          <a:p>
            <a:pPr marL="0" indent="0">
              <a:buNone/>
            </a:pPr>
            <a:endParaRPr lang="en-US" dirty="0" smtClean="0"/>
          </a:p>
          <a:p>
            <a:pPr marL="0" indent="0">
              <a:buNone/>
            </a:pPr>
            <a:r>
              <a:rPr lang="en-US" dirty="0" smtClean="0"/>
              <a:t>You </a:t>
            </a:r>
            <a:r>
              <a:rPr lang="en-US" dirty="0"/>
              <a:t>cannot use the same Source Element or Source Element </a:t>
            </a:r>
            <a:r>
              <a:rPr lang="en-US" dirty="0" smtClean="0"/>
              <a:t>Group </a:t>
            </a:r>
            <a:r>
              <a:rPr lang="en-US" dirty="0"/>
              <a:t>multiple times in a Source Definition</a:t>
            </a:r>
            <a:r>
              <a:rPr lang="en-US" dirty="0" smtClean="0"/>
              <a:t>. You </a:t>
            </a:r>
            <a:r>
              <a:rPr lang="en-US" dirty="0"/>
              <a:t>must use a </a:t>
            </a:r>
            <a:r>
              <a:rPr lang="en-US" dirty="0" smtClean="0"/>
              <a:t>different </a:t>
            </a:r>
            <a:r>
              <a:rPr lang="en-US" dirty="0"/>
              <a:t>Source Element.  You might consider using the [PUBLISHER] Source Element for one instance.</a:t>
            </a:r>
          </a:p>
          <a:p>
            <a:pPr marL="0" indent="0">
              <a:buNone/>
            </a:pPr>
            <a:r>
              <a:rPr lang="en-US" dirty="0"/>
              <a:t> </a:t>
            </a:r>
          </a:p>
          <a:p>
            <a:pPr marL="0" indent="0">
              <a:buNone/>
            </a:pPr>
            <a:r>
              <a:rPr lang="en-US" dirty="0"/>
              <a:t>Keep in mind that the name of the Source Element does not matter to TMG.  The name is more for your benefit when you are filling in the Source Definition and the Source Element name is a reminder as to what should be entered.  If you need the name to be similar, you might consider creating a Custom Source Element (say [AGENCY2])  in the [PUBLISHER] Source Element Group</a:t>
            </a:r>
            <a:r>
              <a:rPr lang="en-US" dirty="0" smtClean="0"/>
              <a:t>. - Lee Hoffman</a:t>
            </a:r>
            <a:endParaRPr lang="en-US" dirty="0"/>
          </a:p>
        </p:txBody>
      </p:sp>
    </p:spTree>
    <p:extLst>
      <p:ext uri="{BB962C8B-B14F-4D97-AF65-F5344CB8AC3E}">
        <p14:creationId xmlns:p14="http://schemas.microsoft.com/office/powerpoint/2010/main" val="396396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2060848"/>
            <a:ext cx="8579296" cy="4392488"/>
          </a:xfrm>
        </p:spPr>
        <p:txBody>
          <a:bodyPr>
            <a:normAutofit fontScale="85000" lnSpcReduction="1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a:t>
            </a:r>
            <a:r>
              <a:rPr lang="en-CA" sz="2800" dirty="0" smtClean="0"/>
              <a:t>five posts plus comments in December</a:t>
            </a:r>
          </a:p>
          <a:p>
            <a:pPr marL="0" indent="0" algn="ctr">
              <a:buNone/>
            </a:pPr>
            <a:r>
              <a:rPr lang="en-CA" sz="2400" dirty="0" smtClean="0"/>
              <a:t>(</a:t>
            </a:r>
            <a:r>
              <a:rPr lang="en-CA" sz="2400" dirty="0" smtClean="0">
                <a:hlinkClick r:id="rId5"/>
              </a:rPr>
              <a:t>https</a:t>
            </a:r>
            <a:r>
              <a:rPr lang="en-CA" sz="2400" dirty="0">
                <a:hlinkClick r:id="rId5"/>
              </a:rPr>
              <a:t>://www.facebook.com/groups/themastergenealogist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lvl="1" fontAlgn="b"/>
            <a:r>
              <a:rPr lang="en-US" dirty="0" smtClean="0"/>
              <a:t>Nov 2016	69 messages</a:t>
            </a:r>
          </a:p>
          <a:p>
            <a:pPr lvl="1" fontAlgn="b"/>
            <a:r>
              <a:rPr lang="en-US" dirty="0" smtClean="0"/>
              <a:t>Jan 2017</a:t>
            </a:r>
            <a:r>
              <a:rPr lang="en-US" dirty="0"/>
              <a:t>	</a:t>
            </a:r>
            <a:r>
              <a:rPr lang="en-US" dirty="0" smtClean="0"/>
              <a:t>103 messages (Dec archives was lost)</a:t>
            </a:r>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"lost info"</a:t>
            </a:r>
          </a:p>
        </p:txBody>
      </p:sp>
      <p:sp>
        <p:nvSpPr>
          <p:cNvPr id="3" name="Content Placeholder 2"/>
          <p:cNvSpPr>
            <a:spLocks noGrp="1"/>
          </p:cNvSpPr>
          <p:nvPr>
            <p:ph idx="1"/>
          </p:nvPr>
        </p:nvSpPr>
        <p:spPr/>
        <p:txBody>
          <a:bodyPr>
            <a:normAutofit/>
          </a:bodyPr>
          <a:lstStyle/>
          <a:p>
            <a:pPr marL="0" indent="0">
              <a:buNone/>
            </a:pPr>
            <a:r>
              <a:rPr lang="en-US" dirty="0">
                <a:solidFill>
                  <a:srgbClr val="FF0000"/>
                </a:solidFill>
              </a:rPr>
              <a:t>Something strange.  My person views suddenly are not listing children under the Details box.  They are listed under the Children box</a:t>
            </a:r>
            <a:r>
              <a:rPr lang="en-US" dirty="0" smtClean="0">
                <a:solidFill>
                  <a:srgbClr val="FF0000"/>
                </a:solidFill>
              </a:rPr>
              <a:t>. Did </a:t>
            </a:r>
            <a:r>
              <a:rPr lang="en-US" dirty="0">
                <a:solidFill>
                  <a:srgbClr val="FF0000"/>
                </a:solidFill>
              </a:rPr>
              <a:t>I press a button &amp; not know it somewhere here?</a:t>
            </a:r>
          </a:p>
          <a:p>
            <a:pPr marL="0" indent="0">
              <a:buNone/>
            </a:pPr>
            <a:endParaRPr lang="en-US" dirty="0" smtClean="0"/>
          </a:p>
          <a:p>
            <a:pPr marL="0" indent="0">
              <a:buNone/>
            </a:pPr>
            <a:r>
              <a:rPr lang="en-US" dirty="0" smtClean="0"/>
              <a:t>Right click </a:t>
            </a:r>
            <a:r>
              <a:rPr lang="en-US" dirty="0"/>
              <a:t>in the Details window and on that menu select </a:t>
            </a:r>
            <a:r>
              <a:rPr lang="en-US" dirty="0"/>
              <a:t>`</a:t>
            </a:r>
            <a:r>
              <a:rPr lang="en-US" dirty="0" smtClean="0"/>
              <a:t>Show Children’ </a:t>
            </a:r>
            <a:r>
              <a:rPr lang="en-US" dirty="0"/>
              <a:t>– </a:t>
            </a:r>
            <a:r>
              <a:rPr lang="en-US" sz="2800" dirty="0"/>
              <a:t>Virginia </a:t>
            </a:r>
            <a:r>
              <a:rPr lang="en-US" sz="2800" dirty="0" err="1" smtClean="0"/>
              <a:t>Blakelock</a:t>
            </a:r>
            <a:r>
              <a:rPr lang="en-US" sz="2800" dirty="0"/>
              <a:t> </a:t>
            </a:r>
            <a:endParaRPr lang="en-US" dirty="0"/>
          </a:p>
        </p:txBody>
      </p:sp>
    </p:spTree>
    <p:extLst>
      <p:ext uri="{BB962C8B-B14F-4D97-AF65-F5344CB8AC3E}">
        <p14:creationId xmlns:p14="http://schemas.microsoft.com/office/powerpoint/2010/main" val="3170319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Download</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dirty="0"/>
              <a:t>TMG 9.05 USA Version </a:t>
            </a:r>
            <a:r>
              <a:rPr lang="en-US" u="sng" dirty="0">
                <a:hlinkClick r:id="rId3"/>
              </a:rPr>
              <a:t>http://www.whollygenes.com/files/tmg9setup.exe</a:t>
            </a:r>
            <a:endParaRPr lang="en-US" dirty="0"/>
          </a:p>
          <a:p>
            <a:pPr marL="0" indent="0">
              <a:buNone/>
            </a:pPr>
            <a:r>
              <a:rPr lang="en-US" dirty="0"/>
              <a:t>TMG 9.05 UK Version </a:t>
            </a:r>
            <a:r>
              <a:rPr lang="en-US" u="sng" dirty="0">
                <a:hlinkClick r:id="rId4"/>
              </a:rPr>
              <a:t>http://www.whollygenes.com/files/tmg9uksetup.exe</a:t>
            </a:r>
            <a:endParaRPr lang="en-US" dirty="0"/>
          </a:p>
          <a:p>
            <a:pPr marL="0" indent="0">
              <a:buNone/>
            </a:pPr>
            <a:r>
              <a:rPr lang="en-US" dirty="0"/>
              <a:t> </a:t>
            </a:r>
          </a:p>
          <a:p>
            <a:pPr marL="0" indent="0">
              <a:buNone/>
            </a:pPr>
            <a:r>
              <a:rPr lang="en-US" dirty="0" smtClean="0"/>
              <a:t>You </a:t>
            </a:r>
            <a:r>
              <a:rPr lang="en-US" dirty="0"/>
              <a:t>should select to save the file to a location on your system.  Then double-click on the file after the download is finished.  This </a:t>
            </a:r>
            <a:r>
              <a:rPr lang="en-US" dirty="0" smtClean="0"/>
              <a:t>opens </a:t>
            </a:r>
            <a:r>
              <a:rPr lang="en-US" dirty="0"/>
              <a:t>the installer and begins the installation.  You should tell the installer to install the program in the same place that an earlier v9 version is already installed.  This will overwrite the installation with the v9.05 version  while leaving your data alone.  After  v9.05 is installed, you should be able to open (or restore and open) your v9.05 projects.  If you happen to restore a project from an earlier version, v9.05 will upgrade it at the time.</a:t>
            </a:r>
          </a:p>
          <a:p>
            <a:endParaRPr lang="en-US" dirty="0"/>
          </a:p>
        </p:txBody>
      </p:sp>
    </p:spTree>
    <p:extLst>
      <p:ext uri="{BB962C8B-B14F-4D97-AF65-F5344CB8AC3E}">
        <p14:creationId xmlns:p14="http://schemas.microsoft.com/office/powerpoint/2010/main" val="4096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Upgrading </a:t>
            </a:r>
            <a:r>
              <a:rPr lang="en-US" dirty="0"/>
              <a:t>to TMG 9</a:t>
            </a:r>
          </a:p>
        </p:txBody>
      </p:sp>
      <p:sp>
        <p:nvSpPr>
          <p:cNvPr id="3" name="Content Placeholder 2"/>
          <p:cNvSpPr>
            <a:spLocks noGrp="1"/>
          </p:cNvSpPr>
          <p:nvPr>
            <p:ph idx="1"/>
          </p:nvPr>
        </p:nvSpPr>
        <p:spPr>
          <a:xfrm>
            <a:off x="457200" y="1600201"/>
            <a:ext cx="6347048" cy="3052936"/>
          </a:xfrm>
        </p:spPr>
        <p:txBody>
          <a:bodyPr/>
          <a:lstStyle/>
          <a:p>
            <a:r>
              <a:rPr lang="en-US" dirty="0"/>
              <a:t>To get TMG 9 you need to buy a license code, which is available only from Harry </a:t>
            </a:r>
            <a:r>
              <a:rPr lang="en-US" dirty="0" err="1"/>
              <a:t>Goegebeur</a:t>
            </a:r>
            <a:r>
              <a:rPr lang="en-US" dirty="0"/>
              <a:t>, the TMG dealer in Holland, and download the installer. Links to both are in Terry </a:t>
            </a:r>
            <a:r>
              <a:rPr lang="en-US" dirty="0" err="1" smtClean="0"/>
              <a:t>Reigel’s</a:t>
            </a:r>
            <a:r>
              <a:rPr lang="en-US" dirty="0" smtClean="0"/>
              <a:t> article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417638"/>
            <a:ext cx="2026568" cy="2166771"/>
          </a:xfrm>
          <a:prstGeom prst="rect">
            <a:avLst/>
          </a:prstGeom>
        </p:spPr>
      </p:pic>
      <p:sp>
        <p:nvSpPr>
          <p:cNvPr id="5" name="TextBox 4"/>
          <p:cNvSpPr txBox="1"/>
          <p:nvPr/>
        </p:nvSpPr>
        <p:spPr>
          <a:xfrm>
            <a:off x="765939" y="4731688"/>
            <a:ext cx="7931224" cy="584775"/>
          </a:xfrm>
          <a:prstGeom prst="rect">
            <a:avLst/>
          </a:prstGeom>
          <a:noFill/>
        </p:spPr>
        <p:txBody>
          <a:bodyPr wrap="square" rtlCol="0">
            <a:spAutoFit/>
          </a:bodyPr>
          <a:lstStyle/>
          <a:p>
            <a:r>
              <a:rPr lang="en-US" sz="3200" u="sng" dirty="0">
                <a:hlinkClick r:id="rId3"/>
              </a:rPr>
              <a:t>http://tmg.reigelridge.com/future.htm#wait</a:t>
            </a:r>
            <a:endParaRPr lang="en-US" sz="3200" dirty="0"/>
          </a:p>
        </p:txBody>
      </p:sp>
    </p:spTree>
    <p:extLst>
      <p:ext uri="{BB962C8B-B14F-4D97-AF65-F5344CB8AC3E}">
        <p14:creationId xmlns:p14="http://schemas.microsoft.com/office/powerpoint/2010/main" val="1942006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Windows 10</a:t>
            </a:r>
            <a:endParaRPr lang="en-CA" dirty="0"/>
          </a:p>
        </p:txBody>
      </p:sp>
      <p:sp>
        <p:nvSpPr>
          <p:cNvPr id="3" name="Content Placeholder 2"/>
          <p:cNvSpPr>
            <a:spLocks noGrp="1"/>
          </p:cNvSpPr>
          <p:nvPr>
            <p:ph idx="1"/>
          </p:nvPr>
        </p:nvSpPr>
        <p:spPr>
          <a:xfrm>
            <a:off x="457200" y="1874838"/>
            <a:ext cx="8229600" cy="4525963"/>
          </a:xfrm>
        </p:spPr>
        <p:txBody>
          <a:bodyPr>
            <a:normAutofit fontScale="92500" lnSpcReduction="10000"/>
          </a:bodyPr>
          <a:lstStyle/>
          <a:p>
            <a:r>
              <a:rPr lang="en-CA" dirty="0" smtClean="0"/>
              <a:t>TMG 9.05 runs fine on Windows 10 Preview 10030 - </a:t>
            </a:r>
            <a:r>
              <a:rPr lang="en-CA" dirty="0"/>
              <a:t>Don Ferguson</a:t>
            </a:r>
          </a:p>
          <a:p>
            <a:r>
              <a:rPr lang="en-CA" dirty="0"/>
              <a:t>For various reasons, Windows will "lose" the unlock information and require you to re-enter it.  Follow the instructions given on Terry </a:t>
            </a:r>
            <a:r>
              <a:rPr lang="en-CA" dirty="0" err="1"/>
              <a:t>Reigel's</a:t>
            </a:r>
            <a:r>
              <a:rPr lang="en-CA" dirty="0"/>
              <a:t> page at &lt;</a:t>
            </a:r>
            <a:r>
              <a:rPr lang="en-CA" u="sng" dirty="0">
                <a:hlinkClick r:id="rId3"/>
              </a:rPr>
              <a:t>http://</a:t>
            </a:r>
            <a:r>
              <a:rPr lang="en-CA" u="sng" dirty="0" smtClean="0">
                <a:hlinkClick r:id="rId3"/>
              </a:rPr>
              <a:t>tmg.reigelridge.com/new-computer-version.htm#unlock</a:t>
            </a:r>
            <a:r>
              <a:rPr lang="en-CA" dirty="0" smtClean="0"/>
              <a:t>.  </a:t>
            </a:r>
            <a:r>
              <a:rPr lang="en-CA" dirty="0"/>
              <a:t>And use the exact information given you for your license (name, e-mail address, and serial) even if anything has changed.</a:t>
            </a:r>
          </a:p>
          <a:p>
            <a:endParaRPr lang="en-CA" dirty="0"/>
          </a:p>
          <a:p>
            <a:endParaRPr lang="en-CA" dirty="0"/>
          </a:p>
        </p:txBody>
      </p:sp>
      <p:pic>
        <p:nvPicPr>
          <p:cNvPr id="4" name="Picture 3"/>
          <p:cNvPicPr>
            <a:picLocks noChangeAspect="1"/>
          </p:cNvPicPr>
          <p:nvPr/>
        </p:nvPicPr>
        <p:blipFill>
          <a:blip r:embed="rId4"/>
          <a:stretch>
            <a:fillRect/>
          </a:stretch>
        </p:blipFill>
        <p:spPr>
          <a:xfrm>
            <a:off x="5829300" y="46038"/>
            <a:ext cx="2857500" cy="1600200"/>
          </a:xfrm>
          <a:prstGeom prst="rect">
            <a:avLst/>
          </a:prstGeom>
        </p:spPr>
      </p:pic>
      <p:pic>
        <p:nvPicPr>
          <p:cNvPr id="5" name="Picture 4"/>
          <p:cNvPicPr>
            <a:picLocks noChangeAspect="1"/>
          </p:cNvPicPr>
          <p:nvPr/>
        </p:nvPicPr>
        <p:blipFill>
          <a:blip r:embed="rId5"/>
          <a:stretch>
            <a:fillRect/>
          </a:stretch>
        </p:blipFill>
        <p:spPr>
          <a:xfrm>
            <a:off x="1115617" y="902481"/>
            <a:ext cx="4320480" cy="1030313"/>
          </a:xfrm>
          <a:prstGeom prst="rect">
            <a:avLst/>
          </a:prstGeom>
        </p:spPr>
      </p:pic>
    </p:spTree>
    <p:extLst>
      <p:ext uri="{BB962C8B-B14F-4D97-AF65-F5344CB8AC3E}">
        <p14:creationId xmlns:p14="http://schemas.microsoft.com/office/powerpoint/2010/main" val="570911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2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Environment (HRE)</a:t>
            </a:r>
            <a:endParaRPr lang="en-US" dirty="0"/>
          </a:p>
        </p:txBody>
      </p:sp>
      <p:sp>
        <p:nvSpPr>
          <p:cNvPr id="3" name="Content Placeholder 2"/>
          <p:cNvSpPr>
            <a:spLocks noGrp="1"/>
          </p:cNvSpPr>
          <p:nvPr>
            <p:ph idx="1"/>
          </p:nvPr>
        </p:nvSpPr>
        <p:spPr/>
        <p:txBody>
          <a:bodyPr/>
          <a:lstStyle/>
          <a:p>
            <a:pPr marL="0" indent="0" fontAlgn="base">
              <a:buNone/>
            </a:pPr>
            <a:r>
              <a:rPr lang="en-US" dirty="0"/>
              <a:t>TESTING</a:t>
            </a:r>
          </a:p>
          <a:p>
            <a:pPr marL="0" indent="0" fontAlgn="base">
              <a:buNone/>
            </a:pPr>
            <a:r>
              <a:rPr lang="en-US" dirty="0"/>
              <a:t>Many of you have offered to help in testing. To ensure the quality of the released product we will encourage you to participate once that time comes. It will be very difficult to debug all possibilities in such an interwoven application where each user has their own style of use, and your input will be invaluable.</a:t>
            </a:r>
          </a:p>
          <a:p>
            <a:endParaRPr lang="en-US" dirty="0"/>
          </a:p>
        </p:txBody>
      </p:sp>
    </p:spTree>
    <p:extLst>
      <p:ext uri="{BB962C8B-B14F-4D97-AF65-F5344CB8AC3E}">
        <p14:creationId xmlns:p14="http://schemas.microsoft.com/office/powerpoint/2010/main" val="3973253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HRE for users of The Master </a:t>
            </a:r>
            <a:r>
              <a:rPr lang="en-US" sz="3600" dirty="0" smtClean="0"/>
              <a:t>Genealogist</a:t>
            </a:r>
            <a:endParaRPr lang="en-US" sz="4000"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pPr marL="0" indent="0" fontAlgn="base">
              <a:buNone/>
            </a:pPr>
            <a:r>
              <a:rPr lang="en-US" dirty="0"/>
              <a:t>HRE is designed to provide an onward path for genealogists who currently use the now-discontinued program The Master Genealogist (TMG), previously sold by Wholly Genes.</a:t>
            </a:r>
          </a:p>
          <a:p>
            <a:pPr marL="0" indent="0" fontAlgn="base">
              <a:buNone/>
            </a:pPr>
            <a:r>
              <a:rPr lang="en-US" dirty="0"/>
              <a:t>We are working towards providing the ability to import existing TMG projects without data loss.  For standard TMG setups, we aim to provide equivalent or better functionality than TMG.</a:t>
            </a:r>
          </a:p>
          <a:p>
            <a:pPr marL="0" indent="0" fontAlgn="base">
              <a:buNone/>
            </a:pPr>
            <a:r>
              <a:rPr lang="en-US" dirty="0"/>
              <a:t>But many things will work differently, as HRE is not simply a re-write of TMG but is an entirely new and more powerful program. In particular, the graphical user interface (GUI) will be different, as will the sentence-creation and reporting functionality. We hope to be able to provide import-translation tools that will convert a TMG project (v8.5 and later) into the new HRE formats, so as to maintain so far as possible expected sentence outputs.</a:t>
            </a:r>
          </a:p>
          <a:p>
            <a:pPr marL="0" indent="0">
              <a:buNone/>
            </a:pPr>
            <a:endParaRPr lang="en-US" dirty="0"/>
          </a:p>
        </p:txBody>
      </p:sp>
    </p:spTree>
    <p:extLst>
      <p:ext uri="{BB962C8B-B14F-4D97-AF65-F5344CB8AC3E}">
        <p14:creationId xmlns:p14="http://schemas.microsoft.com/office/powerpoint/2010/main" val="3143944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HRE for users of The Master </a:t>
            </a:r>
            <a:r>
              <a:rPr lang="en-US" sz="3600" dirty="0" smtClean="0"/>
              <a:t>Genealogist</a:t>
            </a:r>
            <a:endParaRPr lang="en-US" sz="4000" dirty="0"/>
          </a:p>
        </p:txBody>
      </p:sp>
      <p:sp>
        <p:nvSpPr>
          <p:cNvPr id="3" name="Content Placeholder 2"/>
          <p:cNvSpPr>
            <a:spLocks noGrp="1"/>
          </p:cNvSpPr>
          <p:nvPr>
            <p:ph idx="1"/>
          </p:nvPr>
        </p:nvSpPr>
        <p:spPr>
          <a:xfrm>
            <a:off x="457200" y="1600200"/>
            <a:ext cx="8229600" cy="4925144"/>
          </a:xfrm>
        </p:spPr>
        <p:txBody>
          <a:bodyPr>
            <a:normAutofit fontScale="85000" lnSpcReduction="10000"/>
          </a:bodyPr>
          <a:lstStyle/>
          <a:p>
            <a:pPr marL="0" indent="0" fontAlgn="base">
              <a:buNone/>
            </a:pPr>
            <a:r>
              <a:rPr lang="en-US" dirty="0"/>
              <a:t>Existing TMG users should note that HRE is an ongoing project and that even if the project is successful fully-operational software will not be available for some time.  In the meantime, we recommend continuing to run your existing TMG program, and keeping your data up-to-date ready to transfer once HRE has been released.</a:t>
            </a:r>
          </a:p>
          <a:p>
            <a:pPr marL="0" indent="0">
              <a:buNone/>
            </a:pPr>
            <a:r>
              <a:rPr lang="en-US" dirty="0"/>
              <a:t>If you need to move away from TMG immediately, then HRE is not for you, and you will need to select one of the available commercial genealogy options. Unfortunately that will mean sacrificing significant functionality as there is at present nothing that can match TMG’s feature-set.</a:t>
            </a:r>
          </a:p>
        </p:txBody>
      </p:sp>
    </p:spTree>
    <p:extLst>
      <p:ext uri="{BB962C8B-B14F-4D97-AF65-F5344CB8AC3E}">
        <p14:creationId xmlns:p14="http://schemas.microsoft.com/office/powerpoint/2010/main" val="865289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3081</TotalTime>
  <Words>1400</Words>
  <Application>Microsoft Office PowerPoint</Application>
  <PresentationFormat>On-screen Show (4:3)</PresentationFormat>
  <Paragraphs>104</Paragraphs>
  <Slides>20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Mike’s TMG Tips</vt:lpstr>
      <vt:lpstr>Social Media Update</vt:lpstr>
      <vt:lpstr>TMG Download</vt:lpstr>
      <vt:lpstr>Upgrading to TMG 9</vt:lpstr>
      <vt:lpstr>Windows 10</vt:lpstr>
      <vt:lpstr>History Research Environment (HRE)</vt:lpstr>
      <vt:lpstr>History Research Environment (HRE)</vt:lpstr>
      <vt:lpstr>HRE for users of The Master Genealogist</vt:lpstr>
      <vt:lpstr>HRE for users of The Master Genealogist</vt:lpstr>
      <vt:lpstr>Sensitivity Braces Don't Work With Citation Memo</vt:lpstr>
      <vt:lpstr>Sensitivity Braces Don't Work With Citation Memo</vt:lpstr>
      <vt:lpstr>Exclude Information</vt:lpstr>
      <vt:lpstr>Double Exclusion Marker</vt:lpstr>
      <vt:lpstr>Family report twice in Census</vt:lpstr>
      <vt:lpstr>Family report twice in Census</vt:lpstr>
      <vt:lpstr>Search and Replace in Sources</vt:lpstr>
      <vt:lpstr>Printing a Memo</vt:lpstr>
      <vt:lpstr>Exporting as Spreadsheet</vt:lpstr>
      <vt:lpstr>Multiple Occurrences of Source Element</vt:lpstr>
      <vt:lpstr>"lost info"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264</cp:revision>
  <dcterms:created xsi:type="dcterms:W3CDTF">2014-05-03T20:45:47Z</dcterms:created>
  <dcterms:modified xsi:type="dcterms:W3CDTF">2017-02-02T17:01:10Z</dcterms:modified>
</cp:coreProperties>
</file>