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93" r:id="rId3"/>
    <p:sldId id="369" r:id="rId4"/>
    <p:sldId id="382" r:id="rId5"/>
    <p:sldId id="294" r:id="rId6"/>
    <p:sldId id="340" r:id="rId7"/>
    <p:sldId id="383" r:id="rId8"/>
    <p:sldId id="384" r:id="rId9"/>
    <p:sldId id="385" r:id="rId10"/>
    <p:sldId id="400" r:id="rId11"/>
    <p:sldId id="386" r:id="rId12"/>
    <p:sldId id="387" r:id="rId13"/>
    <p:sldId id="388" r:id="rId14"/>
    <p:sldId id="390" r:id="rId15"/>
    <p:sldId id="391" r:id="rId16"/>
    <p:sldId id="389" r:id="rId17"/>
    <p:sldId id="392" r:id="rId18"/>
    <p:sldId id="393" r:id="rId19"/>
    <p:sldId id="395" r:id="rId20"/>
    <p:sldId id="396" r:id="rId21"/>
    <p:sldId id="399" r:id="rId22"/>
    <p:sldId id="398" r:id="rId23"/>
    <p:sldId id="397" r:id="rId24"/>
    <p:sldId id="394"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576" autoAdjust="0"/>
  </p:normalViewPr>
  <p:slideViewPr>
    <p:cSldViewPr>
      <p:cViewPr varScale="1">
        <p:scale>
          <a:sx n="84" d="100"/>
          <a:sy n="84" d="100"/>
        </p:scale>
        <p:origin x="696"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5" d="100"/>
          <a:sy n="65" d="100"/>
        </p:scale>
        <p:origin x="2578"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DEB516-4318-4CB2-BFD1-059BECC7F294}" type="datetimeFigureOut">
              <a:rPr lang="en-CA" smtClean="0"/>
              <a:t>2017-03-03</a:t>
            </a:fld>
            <a:endParaRPr lang="en-CA"/>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D56CBC-595B-47EB-ADAB-B4913021330E}" type="slidenum">
              <a:rPr lang="en-CA" smtClean="0"/>
              <a:t>‹#›</a:t>
            </a:fld>
            <a:endParaRPr lang="en-CA"/>
          </a:p>
        </p:txBody>
      </p:sp>
    </p:spTree>
    <p:extLst>
      <p:ext uri="{BB962C8B-B14F-4D97-AF65-F5344CB8AC3E}">
        <p14:creationId xmlns:p14="http://schemas.microsoft.com/office/powerpoint/2010/main" val="20916196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If you have issues with TMG, I suggest using the TMG Mailing List</a:t>
            </a:r>
            <a:endParaRPr lang="en-CA" dirty="0"/>
          </a:p>
        </p:txBody>
      </p:sp>
      <p:sp>
        <p:nvSpPr>
          <p:cNvPr id="4" name="Slide Number Placeholder 3"/>
          <p:cNvSpPr>
            <a:spLocks noGrp="1"/>
          </p:cNvSpPr>
          <p:nvPr>
            <p:ph type="sldNum" sz="quarter" idx="10"/>
          </p:nvPr>
        </p:nvSpPr>
        <p:spPr/>
        <p:txBody>
          <a:bodyPr/>
          <a:lstStyle/>
          <a:p>
            <a:fld id="{CDD56CBC-595B-47EB-ADAB-B4913021330E}" type="slidenum">
              <a:rPr lang="en-CA" smtClean="0"/>
              <a:t>2</a:t>
            </a:fld>
            <a:endParaRPr lang="en-CA"/>
          </a:p>
        </p:txBody>
      </p:sp>
    </p:spTree>
    <p:extLst>
      <p:ext uri="{BB962C8B-B14F-4D97-AF65-F5344CB8AC3E}">
        <p14:creationId xmlns:p14="http://schemas.microsoft.com/office/powerpoint/2010/main" val="31186746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Norton found a problem with the UK Version when I tried to download it.</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3</a:t>
            </a:fld>
            <a:endParaRPr lang="en-CA"/>
          </a:p>
        </p:txBody>
      </p:sp>
    </p:spTree>
    <p:extLst>
      <p:ext uri="{BB962C8B-B14F-4D97-AF65-F5344CB8AC3E}">
        <p14:creationId xmlns:p14="http://schemas.microsoft.com/office/powerpoint/2010/main" val="32074008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DD56CBC-595B-47EB-ADAB-B4913021330E}" type="slidenum">
              <a:rPr lang="en-CA" smtClean="0"/>
              <a:t>5</a:t>
            </a:fld>
            <a:endParaRPr lang="en-CA"/>
          </a:p>
        </p:txBody>
      </p:sp>
    </p:spTree>
    <p:extLst>
      <p:ext uri="{BB962C8B-B14F-4D97-AF65-F5344CB8AC3E}">
        <p14:creationId xmlns:p14="http://schemas.microsoft.com/office/powerpoint/2010/main" val="9053243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Nothing new with </a:t>
            </a:r>
            <a:r>
              <a:rPr lang="en-CA" dirty="0" err="1" smtClean="0"/>
              <a:t>Rootsweb</a:t>
            </a:r>
            <a:r>
              <a:rPr lang="en-CA" dirty="0" smtClean="0"/>
              <a:t> down.</a:t>
            </a:r>
            <a:endParaRPr lang="en-CA" dirty="0"/>
          </a:p>
        </p:txBody>
      </p:sp>
      <p:sp>
        <p:nvSpPr>
          <p:cNvPr id="4" name="Slide Number Placeholder 3"/>
          <p:cNvSpPr>
            <a:spLocks noGrp="1"/>
          </p:cNvSpPr>
          <p:nvPr>
            <p:ph type="sldNum" sz="quarter" idx="10"/>
          </p:nvPr>
        </p:nvSpPr>
        <p:spPr/>
        <p:txBody>
          <a:bodyPr/>
          <a:lstStyle/>
          <a:p>
            <a:fld id="{CDD56CBC-595B-47EB-ADAB-B4913021330E}" type="slidenum">
              <a:rPr lang="en-CA" smtClean="0"/>
              <a:t>6</a:t>
            </a:fld>
            <a:endParaRPr lang="en-CA"/>
          </a:p>
        </p:txBody>
      </p:sp>
    </p:spTree>
    <p:extLst>
      <p:ext uri="{BB962C8B-B14F-4D97-AF65-F5344CB8AC3E}">
        <p14:creationId xmlns:p14="http://schemas.microsoft.com/office/powerpoint/2010/main" val="36997697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from</a:t>
            </a:r>
            <a:r>
              <a:rPr lang="en-US" baseline="0" dirty="0" smtClean="0"/>
              <a:t> a couple of recent postings by Lee Hoffman and Terry </a:t>
            </a:r>
            <a:r>
              <a:rPr lang="en-US" baseline="0" dirty="0" err="1" smtClean="0"/>
              <a:t>Riegel</a:t>
            </a:r>
            <a:r>
              <a:rPr lang="en-US" baseline="0" dirty="0" smtClean="0"/>
              <a:t>. </a:t>
            </a:r>
            <a:r>
              <a:rPr lang="en-US" dirty="0" smtClean="0"/>
              <a:t>If you are already on Version 9.0x, you probably know all of this. If you are running an earlier version,</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20</a:t>
            </a:fld>
            <a:endParaRPr lang="en-CA"/>
          </a:p>
        </p:txBody>
      </p:sp>
    </p:spTree>
    <p:extLst>
      <p:ext uri="{BB962C8B-B14F-4D97-AF65-F5344CB8AC3E}">
        <p14:creationId xmlns:p14="http://schemas.microsoft.com/office/powerpoint/2010/main" val="20540171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you are already on Version 9.0x, you probably know all of this. If you are running an earlier version,</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21</a:t>
            </a:fld>
            <a:endParaRPr lang="en-CA"/>
          </a:p>
        </p:txBody>
      </p:sp>
    </p:spTree>
    <p:extLst>
      <p:ext uri="{BB962C8B-B14F-4D97-AF65-F5344CB8AC3E}">
        <p14:creationId xmlns:p14="http://schemas.microsoft.com/office/powerpoint/2010/main" val="2260441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you are already on Version 9.0x, you probably know all of this. If you are running an earlier version,</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22</a:t>
            </a:fld>
            <a:endParaRPr lang="en-CA"/>
          </a:p>
        </p:txBody>
      </p:sp>
    </p:spTree>
    <p:extLst>
      <p:ext uri="{BB962C8B-B14F-4D97-AF65-F5344CB8AC3E}">
        <p14:creationId xmlns:p14="http://schemas.microsoft.com/office/powerpoint/2010/main" val="40734262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you are already on Version 9.0x, you probably know all of this. If you are running an </a:t>
            </a:r>
            <a:r>
              <a:rPr lang="en-US" smtClean="0"/>
              <a:t>earlier version,</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23</a:t>
            </a:fld>
            <a:endParaRPr lang="en-CA"/>
          </a:p>
        </p:txBody>
      </p:sp>
    </p:spTree>
    <p:extLst>
      <p:ext uri="{BB962C8B-B14F-4D97-AF65-F5344CB8AC3E}">
        <p14:creationId xmlns:p14="http://schemas.microsoft.com/office/powerpoint/2010/main" val="25153218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Footer Placeholder 3"/>
          <p:cNvSpPr>
            <a:spLocks noGrp="1"/>
          </p:cNvSpPr>
          <p:nvPr>
            <p:ph type="ftr" sz="quarter" idx="10"/>
          </p:nvPr>
        </p:nvSpPr>
        <p:spPr/>
        <p:txBody>
          <a:bodyPr/>
          <a:lstStyle/>
          <a:p>
            <a:r>
              <a:rPr lang="en-CA" dirty="0"/>
              <a:t>Copyright (2007</a:t>
            </a:r>
            <a:r>
              <a:rPr lang="en-CA" dirty="0" smtClean="0"/>
              <a:t>) The </a:t>
            </a:r>
            <a:r>
              <a:rPr lang="en-CA" dirty="0"/>
              <a:t>Ontario Genealogical </a:t>
            </a:r>
            <a:r>
              <a:rPr lang="en-CA" dirty="0" smtClean="0"/>
              <a:t>Society www.ogs.on.ca</a:t>
            </a:r>
            <a:endParaRPr lang="en-US" dirty="0"/>
          </a:p>
        </p:txBody>
      </p:sp>
      <p:sp>
        <p:nvSpPr>
          <p:cNvPr id="5" name="Slide Number Placeholder 4"/>
          <p:cNvSpPr>
            <a:spLocks noGrp="1"/>
          </p:cNvSpPr>
          <p:nvPr>
            <p:ph type="sldNum" sz="quarter" idx="11"/>
          </p:nvPr>
        </p:nvSpPr>
        <p:spPr/>
        <p:txBody>
          <a:bodyPr/>
          <a:lstStyle/>
          <a:p>
            <a:r>
              <a:rPr lang="en-US" dirty="0"/>
              <a:t>Page </a:t>
            </a:r>
            <a:fld id="{97F8340B-B207-4D4D-81A6-C384FF66789C}" type="slidenum">
              <a:rPr lang="en-US" smtClean="0"/>
              <a:pPr/>
              <a:t>24</a:t>
            </a:fld>
            <a:endParaRPr lang="en-US" dirty="0"/>
          </a:p>
        </p:txBody>
      </p:sp>
    </p:spTree>
    <p:extLst>
      <p:ext uri="{BB962C8B-B14F-4D97-AF65-F5344CB8AC3E}">
        <p14:creationId xmlns:p14="http://schemas.microsoft.com/office/powerpoint/2010/main" val="1641508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2017-03-03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2017-03-03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2017-03-03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2017-03-03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5D4DDB-8D61-4776-B05F-BBA6861E4ACF}" type="datetimeFigureOut">
              <a:rPr lang="en-CA" smtClean="0"/>
              <a:pPr/>
              <a:t>2017-03-03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F65D4DDB-8D61-4776-B05F-BBA6861E4ACF}" type="datetimeFigureOut">
              <a:rPr lang="en-CA" smtClean="0"/>
              <a:pPr/>
              <a:t>2017-03-03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F65D4DDB-8D61-4776-B05F-BBA6861E4ACF}" type="datetimeFigureOut">
              <a:rPr lang="en-CA" smtClean="0"/>
              <a:pPr/>
              <a:t>2017-03-03</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F65D4DDB-8D61-4776-B05F-BBA6861E4ACF}" type="datetimeFigureOut">
              <a:rPr lang="en-CA" smtClean="0"/>
              <a:pPr/>
              <a:t>2017-03-03</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5D4DDB-8D61-4776-B05F-BBA6861E4ACF}" type="datetimeFigureOut">
              <a:rPr lang="en-CA" smtClean="0"/>
              <a:pPr/>
              <a:t>2017-03-03</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5D4DDB-8D61-4776-B05F-BBA6861E4ACF}" type="datetimeFigureOut">
              <a:rPr lang="en-CA" smtClean="0"/>
              <a:pPr/>
              <a:t>2017-03-03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5D4DDB-8D61-4776-B05F-BBA6861E4ACF}" type="datetimeFigureOut">
              <a:rPr lang="en-CA" smtClean="0"/>
              <a:pPr/>
              <a:t>2017-03-03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5D4DDB-8D61-4776-B05F-BBA6861E4ACF}" type="datetimeFigureOut">
              <a:rPr lang="en-CA" smtClean="0"/>
              <a:pPr/>
              <a:t>2017-03-03</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ACB91F-E25E-4806-8852-E679DD28E97C}"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measuringworth.com/ppowerus/" TargetMode="External"/><Relationship Id="rId2" Type="http://schemas.openxmlformats.org/officeDocument/2006/relationships/hyperlink" Target="http://www.westegg.com/inflation/"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lists.rootsweb.ancestry.com/index/other/Miscellaneous/TMG-REFUGEES.htm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lists.rootsweb.ancestry.com/index/other/Software/TMG.html" TargetMode="External"/><Relationship Id="rId5" Type="http://schemas.openxmlformats.org/officeDocument/2006/relationships/hyperlink" Target="https://www.facebook.com/groups/themastergenealogist/" TargetMode="External"/><Relationship Id="rId4" Type="http://schemas.openxmlformats.org/officeDocument/2006/relationships/hyperlink" Target="https://sites.google.com/site/tmgrefugees"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tmg.reigelridge.com/future.htm#resellers"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conference2017@ogs.on.ca"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hyperlink" Target="https://conference2017.ogs.on.ca/"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whollygenes.com/files/tmg9setup.ex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www.whollygenes.com/files/tmg9uksetup.exe"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tmg.reigelridge.com/future.htm#wait"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tmg.reigelridge.com/new-computer-version.htm#unlock"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hyperlink" Target="https://historyresearchenvironment.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hrewiki.org/index.php?title=Main_Page" TargetMode="External"/><Relationship Id="rId5" Type="http://schemas.openxmlformats.org/officeDocument/2006/relationships/hyperlink" Target="https://historyresearchenvironment.org/donate/" TargetMode="External"/><Relationship Id="rId4" Type="http://schemas.openxmlformats.org/officeDocument/2006/relationships/hyperlink" Target="https://historyresearchenvironment.org/become-a-volunteer/"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CA" b="1" dirty="0" smtClean="0"/>
              <a:t>Mike’s TMG Tips</a:t>
            </a:r>
            <a:endParaRPr lang="en-CA" dirty="0"/>
          </a:p>
        </p:txBody>
      </p:sp>
      <p:sp>
        <p:nvSpPr>
          <p:cNvPr id="3" name="Subtitle 2"/>
          <p:cNvSpPr>
            <a:spLocks noGrp="1"/>
          </p:cNvSpPr>
          <p:nvPr>
            <p:ph type="subTitle" idx="1"/>
          </p:nvPr>
        </p:nvSpPr>
        <p:spPr>
          <a:xfrm>
            <a:off x="1371600" y="3886200"/>
            <a:ext cx="6400800" cy="1752600"/>
          </a:xfrm>
        </p:spPr>
        <p:txBody>
          <a:bodyPr/>
          <a:lstStyle/>
          <a:p>
            <a:r>
              <a:rPr lang="en-CA" dirty="0" smtClean="0"/>
              <a:t>Ottawa TMGUG</a:t>
            </a:r>
          </a:p>
          <a:p>
            <a:r>
              <a:rPr lang="en-CA" dirty="0" smtClean="0"/>
              <a:t>4 </a:t>
            </a:r>
            <a:r>
              <a:rPr lang="en-CA" dirty="0" smtClean="0"/>
              <a:t>Mar </a:t>
            </a:r>
            <a:r>
              <a:rPr lang="en-CA" dirty="0" smtClean="0"/>
              <a:t>2017</a:t>
            </a:r>
            <a:endParaRPr lang="en-CA" dirty="0"/>
          </a:p>
        </p:txBody>
      </p:sp>
      <p:pic>
        <p:nvPicPr>
          <p:cNvPr id="4" name="Picture 3"/>
          <p:cNvPicPr>
            <a:picLocks noChangeAspect="1"/>
          </p:cNvPicPr>
          <p:nvPr/>
        </p:nvPicPr>
        <p:blipFill>
          <a:blip r:embed="rId2"/>
          <a:stretch>
            <a:fillRect/>
          </a:stretch>
        </p:blipFill>
        <p:spPr>
          <a:xfrm>
            <a:off x="2323135" y="260648"/>
            <a:ext cx="4497730" cy="165618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GEDCOM for DNA website</a:t>
            </a:r>
            <a:endParaRPr lang="en-US" dirty="0"/>
          </a:p>
        </p:txBody>
      </p:sp>
      <p:sp>
        <p:nvSpPr>
          <p:cNvPr id="3" name="Content Placeholder 2"/>
          <p:cNvSpPr>
            <a:spLocks noGrp="1"/>
          </p:cNvSpPr>
          <p:nvPr>
            <p:ph idx="1"/>
          </p:nvPr>
        </p:nvSpPr>
        <p:spPr>
          <a:xfrm>
            <a:off x="457200" y="1700808"/>
            <a:ext cx="8229600" cy="4968552"/>
          </a:xfrm>
        </p:spPr>
        <p:txBody>
          <a:bodyPr>
            <a:noAutofit/>
          </a:bodyPr>
          <a:lstStyle/>
          <a:p>
            <a:pPr marL="0" indent="0">
              <a:lnSpc>
                <a:spcPct val="120000"/>
              </a:lnSpc>
              <a:spcBef>
                <a:spcPts val="0"/>
              </a:spcBef>
              <a:spcAft>
                <a:spcPts val="600"/>
              </a:spcAft>
              <a:buNone/>
            </a:pPr>
            <a:r>
              <a:rPr lang="en-US" sz="2000" dirty="0" smtClean="0"/>
              <a:t>4. </a:t>
            </a:r>
            <a:r>
              <a:rPr lang="en-US" sz="2000" dirty="0"/>
              <a:t>B</a:t>
            </a:r>
            <a:r>
              <a:rPr lang="en-US" sz="2000" dirty="0" smtClean="0"/>
              <a:t>ack </a:t>
            </a:r>
            <a:r>
              <a:rPr lang="en-US" sz="2000" dirty="0"/>
              <a:t>in TMG, filter the Project Explorer to display only the persons having the DNA Flag with the setting (Y</a:t>
            </a:r>
            <a:r>
              <a:rPr lang="en-US" sz="2000" dirty="0" smtClean="0"/>
              <a:t>). Select </a:t>
            </a:r>
            <a:r>
              <a:rPr lang="en-US" sz="2000" dirty="0"/>
              <a:t>all these.</a:t>
            </a:r>
          </a:p>
          <a:p>
            <a:pPr marL="0" indent="0">
              <a:lnSpc>
                <a:spcPct val="120000"/>
              </a:lnSpc>
              <a:spcBef>
                <a:spcPts val="0"/>
              </a:spcBef>
              <a:spcAft>
                <a:spcPts val="600"/>
              </a:spcAft>
              <a:buNone/>
            </a:pPr>
            <a:r>
              <a:rPr lang="en-US" sz="2000" dirty="0" smtClean="0"/>
              <a:t>5. Select File=Export</a:t>
            </a:r>
            <a:r>
              <a:rPr lang="en-US" sz="2000" dirty="0"/>
              <a:t>... from the Main Menu and create the GEDCOM based on Selected people in the Project Explorer.</a:t>
            </a:r>
          </a:p>
          <a:p>
            <a:pPr marL="0" indent="0">
              <a:spcAft>
                <a:spcPts val="600"/>
              </a:spcAft>
              <a:buNone/>
            </a:pPr>
            <a:r>
              <a:rPr lang="en-US" sz="2000" dirty="0" smtClean="0"/>
              <a:t>Option </a:t>
            </a:r>
            <a:r>
              <a:rPr lang="en-US" sz="2000" dirty="0" smtClean="0"/>
              <a:t>2: Another </a:t>
            </a:r>
            <a:r>
              <a:rPr lang="en-US" sz="2000" dirty="0"/>
              <a:t>way for step 3 is in TMG, to use the List of People report Secondary Output to set the DNA Flag</a:t>
            </a:r>
            <a:r>
              <a:rPr lang="en-US" sz="2000" dirty="0" smtClean="0"/>
              <a:t>. Here</a:t>
            </a:r>
            <a:r>
              <a:rPr lang="en-US" sz="2000" dirty="0"/>
              <a:t>, you need to work up the appropriate filter</a:t>
            </a:r>
            <a:r>
              <a:rPr lang="en-US" sz="2000" dirty="0" smtClean="0"/>
              <a:t>. Designing </a:t>
            </a:r>
            <a:r>
              <a:rPr lang="en-US" sz="2000" dirty="0"/>
              <a:t>the filter is not that hard, but the TMG Utility does it for you.</a:t>
            </a:r>
          </a:p>
          <a:p>
            <a:pPr marL="0" indent="0">
              <a:spcAft>
                <a:spcPts val="600"/>
              </a:spcAft>
              <a:buNone/>
            </a:pPr>
            <a:r>
              <a:rPr lang="en-US" sz="2000" dirty="0" smtClean="0"/>
              <a:t>O</a:t>
            </a:r>
            <a:r>
              <a:rPr lang="en-US" sz="2000" dirty="0" smtClean="0"/>
              <a:t>nce </a:t>
            </a:r>
            <a:r>
              <a:rPr lang="en-US" sz="2000" dirty="0"/>
              <a:t>the Project Explorer is filtered, you can send those names to the Focus Group which may be "saved" for re-use as needed</a:t>
            </a:r>
            <a:r>
              <a:rPr lang="en-US" sz="2000" dirty="0" smtClean="0"/>
              <a:t>. Then </a:t>
            </a:r>
            <a:r>
              <a:rPr lang="en-US" sz="2000" dirty="0"/>
              <a:t>as you plan to export a GEDCOM, load the Focus Group with your saved group and run the GEDCOM</a:t>
            </a:r>
            <a:r>
              <a:rPr lang="en-US" sz="2000" dirty="0" smtClean="0"/>
              <a:t>.</a:t>
            </a:r>
            <a:endParaRPr lang="en-US" sz="2000" dirty="0"/>
          </a:p>
        </p:txBody>
      </p:sp>
    </p:spTree>
    <p:extLst>
      <p:ext uri="{BB962C8B-B14F-4D97-AF65-F5344CB8AC3E}">
        <p14:creationId xmlns:p14="http://schemas.microsoft.com/office/powerpoint/2010/main" val="30212578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a:t>Adding children's ages to Census sentence</a:t>
            </a:r>
          </a:p>
        </p:txBody>
      </p:sp>
      <p:sp>
        <p:nvSpPr>
          <p:cNvPr id="3" name="Content Placeholder 2"/>
          <p:cNvSpPr>
            <a:spLocks noGrp="1"/>
          </p:cNvSpPr>
          <p:nvPr>
            <p:ph idx="1"/>
          </p:nvPr>
        </p:nvSpPr>
        <p:spPr/>
        <p:txBody>
          <a:bodyPr>
            <a:normAutofit fontScale="47500" lnSpcReduction="20000"/>
          </a:bodyPr>
          <a:lstStyle/>
          <a:p>
            <a:pPr marL="0" indent="0">
              <a:spcBef>
                <a:spcPts val="0"/>
              </a:spcBef>
              <a:spcAft>
                <a:spcPts val="600"/>
              </a:spcAft>
              <a:buNone/>
            </a:pPr>
            <a:r>
              <a:rPr lang="en-US" sz="5100" dirty="0"/>
              <a:t>1. The [A] variable requires a full birth date to compute an age. You will have better luck with the [AE] variable.</a:t>
            </a:r>
          </a:p>
          <a:p>
            <a:pPr marL="0" indent="0">
              <a:spcBef>
                <a:spcPts val="0"/>
              </a:spcBef>
              <a:spcAft>
                <a:spcPts val="600"/>
              </a:spcAft>
              <a:buNone/>
            </a:pPr>
            <a:r>
              <a:rPr lang="en-US" sz="5100" dirty="0" smtClean="0"/>
              <a:t>2</a:t>
            </a:r>
            <a:r>
              <a:rPr lang="en-US" sz="5100" dirty="0"/>
              <a:t>. Either age variable will only work off the dates in primary birth tags.</a:t>
            </a:r>
          </a:p>
          <a:p>
            <a:pPr marL="0" indent="0">
              <a:spcBef>
                <a:spcPts val="0"/>
              </a:spcBef>
              <a:spcAft>
                <a:spcPts val="600"/>
              </a:spcAft>
              <a:buNone/>
            </a:pPr>
            <a:r>
              <a:rPr lang="en-US" sz="5100" dirty="0" smtClean="0"/>
              <a:t>3</a:t>
            </a:r>
            <a:r>
              <a:rPr lang="en-US" sz="5100" dirty="0"/>
              <a:t>. The age in the census is likely not to match the age computed from an actual birth date</a:t>
            </a:r>
            <a:r>
              <a:rPr lang="en-US" sz="5100" dirty="0" smtClean="0"/>
              <a:t>.</a:t>
            </a:r>
          </a:p>
          <a:p>
            <a:pPr marL="0" indent="0">
              <a:spcBef>
                <a:spcPts val="0"/>
              </a:spcBef>
              <a:spcAft>
                <a:spcPts val="600"/>
              </a:spcAft>
              <a:buNone/>
            </a:pPr>
            <a:endParaRPr lang="en-US" sz="5100" dirty="0"/>
          </a:p>
          <a:p>
            <a:pPr marL="0" indent="0">
              <a:buNone/>
            </a:pPr>
            <a:r>
              <a:rPr lang="en-US" sz="5100" dirty="0" smtClean="0"/>
              <a:t>The </a:t>
            </a:r>
            <a:r>
              <a:rPr lang="en-US" sz="5100" dirty="0"/>
              <a:t>only way to get the age quoted in the census is to put it in the Census tag. If you want it to show up for the child's narrative you could put it in the </a:t>
            </a:r>
            <a:r>
              <a:rPr lang="en-US" sz="5100" dirty="0" smtClean="0"/>
              <a:t>Witness Memo </a:t>
            </a:r>
            <a:r>
              <a:rPr lang="en-US" sz="5100" dirty="0"/>
              <a:t>for that child. But if you want it to appear in the narrative of the parents it would have to be in the main Memo. </a:t>
            </a:r>
            <a:r>
              <a:rPr lang="en-US" sz="5100" dirty="0" smtClean="0"/>
              <a:t>Matching </a:t>
            </a:r>
            <a:r>
              <a:rPr lang="en-US" sz="5100" dirty="0"/>
              <a:t>ages in the Memo to Witnesses would be quite difficult</a:t>
            </a:r>
            <a:r>
              <a:rPr lang="en-US" sz="5100" dirty="0" smtClean="0"/>
              <a:t>. </a:t>
            </a:r>
            <a:r>
              <a:rPr lang="en-US" sz="5100" dirty="0" smtClean="0"/>
              <a:t>- Terry </a:t>
            </a:r>
            <a:r>
              <a:rPr lang="en-US" sz="5100" dirty="0" err="1"/>
              <a:t>Reigel</a:t>
            </a:r>
            <a:endParaRPr lang="en-US" sz="5100" dirty="0"/>
          </a:p>
          <a:p>
            <a:endParaRPr lang="en-US" dirty="0"/>
          </a:p>
        </p:txBody>
      </p:sp>
    </p:spTree>
    <p:extLst>
      <p:ext uri="{BB962C8B-B14F-4D97-AF65-F5344CB8AC3E}">
        <p14:creationId xmlns:p14="http://schemas.microsoft.com/office/powerpoint/2010/main" val="21863376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Census </a:t>
            </a:r>
            <a:r>
              <a:rPr lang="en-US" dirty="0" smtClean="0"/>
              <a:t>Sentence Discussion</a:t>
            </a:r>
            <a:endParaRPr lang="en-US" dirty="0"/>
          </a:p>
        </p:txBody>
      </p:sp>
      <p:sp>
        <p:nvSpPr>
          <p:cNvPr id="3" name="Content Placeholder 2"/>
          <p:cNvSpPr>
            <a:spLocks noGrp="1"/>
          </p:cNvSpPr>
          <p:nvPr>
            <p:ph idx="1"/>
          </p:nvPr>
        </p:nvSpPr>
        <p:spPr>
          <a:xfrm>
            <a:off x="457200" y="1628800"/>
            <a:ext cx="8229600" cy="4525963"/>
          </a:xfrm>
        </p:spPr>
        <p:txBody>
          <a:bodyPr>
            <a:noAutofit/>
          </a:bodyPr>
          <a:lstStyle/>
          <a:p>
            <a:pPr marL="0" indent="0">
              <a:spcBef>
                <a:spcPts val="0"/>
              </a:spcBef>
              <a:spcAft>
                <a:spcPts val="1200"/>
              </a:spcAft>
              <a:buNone/>
            </a:pPr>
            <a:r>
              <a:rPr lang="en-US" sz="1600" dirty="0"/>
              <a:t>Terry </a:t>
            </a:r>
            <a:r>
              <a:rPr lang="en-US" sz="1600" dirty="0" err="1"/>
              <a:t>Reigel</a:t>
            </a:r>
            <a:r>
              <a:rPr lang="en-US" sz="1600" dirty="0"/>
              <a:t> </a:t>
            </a:r>
            <a:r>
              <a:rPr lang="en-US" sz="1600" dirty="0" smtClean="0"/>
              <a:t>: I </a:t>
            </a:r>
            <a:r>
              <a:rPr lang="en-US" sz="1600" dirty="0"/>
              <a:t>think </a:t>
            </a:r>
            <a:r>
              <a:rPr lang="en-US" sz="1600" dirty="0" smtClean="0"/>
              <a:t>there is a </a:t>
            </a:r>
            <a:r>
              <a:rPr lang="en-US" sz="1600" dirty="0"/>
              <a:t>significant difference in how various users see the purpose of the census tag. I think either approach has merits, but I think it's helpful for users to understand the differences and choose an approach that fits their needs.</a:t>
            </a:r>
          </a:p>
          <a:p>
            <a:pPr marL="0" indent="0">
              <a:spcBef>
                <a:spcPts val="0"/>
              </a:spcBef>
              <a:spcAft>
                <a:spcPts val="1200"/>
              </a:spcAft>
              <a:buNone/>
            </a:pPr>
            <a:r>
              <a:rPr lang="en-US" sz="1600" dirty="0"/>
              <a:t>Pierce Reid </a:t>
            </a:r>
            <a:r>
              <a:rPr lang="en-US" sz="1600" dirty="0" smtClean="0"/>
              <a:t>: </a:t>
            </a:r>
            <a:r>
              <a:rPr lang="en-US" sz="1600" dirty="0"/>
              <a:t>One thing you have to decide: do you want the role sentences to display what TMG thinks the census should say, or do you want to report what the census actually says</a:t>
            </a:r>
            <a:r>
              <a:rPr lang="en-US" sz="1600" dirty="0" smtClean="0"/>
              <a:t>?</a:t>
            </a:r>
          </a:p>
          <a:p>
            <a:pPr marL="0" indent="0">
              <a:spcBef>
                <a:spcPts val="0"/>
              </a:spcBef>
              <a:spcAft>
                <a:spcPts val="1200"/>
              </a:spcAft>
              <a:buNone/>
            </a:pPr>
            <a:r>
              <a:rPr lang="en-US" sz="1600" dirty="0" smtClean="0"/>
              <a:t>TR: I </a:t>
            </a:r>
            <a:r>
              <a:rPr lang="en-US" sz="1600" dirty="0"/>
              <a:t>would say neither. I want the census tag to reflect what I think was happening with the family at the time the census was taken. To me that means it is not a transcription of the data in the census record, and neither contains all the information in that record, nor is limited to the information found there</a:t>
            </a:r>
            <a:r>
              <a:rPr lang="en-US" sz="1600" dirty="0" smtClean="0"/>
              <a:t>.</a:t>
            </a:r>
          </a:p>
          <a:p>
            <a:pPr marL="0" indent="0">
              <a:spcBef>
                <a:spcPts val="0"/>
              </a:spcBef>
              <a:spcAft>
                <a:spcPts val="1200"/>
              </a:spcAft>
              <a:buNone/>
            </a:pPr>
            <a:r>
              <a:rPr lang="en-US" sz="1600" dirty="0" smtClean="0"/>
              <a:t>PR: I </a:t>
            </a:r>
            <a:r>
              <a:rPr lang="en-US" sz="1600" dirty="0"/>
              <a:t>generally want to report what the census form says. Ages may be </a:t>
            </a:r>
            <a:r>
              <a:rPr lang="en-US" sz="1600" dirty="0" smtClean="0"/>
              <a:t>inconsistent</a:t>
            </a:r>
            <a:r>
              <a:rPr lang="en-US" sz="1600" dirty="0"/>
              <a:t>, the actual census recording may have not been done on </a:t>
            </a:r>
            <a:r>
              <a:rPr lang="en-US" sz="1600" dirty="0" smtClean="0"/>
              <a:t>the </a:t>
            </a:r>
            <a:r>
              <a:rPr lang="en-US" sz="1600" dirty="0"/>
              <a:t>"official" census date and the age may reflect the actual date. US </a:t>
            </a:r>
            <a:r>
              <a:rPr lang="en-US" sz="1600" dirty="0" smtClean="0"/>
              <a:t>censuses </a:t>
            </a:r>
            <a:r>
              <a:rPr lang="en-US" sz="1600" dirty="0"/>
              <a:t>usually report that date; English ones do not. And you would </a:t>
            </a:r>
            <a:r>
              <a:rPr lang="en-US" sz="1600" dirty="0" smtClean="0"/>
              <a:t>not </a:t>
            </a:r>
            <a:r>
              <a:rPr lang="en-US" sz="1600" dirty="0"/>
              <a:t>know if the census taker followed the instructions to reference </a:t>
            </a:r>
            <a:r>
              <a:rPr lang="en-US" sz="1600" dirty="0" smtClean="0"/>
              <a:t>all </a:t>
            </a:r>
            <a:r>
              <a:rPr lang="en-US" sz="1600" dirty="0"/>
              <a:t>the data back to the official date. (I have several examples where </a:t>
            </a:r>
            <a:r>
              <a:rPr lang="en-US" sz="1600" dirty="0" smtClean="0"/>
              <a:t>some </a:t>
            </a:r>
            <a:r>
              <a:rPr lang="en-US" sz="1600" dirty="0"/>
              <a:t>of the data could not have been correct on the official date</a:t>
            </a:r>
            <a:r>
              <a:rPr lang="en-US" sz="1600" dirty="0" smtClean="0"/>
              <a:t>.)</a:t>
            </a:r>
            <a:endParaRPr lang="en-US" sz="1600" dirty="0"/>
          </a:p>
        </p:txBody>
      </p:sp>
    </p:spTree>
    <p:extLst>
      <p:ext uri="{BB962C8B-B14F-4D97-AF65-F5344CB8AC3E}">
        <p14:creationId xmlns:p14="http://schemas.microsoft.com/office/powerpoint/2010/main" val="24891081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Census Sentence </a:t>
            </a:r>
            <a:r>
              <a:rPr lang="en-US" dirty="0" smtClean="0"/>
              <a:t>Discussion</a:t>
            </a:r>
            <a:endParaRPr lang="en-US" dirty="0"/>
          </a:p>
        </p:txBody>
      </p:sp>
      <p:sp>
        <p:nvSpPr>
          <p:cNvPr id="3" name="Content Placeholder 2"/>
          <p:cNvSpPr>
            <a:spLocks noGrp="1"/>
          </p:cNvSpPr>
          <p:nvPr>
            <p:ph idx="1"/>
          </p:nvPr>
        </p:nvSpPr>
        <p:spPr>
          <a:xfrm>
            <a:off x="457200" y="1600200"/>
            <a:ext cx="8229600" cy="4997152"/>
          </a:xfrm>
        </p:spPr>
        <p:txBody>
          <a:bodyPr>
            <a:normAutofit fontScale="25000" lnSpcReduction="20000"/>
          </a:bodyPr>
          <a:lstStyle/>
          <a:p>
            <a:pPr marL="0" indent="0">
              <a:buNone/>
            </a:pPr>
            <a:endParaRPr lang="en-US" dirty="0"/>
          </a:p>
          <a:p>
            <a:pPr marL="0" indent="0">
              <a:spcBef>
                <a:spcPts val="0"/>
              </a:spcBef>
              <a:spcAft>
                <a:spcPts val="1200"/>
              </a:spcAft>
              <a:buNone/>
            </a:pPr>
            <a:r>
              <a:rPr lang="en-US" sz="6400" dirty="0" smtClean="0"/>
              <a:t>PR: I </a:t>
            </a:r>
            <a:r>
              <a:rPr lang="en-US" sz="6400" dirty="0"/>
              <a:t>record what the census form says, including birth place abbreviations, the relationship specified on the form, etc. I will sometimes add a "[sic]" after data I believe is wrong and I will sometimes add comments to correct wrong or confusing data. I even have roles that try to correct an incorrect "relationship to head of household", for example "daughter[-in-law]" or "son [really grandson]" or I will add "(?)" for data that I don't </a:t>
            </a:r>
            <a:r>
              <a:rPr lang="en-US" sz="6400" dirty="0" smtClean="0"/>
              <a:t>trust.</a:t>
            </a:r>
          </a:p>
          <a:p>
            <a:pPr marL="0" indent="0">
              <a:spcBef>
                <a:spcPts val="0"/>
              </a:spcBef>
              <a:spcAft>
                <a:spcPts val="600"/>
              </a:spcAft>
              <a:buNone/>
            </a:pPr>
            <a:r>
              <a:rPr lang="en-US" sz="6400" dirty="0" smtClean="0"/>
              <a:t>TR: I </a:t>
            </a:r>
            <a:r>
              <a:rPr lang="en-US" sz="6400" dirty="0"/>
              <a:t>totally agree with all these reservations about the accuracy of the data in the census records. But disagree that the census tag is the place to record them. To me, those considerations should be recorded in the tags that record the data for which the census record may be a source. That is, in Name tags, Relationship tags, Birth tags, Marriage tags, Occupation tags, Immigration tags, and perhaps a few others. I cite the census record as a source for those tags, and record the discrepancies between and other concerns about the various sources in those tags. I don't see the point in recording those issues separately in the census tag.</a:t>
            </a:r>
          </a:p>
          <a:p>
            <a:pPr marL="0" indent="0">
              <a:spcBef>
                <a:spcPts val="0"/>
              </a:spcBef>
              <a:spcAft>
                <a:spcPts val="600"/>
              </a:spcAft>
              <a:buNone/>
            </a:pPr>
            <a:r>
              <a:rPr lang="en-US" sz="6400" dirty="0" smtClean="0"/>
              <a:t>In </a:t>
            </a:r>
            <a:r>
              <a:rPr lang="en-US" sz="6400" dirty="0"/>
              <a:t>short. I don't see the census tag as a place for recording information that I record in other tags. Rather, I see it as a place to record information that isn't conveniently recorded in those tags. Like where the family was living at the points in time when the census was recorded, and the composition of the family unit at that time. As part of that record of the family composition I include information about the relationships between the family members that may come from other sources</a:t>
            </a:r>
            <a:r>
              <a:rPr lang="en-US" sz="6400" dirty="0" smtClean="0"/>
              <a:t>. In </a:t>
            </a:r>
            <a:r>
              <a:rPr lang="en-US" sz="6400" dirty="0"/>
              <a:t>addition, I see the census tag as an opportunity to record information about the family's circumstances that is awkward to record elsewhere, such as ownership of the family home, that they were taking in boarders or were boarders, that they had servants or were servants, and proximity to relatives living nearby</a:t>
            </a:r>
            <a:r>
              <a:rPr lang="en-US" sz="6400" dirty="0" smtClean="0"/>
              <a:t>.</a:t>
            </a:r>
            <a:endParaRPr lang="en-US" sz="3600" dirty="0"/>
          </a:p>
        </p:txBody>
      </p:sp>
    </p:spTree>
    <p:extLst>
      <p:ext uri="{BB962C8B-B14F-4D97-AF65-F5344CB8AC3E}">
        <p14:creationId xmlns:p14="http://schemas.microsoft.com/office/powerpoint/2010/main" val="37339810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Census Sentence </a:t>
            </a:r>
            <a:r>
              <a:rPr lang="en-US" dirty="0" smtClean="0"/>
              <a:t>Discussion</a:t>
            </a:r>
            <a:endParaRPr lang="en-US" dirty="0"/>
          </a:p>
        </p:txBody>
      </p:sp>
      <p:sp>
        <p:nvSpPr>
          <p:cNvPr id="3" name="Content Placeholder 2"/>
          <p:cNvSpPr>
            <a:spLocks noGrp="1"/>
          </p:cNvSpPr>
          <p:nvPr>
            <p:ph idx="1"/>
          </p:nvPr>
        </p:nvSpPr>
        <p:spPr>
          <a:xfrm>
            <a:off x="457200" y="1600200"/>
            <a:ext cx="8229600" cy="5141168"/>
          </a:xfrm>
        </p:spPr>
        <p:txBody>
          <a:bodyPr>
            <a:normAutofit fontScale="32500" lnSpcReduction="20000"/>
          </a:bodyPr>
          <a:lstStyle/>
          <a:p>
            <a:pPr marL="0" indent="0">
              <a:spcAft>
                <a:spcPts val="1200"/>
              </a:spcAft>
              <a:buNone/>
            </a:pPr>
            <a:r>
              <a:rPr lang="en-US" sz="6200" dirty="0"/>
              <a:t>Rick Van </a:t>
            </a:r>
            <a:r>
              <a:rPr lang="en-US" sz="6200" dirty="0" err="1" smtClean="0"/>
              <a:t>Dusen</a:t>
            </a:r>
            <a:r>
              <a:rPr lang="en-US" sz="6200" dirty="0" smtClean="0"/>
              <a:t>: Should the census enumeration be considered an event? Or is it merely a recording of a situation, a "snapshot" of a family or person at a given time? In this sense a census enumeration is not at all like a birth, baptism, marriage, death, burial. It is more like a newspaper article, which merely records an event.</a:t>
            </a:r>
          </a:p>
          <a:p>
            <a:pPr marL="0" indent="0">
              <a:spcBef>
                <a:spcPts val="0"/>
              </a:spcBef>
              <a:spcAft>
                <a:spcPts val="1200"/>
              </a:spcAft>
              <a:buNone/>
            </a:pPr>
            <a:r>
              <a:rPr lang="en-US" sz="6200" dirty="0" smtClean="0"/>
              <a:t>Granted, a census enumeration is a special sort of record; I don't think any of us will argue that it is nothing greater than a newspaper article. There is significant data to be mined there, and looking at a person or family over time can fill out our picture of them. We rightly give special attention to Census data.</a:t>
            </a:r>
          </a:p>
          <a:p>
            <a:pPr marL="0" indent="0">
              <a:spcBef>
                <a:spcPts val="0"/>
              </a:spcBef>
              <a:spcAft>
                <a:spcPts val="1200"/>
              </a:spcAft>
              <a:buNone/>
            </a:pPr>
            <a:r>
              <a:rPr lang="en-US" sz="6200" dirty="0" smtClean="0"/>
              <a:t>That said, I would suggest that we look at the question of balancing between Census-as-event (namely the Census tag) and Census-as-source (namely source citations in other tags).</a:t>
            </a:r>
          </a:p>
          <a:p>
            <a:pPr marL="0" indent="0">
              <a:spcBef>
                <a:spcPts val="0"/>
              </a:spcBef>
              <a:spcAft>
                <a:spcPts val="1200"/>
              </a:spcAft>
              <a:buNone/>
            </a:pPr>
            <a:r>
              <a:rPr lang="en-US" sz="6200" dirty="0" smtClean="0"/>
              <a:t>I use the Census as a source in the birth tag. But further, I put a certain amount of the Census data into the Citation for the Census tag. I want my narrative to read well, so tend to put all the drudge-to-read-through stuff in the footnotes.</a:t>
            </a:r>
            <a:endParaRPr lang="en-US" dirty="0"/>
          </a:p>
        </p:txBody>
      </p:sp>
    </p:spTree>
    <p:extLst>
      <p:ext uri="{BB962C8B-B14F-4D97-AF65-F5344CB8AC3E}">
        <p14:creationId xmlns:p14="http://schemas.microsoft.com/office/powerpoint/2010/main" val="25561858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Census Sentence </a:t>
            </a:r>
            <a:r>
              <a:rPr lang="en-US" dirty="0" smtClean="0"/>
              <a:t>Discussion</a:t>
            </a:r>
            <a:endParaRPr lang="en-US" dirty="0"/>
          </a:p>
        </p:txBody>
      </p:sp>
      <p:sp>
        <p:nvSpPr>
          <p:cNvPr id="3" name="Content Placeholder 2"/>
          <p:cNvSpPr>
            <a:spLocks noGrp="1"/>
          </p:cNvSpPr>
          <p:nvPr>
            <p:ph idx="1"/>
          </p:nvPr>
        </p:nvSpPr>
        <p:spPr>
          <a:xfrm>
            <a:off x="457200" y="1600200"/>
            <a:ext cx="8229600" cy="4997152"/>
          </a:xfrm>
        </p:spPr>
        <p:txBody>
          <a:bodyPr>
            <a:normAutofit fontScale="55000" lnSpcReduction="20000"/>
          </a:bodyPr>
          <a:lstStyle/>
          <a:p>
            <a:pPr marL="0" indent="0">
              <a:spcBef>
                <a:spcPts val="0"/>
              </a:spcBef>
              <a:spcAft>
                <a:spcPts val="1200"/>
              </a:spcAft>
              <a:buNone/>
            </a:pPr>
            <a:r>
              <a:rPr lang="en-US" sz="3600" dirty="0" smtClean="0"/>
              <a:t>Lee Hoffman</a:t>
            </a:r>
            <a:r>
              <a:rPr lang="en-US" sz="3600" dirty="0" smtClean="0"/>
              <a:t>: I </a:t>
            </a:r>
            <a:r>
              <a:rPr lang="en-US" sz="3600" dirty="0"/>
              <a:t>would give census records the same weight as evidence as a newspaper article</a:t>
            </a:r>
            <a:r>
              <a:rPr lang="en-US" sz="3600" dirty="0" smtClean="0"/>
              <a:t>. Both </a:t>
            </a:r>
            <a:r>
              <a:rPr lang="en-US" sz="3600" dirty="0"/>
              <a:t>are subject to transcriptional errors. In fact, many news articles tell us the source of the information while we often don't know who gave the census information to the enumerator (a family member or a neighbor across the street who had just moved to the neighborhood a month ago</a:t>
            </a:r>
            <a:r>
              <a:rPr lang="en-US" sz="3600" dirty="0" smtClean="0"/>
              <a:t>). Granted </a:t>
            </a:r>
            <a:r>
              <a:rPr lang="en-US" sz="3600" dirty="0"/>
              <a:t>that the census is an </a:t>
            </a:r>
            <a:r>
              <a:rPr lang="en-US" sz="3600" dirty="0" smtClean="0"/>
              <a:t>“official” </a:t>
            </a:r>
            <a:r>
              <a:rPr lang="en-US" sz="3600" dirty="0"/>
              <a:t>record and thus the informant is implicitly under oath to give the true facts, but we all know that was not always the way it happened.</a:t>
            </a:r>
          </a:p>
          <a:p>
            <a:pPr marL="0" indent="0">
              <a:spcBef>
                <a:spcPts val="0"/>
              </a:spcBef>
              <a:spcAft>
                <a:spcPts val="1200"/>
              </a:spcAft>
              <a:buNone/>
            </a:pPr>
            <a:r>
              <a:rPr lang="en-US" sz="3600" dirty="0" smtClean="0"/>
              <a:t>But</a:t>
            </a:r>
            <a:r>
              <a:rPr lang="en-US" sz="3600" dirty="0"/>
              <a:t>, accuracy of a single census record can be determined by comparing the same person's record in other census years</a:t>
            </a:r>
            <a:r>
              <a:rPr lang="en-US" sz="3600" dirty="0" smtClean="0"/>
              <a:t>. Usually </a:t>
            </a:r>
            <a:r>
              <a:rPr lang="en-US" sz="3600" dirty="0"/>
              <a:t>a child's record (say under age 10) is fairly accurate</a:t>
            </a:r>
            <a:r>
              <a:rPr lang="en-US" sz="3600" dirty="0" smtClean="0"/>
              <a:t>. So </a:t>
            </a:r>
            <a:r>
              <a:rPr lang="en-US" sz="3600" dirty="0"/>
              <a:t>if you trace that child in the next half-dozen or so censuses, and the data is consistent then one can be more comfortable that the data is accurate</a:t>
            </a:r>
            <a:r>
              <a:rPr lang="en-US" sz="3600" dirty="0" smtClean="0"/>
              <a:t>. Conversely</a:t>
            </a:r>
            <a:r>
              <a:rPr lang="en-US" sz="3600" dirty="0"/>
              <a:t>, when the data is not always consistent, other known information can often explain differences or indicate what should be shown and in this way can somewhat increase the reliability of the census.</a:t>
            </a:r>
            <a:endParaRPr lang="en-US" dirty="0"/>
          </a:p>
          <a:p>
            <a:pPr marL="0" indent="0">
              <a:buNone/>
            </a:pPr>
            <a:r>
              <a:rPr lang="en-US" dirty="0"/>
              <a:t>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629760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Prices &amp; Inflation</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smtClean="0"/>
              <a:t>Conversion at</a:t>
            </a:r>
            <a:r>
              <a:rPr lang="en-US" dirty="0" smtClean="0"/>
              <a:t>: </a:t>
            </a:r>
            <a:r>
              <a:rPr lang="en-US" u="sng" dirty="0" smtClean="0">
                <a:hlinkClick r:id="rId2"/>
              </a:rPr>
              <a:t>http</a:t>
            </a:r>
            <a:r>
              <a:rPr lang="en-US" u="sng" dirty="0">
                <a:hlinkClick r:id="rId2"/>
              </a:rPr>
              <a:t>://www.westegg.com/inflation/</a:t>
            </a:r>
            <a:endParaRPr lang="en-US" dirty="0"/>
          </a:p>
          <a:p>
            <a:pPr marL="0" indent="0">
              <a:buNone/>
            </a:pPr>
            <a:r>
              <a:rPr lang="en-US" dirty="0"/>
              <a:t> </a:t>
            </a:r>
          </a:p>
          <a:p>
            <a:pPr marL="0" indent="0">
              <a:buNone/>
            </a:pPr>
            <a:r>
              <a:rPr lang="en-US" dirty="0" smtClean="0"/>
              <a:t>A </a:t>
            </a:r>
            <a:r>
              <a:rPr lang="en-US" dirty="0"/>
              <a:t>typical sentence reads: "He was a Farmer with real estate valued at $2,100 (worth $52,888 in 2012 dollars</a:t>
            </a:r>
            <a:r>
              <a:rPr lang="en-US" dirty="0" smtClean="0"/>
              <a:t>)." </a:t>
            </a:r>
          </a:p>
          <a:p>
            <a:pPr marL="0" indent="0">
              <a:buNone/>
            </a:pPr>
            <a:endParaRPr lang="en-US" dirty="0" smtClean="0"/>
          </a:p>
          <a:p>
            <a:pPr marL="0" indent="0">
              <a:buNone/>
            </a:pPr>
            <a:r>
              <a:rPr lang="en-US" dirty="0"/>
              <a:t>I would suggest</a:t>
            </a:r>
            <a:r>
              <a:rPr lang="en-US" dirty="0" smtClean="0"/>
              <a:t>: …real </a:t>
            </a:r>
            <a:r>
              <a:rPr lang="en-US" dirty="0"/>
              <a:t>estate valued at </a:t>
            </a:r>
            <a:r>
              <a:rPr lang="en-US" dirty="0" smtClean="0"/>
              <a:t>$2,100 ($53,000 </a:t>
            </a:r>
            <a:r>
              <a:rPr lang="en-US" dirty="0"/>
              <a:t>in </a:t>
            </a:r>
            <a:r>
              <a:rPr lang="en-US" dirty="0" smtClean="0"/>
              <a:t>2012)...</a:t>
            </a:r>
            <a:endParaRPr lang="en-US" dirty="0"/>
          </a:p>
          <a:p>
            <a:pPr marL="0" indent="0">
              <a:buNone/>
            </a:pPr>
            <a:r>
              <a:rPr lang="en-US" dirty="0"/>
              <a:t> </a:t>
            </a:r>
          </a:p>
          <a:p>
            <a:pPr marL="0" indent="0">
              <a:buNone/>
            </a:pPr>
            <a:r>
              <a:rPr lang="en-US" dirty="0"/>
              <a:t>Including more digits, especially the cents, suggests a lot more precision than </a:t>
            </a:r>
            <a:r>
              <a:rPr lang="en-US" dirty="0" smtClean="0"/>
              <a:t>exists:</a:t>
            </a:r>
          </a:p>
          <a:p>
            <a:r>
              <a:rPr lang="en-US" dirty="0" smtClean="0"/>
              <a:t>First</a:t>
            </a:r>
            <a:r>
              <a:rPr lang="en-US" dirty="0"/>
              <a:t>, the original value was little more than a guess. </a:t>
            </a:r>
            <a:endParaRPr lang="en-US" dirty="0" smtClean="0"/>
          </a:p>
          <a:p>
            <a:r>
              <a:rPr lang="en-US" dirty="0" smtClean="0"/>
              <a:t>Secondly</a:t>
            </a:r>
            <a:r>
              <a:rPr lang="en-US" dirty="0"/>
              <a:t>, inflation adjusters are fairly wild approximations at best. See this website </a:t>
            </a:r>
            <a:r>
              <a:rPr lang="en-US" u="sng" dirty="0">
                <a:hlinkClick r:id="rId3"/>
              </a:rPr>
              <a:t>http://www.measuringworth.com/ppowerus/</a:t>
            </a:r>
            <a:r>
              <a:rPr lang="en-US" dirty="0"/>
              <a:t> for a discussion of the widely different results you get with different methods. </a:t>
            </a:r>
            <a:endParaRPr lang="en-US" dirty="0" smtClean="0"/>
          </a:p>
          <a:p>
            <a:r>
              <a:rPr lang="en-US" dirty="0" smtClean="0"/>
              <a:t>Third</a:t>
            </a:r>
            <a:r>
              <a:rPr lang="en-US" dirty="0"/>
              <a:t>, including more digits makes the number harder for readers to grasp</a:t>
            </a:r>
            <a:r>
              <a:rPr lang="en-US" dirty="0" smtClean="0"/>
              <a:t>. - Terry </a:t>
            </a:r>
            <a:r>
              <a:rPr lang="en-US" dirty="0" err="1"/>
              <a:t>Reigel</a:t>
            </a:r>
            <a:endParaRPr lang="en-US" dirty="0"/>
          </a:p>
          <a:p>
            <a:pPr marL="0" indent="0">
              <a:buNone/>
            </a:pPr>
            <a:endParaRPr lang="en-US" dirty="0"/>
          </a:p>
        </p:txBody>
      </p:sp>
    </p:spTree>
    <p:extLst>
      <p:ext uri="{BB962C8B-B14F-4D97-AF65-F5344CB8AC3E}">
        <p14:creationId xmlns:p14="http://schemas.microsoft.com/office/powerpoint/2010/main" val="25411886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Tags with custom sentences</a:t>
            </a:r>
          </a:p>
        </p:txBody>
      </p:sp>
      <p:sp>
        <p:nvSpPr>
          <p:cNvPr id="3" name="Content Placeholder 2"/>
          <p:cNvSpPr>
            <a:spLocks noGrp="1"/>
          </p:cNvSpPr>
          <p:nvPr>
            <p:ph idx="1"/>
          </p:nvPr>
        </p:nvSpPr>
        <p:spPr>
          <a:xfrm>
            <a:off x="457200" y="1600200"/>
            <a:ext cx="8229600" cy="5141168"/>
          </a:xfrm>
        </p:spPr>
        <p:txBody>
          <a:bodyPr>
            <a:normAutofit fontScale="40000" lnSpcReduction="20000"/>
          </a:bodyPr>
          <a:lstStyle/>
          <a:p>
            <a:pPr marL="0" indent="0">
              <a:buNone/>
            </a:pPr>
            <a:r>
              <a:rPr lang="en-US" sz="5000" dirty="0">
                <a:solidFill>
                  <a:srgbClr val="FF0000"/>
                </a:solidFill>
              </a:rPr>
              <a:t>Tami </a:t>
            </a:r>
            <a:r>
              <a:rPr lang="en-US" sz="5000" dirty="0" smtClean="0">
                <a:solidFill>
                  <a:srgbClr val="FF0000"/>
                </a:solidFill>
              </a:rPr>
              <a:t>Dolan: Is </a:t>
            </a:r>
            <a:r>
              <a:rPr lang="en-US" sz="5000" dirty="0">
                <a:solidFill>
                  <a:srgbClr val="FF0000"/>
                </a:solidFill>
              </a:rPr>
              <a:t>there a report or something I can do that will show me the tags </a:t>
            </a:r>
            <a:r>
              <a:rPr lang="en-US" sz="5000" dirty="0" smtClean="0">
                <a:solidFill>
                  <a:srgbClr val="FF0000"/>
                </a:solidFill>
              </a:rPr>
              <a:t>where </a:t>
            </a:r>
            <a:r>
              <a:rPr lang="en-US" sz="5000" dirty="0">
                <a:solidFill>
                  <a:srgbClr val="FF0000"/>
                </a:solidFill>
              </a:rPr>
              <a:t>I have customized the sentence (not using the default)?</a:t>
            </a:r>
          </a:p>
          <a:p>
            <a:pPr marL="0" indent="0">
              <a:spcBef>
                <a:spcPts val="0"/>
              </a:spcBef>
              <a:spcAft>
                <a:spcPts val="1200"/>
              </a:spcAft>
              <a:buNone/>
            </a:pPr>
            <a:endParaRPr lang="en-US" sz="5000" dirty="0"/>
          </a:p>
          <a:p>
            <a:pPr marL="0" indent="0">
              <a:spcBef>
                <a:spcPts val="0"/>
              </a:spcBef>
              <a:spcAft>
                <a:spcPts val="1200"/>
              </a:spcAft>
              <a:buNone/>
            </a:pPr>
            <a:r>
              <a:rPr lang="en-US" sz="5000" dirty="0" smtClean="0"/>
              <a:t>Terry </a:t>
            </a:r>
            <a:r>
              <a:rPr lang="en-US" sz="5000" dirty="0" err="1" smtClean="0"/>
              <a:t>Reigel</a:t>
            </a:r>
            <a:r>
              <a:rPr lang="en-US" sz="5000" dirty="0" smtClean="0"/>
              <a:t>: If </a:t>
            </a:r>
            <a:r>
              <a:rPr lang="en-US" sz="5000" dirty="0"/>
              <a:t>you mean Tags, and not Tag Types, yes, sort of. Use the list of Events Report, with a filter like:</a:t>
            </a:r>
          </a:p>
          <a:p>
            <a:pPr marL="0" indent="0">
              <a:spcBef>
                <a:spcPts val="0"/>
              </a:spcBef>
              <a:buNone/>
            </a:pPr>
            <a:r>
              <a:rPr lang="en-US" sz="5000" dirty="0" smtClean="0"/>
              <a:t>	Principal1</a:t>
            </a:r>
            <a:r>
              <a:rPr lang="en-US" sz="5000" dirty="0" smtClean="0"/>
              <a:t>... Sentence </a:t>
            </a:r>
            <a:r>
              <a:rPr lang="en-US" sz="5000" dirty="0"/>
              <a:t>(Local</a:t>
            </a:r>
            <a:r>
              <a:rPr lang="en-US" sz="5000" dirty="0" smtClean="0"/>
              <a:t>) Is </a:t>
            </a:r>
            <a:r>
              <a:rPr lang="en-US" sz="5000" dirty="0"/>
              <a:t>not </a:t>
            </a:r>
            <a:r>
              <a:rPr lang="en-US" sz="5000" dirty="0" smtClean="0"/>
              <a:t>Empty OR</a:t>
            </a:r>
            <a:endParaRPr lang="en-US" sz="5000" dirty="0"/>
          </a:p>
          <a:p>
            <a:pPr marL="0" indent="0">
              <a:spcBef>
                <a:spcPts val="0"/>
              </a:spcBef>
              <a:buNone/>
            </a:pPr>
            <a:r>
              <a:rPr lang="en-US" sz="5000" dirty="0" smtClean="0"/>
              <a:t>	Principal2</a:t>
            </a:r>
            <a:r>
              <a:rPr lang="en-US" sz="5000" dirty="0" smtClean="0"/>
              <a:t>... Sentence </a:t>
            </a:r>
            <a:r>
              <a:rPr lang="en-US" sz="5000" dirty="0"/>
              <a:t>(Local</a:t>
            </a:r>
            <a:r>
              <a:rPr lang="en-US" sz="5000" dirty="0" smtClean="0"/>
              <a:t>) Is </a:t>
            </a:r>
            <a:r>
              <a:rPr lang="en-US" sz="5000" dirty="0"/>
              <a:t>not Empty </a:t>
            </a:r>
            <a:r>
              <a:rPr lang="en-US" sz="5000" dirty="0" smtClean="0"/>
              <a:t>END</a:t>
            </a:r>
          </a:p>
          <a:p>
            <a:pPr marL="0" indent="0">
              <a:spcBef>
                <a:spcPts val="0"/>
              </a:spcBef>
              <a:buNone/>
            </a:pPr>
            <a:endParaRPr lang="en-US" sz="5000" dirty="0"/>
          </a:p>
          <a:p>
            <a:pPr marL="0" indent="0">
              <a:spcBef>
                <a:spcPts val="0"/>
              </a:spcBef>
              <a:spcAft>
                <a:spcPts val="1200"/>
              </a:spcAft>
              <a:buNone/>
            </a:pPr>
            <a:r>
              <a:rPr lang="en-US" sz="5000" dirty="0" smtClean="0"/>
              <a:t>That </a:t>
            </a:r>
            <a:r>
              <a:rPr lang="en-US" sz="5000" dirty="0"/>
              <a:t>will find any Tags with local Sentences for one or both Principals. </a:t>
            </a:r>
          </a:p>
          <a:p>
            <a:pPr marL="0" indent="0">
              <a:spcBef>
                <a:spcPts val="0"/>
              </a:spcBef>
              <a:spcAft>
                <a:spcPts val="1200"/>
              </a:spcAft>
              <a:buNone/>
            </a:pPr>
            <a:r>
              <a:rPr lang="en-US" sz="5000" dirty="0"/>
              <a:t>You could add a term for the Tag Type Label to restrict it to a specific Tag Type.</a:t>
            </a:r>
          </a:p>
          <a:p>
            <a:pPr marL="0" indent="0">
              <a:spcBef>
                <a:spcPts val="0"/>
              </a:spcBef>
              <a:spcAft>
                <a:spcPts val="1200"/>
              </a:spcAft>
              <a:buNone/>
            </a:pPr>
            <a:r>
              <a:rPr lang="en-US" sz="5000" dirty="0" smtClean="0"/>
              <a:t>For </a:t>
            </a:r>
            <a:r>
              <a:rPr lang="en-US" sz="5000" dirty="0"/>
              <a:t>Witnesses you could use the List of Witnesses report, with a </a:t>
            </a:r>
            <a:r>
              <a:rPr lang="en-US" sz="5000" dirty="0" smtClean="0"/>
              <a:t>filter like</a:t>
            </a:r>
            <a:r>
              <a:rPr lang="en-US" sz="5000" dirty="0"/>
              <a:t>:</a:t>
            </a:r>
          </a:p>
          <a:p>
            <a:pPr marL="0" indent="0">
              <a:spcBef>
                <a:spcPts val="0"/>
              </a:spcBef>
              <a:spcAft>
                <a:spcPts val="1200"/>
              </a:spcAft>
              <a:buNone/>
            </a:pPr>
            <a:r>
              <a:rPr lang="en-US" sz="5000" dirty="0" smtClean="0"/>
              <a:t>	Sentence </a:t>
            </a:r>
            <a:r>
              <a:rPr lang="en-US" sz="5000" dirty="0"/>
              <a:t>(local</a:t>
            </a:r>
            <a:r>
              <a:rPr lang="en-US" sz="5000" dirty="0" smtClean="0"/>
              <a:t>) Is </a:t>
            </a:r>
            <a:r>
              <a:rPr lang="en-US" sz="5000" dirty="0"/>
              <a:t>not </a:t>
            </a:r>
            <a:r>
              <a:rPr lang="en-US" sz="5000" dirty="0" smtClean="0"/>
              <a:t>Empty END</a:t>
            </a:r>
            <a:endParaRPr lang="en-US" sz="5000" dirty="0"/>
          </a:p>
          <a:p>
            <a:pPr marL="0" indent="0">
              <a:spcBef>
                <a:spcPts val="0"/>
              </a:spcBef>
              <a:spcAft>
                <a:spcPts val="1200"/>
              </a:spcAft>
              <a:buNone/>
            </a:pPr>
            <a:r>
              <a:rPr lang="en-US" sz="5000" dirty="0"/>
              <a:t> </a:t>
            </a:r>
          </a:p>
          <a:p>
            <a:pPr marL="0" indent="0">
              <a:spcBef>
                <a:spcPts val="0"/>
              </a:spcBef>
              <a:spcAft>
                <a:spcPts val="1200"/>
              </a:spcAft>
              <a:buNone/>
            </a:pPr>
            <a:r>
              <a:rPr lang="en-US" sz="5000" dirty="0"/>
              <a:t>If you mean Tag Types, I don't think so.</a:t>
            </a:r>
          </a:p>
          <a:p>
            <a:pPr marL="0" indent="0">
              <a:spcBef>
                <a:spcPts val="0"/>
              </a:spcBef>
              <a:spcAft>
                <a:spcPts val="1200"/>
              </a:spcAft>
              <a:buNone/>
            </a:pPr>
            <a:r>
              <a:rPr lang="en-US" dirty="0"/>
              <a:t> </a:t>
            </a:r>
          </a:p>
          <a:p>
            <a:pPr marL="0" indent="0">
              <a:buNone/>
            </a:pPr>
            <a:endParaRPr lang="en-US" dirty="0"/>
          </a:p>
        </p:txBody>
      </p:sp>
    </p:spTree>
    <p:extLst>
      <p:ext uri="{BB962C8B-B14F-4D97-AF65-F5344CB8AC3E}">
        <p14:creationId xmlns:p14="http://schemas.microsoft.com/office/powerpoint/2010/main" val="3185561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Military Tag</a:t>
            </a:r>
          </a:p>
        </p:txBody>
      </p:sp>
      <p:sp>
        <p:nvSpPr>
          <p:cNvPr id="3" name="Content Placeholder 2"/>
          <p:cNvSpPr>
            <a:spLocks noGrp="1"/>
          </p:cNvSpPr>
          <p:nvPr>
            <p:ph idx="1"/>
          </p:nvPr>
        </p:nvSpPr>
        <p:spPr/>
        <p:txBody>
          <a:bodyPr>
            <a:normAutofit fontScale="62500" lnSpcReduction="20000"/>
          </a:bodyPr>
          <a:lstStyle/>
          <a:p>
            <a:pPr marL="0" indent="0">
              <a:buNone/>
            </a:pPr>
            <a:r>
              <a:rPr lang="en-US" dirty="0"/>
              <a:t>The standard Tags do not include a Military Tag</a:t>
            </a:r>
            <a:r>
              <a:rPr lang="en-US" dirty="0" smtClean="0"/>
              <a:t>. It </a:t>
            </a:r>
            <a:r>
              <a:rPr lang="en-US" dirty="0"/>
              <a:t>does include a Military-Begin and Military-End Tag -- both of which provide for (but do not require) a Second Principal to be entered</a:t>
            </a:r>
            <a:r>
              <a:rPr lang="en-US" dirty="0" smtClean="0"/>
              <a:t>. These </a:t>
            </a:r>
            <a:r>
              <a:rPr lang="en-US" dirty="0"/>
              <a:t>would be used for when a person entered or was discharged from military service</a:t>
            </a:r>
            <a:r>
              <a:rPr lang="en-US" dirty="0" smtClean="0"/>
              <a:t>. Normally</a:t>
            </a:r>
            <a:r>
              <a:rPr lang="en-US" dirty="0"/>
              <a:t>, only the one Principal would be entered although there were times when two (or more) entered service at the same time</a:t>
            </a:r>
            <a:r>
              <a:rPr lang="en-US" dirty="0" smtClean="0"/>
              <a:t>. Usually </a:t>
            </a:r>
            <a:r>
              <a:rPr lang="en-US" dirty="0"/>
              <a:t>multiple persons entering at the same time were siblings, close friends, even a group from the same community (or closely surrounding communities).</a:t>
            </a:r>
          </a:p>
          <a:p>
            <a:pPr marL="0" indent="0">
              <a:buNone/>
            </a:pPr>
            <a:r>
              <a:rPr lang="en-US" dirty="0"/>
              <a:t> </a:t>
            </a:r>
          </a:p>
          <a:p>
            <a:pPr marL="0" indent="0">
              <a:buNone/>
            </a:pPr>
            <a:r>
              <a:rPr lang="en-US" dirty="0"/>
              <a:t>The Tag Sentence Structure for these Tags begin with "[P] &lt;|and [PO</a:t>
            </a:r>
            <a:r>
              <a:rPr lang="en-US" dirty="0" smtClean="0"/>
              <a:t>] ...." The </a:t>
            </a:r>
            <a:r>
              <a:rPr lang="en-US" dirty="0"/>
              <a:t>angle brackets (called Conditional Markers) and the "|" </a:t>
            </a:r>
            <a:r>
              <a:rPr lang="en-US" dirty="0" smtClean="0"/>
              <a:t>marker </a:t>
            </a:r>
            <a:r>
              <a:rPr lang="en-US" dirty="0"/>
              <a:t>meaning "or") signify that the "and [PO]" part is not to be included/printed if the Second Principal is empty. Thus you would read the Sentence Structure as "Subject Principal ...." (when there is no Second Principal) or "Subject Principal and Other Principal ..." (when both Principals are entered).</a:t>
            </a:r>
          </a:p>
          <a:p>
            <a:endParaRPr lang="en-US" dirty="0"/>
          </a:p>
        </p:txBody>
      </p:sp>
    </p:spTree>
    <p:extLst>
      <p:ext uri="{BB962C8B-B14F-4D97-AF65-F5344CB8AC3E}">
        <p14:creationId xmlns:p14="http://schemas.microsoft.com/office/powerpoint/2010/main" val="8178466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TMG </a:t>
            </a:r>
            <a:r>
              <a:rPr lang="en-US" dirty="0" smtClean="0"/>
              <a:t>files</a:t>
            </a:r>
            <a:endParaRPr lang="en-US" dirty="0"/>
          </a:p>
        </p:txBody>
      </p:sp>
      <p:sp>
        <p:nvSpPr>
          <p:cNvPr id="3" name="Content Placeholder 2"/>
          <p:cNvSpPr>
            <a:spLocks noGrp="1"/>
          </p:cNvSpPr>
          <p:nvPr>
            <p:ph idx="1"/>
          </p:nvPr>
        </p:nvSpPr>
        <p:spPr>
          <a:xfrm>
            <a:off x="457200" y="1417638"/>
            <a:ext cx="8229600" cy="2083371"/>
          </a:xfrm>
        </p:spPr>
        <p:txBody>
          <a:bodyPr>
            <a:normAutofit/>
          </a:bodyPr>
          <a:lstStyle/>
          <a:p>
            <a:pPr marL="0" indent="0">
              <a:buNone/>
            </a:pPr>
            <a:r>
              <a:rPr lang="en-US" sz="2400" dirty="0"/>
              <a:t>In TMG, use </a:t>
            </a:r>
            <a:r>
              <a:rPr lang="en-US" sz="2400" dirty="0" smtClean="0"/>
              <a:t>Help Access </a:t>
            </a:r>
            <a:r>
              <a:rPr lang="en-US" sz="2400" dirty="0"/>
              <a:t>Folders, then look at the second line, User Program Data Folder - that tells you which folder is being used. You can open it from there if you want.</a:t>
            </a:r>
          </a:p>
          <a:p>
            <a:endParaRPr lang="en-US" dirty="0"/>
          </a:p>
        </p:txBody>
      </p:sp>
      <p:pic>
        <p:nvPicPr>
          <p:cNvPr id="5" name="Picture 4"/>
          <p:cNvPicPr>
            <a:picLocks noChangeAspect="1"/>
          </p:cNvPicPr>
          <p:nvPr/>
        </p:nvPicPr>
        <p:blipFill>
          <a:blip r:embed="rId2"/>
          <a:stretch>
            <a:fillRect/>
          </a:stretch>
        </p:blipFill>
        <p:spPr>
          <a:xfrm>
            <a:off x="457200" y="2708920"/>
            <a:ext cx="8229600" cy="3869060"/>
          </a:xfrm>
          <a:prstGeom prst="rect">
            <a:avLst/>
          </a:prstGeom>
        </p:spPr>
      </p:pic>
    </p:spTree>
    <p:extLst>
      <p:ext uri="{BB962C8B-B14F-4D97-AF65-F5344CB8AC3E}">
        <p14:creationId xmlns:p14="http://schemas.microsoft.com/office/powerpoint/2010/main" val="34123928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normAutofit/>
          </a:bodyPr>
          <a:lstStyle/>
          <a:p>
            <a:r>
              <a:rPr lang="en-CA" dirty="0" smtClean="0"/>
              <a:t>Social </a:t>
            </a:r>
            <a:r>
              <a:rPr lang="en-CA" dirty="0"/>
              <a:t>M</a:t>
            </a:r>
            <a:r>
              <a:rPr lang="en-CA" dirty="0" smtClean="0"/>
              <a:t>edia Update</a:t>
            </a:r>
            <a:endParaRPr lang="en-CA" dirty="0"/>
          </a:p>
        </p:txBody>
      </p:sp>
      <p:sp>
        <p:nvSpPr>
          <p:cNvPr id="3" name="Content Placeholder 2"/>
          <p:cNvSpPr>
            <a:spLocks noGrp="1"/>
          </p:cNvSpPr>
          <p:nvPr>
            <p:ph idx="1"/>
          </p:nvPr>
        </p:nvSpPr>
        <p:spPr>
          <a:xfrm>
            <a:off x="457200" y="2060848"/>
            <a:ext cx="8579296" cy="4392488"/>
          </a:xfrm>
        </p:spPr>
        <p:txBody>
          <a:bodyPr>
            <a:normAutofit fontScale="85000" lnSpcReduction="10000"/>
          </a:bodyPr>
          <a:lstStyle/>
          <a:p>
            <a:pPr marL="0" indent="0">
              <a:buNone/>
            </a:pPr>
            <a:r>
              <a:rPr lang="en-CA" b="1" dirty="0" smtClean="0"/>
              <a:t>TMG-REFUGEES:</a:t>
            </a:r>
            <a:endParaRPr lang="en-CA" dirty="0" smtClean="0"/>
          </a:p>
          <a:p>
            <a:pPr marL="0" indent="0" algn="ctr">
              <a:buNone/>
            </a:pPr>
            <a:r>
              <a:rPr lang="en-CA" sz="2400" dirty="0" smtClean="0"/>
              <a:t>(</a:t>
            </a:r>
            <a:r>
              <a:rPr lang="en-CA" sz="2400" dirty="0" smtClean="0">
                <a:hlinkClick r:id="rId3"/>
              </a:rPr>
              <a:t>http</a:t>
            </a:r>
            <a:r>
              <a:rPr lang="en-CA" sz="2400" dirty="0">
                <a:hlinkClick r:id="rId3"/>
              </a:rPr>
              <a:t>://</a:t>
            </a:r>
            <a:r>
              <a:rPr lang="en-CA" sz="2400" dirty="0" smtClean="0">
                <a:hlinkClick r:id="rId3"/>
              </a:rPr>
              <a:t>lists.rootsweb.ancestry.com/index/other/Miscellaneous/TMG-REFUGEES.html</a:t>
            </a:r>
            <a:r>
              <a:rPr lang="en-CA" sz="2400" dirty="0" smtClean="0"/>
              <a:t>)</a:t>
            </a:r>
          </a:p>
          <a:p>
            <a:pPr marL="0" indent="0" algn="ctr">
              <a:buNone/>
            </a:pPr>
            <a:r>
              <a:rPr lang="en-CA" sz="2400" dirty="0" smtClean="0"/>
              <a:t>Website: </a:t>
            </a:r>
            <a:r>
              <a:rPr lang="en-CA" sz="2400" dirty="0" smtClean="0">
                <a:hlinkClick r:id="rId4"/>
              </a:rPr>
              <a:t>https://sites.google.com/site/tmgrefugees</a:t>
            </a:r>
            <a:r>
              <a:rPr lang="en-CA" sz="2400" dirty="0" smtClean="0"/>
              <a:t/>
            </a:r>
            <a:br>
              <a:rPr lang="en-CA" sz="2400" dirty="0" smtClean="0"/>
            </a:br>
            <a:endParaRPr lang="en-CA" sz="2400" dirty="0" smtClean="0"/>
          </a:p>
          <a:p>
            <a:pPr marL="0" indent="0">
              <a:buNone/>
            </a:pPr>
            <a:r>
              <a:rPr lang="en-CA" b="1" dirty="0" smtClean="0"/>
              <a:t>TMG Facebook Page</a:t>
            </a:r>
            <a:r>
              <a:rPr lang="en-CA" dirty="0" smtClean="0"/>
              <a:t>: </a:t>
            </a:r>
            <a:r>
              <a:rPr lang="en-CA" sz="2800" dirty="0" smtClean="0"/>
              <a:t>three posts plus 16 comments in February</a:t>
            </a:r>
          </a:p>
          <a:p>
            <a:pPr marL="0" indent="0" algn="ctr">
              <a:buNone/>
            </a:pPr>
            <a:r>
              <a:rPr lang="en-CA" sz="2400" dirty="0" smtClean="0"/>
              <a:t>(</a:t>
            </a:r>
            <a:r>
              <a:rPr lang="en-CA" sz="2400" dirty="0" smtClean="0">
                <a:hlinkClick r:id="rId5"/>
              </a:rPr>
              <a:t>https</a:t>
            </a:r>
            <a:r>
              <a:rPr lang="en-CA" sz="2400" dirty="0">
                <a:hlinkClick r:id="rId5"/>
              </a:rPr>
              <a:t>://www.facebook.com/groups/themastergenealogist</a:t>
            </a:r>
            <a:r>
              <a:rPr lang="en-CA" sz="2400" dirty="0" smtClean="0">
                <a:hlinkClick r:id="rId5"/>
              </a:rPr>
              <a:t>/</a:t>
            </a:r>
            <a:r>
              <a:rPr lang="en-CA" sz="2400" dirty="0" smtClean="0"/>
              <a:t>)</a:t>
            </a:r>
          </a:p>
          <a:p>
            <a:pPr marL="0" indent="0">
              <a:buNone/>
            </a:pPr>
            <a:endParaRPr lang="en-CA" sz="2400" dirty="0" smtClean="0"/>
          </a:p>
          <a:p>
            <a:pPr marL="0" indent="0">
              <a:buNone/>
            </a:pPr>
            <a:r>
              <a:rPr lang="en-CA" b="1" dirty="0" smtClean="0"/>
              <a:t>TMG </a:t>
            </a:r>
            <a:r>
              <a:rPr lang="en-CA" b="1" dirty="0"/>
              <a:t>Mailing List </a:t>
            </a:r>
            <a:r>
              <a:rPr lang="en-CA" sz="2400" dirty="0" smtClean="0"/>
              <a:t>(</a:t>
            </a:r>
            <a:r>
              <a:rPr lang="en-CA" sz="2400" dirty="0" smtClean="0">
                <a:hlinkClick r:id="rId6"/>
              </a:rPr>
              <a:t>http</a:t>
            </a:r>
            <a:r>
              <a:rPr lang="en-CA" sz="2400" dirty="0">
                <a:hlinkClick r:id="rId6"/>
              </a:rPr>
              <a:t>://</a:t>
            </a:r>
            <a:r>
              <a:rPr lang="en-CA" sz="2400" dirty="0" smtClean="0">
                <a:hlinkClick r:id="rId6"/>
              </a:rPr>
              <a:t>lists.rootsweb.ancestry.com/index/other/Software/TMG.html</a:t>
            </a:r>
            <a:r>
              <a:rPr lang="en-CA" sz="2400" dirty="0" smtClean="0"/>
              <a:t>)</a:t>
            </a:r>
          </a:p>
          <a:p>
            <a:pPr lvl="1" fontAlgn="b"/>
            <a:r>
              <a:rPr lang="en-US" dirty="0" smtClean="0"/>
              <a:t>Jan 2017</a:t>
            </a:r>
            <a:r>
              <a:rPr lang="en-US" dirty="0"/>
              <a:t>	</a:t>
            </a:r>
            <a:r>
              <a:rPr lang="en-US" dirty="0" smtClean="0"/>
              <a:t>103 messages</a:t>
            </a:r>
          </a:p>
          <a:p>
            <a:pPr lvl="1" fontAlgn="b"/>
            <a:r>
              <a:rPr lang="en-US" dirty="0" smtClean="0"/>
              <a:t>Feb 2017</a:t>
            </a:r>
            <a:r>
              <a:rPr lang="en-US" dirty="0"/>
              <a:t>	</a:t>
            </a:r>
            <a:r>
              <a:rPr lang="en-US" dirty="0" smtClean="0"/>
              <a:t>113 </a:t>
            </a:r>
            <a:r>
              <a:rPr lang="en-US" dirty="0"/>
              <a:t>messages</a:t>
            </a:r>
          </a:p>
          <a:p>
            <a:pPr lvl="1" fontAlgn="b"/>
            <a:endParaRPr lang="en-US" dirty="0"/>
          </a:p>
          <a:p>
            <a:endParaRPr lang="en-CA" dirty="0"/>
          </a:p>
        </p:txBody>
      </p:sp>
    </p:spTree>
    <p:extLst>
      <p:ext uri="{BB962C8B-B14F-4D97-AF65-F5344CB8AC3E}">
        <p14:creationId xmlns:p14="http://schemas.microsoft.com/office/powerpoint/2010/main" val="24426868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features </a:t>
            </a:r>
            <a:r>
              <a:rPr lang="en-US" dirty="0"/>
              <a:t>of </a:t>
            </a:r>
            <a:r>
              <a:rPr lang="en-US" dirty="0" smtClean="0"/>
              <a:t>v9.00</a:t>
            </a:r>
            <a:endParaRPr lang="en-US" dirty="0"/>
          </a:p>
        </p:txBody>
      </p:sp>
      <p:sp>
        <p:nvSpPr>
          <p:cNvPr id="3" name="Content Placeholder 2"/>
          <p:cNvSpPr>
            <a:spLocks noGrp="1"/>
          </p:cNvSpPr>
          <p:nvPr>
            <p:ph idx="1"/>
          </p:nvPr>
        </p:nvSpPr>
        <p:spPr>
          <a:xfrm>
            <a:off x="457200" y="1417638"/>
            <a:ext cx="8229600" cy="5251722"/>
          </a:xfrm>
        </p:spPr>
        <p:txBody>
          <a:bodyPr>
            <a:normAutofit fontScale="70000" lnSpcReduction="20000"/>
          </a:bodyPr>
          <a:lstStyle/>
          <a:p>
            <a:pPr marL="0" indent="0">
              <a:spcBef>
                <a:spcPts val="0"/>
              </a:spcBef>
              <a:spcAft>
                <a:spcPts val="600"/>
              </a:spcAft>
              <a:buNone/>
            </a:pPr>
            <a:r>
              <a:rPr lang="en-US" dirty="0" smtClean="0"/>
              <a:t>LH: </a:t>
            </a:r>
            <a:r>
              <a:rPr lang="en-US" dirty="0"/>
              <a:t>Citations - add a new source without leaving the Citation screen.</a:t>
            </a:r>
          </a:p>
          <a:p>
            <a:pPr marL="0" indent="0">
              <a:spcBef>
                <a:spcPts val="0"/>
              </a:spcBef>
              <a:spcAft>
                <a:spcPts val="600"/>
              </a:spcAft>
              <a:buNone/>
            </a:pPr>
            <a:r>
              <a:rPr lang="en-US" dirty="0" smtClean="0">
                <a:solidFill>
                  <a:schemeClr val="accent2"/>
                </a:solidFill>
              </a:rPr>
              <a:t>TR: Very useful </a:t>
            </a:r>
            <a:r>
              <a:rPr lang="en-US" dirty="0">
                <a:solidFill>
                  <a:schemeClr val="accent2"/>
                </a:solidFill>
              </a:rPr>
              <a:t>when adding common types of Sources. I use this all the time with emails and obits, though some other types I prefer to copy an existing Source and edit.</a:t>
            </a:r>
          </a:p>
          <a:p>
            <a:pPr marL="0" indent="0">
              <a:spcBef>
                <a:spcPts val="0"/>
              </a:spcBef>
              <a:spcAft>
                <a:spcPts val="600"/>
              </a:spcAft>
              <a:buNone/>
            </a:pPr>
            <a:r>
              <a:rPr lang="en-US" dirty="0" smtClean="0"/>
              <a:t>LH: </a:t>
            </a:r>
            <a:r>
              <a:rPr lang="en-US" dirty="0"/>
              <a:t>Citations - preview the source output directly from the </a:t>
            </a:r>
            <a:r>
              <a:rPr lang="en-US" dirty="0" smtClean="0"/>
              <a:t>Citation screen</a:t>
            </a:r>
            <a:r>
              <a:rPr lang="en-US" dirty="0"/>
              <a:t>.</a:t>
            </a:r>
          </a:p>
          <a:p>
            <a:pPr marL="0" indent="0">
              <a:spcBef>
                <a:spcPts val="0"/>
              </a:spcBef>
              <a:spcAft>
                <a:spcPts val="600"/>
              </a:spcAft>
              <a:buNone/>
            </a:pPr>
            <a:r>
              <a:rPr lang="en-US" dirty="0" smtClean="0">
                <a:solidFill>
                  <a:schemeClr val="accent2"/>
                </a:solidFill>
              </a:rPr>
              <a:t>TR: This </a:t>
            </a:r>
            <a:r>
              <a:rPr lang="en-US" dirty="0">
                <a:solidFill>
                  <a:schemeClr val="accent2"/>
                </a:solidFill>
              </a:rPr>
              <a:t>has been on the </a:t>
            </a:r>
            <a:r>
              <a:rPr lang="en-US" dirty="0" err="1">
                <a:solidFill>
                  <a:schemeClr val="accent2"/>
                </a:solidFill>
              </a:rPr>
              <a:t>wishlist</a:t>
            </a:r>
            <a:r>
              <a:rPr lang="en-US" dirty="0">
                <a:solidFill>
                  <a:schemeClr val="accent2"/>
                </a:solidFill>
              </a:rPr>
              <a:t> for a very long time, and it's very handy. </a:t>
            </a:r>
            <a:r>
              <a:rPr lang="en-US" dirty="0" smtClean="0">
                <a:solidFill>
                  <a:schemeClr val="accent2"/>
                </a:solidFill>
              </a:rPr>
              <a:t>Not </a:t>
            </a:r>
            <a:r>
              <a:rPr lang="en-US" dirty="0">
                <a:solidFill>
                  <a:schemeClr val="accent2"/>
                </a:solidFill>
              </a:rPr>
              <a:t>only to preview a Source you are creating with the feature above, but more to let you see the full text of an existing Citation without opening the Master Source List. Also very handy for copying a Citation when you are sending someone a note about a person.</a:t>
            </a:r>
          </a:p>
          <a:p>
            <a:pPr marL="0" indent="0">
              <a:spcBef>
                <a:spcPts val="0"/>
              </a:spcBef>
              <a:spcAft>
                <a:spcPts val="600"/>
              </a:spcAft>
              <a:buNone/>
            </a:pPr>
            <a:r>
              <a:rPr lang="en-US" dirty="0" smtClean="0"/>
              <a:t>LH: </a:t>
            </a:r>
            <a:r>
              <a:rPr lang="en-US" dirty="0"/>
              <a:t>Add Multiple People - add shared events (e.g</a:t>
            </a:r>
            <a:r>
              <a:rPr lang="en-US" dirty="0" smtClean="0"/>
              <a:t>. </a:t>
            </a:r>
            <a:r>
              <a:rPr lang="en-US" dirty="0"/>
              <a:t>Census) on the </a:t>
            </a:r>
            <a:r>
              <a:rPr lang="en-US" dirty="0" smtClean="0"/>
              <a:t>Add Multiple </a:t>
            </a:r>
            <a:r>
              <a:rPr lang="en-US" dirty="0"/>
              <a:t>People and Add Family screens, including the role of </a:t>
            </a:r>
            <a:r>
              <a:rPr lang="en-US" dirty="0" smtClean="0"/>
              <a:t>each participant</a:t>
            </a:r>
            <a:r>
              <a:rPr lang="en-US" dirty="0"/>
              <a:t>.</a:t>
            </a:r>
          </a:p>
          <a:p>
            <a:pPr marL="0" indent="0">
              <a:spcBef>
                <a:spcPts val="0"/>
              </a:spcBef>
              <a:spcAft>
                <a:spcPts val="600"/>
              </a:spcAft>
              <a:buNone/>
            </a:pPr>
            <a:r>
              <a:rPr lang="en-US" dirty="0" smtClean="0"/>
              <a:t>LH: </a:t>
            </a:r>
            <a:r>
              <a:rPr lang="en-US" dirty="0"/>
              <a:t>Add Multiple People - add an Age column with a Birth Date column</a:t>
            </a:r>
            <a:r>
              <a:rPr lang="en-US" dirty="0" smtClean="0"/>
              <a:t>. If </a:t>
            </a:r>
            <a:r>
              <a:rPr lang="en-US" dirty="0"/>
              <a:t>an age and the event date are added for a person, the Birth </a:t>
            </a:r>
            <a:r>
              <a:rPr lang="en-US" dirty="0" smtClean="0"/>
              <a:t>date will </a:t>
            </a:r>
            <a:r>
              <a:rPr lang="en-US" dirty="0"/>
              <a:t>be calculated automatically</a:t>
            </a:r>
            <a:r>
              <a:rPr lang="en-US" dirty="0" smtClean="0"/>
              <a:t>.</a:t>
            </a:r>
            <a:endParaRPr lang="en-US" dirty="0"/>
          </a:p>
        </p:txBody>
      </p:sp>
    </p:spTree>
    <p:extLst>
      <p:ext uri="{BB962C8B-B14F-4D97-AF65-F5344CB8AC3E}">
        <p14:creationId xmlns:p14="http://schemas.microsoft.com/office/powerpoint/2010/main" val="17063284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features </a:t>
            </a:r>
            <a:r>
              <a:rPr lang="en-US" dirty="0"/>
              <a:t>of </a:t>
            </a:r>
            <a:r>
              <a:rPr lang="en-US" dirty="0" smtClean="0"/>
              <a:t>v9.00</a:t>
            </a:r>
            <a:endParaRPr lang="en-US" dirty="0"/>
          </a:p>
        </p:txBody>
      </p:sp>
      <p:sp>
        <p:nvSpPr>
          <p:cNvPr id="3" name="Content Placeholder 2"/>
          <p:cNvSpPr>
            <a:spLocks noGrp="1"/>
          </p:cNvSpPr>
          <p:nvPr>
            <p:ph idx="1"/>
          </p:nvPr>
        </p:nvSpPr>
        <p:spPr>
          <a:xfrm>
            <a:off x="457200" y="1417638"/>
            <a:ext cx="8363272" cy="5251722"/>
          </a:xfrm>
        </p:spPr>
        <p:txBody>
          <a:bodyPr>
            <a:noAutofit/>
          </a:bodyPr>
          <a:lstStyle/>
          <a:p>
            <a:pPr marL="0" indent="0">
              <a:spcBef>
                <a:spcPts val="0"/>
              </a:spcBef>
              <a:spcAft>
                <a:spcPts val="600"/>
              </a:spcAft>
              <a:buNone/>
            </a:pPr>
            <a:r>
              <a:rPr lang="en-US" sz="2200" dirty="0"/>
              <a:t>LH: Add Multiple People - Copy button allows you to copy the value in the top cell of a column to everyone else on that screen.</a:t>
            </a:r>
          </a:p>
          <a:p>
            <a:pPr marL="0" indent="0">
              <a:spcBef>
                <a:spcPts val="0"/>
              </a:spcBef>
              <a:spcAft>
                <a:spcPts val="600"/>
              </a:spcAft>
              <a:buNone/>
            </a:pPr>
            <a:r>
              <a:rPr lang="en-US" sz="2200" dirty="0">
                <a:solidFill>
                  <a:schemeClr val="accent2"/>
                </a:solidFill>
              </a:rPr>
              <a:t>TR: Some folks love them, I find them useless because you can't customize the CDs for each event, which I do a lot.</a:t>
            </a:r>
          </a:p>
          <a:p>
            <a:pPr marL="0" indent="0">
              <a:spcBef>
                <a:spcPts val="0"/>
              </a:spcBef>
              <a:spcAft>
                <a:spcPts val="600"/>
              </a:spcAft>
              <a:buNone/>
            </a:pPr>
            <a:r>
              <a:rPr lang="en-US" sz="2200" dirty="0"/>
              <a:t>LH: Tag Type Definition - Reminders can now be added for roles.</a:t>
            </a:r>
          </a:p>
          <a:p>
            <a:pPr marL="0" indent="0">
              <a:spcBef>
                <a:spcPts val="0"/>
              </a:spcBef>
              <a:spcAft>
                <a:spcPts val="600"/>
              </a:spcAft>
              <a:buNone/>
            </a:pPr>
            <a:r>
              <a:rPr lang="en-US" sz="2200" dirty="0">
                <a:solidFill>
                  <a:schemeClr val="accent2"/>
                </a:solidFill>
              </a:rPr>
              <a:t>TR: Handy if you use Roles other than the default Principal and Witness, but I've never found a need for it.</a:t>
            </a:r>
          </a:p>
          <a:p>
            <a:pPr marL="0" indent="0">
              <a:spcBef>
                <a:spcPts val="0"/>
              </a:spcBef>
              <a:spcAft>
                <a:spcPts val="600"/>
              </a:spcAft>
              <a:buNone/>
            </a:pPr>
            <a:r>
              <a:rPr lang="en-US" sz="2200" dirty="0" smtClean="0"/>
              <a:t>LH: </a:t>
            </a:r>
            <a:r>
              <a:rPr lang="en-US" sz="2200" dirty="0"/>
              <a:t>Tag Entry - Right-clicking in either principal ID number field </a:t>
            </a:r>
            <a:r>
              <a:rPr lang="en-US" sz="2200" dirty="0" smtClean="0"/>
              <a:t>offers </a:t>
            </a:r>
            <a:r>
              <a:rPr lang="en-US" sz="2200" dirty="0"/>
              <a:t>an option to switch the Principal ID numbers.</a:t>
            </a:r>
          </a:p>
          <a:p>
            <a:pPr marL="0" indent="0">
              <a:spcBef>
                <a:spcPts val="0"/>
              </a:spcBef>
              <a:spcAft>
                <a:spcPts val="600"/>
              </a:spcAft>
              <a:buNone/>
            </a:pPr>
            <a:r>
              <a:rPr lang="en-US" sz="2200" dirty="0" smtClean="0">
                <a:solidFill>
                  <a:schemeClr val="accent2"/>
                </a:solidFill>
              </a:rPr>
              <a:t>TR: I </a:t>
            </a:r>
            <a:r>
              <a:rPr lang="en-US" sz="2200" dirty="0">
                <a:solidFill>
                  <a:schemeClr val="accent2"/>
                </a:solidFill>
              </a:rPr>
              <a:t>didn't know this </a:t>
            </a:r>
            <a:r>
              <a:rPr lang="en-US" sz="2200" dirty="0" smtClean="0">
                <a:solidFill>
                  <a:schemeClr val="accent2"/>
                </a:solidFill>
              </a:rPr>
              <a:t>until </a:t>
            </a:r>
            <a:r>
              <a:rPr lang="en-US" sz="2200" dirty="0">
                <a:solidFill>
                  <a:schemeClr val="accent2"/>
                </a:solidFill>
              </a:rPr>
              <a:t>Lee </a:t>
            </a:r>
            <a:r>
              <a:rPr lang="en-US" sz="2200" dirty="0" smtClean="0">
                <a:solidFill>
                  <a:schemeClr val="accent2"/>
                </a:solidFill>
              </a:rPr>
              <a:t>posted but I </a:t>
            </a:r>
            <a:r>
              <a:rPr lang="en-US" sz="2200" dirty="0">
                <a:solidFill>
                  <a:schemeClr val="accent2"/>
                </a:solidFill>
              </a:rPr>
              <a:t>never worry about the order of the Principals.</a:t>
            </a:r>
          </a:p>
          <a:p>
            <a:pPr marL="0" indent="0">
              <a:spcBef>
                <a:spcPts val="0"/>
              </a:spcBef>
              <a:spcAft>
                <a:spcPts val="600"/>
              </a:spcAft>
              <a:buNone/>
            </a:pPr>
            <a:r>
              <a:rPr lang="en-US" sz="2200" dirty="0" smtClean="0"/>
              <a:t>LH: </a:t>
            </a:r>
            <a:r>
              <a:rPr lang="en-US" sz="2200" dirty="0"/>
              <a:t>Tag Entry - The notice about irregular date entry has been </a:t>
            </a:r>
            <a:r>
              <a:rPr lang="en-US" sz="2200" dirty="0" smtClean="0"/>
              <a:t>revised </a:t>
            </a:r>
            <a:r>
              <a:rPr lang="en-US" sz="2200" dirty="0"/>
              <a:t>to work better and to be more informative.</a:t>
            </a:r>
          </a:p>
          <a:p>
            <a:pPr marL="0" indent="0">
              <a:spcBef>
                <a:spcPts val="0"/>
              </a:spcBef>
              <a:spcAft>
                <a:spcPts val="600"/>
              </a:spcAft>
              <a:buNone/>
            </a:pPr>
            <a:r>
              <a:rPr lang="en-US" sz="2200" dirty="0" smtClean="0">
                <a:solidFill>
                  <a:schemeClr val="accent2"/>
                </a:solidFill>
              </a:rPr>
              <a:t>TR: Handy.</a:t>
            </a:r>
            <a:endParaRPr lang="en-US" sz="2200" dirty="0">
              <a:solidFill>
                <a:schemeClr val="accent2"/>
              </a:solidFill>
            </a:endParaRPr>
          </a:p>
        </p:txBody>
      </p:sp>
    </p:spTree>
    <p:extLst>
      <p:ext uri="{BB962C8B-B14F-4D97-AF65-F5344CB8AC3E}">
        <p14:creationId xmlns:p14="http://schemas.microsoft.com/office/powerpoint/2010/main" val="29096722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features </a:t>
            </a:r>
            <a:r>
              <a:rPr lang="en-US" dirty="0"/>
              <a:t>of </a:t>
            </a:r>
            <a:r>
              <a:rPr lang="en-US" dirty="0" smtClean="0"/>
              <a:t>v9.00</a:t>
            </a:r>
            <a:endParaRPr lang="en-US" dirty="0"/>
          </a:p>
        </p:txBody>
      </p:sp>
      <p:sp>
        <p:nvSpPr>
          <p:cNvPr id="3" name="Content Placeholder 2"/>
          <p:cNvSpPr>
            <a:spLocks noGrp="1"/>
          </p:cNvSpPr>
          <p:nvPr>
            <p:ph idx="1"/>
          </p:nvPr>
        </p:nvSpPr>
        <p:spPr>
          <a:xfrm>
            <a:off x="457200" y="1268760"/>
            <a:ext cx="8363272" cy="5400600"/>
          </a:xfrm>
        </p:spPr>
        <p:txBody>
          <a:bodyPr>
            <a:noAutofit/>
          </a:bodyPr>
          <a:lstStyle/>
          <a:p>
            <a:pPr marL="0" indent="0">
              <a:spcBef>
                <a:spcPts val="0"/>
              </a:spcBef>
              <a:spcAft>
                <a:spcPts val="600"/>
              </a:spcAft>
              <a:buNone/>
            </a:pPr>
            <a:r>
              <a:rPr lang="en-US" sz="2000" dirty="0" smtClean="0"/>
              <a:t>LH: </a:t>
            </a:r>
            <a:r>
              <a:rPr lang="en-US" sz="2000" dirty="0"/>
              <a:t>Tag Entry - Reminders now show on the Add/Edit Witness screens. A </a:t>
            </a:r>
            <a:r>
              <a:rPr lang="en-US" sz="2000" dirty="0" smtClean="0"/>
              <a:t>role </a:t>
            </a:r>
            <a:r>
              <a:rPr lang="en-US" sz="2000" dirty="0"/>
              <a:t>reminder will display if it exists and will change if you change </a:t>
            </a:r>
            <a:r>
              <a:rPr lang="en-US" sz="2000" dirty="0" smtClean="0"/>
              <a:t>the </a:t>
            </a:r>
            <a:r>
              <a:rPr lang="en-US" sz="2000" dirty="0"/>
              <a:t>Witness roles. If no role reminder exists, the tag type reminder </a:t>
            </a:r>
            <a:r>
              <a:rPr lang="en-US" sz="2000" dirty="0" smtClean="0"/>
              <a:t>will </a:t>
            </a:r>
            <a:r>
              <a:rPr lang="en-US" sz="2000" dirty="0"/>
              <a:t>display.</a:t>
            </a:r>
          </a:p>
          <a:p>
            <a:pPr marL="0" indent="0">
              <a:spcBef>
                <a:spcPts val="0"/>
              </a:spcBef>
              <a:spcAft>
                <a:spcPts val="600"/>
              </a:spcAft>
              <a:buNone/>
            </a:pPr>
            <a:r>
              <a:rPr lang="en-US" sz="2000" dirty="0">
                <a:solidFill>
                  <a:schemeClr val="accent2"/>
                </a:solidFill>
              </a:rPr>
              <a:t>TR: Handy if you use Roles other than the default Principal and Witness, but I've never found a need for it.</a:t>
            </a:r>
          </a:p>
          <a:p>
            <a:pPr marL="0" indent="0">
              <a:spcBef>
                <a:spcPts val="0"/>
              </a:spcBef>
              <a:spcAft>
                <a:spcPts val="600"/>
              </a:spcAft>
              <a:buNone/>
            </a:pPr>
            <a:r>
              <a:rPr lang="en-US" sz="2000" dirty="0" smtClean="0"/>
              <a:t>LH: </a:t>
            </a:r>
            <a:r>
              <a:rPr lang="en-US" sz="2000" dirty="0"/>
              <a:t>Sentences - The right-click menus in the Sentence fields are much </a:t>
            </a:r>
            <a:r>
              <a:rPr lang="en-US" sz="2000" dirty="0" smtClean="0"/>
              <a:t>more </a:t>
            </a:r>
            <a:r>
              <a:rPr lang="en-US" sz="2000" dirty="0"/>
              <a:t>informative about the role variables being selected.</a:t>
            </a:r>
          </a:p>
          <a:p>
            <a:pPr marL="0" indent="0">
              <a:spcBef>
                <a:spcPts val="0"/>
              </a:spcBef>
              <a:spcAft>
                <a:spcPts val="600"/>
              </a:spcAft>
              <a:buNone/>
            </a:pPr>
            <a:r>
              <a:rPr lang="en-US" sz="2000" dirty="0" smtClean="0">
                <a:solidFill>
                  <a:schemeClr val="accent2"/>
                </a:solidFill>
              </a:rPr>
              <a:t>TR: This </a:t>
            </a:r>
            <a:r>
              <a:rPr lang="en-US" sz="2000" dirty="0">
                <a:solidFill>
                  <a:schemeClr val="accent2"/>
                </a:solidFill>
              </a:rPr>
              <a:t>is now very handy if you work with Roles, or with the new Subject variables.</a:t>
            </a:r>
          </a:p>
          <a:p>
            <a:pPr marL="0" indent="0">
              <a:spcBef>
                <a:spcPts val="0"/>
              </a:spcBef>
              <a:spcAft>
                <a:spcPts val="600"/>
              </a:spcAft>
              <a:buNone/>
            </a:pPr>
            <a:r>
              <a:rPr lang="en-US" sz="2000" dirty="0" smtClean="0"/>
              <a:t>LH: </a:t>
            </a:r>
            <a:r>
              <a:rPr lang="en-US" sz="2000" dirty="0"/>
              <a:t>Sentences - A number of new variables for event tags have been </a:t>
            </a:r>
            <a:r>
              <a:rPr lang="en-US" sz="2000" dirty="0" smtClean="0"/>
              <a:t>added. The </a:t>
            </a:r>
            <a:r>
              <a:rPr lang="en-US" sz="2000" dirty="0"/>
              <a:t>"Subject" is the person about whom the current sentence is </a:t>
            </a:r>
            <a:r>
              <a:rPr lang="en-US" sz="2000" dirty="0" smtClean="0"/>
              <a:t>being </a:t>
            </a:r>
            <a:r>
              <a:rPr lang="en-US" sz="2000" dirty="0"/>
              <a:t>constructed (the current Principal or the current Witness</a:t>
            </a:r>
            <a:r>
              <a:rPr lang="en-US" sz="2000" dirty="0" smtClean="0"/>
              <a:t>). These </a:t>
            </a:r>
            <a:r>
              <a:rPr lang="en-US" sz="2000" dirty="0"/>
              <a:t>new variables are designed to make the global and custom </a:t>
            </a:r>
            <a:r>
              <a:rPr lang="en-US" sz="2000" dirty="0" smtClean="0"/>
              <a:t>sentences </a:t>
            </a:r>
            <a:r>
              <a:rPr lang="en-US" sz="2000" dirty="0"/>
              <a:t>much more flexible.</a:t>
            </a:r>
          </a:p>
          <a:p>
            <a:pPr marL="0" indent="0">
              <a:spcBef>
                <a:spcPts val="0"/>
              </a:spcBef>
              <a:spcAft>
                <a:spcPts val="600"/>
              </a:spcAft>
              <a:buNone/>
            </a:pPr>
            <a:r>
              <a:rPr lang="en-US" sz="2000" dirty="0" smtClean="0">
                <a:solidFill>
                  <a:schemeClr val="accent2"/>
                </a:solidFill>
              </a:rPr>
              <a:t>TR: For </a:t>
            </a:r>
            <a:r>
              <a:rPr lang="en-US" sz="2000" dirty="0">
                <a:solidFill>
                  <a:schemeClr val="accent2"/>
                </a:solidFill>
              </a:rPr>
              <a:t>those who use Narrative output this may be the biggest feature of all. I use them all the time. Very handy.</a:t>
            </a:r>
          </a:p>
          <a:p>
            <a:pPr marL="0" indent="0" algn="ctr">
              <a:spcBef>
                <a:spcPts val="1200"/>
              </a:spcBef>
              <a:buNone/>
            </a:pPr>
            <a:r>
              <a:rPr lang="en-US" sz="1400" dirty="0" smtClean="0"/>
              <a:t>There </a:t>
            </a:r>
            <a:r>
              <a:rPr lang="en-US" sz="1400" dirty="0"/>
              <a:t>were also a few other new features added to the later minor upgrade to v9, but these were the main ones.</a:t>
            </a:r>
          </a:p>
        </p:txBody>
      </p:sp>
    </p:spTree>
    <p:extLst>
      <p:ext uri="{BB962C8B-B14F-4D97-AF65-F5344CB8AC3E}">
        <p14:creationId xmlns:p14="http://schemas.microsoft.com/office/powerpoint/2010/main" val="16482695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features </a:t>
            </a:r>
            <a:r>
              <a:rPr lang="en-US" dirty="0"/>
              <a:t>of </a:t>
            </a:r>
            <a:r>
              <a:rPr lang="en-US" dirty="0" smtClean="0"/>
              <a:t>v9.00</a:t>
            </a:r>
            <a:endParaRPr lang="en-US" dirty="0"/>
          </a:p>
        </p:txBody>
      </p:sp>
      <p:sp>
        <p:nvSpPr>
          <p:cNvPr id="3" name="Content Placeholder 2"/>
          <p:cNvSpPr>
            <a:spLocks noGrp="1"/>
          </p:cNvSpPr>
          <p:nvPr>
            <p:ph idx="1"/>
          </p:nvPr>
        </p:nvSpPr>
        <p:spPr>
          <a:xfrm>
            <a:off x="457200" y="1417638"/>
            <a:ext cx="8229600" cy="5251722"/>
          </a:xfrm>
        </p:spPr>
        <p:txBody>
          <a:bodyPr>
            <a:normAutofit/>
          </a:bodyPr>
          <a:lstStyle/>
          <a:p>
            <a:pPr marL="0" indent="0">
              <a:buNone/>
            </a:pPr>
            <a:endParaRPr lang="en-US" dirty="0"/>
          </a:p>
          <a:p>
            <a:r>
              <a:rPr lang="en-US" dirty="0"/>
              <a:t>If you are thinking about upgrading to TMG 9 don't wait too long - we don't know how long serial numbers will remain available. I don't see that anyone has answered Erik's question on that point - yes, they are currently available. See </a:t>
            </a:r>
            <a:r>
              <a:rPr lang="en-US" u="sng" dirty="0">
                <a:hlinkClick r:id="rId3"/>
              </a:rPr>
              <a:t>http://tmg.reigelridge.com/future.htm#resellers</a:t>
            </a:r>
            <a:endParaRPr lang="en-US" dirty="0"/>
          </a:p>
        </p:txBody>
      </p:sp>
    </p:spTree>
    <p:extLst>
      <p:ext uri="{BB962C8B-B14F-4D97-AF65-F5344CB8AC3E}">
        <p14:creationId xmlns:p14="http://schemas.microsoft.com/office/powerpoint/2010/main" val="40936367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6"/>
          <p:cNvSpPr>
            <a:spLocks noChangeArrowheads="1"/>
          </p:cNvSpPr>
          <p:nvPr/>
        </p:nvSpPr>
        <p:spPr bwMode="auto">
          <a:xfrm>
            <a:off x="2087724" y="4995175"/>
            <a:ext cx="51435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CA" altLang="en-US" sz="1800" dirty="0">
                <a:latin typeface="Calibri" panose="020F0502020204030204" pitchFamily="34" charset="0"/>
                <a:ea typeface="Calibri" panose="020F0502020204030204" pitchFamily="34" charset="0"/>
                <a:cs typeface="Times New Roman" panose="02020603050405020304" pitchFamily="18" charset="0"/>
              </a:rPr>
              <a:t>E-mail: </a:t>
            </a:r>
            <a:r>
              <a:rPr lang="en-CA" altLang="en-US" sz="1800" dirty="0">
                <a:hlinkClick r:id="rId3"/>
              </a:rPr>
              <a:t>conference2017@ogs.on.ca</a:t>
            </a:r>
            <a:endParaRPr lang="en-CA" altLang="en-US" sz="1800" dirty="0"/>
          </a:p>
          <a:p>
            <a:pPr algn="ctr">
              <a:spcBef>
                <a:spcPct val="0"/>
              </a:spcBef>
              <a:buNone/>
            </a:pPr>
            <a:r>
              <a:rPr lang="en-CA" sz="1800" u="sng" dirty="0"/>
              <a:t>https</a:t>
            </a:r>
            <a:r>
              <a:rPr lang="en-CA" sz="1800" u="sng"/>
              <a:t>://</a:t>
            </a:r>
            <a:r>
              <a:rPr lang="en-CA" sz="1800" u="sng">
                <a:hlinkClick r:id="rId4"/>
              </a:rPr>
              <a:t>conference2017.ogs.on.ca</a:t>
            </a:r>
            <a:r>
              <a:rPr lang="en-CA" sz="1800" u="sng" dirty="0"/>
              <a:t>/</a:t>
            </a:r>
            <a:endParaRPr lang="en-CA" sz="1800" dirty="0"/>
          </a:p>
        </p:txBody>
      </p:sp>
      <p:sp>
        <p:nvSpPr>
          <p:cNvPr id="5" name="Slide Number Placeholder 4"/>
          <p:cNvSpPr>
            <a:spLocks noGrp="1"/>
          </p:cNvSpPr>
          <p:nvPr>
            <p:ph type="sldNum" sz="quarter" idx="4294967295"/>
          </p:nvPr>
        </p:nvSpPr>
        <p:spPr>
          <a:xfrm>
            <a:off x="6057900" y="5624514"/>
            <a:ext cx="1600200" cy="273844"/>
          </a:xfrm>
        </p:spPr>
        <p:txBody>
          <a:bodyPr/>
          <a:lstStyle/>
          <a:p>
            <a:fld id="{D57F1E4F-1CFF-5643-939E-217C01CDF565}" type="slidenum">
              <a:rPr lang="en-US" smtClean="0"/>
              <a:pPr/>
              <a:t>24</a:t>
            </a:fld>
            <a:endParaRPr lang="en-US" dirty="0"/>
          </a:p>
        </p:txBody>
      </p:sp>
      <p:pic>
        <p:nvPicPr>
          <p:cNvPr id="6" name="Content Placeholder 5"/>
          <p:cNvPicPr>
            <a:picLocks noGrp="1" noChangeAspect="1"/>
          </p:cNvPicPr>
          <p:nvPr>
            <p:ph idx="1"/>
          </p:nvPr>
        </p:nvPicPr>
        <p:blipFill>
          <a:blip r:embed="rId5" cstate="print">
            <a:extLst>
              <a:ext uri="{28A0092B-C50C-407E-A947-70E740481C1C}">
                <a14:useLocalDpi xmlns:a14="http://schemas.microsoft.com/office/drawing/2010/main" val="0"/>
              </a:ext>
            </a:extLst>
          </a:blip>
          <a:stretch>
            <a:fillRect/>
          </a:stretch>
        </p:blipFill>
        <p:spPr>
          <a:xfrm>
            <a:off x="1485900" y="1160749"/>
            <a:ext cx="6172200" cy="3402378"/>
          </a:xfrm>
        </p:spPr>
      </p:pic>
    </p:spTree>
    <p:extLst>
      <p:ext uri="{BB962C8B-B14F-4D97-AF65-F5344CB8AC3E}">
        <p14:creationId xmlns:p14="http://schemas.microsoft.com/office/powerpoint/2010/main" val="2105905615"/>
      </p:ext>
    </p:extLst>
  </p:cSld>
  <p:clrMapOvr>
    <a:masterClrMapping/>
  </p:clrMapOvr>
  <mc:AlternateContent xmlns:mc="http://schemas.openxmlformats.org/markup-compatibility/2006" xmlns:p14="http://schemas.microsoft.com/office/powerpoint/2010/main">
    <mc:Choice Requires="p14">
      <p:transition spd="slow" p14:dur="2000" advTm="10784"/>
    </mc:Choice>
    <mc:Fallback xmlns="">
      <p:transition spd="slow" advTm="10784"/>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TMG Download</a:t>
            </a:r>
            <a:endParaRPr lang="en-US" dirty="0"/>
          </a:p>
        </p:txBody>
      </p:sp>
      <p:sp>
        <p:nvSpPr>
          <p:cNvPr id="3" name="Content Placeholder 2"/>
          <p:cNvSpPr>
            <a:spLocks noGrp="1"/>
          </p:cNvSpPr>
          <p:nvPr>
            <p:ph idx="1"/>
          </p:nvPr>
        </p:nvSpPr>
        <p:spPr>
          <a:xfrm>
            <a:off x="457200" y="1600200"/>
            <a:ext cx="8229600" cy="4997152"/>
          </a:xfrm>
        </p:spPr>
        <p:txBody>
          <a:bodyPr>
            <a:normAutofit fontScale="77500" lnSpcReduction="20000"/>
          </a:bodyPr>
          <a:lstStyle/>
          <a:p>
            <a:pPr marL="0" indent="0">
              <a:buNone/>
            </a:pPr>
            <a:r>
              <a:rPr lang="en-US" dirty="0"/>
              <a:t>TMG 9.05 USA Version </a:t>
            </a:r>
            <a:r>
              <a:rPr lang="en-US" u="sng" dirty="0">
                <a:hlinkClick r:id="rId3"/>
              </a:rPr>
              <a:t>http://www.whollygenes.com/files/tmg9setup.exe</a:t>
            </a:r>
            <a:endParaRPr lang="en-US" dirty="0"/>
          </a:p>
          <a:p>
            <a:pPr marL="0" indent="0">
              <a:buNone/>
            </a:pPr>
            <a:r>
              <a:rPr lang="en-US" dirty="0"/>
              <a:t>TMG 9.05 UK Version </a:t>
            </a:r>
            <a:r>
              <a:rPr lang="en-US" u="sng" dirty="0">
                <a:hlinkClick r:id="rId4"/>
              </a:rPr>
              <a:t>http://www.whollygenes.com/files/tmg9uksetup.exe</a:t>
            </a:r>
            <a:endParaRPr lang="en-US" dirty="0"/>
          </a:p>
          <a:p>
            <a:pPr marL="0" indent="0">
              <a:buNone/>
            </a:pPr>
            <a:r>
              <a:rPr lang="en-US" dirty="0"/>
              <a:t> </a:t>
            </a:r>
          </a:p>
          <a:p>
            <a:pPr marL="0" indent="0">
              <a:buNone/>
            </a:pPr>
            <a:r>
              <a:rPr lang="en-US" dirty="0" smtClean="0"/>
              <a:t>You </a:t>
            </a:r>
            <a:r>
              <a:rPr lang="en-US" dirty="0"/>
              <a:t>should select to save the file to a location on your system</a:t>
            </a:r>
            <a:r>
              <a:rPr lang="en-US" dirty="0" smtClean="0"/>
              <a:t>. Then </a:t>
            </a:r>
            <a:r>
              <a:rPr lang="en-US" dirty="0"/>
              <a:t>double-click on the file after the download is finished</a:t>
            </a:r>
            <a:r>
              <a:rPr lang="en-US" dirty="0" smtClean="0"/>
              <a:t>. This </a:t>
            </a:r>
            <a:r>
              <a:rPr lang="en-US" dirty="0" smtClean="0"/>
              <a:t>opens </a:t>
            </a:r>
            <a:r>
              <a:rPr lang="en-US" dirty="0"/>
              <a:t>the installer and begins the installation</a:t>
            </a:r>
            <a:r>
              <a:rPr lang="en-US" dirty="0" smtClean="0"/>
              <a:t>. You </a:t>
            </a:r>
            <a:r>
              <a:rPr lang="en-US" dirty="0"/>
              <a:t>should tell the installer to install the program in the same place that an earlier v9 version is already installed</a:t>
            </a:r>
            <a:r>
              <a:rPr lang="en-US" dirty="0" smtClean="0"/>
              <a:t>. This </a:t>
            </a:r>
            <a:r>
              <a:rPr lang="en-US" dirty="0"/>
              <a:t>will overwrite the installation with the v9.05 </a:t>
            </a:r>
            <a:r>
              <a:rPr lang="en-US" dirty="0" smtClean="0"/>
              <a:t>version while </a:t>
            </a:r>
            <a:r>
              <a:rPr lang="en-US" dirty="0"/>
              <a:t>leaving your data alone</a:t>
            </a:r>
            <a:r>
              <a:rPr lang="en-US" dirty="0" smtClean="0"/>
              <a:t>. After v9.05 </a:t>
            </a:r>
            <a:r>
              <a:rPr lang="en-US" dirty="0"/>
              <a:t>is installed, you should be able to open (or restore and open) your v9.05 projects</a:t>
            </a:r>
            <a:r>
              <a:rPr lang="en-US" dirty="0" smtClean="0"/>
              <a:t>. If </a:t>
            </a:r>
            <a:r>
              <a:rPr lang="en-US" dirty="0"/>
              <a:t>you happen to restore a project from an earlier version, v9.05 will upgrade it at the time.</a:t>
            </a:r>
          </a:p>
          <a:p>
            <a:endParaRPr lang="en-US" dirty="0"/>
          </a:p>
        </p:txBody>
      </p:sp>
    </p:spTree>
    <p:extLst>
      <p:ext uri="{BB962C8B-B14F-4D97-AF65-F5344CB8AC3E}">
        <p14:creationId xmlns:p14="http://schemas.microsoft.com/office/powerpoint/2010/main" val="409609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Upgrading </a:t>
            </a:r>
            <a:r>
              <a:rPr lang="en-US" dirty="0"/>
              <a:t>to TMG 9</a:t>
            </a:r>
          </a:p>
        </p:txBody>
      </p:sp>
      <p:sp>
        <p:nvSpPr>
          <p:cNvPr id="3" name="Content Placeholder 2"/>
          <p:cNvSpPr>
            <a:spLocks noGrp="1"/>
          </p:cNvSpPr>
          <p:nvPr>
            <p:ph idx="1"/>
          </p:nvPr>
        </p:nvSpPr>
        <p:spPr>
          <a:xfrm>
            <a:off x="457200" y="1600201"/>
            <a:ext cx="6347048" cy="3052936"/>
          </a:xfrm>
        </p:spPr>
        <p:txBody>
          <a:bodyPr/>
          <a:lstStyle/>
          <a:p>
            <a:r>
              <a:rPr lang="en-US" dirty="0"/>
              <a:t>To get TMG 9 you need to buy a license code, which is available only from Harry </a:t>
            </a:r>
            <a:r>
              <a:rPr lang="en-US" dirty="0" err="1"/>
              <a:t>Goegebeur</a:t>
            </a:r>
            <a:r>
              <a:rPr lang="en-US" dirty="0"/>
              <a:t>, the TMG dealer in Holland, and download the installer. Links to both are in Terry </a:t>
            </a:r>
            <a:r>
              <a:rPr lang="en-US" dirty="0" err="1" smtClean="0"/>
              <a:t>Reigel’s</a:t>
            </a:r>
            <a:r>
              <a:rPr lang="en-US" dirty="0" smtClean="0"/>
              <a:t> article at</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44208" y="1417638"/>
            <a:ext cx="2026568" cy="2166771"/>
          </a:xfrm>
          <a:prstGeom prst="rect">
            <a:avLst/>
          </a:prstGeom>
        </p:spPr>
      </p:pic>
      <p:sp>
        <p:nvSpPr>
          <p:cNvPr id="5" name="TextBox 4"/>
          <p:cNvSpPr txBox="1"/>
          <p:nvPr/>
        </p:nvSpPr>
        <p:spPr>
          <a:xfrm>
            <a:off x="765939" y="4731688"/>
            <a:ext cx="7931224" cy="584775"/>
          </a:xfrm>
          <a:prstGeom prst="rect">
            <a:avLst/>
          </a:prstGeom>
          <a:noFill/>
        </p:spPr>
        <p:txBody>
          <a:bodyPr wrap="square" rtlCol="0">
            <a:spAutoFit/>
          </a:bodyPr>
          <a:lstStyle/>
          <a:p>
            <a:r>
              <a:rPr lang="en-US" sz="3200" u="sng" dirty="0">
                <a:hlinkClick r:id="rId3"/>
              </a:rPr>
              <a:t>http://tmg.reigelridge.com/future.htm#wait</a:t>
            </a:r>
            <a:endParaRPr lang="en-US" sz="3200" dirty="0"/>
          </a:p>
        </p:txBody>
      </p:sp>
    </p:spTree>
    <p:extLst>
      <p:ext uri="{BB962C8B-B14F-4D97-AF65-F5344CB8AC3E}">
        <p14:creationId xmlns:p14="http://schemas.microsoft.com/office/powerpoint/2010/main" val="19420060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CA" dirty="0" smtClean="0"/>
              <a:t>Windows 10</a:t>
            </a:r>
            <a:endParaRPr lang="en-CA" dirty="0"/>
          </a:p>
        </p:txBody>
      </p:sp>
      <p:sp>
        <p:nvSpPr>
          <p:cNvPr id="3" name="Content Placeholder 2"/>
          <p:cNvSpPr>
            <a:spLocks noGrp="1"/>
          </p:cNvSpPr>
          <p:nvPr>
            <p:ph idx="1"/>
          </p:nvPr>
        </p:nvSpPr>
        <p:spPr>
          <a:xfrm>
            <a:off x="457200" y="1874838"/>
            <a:ext cx="8229600" cy="4525963"/>
          </a:xfrm>
        </p:spPr>
        <p:txBody>
          <a:bodyPr>
            <a:normAutofit fontScale="92500" lnSpcReduction="10000"/>
          </a:bodyPr>
          <a:lstStyle/>
          <a:p>
            <a:r>
              <a:rPr lang="en-CA" dirty="0" smtClean="0"/>
              <a:t>TMG 9.05 runs fine on Windows 10 Preview 10030 - </a:t>
            </a:r>
            <a:r>
              <a:rPr lang="en-CA" dirty="0"/>
              <a:t>Don Ferguson</a:t>
            </a:r>
          </a:p>
          <a:p>
            <a:r>
              <a:rPr lang="en-CA" dirty="0"/>
              <a:t>For various reasons, Windows will "lose" the unlock information and require you to re-enter it</a:t>
            </a:r>
            <a:r>
              <a:rPr lang="en-CA" dirty="0" smtClean="0"/>
              <a:t>. Follow </a:t>
            </a:r>
            <a:r>
              <a:rPr lang="en-CA" dirty="0"/>
              <a:t>the instructions given on Terry </a:t>
            </a:r>
            <a:r>
              <a:rPr lang="en-CA" dirty="0" err="1"/>
              <a:t>Reigel's</a:t>
            </a:r>
            <a:r>
              <a:rPr lang="en-CA" dirty="0"/>
              <a:t> page at &lt;</a:t>
            </a:r>
            <a:r>
              <a:rPr lang="en-CA" u="sng" dirty="0">
                <a:hlinkClick r:id="rId3"/>
              </a:rPr>
              <a:t>http://</a:t>
            </a:r>
            <a:r>
              <a:rPr lang="en-CA" u="sng" dirty="0" smtClean="0">
                <a:hlinkClick r:id="rId3"/>
              </a:rPr>
              <a:t>tmg.reigelridge.com/new-computer-version.htm#unlock</a:t>
            </a:r>
            <a:r>
              <a:rPr lang="en-CA" dirty="0" smtClean="0"/>
              <a:t>. And </a:t>
            </a:r>
            <a:r>
              <a:rPr lang="en-CA" dirty="0"/>
              <a:t>use the exact information given you for your license (name, e-mail address, and serial) even if anything has changed.</a:t>
            </a:r>
          </a:p>
          <a:p>
            <a:endParaRPr lang="en-CA" dirty="0"/>
          </a:p>
          <a:p>
            <a:endParaRPr lang="en-CA" dirty="0"/>
          </a:p>
        </p:txBody>
      </p:sp>
      <p:pic>
        <p:nvPicPr>
          <p:cNvPr id="4" name="Picture 3"/>
          <p:cNvPicPr>
            <a:picLocks noChangeAspect="1"/>
          </p:cNvPicPr>
          <p:nvPr/>
        </p:nvPicPr>
        <p:blipFill>
          <a:blip r:embed="rId4"/>
          <a:stretch>
            <a:fillRect/>
          </a:stretch>
        </p:blipFill>
        <p:spPr>
          <a:xfrm>
            <a:off x="5829300" y="46038"/>
            <a:ext cx="2857500" cy="1600200"/>
          </a:xfrm>
          <a:prstGeom prst="rect">
            <a:avLst/>
          </a:prstGeom>
        </p:spPr>
      </p:pic>
      <p:pic>
        <p:nvPicPr>
          <p:cNvPr id="5" name="Picture 4"/>
          <p:cNvPicPr>
            <a:picLocks noChangeAspect="1"/>
          </p:cNvPicPr>
          <p:nvPr/>
        </p:nvPicPr>
        <p:blipFill>
          <a:blip r:embed="rId5"/>
          <a:stretch>
            <a:fillRect/>
          </a:stretch>
        </p:blipFill>
        <p:spPr>
          <a:xfrm>
            <a:off x="1115617" y="902481"/>
            <a:ext cx="4320480" cy="1030313"/>
          </a:xfrm>
          <a:prstGeom prst="rect">
            <a:avLst/>
          </a:prstGeom>
        </p:spPr>
      </p:pic>
    </p:spTree>
    <p:extLst>
      <p:ext uri="{BB962C8B-B14F-4D97-AF65-F5344CB8AC3E}">
        <p14:creationId xmlns:p14="http://schemas.microsoft.com/office/powerpoint/2010/main" val="5709110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a:t>History Research </a:t>
            </a:r>
            <a:r>
              <a:rPr lang="en-CA" dirty="0" smtClean="0"/>
              <a:t>Environment (HRE)</a:t>
            </a:r>
            <a:endParaRPr lang="en-CA" dirty="0"/>
          </a:p>
        </p:txBody>
      </p:sp>
      <p:sp>
        <p:nvSpPr>
          <p:cNvPr id="3" name="Content Placeholder 2"/>
          <p:cNvSpPr>
            <a:spLocks noGrp="1"/>
          </p:cNvSpPr>
          <p:nvPr>
            <p:ph idx="1"/>
          </p:nvPr>
        </p:nvSpPr>
        <p:spPr>
          <a:xfrm>
            <a:off x="457200" y="1556792"/>
            <a:ext cx="8363272" cy="5184576"/>
          </a:xfrm>
        </p:spPr>
        <p:txBody>
          <a:bodyPr>
            <a:normAutofit/>
          </a:bodyPr>
          <a:lstStyle/>
          <a:p>
            <a:pPr marL="0" indent="-457200" algn="ctr" fontAlgn="base">
              <a:buNone/>
            </a:pPr>
            <a:r>
              <a:rPr lang="en-US" sz="2400" dirty="0"/>
              <a:t>History Research Environment is a community project to create a free platform-independent application for the serious amateur or professional historical researcher.</a:t>
            </a:r>
          </a:p>
          <a:p>
            <a:pPr marL="0" indent="-457200" algn="ctr" fontAlgn="base">
              <a:buNone/>
            </a:pPr>
            <a:r>
              <a:rPr lang="en-US" sz="2400" dirty="0"/>
              <a:t>For genealogists, HRE will provide an onward path for users of the discontinued program </a:t>
            </a:r>
            <a:r>
              <a:rPr lang="en-US" sz="2400" i="1" dirty="0"/>
              <a:t>The Master Genealogist (TMG)</a:t>
            </a:r>
            <a:r>
              <a:rPr lang="en-US" sz="2400" dirty="0"/>
              <a:t>.</a:t>
            </a:r>
          </a:p>
          <a:p>
            <a:pPr marL="0" indent="-457200" algn="ctr" fontAlgn="base">
              <a:buNone/>
            </a:pPr>
            <a:r>
              <a:rPr lang="en-US" sz="2400" dirty="0"/>
              <a:t>HRE will also handle a very wide range of other historical and cultural research needs.</a:t>
            </a:r>
          </a:p>
          <a:p>
            <a:pPr marL="0" indent="-457200" algn="ctr">
              <a:buNone/>
            </a:pPr>
            <a:endParaRPr lang="en-US" sz="1400" dirty="0" smtClean="0"/>
          </a:p>
          <a:p>
            <a:pPr marL="0" indent="-457200" algn="ctr">
              <a:buNone/>
            </a:pPr>
            <a:r>
              <a:rPr lang="en-US" sz="2400" dirty="0"/>
              <a:t>Project website: </a:t>
            </a:r>
            <a:r>
              <a:rPr lang="en-US" sz="2400" dirty="0">
                <a:hlinkClick r:id="rId3"/>
              </a:rPr>
              <a:t>https://historyresearchenvironment.org</a:t>
            </a:r>
            <a:r>
              <a:rPr lang="en-US" sz="2400" dirty="0"/>
              <a:t/>
            </a:r>
            <a:br>
              <a:rPr lang="en-US" sz="2400" dirty="0"/>
            </a:br>
            <a:r>
              <a:rPr lang="en-US" sz="2400" dirty="0"/>
              <a:t>Volunteer </a:t>
            </a:r>
            <a:r>
              <a:rPr lang="en-US" sz="2400" dirty="0" smtClean="0"/>
              <a:t>skills: </a:t>
            </a:r>
            <a:r>
              <a:rPr lang="en-US" sz="2400" dirty="0">
                <a:hlinkClick r:id="rId4"/>
              </a:rPr>
              <a:t>https://</a:t>
            </a:r>
            <a:r>
              <a:rPr lang="en-US" sz="2400" dirty="0" smtClean="0">
                <a:hlinkClick r:id="rId4"/>
              </a:rPr>
              <a:t>historyresearchenvironment.org/become-a-volunteer</a:t>
            </a:r>
            <a:r>
              <a:rPr lang="en-US" sz="2400" dirty="0">
                <a:hlinkClick r:id="rId4"/>
              </a:rPr>
              <a:t>/</a:t>
            </a:r>
            <a:r>
              <a:rPr lang="en-US" sz="2400" dirty="0"/>
              <a:t/>
            </a:r>
            <a:br>
              <a:rPr lang="en-US" sz="2400" dirty="0"/>
            </a:br>
            <a:r>
              <a:rPr lang="en-US" sz="2400" dirty="0"/>
              <a:t>Donate: </a:t>
            </a:r>
            <a:r>
              <a:rPr lang="en-US" sz="2400" dirty="0">
                <a:hlinkClick r:id="rId5"/>
              </a:rPr>
              <a:t>https://historyresearchenvironment.org/donate/</a:t>
            </a:r>
            <a:br>
              <a:rPr lang="en-US" sz="2400" dirty="0">
                <a:hlinkClick r:id="rId5"/>
              </a:rPr>
            </a:br>
            <a:r>
              <a:rPr lang="en-US" sz="2400" dirty="0"/>
              <a:t>Wiki: </a:t>
            </a:r>
            <a:r>
              <a:rPr lang="en-US" sz="2400" dirty="0">
                <a:hlinkClick r:id="rId6"/>
              </a:rPr>
              <a:t>http://hrewiki.org/index.php?title=Main_Page</a:t>
            </a:r>
            <a:endParaRPr lang="en-CA" sz="2400" dirty="0" smtClean="0"/>
          </a:p>
        </p:txBody>
      </p:sp>
    </p:spTree>
    <p:extLst>
      <p:ext uri="{BB962C8B-B14F-4D97-AF65-F5344CB8AC3E}">
        <p14:creationId xmlns:p14="http://schemas.microsoft.com/office/powerpoint/2010/main" val="37386345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a:t>History Research Environment (HRE)</a:t>
            </a:r>
            <a:endParaRPr lang="en-US" dirty="0"/>
          </a:p>
        </p:txBody>
      </p:sp>
      <p:sp>
        <p:nvSpPr>
          <p:cNvPr id="3" name="Content Placeholder 2"/>
          <p:cNvSpPr>
            <a:spLocks noGrp="1"/>
          </p:cNvSpPr>
          <p:nvPr>
            <p:ph idx="1"/>
          </p:nvPr>
        </p:nvSpPr>
        <p:spPr/>
        <p:txBody>
          <a:bodyPr>
            <a:normAutofit/>
          </a:bodyPr>
          <a:lstStyle/>
          <a:p>
            <a:pPr fontAlgn="base"/>
            <a:r>
              <a:rPr lang="en-US" b="1" dirty="0" smtClean="0"/>
              <a:t>Latest version is HRE 0.7</a:t>
            </a:r>
            <a:endParaRPr lang="en-US" b="1" dirty="0"/>
          </a:p>
          <a:p>
            <a:pPr fontAlgn="base"/>
            <a:r>
              <a:rPr lang="en-US" b="1" dirty="0" smtClean="0"/>
              <a:t>CONVERSIONS </a:t>
            </a:r>
            <a:r>
              <a:rPr lang="en-US" b="1" dirty="0"/>
              <a:t>FROM TMG</a:t>
            </a:r>
            <a:r>
              <a:rPr lang="en-US" b="1" dirty="0" smtClean="0"/>
              <a:t>:</a:t>
            </a:r>
          </a:p>
          <a:p>
            <a:pPr lvl="1" fontAlgn="base"/>
            <a:r>
              <a:rPr lang="en-US" dirty="0" smtClean="0"/>
              <a:t>The </a:t>
            </a:r>
            <a:r>
              <a:rPr lang="en-US" dirty="0"/>
              <a:t>following definitions will be converted:</a:t>
            </a:r>
            <a:br>
              <a:rPr lang="en-US" dirty="0"/>
            </a:br>
            <a:r>
              <a:rPr lang="en-US" dirty="0"/>
              <a:t>TMG tags, system and user-defined sentences, memos and flags, source types, person and place name </a:t>
            </a:r>
            <a:r>
              <a:rPr lang="en-US" dirty="0" smtClean="0"/>
              <a:t>styles</a:t>
            </a:r>
          </a:p>
          <a:p>
            <a:pPr lvl="1" fontAlgn="base"/>
            <a:r>
              <a:rPr lang="en-US" dirty="0" smtClean="0"/>
              <a:t>The </a:t>
            </a:r>
            <a:r>
              <a:rPr lang="en-US" dirty="0"/>
              <a:t>following definitions are not expected to be converted</a:t>
            </a:r>
            <a:r>
              <a:rPr lang="en-US" dirty="0" smtClean="0"/>
              <a:t>: filters</a:t>
            </a:r>
            <a:r>
              <a:rPr lang="en-US" dirty="0"/>
              <a:t>, report settings and screen layouts</a:t>
            </a:r>
          </a:p>
          <a:p>
            <a:endParaRPr lang="en-US" dirty="0"/>
          </a:p>
        </p:txBody>
      </p:sp>
    </p:spTree>
    <p:extLst>
      <p:ext uri="{BB962C8B-B14F-4D97-AF65-F5344CB8AC3E}">
        <p14:creationId xmlns:p14="http://schemas.microsoft.com/office/powerpoint/2010/main" val="39732530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Reordering exhibits</a:t>
            </a:r>
          </a:p>
        </p:txBody>
      </p:sp>
      <p:sp>
        <p:nvSpPr>
          <p:cNvPr id="3" name="Content Placeholder 2"/>
          <p:cNvSpPr>
            <a:spLocks noGrp="1"/>
          </p:cNvSpPr>
          <p:nvPr>
            <p:ph idx="1"/>
          </p:nvPr>
        </p:nvSpPr>
        <p:spPr>
          <a:xfrm>
            <a:off x="457200" y="1600200"/>
            <a:ext cx="8229600" cy="4997152"/>
          </a:xfrm>
        </p:spPr>
        <p:txBody>
          <a:bodyPr>
            <a:normAutofit fontScale="70000" lnSpcReduction="20000"/>
          </a:bodyPr>
          <a:lstStyle/>
          <a:p>
            <a:r>
              <a:rPr lang="en-US" dirty="0" smtClean="0"/>
              <a:t>You </a:t>
            </a:r>
            <a:r>
              <a:rPr lang="en-US" dirty="0"/>
              <a:t>cannot reorder "all" exhibits for a person</a:t>
            </a:r>
            <a:r>
              <a:rPr lang="en-US" dirty="0" smtClean="0"/>
              <a:t>. You </a:t>
            </a:r>
            <a:r>
              <a:rPr lang="en-US" dirty="0"/>
              <a:t>can only reorder among multiple exhibits assigned to "A Person" or among multiple exhibits assigned to "An Event</a:t>
            </a:r>
            <a:r>
              <a:rPr lang="en-US" dirty="0" smtClean="0"/>
              <a:t>". I </a:t>
            </a:r>
            <a:r>
              <a:rPr lang="en-US" dirty="0"/>
              <a:t>am guessing that for the people where you can reorder you have assigned multiple exhibits to the Person or to one of their Events, so dragging one of them will work</a:t>
            </a:r>
            <a:r>
              <a:rPr lang="en-US" dirty="0" smtClean="0"/>
              <a:t>. For </a:t>
            </a:r>
            <a:r>
              <a:rPr lang="en-US" dirty="0"/>
              <a:t>those people where you cannot reorder you probably only have one exhibit assigned to that Person and to any Event.</a:t>
            </a:r>
          </a:p>
          <a:p>
            <a:r>
              <a:rPr lang="en-US" dirty="0" smtClean="0"/>
              <a:t>If </a:t>
            </a:r>
            <a:r>
              <a:rPr lang="en-US" dirty="0"/>
              <a:t>you want to reorder exhibits, when you open the Exhibit Log the Focus will automatically be "A Person", but notice the check box at the bottom left</a:t>
            </a:r>
            <a:r>
              <a:rPr lang="en-US" dirty="0" smtClean="0"/>
              <a:t>. By </a:t>
            </a:r>
            <a:r>
              <a:rPr lang="en-US" dirty="0"/>
              <a:t>default "Show event exhibits" is checked, so are seeing both Person exhibits and Event exhibits</a:t>
            </a:r>
            <a:r>
              <a:rPr lang="en-US" dirty="0" smtClean="0"/>
              <a:t>. Uncheck </a:t>
            </a:r>
            <a:r>
              <a:rPr lang="en-US" dirty="0"/>
              <a:t>that box and you will only see the Person exhibits, and if there are multiples you will be able to reorder among them</a:t>
            </a:r>
            <a:r>
              <a:rPr lang="en-US" dirty="0" smtClean="0"/>
              <a:t>. When </a:t>
            </a:r>
            <a:r>
              <a:rPr lang="en-US" dirty="0"/>
              <a:t>you open an Event for editing and then click the Exhibit button on the Tag Entry window, the Exhibit Log will have a Focus of "An Event</a:t>
            </a:r>
            <a:r>
              <a:rPr lang="en-US" dirty="0" smtClean="0"/>
              <a:t>". Only </a:t>
            </a:r>
            <a:r>
              <a:rPr lang="en-US" dirty="0"/>
              <a:t>the exhibits attached to that Event will show, and if there are multiples you will be able to reorder among them</a:t>
            </a:r>
            <a:r>
              <a:rPr lang="en-US" dirty="0" smtClean="0"/>
              <a:t>.</a:t>
            </a:r>
            <a:endParaRPr lang="en-US" dirty="0"/>
          </a:p>
        </p:txBody>
      </p:sp>
    </p:spTree>
    <p:extLst>
      <p:ext uri="{BB962C8B-B14F-4D97-AF65-F5344CB8AC3E}">
        <p14:creationId xmlns:p14="http://schemas.microsoft.com/office/powerpoint/2010/main" val="5501469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GEDCOM for DNA website</a:t>
            </a:r>
            <a:endParaRPr lang="en-US" dirty="0"/>
          </a:p>
        </p:txBody>
      </p:sp>
      <p:sp>
        <p:nvSpPr>
          <p:cNvPr id="3" name="Content Placeholder 2"/>
          <p:cNvSpPr>
            <a:spLocks noGrp="1"/>
          </p:cNvSpPr>
          <p:nvPr>
            <p:ph idx="1"/>
          </p:nvPr>
        </p:nvSpPr>
        <p:spPr>
          <a:xfrm>
            <a:off x="457200" y="1268760"/>
            <a:ext cx="8229600" cy="5256584"/>
          </a:xfrm>
        </p:spPr>
        <p:txBody>
          <a:bodyPr>
            <a:noAutofit/>
          </a:bodyPr>
          <a:lstStyle/>
          <a:p>
            <a:pPr marL="0" indent="0">
              <a:spcAft>
                <a:spcPts val="600"/>
              </a:spcAft>
              <a:buNone/>
            </a:pPr>
            <a:r>
              <a:rPr lang="en-US" sz="2000" dirty="0" smtClean="0"/>
              <a:t>Create </a:t>
            </a:r>
            <a:r>
              <a:rPr lang="en-US" sz="2000" dirty="0"/>
              <a:t>a </a:t>
            </a:r>
            <a:r>
              <a:rPr lang="en-US" sz="2000" dirty="0" smtClean="0"/>
              <a:t>GEDCOM that includes my ancestors and </a:t>
            </a:r>
            <a:r>
              <a:rPr lang="en-US" sz="2000" dirty="0" smtClean="0"/>
              <a:t>their descendants?</a:t>
            </a:r>
            <a:endParaRPr lang="en-US" sz="2000" dirty="0"/>
          </a:p>
          <a:p>
            <a:pPr marL="0" indent="0">
              <a:spcAft>
                <a:spcPts val="600"/>
              </a:spcAft>
              <a:buNone/>
            </a:pPr>
            <a:r>
              <a:rPr lang="en-US" sz="2000" dirty="0"/>
              <a:t>Lee </a:t>
            </a:r>
            <a:r>
              <a:rPr lang="en-US" sz="2000" dirty="0" smtClean="0"/>
              <a:t>Hoffman:</a:t>
            </a:r>
            <a:r>
              <a:rPr lang="en-US" sz="2000" dirty="0"/>
              <a:t> </a:t>
            </a:r>
            <a:r>
              <a:rPr lang="en-US" sz="2000" dirty="0" smtClean="0"/>
              <a:t>Option </a:t>
            </a:r>
            <a:r>
              <a:rPr lang="en-US" sz="2000" dirty="0" smtClean="0"/>
              <a:t>1:</a:t>
            </a:r>
            <a:endParaRPr lang="en-US" sz="2000" dirty="0"/>
          </a:p>
          <a:p>
            <a:pPr marL="0" indent="0">
              <a:spcAft>
                <a:spcPts val="600"/>
              </a:spcAft>
              <a:buNone/>
            </a:pPr>
            <a:r>
              <a:rPr lang="en-US" sz="2000" dirty="0" smtClean="0"/>
              <a:t>1. Create </a:t>
            </a:r>
            <a:r>
              <a:rPr lang="en-US" sz="2000" dirty="0"/>
              <a:t>a Custom Flag. Call it "DNA" and set it to have settings of ?, N, and Y</a:t>
            </a:r>
            <a:r>
              <a:rPr lang="en-US" sz="2000" dirty="0" smtClean="0"/>
              <a:t>. You </a:t>
            </a:r>
            <a:r>
              <a:rPr lang="en-US" sz="2000" dirty="0"/>
              <a:t>might consider having </a:t>
            </a:r>
            <a:r>
              <a:rPr lang="en-US" sz="2000" dirty="0" smtClean="0"/>
              <a:t>two "DNA</a:t>
            </a:r>
            <a:r>
              <a:rPr lang="en-US" sz="2000" dirty="0"/>
              <a:t>" Flags -- one Y-DNA and the other </a:t>
            </a:r>
            <a:r>
              <a:rPr lang="en-US" sz="2000" dirty="0" err="1"/>
              <a:t>mtDNA</a:t>
            </a:r>
            <a:r>
              <a:rPr lang="en-US" sz="2000" dirty="0"/>
              <a:t> depending on the type tests you want to work with</a:t>
            </a:r>
            <a:r>
              <a:rPr lang="en-US" sz="2000" dirty="0" smtClean="0"/>
              <a:t>. You </a:t>
            </a:r>
            <a:r>
              <a:rPr lang="en-US" sz="2000" dirty="0"/>
              <a:t>may wish more Customs Flags if you are working with multiple lines.</a:t>
            </a:r>
          </a:p>
          <a:p>
            <a:pPr marL="0" indent="0">
              <a:lnSpc>
                <a:spcPct val="120000"/>
              </a:lnSpc>
              <a:spcBef>
                <a:spcPts val="0"/>
              </a:spcBef>
              <a:spcAft>
                <a:spcPts val="600"/>
              </a:spcAft>
              <a:buNone/>
            </a:pPr>
            <a:r>
              <a:rPr lang="en-US" sz="2000" dirty="0" smtClean="0"/>
              <a:t>2. </a:t>
            </a:r>
            <a:r>
              <a:rPr lang="en-US" sz="2000" dirty="0"/>
              <a:t>I</a:t>
            </a:r>
            <a:r>
              <a:rPr lang="en-US" sz="2000" dirty="0" smtClean="0"/>
              <a:t>dentify </a:t>
            </a:r>
            <a:r>
              <a:rPr lang="en-US" sz="2000" dirty="0"/>
              <a:t>your progenitor (probably your End-Of-Line (EOL</a:t>
            </a:r>
            <a:r>
              <a:rPr lang="en-US" sz="2000" dirty="0" smtClean="0"/>
              <a:t>) ancestor</a:t>
            </a:r>
            <a:r>
              <a:rPr lang="en-US" sz="2000" dirty="0"/>
              <a:t>) for each line that you are working with.</a:t>
            </a:r>
          </a:p>
          <a:p>
            <a:pPr marL="0" indent="0">
              <a:lnSpc>
                <a:spcPct val="120000"/>
              </a:lnSpc>
              <a:spcBef>
                <a:spcPts val="0"/>
              </a:spcBef>
              <a:spcAft>
                <a:spcPts val="600"/>
              </a:spcAft>
              <a:buNone/>
            </a:pPr>
            <a:r>
              <a:rPr lang="en-US" sz="2000" dirty="0" smtClean="0"/>
              <a:t>3. </a:t>
            </a:r>
            <a:r>
              <a:rPr lang="en-US" sz="2000" dirty="0"/>
              <a:t>S</a:t>
            </a:r>
            <a:r>
              <a:rPr lang="en-US" sz="2000" dirty="0" smtClean="0"/>
              <a:t>et </a:t>
            </a:r>
            <a:r>
              <a:rPr lang="en-US" sz="2000" dirty="0"/>
              <a:t>the Flag(s</a:t>
            </a:r>
            <a:r>
              <a:rPr lang="en-US" sz="2000" dirty="0" smtClean="0"/>
              <a:t>). Probably </a:t>
            </a:r>
            <a:r>
              <a:rPr lang="en-US" sz="2000" dirty="0"/>
              <a:t>the easiest way is to use the </a:t>
            </a:r>
            <a:r>
              <a:rPr lang="en-US" sz="2000" dirty="0" smtClean="0"/>
              <a:t>People=Select </a:t>
            </a:r>
            <a:r>
              <a:rPr lang="en-US" sz="2000" dirty="0"/>
              <a:t>DNA Descendants function of the TMG Utility</a:t>
            </a:r>
            <a:r>
              <a:rPr lang="en-US" sz="2000" dirty="0" smtClean="0"/>
              <a:t>. Enter </a:t>
            </a:r>
            <a:r>
              <a:rPr lang="en-US" sz="2000" dirty="0"/>
              <a:t>the ID# for an EOL ancestor, choose the DNA type (Y or </a:t>
            </a:r>
            <a:r>
              <a:rPr lang="en-US" sz="2000" dirty="0" err="1"/>
              <a:t>mt</a:t>
            </a:r>
            <a:r>
              <a:rPr lang="en-US" sz="2000" dirty="0"/>
              <a:t>), select the appropriate Flag to set and the Flag value to be set (Y) for each </a:t>
            </a:r>
            <a:r>
              <a:rPr lang="en-US" sz="2000" dirty="0" smtClean="0"/>
              <a:t>descendant</a:t>
            </a:r>
            <a:r>
              <a:rPr lang="en-US" sz="2000" dirty="0" smtClean="0"/>
              <a:t>. Do </a:t>
            </a:r>
            <a:r>
              <a:rPr lang="en-US" sz="2000" dirty="0"/>
              <a:t>this with Log Only selected to make sure you get the </a:t>
            </a:r>
            <a:r>
              <a:rPr lang="en-US" sz="2000" dirty="0" smtClean="0"/>
              <a:t>right </a:t>
            </a:r>
            <a:r>
              <a:rPr lang="en-US" sz="2000" dirty="0"/>
              <a:t>persons selected, then re-run it (if OK) without the Log Only selection</a:t>
            </a:r>
            <a:r>
              <a:rPr lang="en-US" sz="2000" dirty="0" smtClean="0"/>
              <a:t>.</a:t>
            </a:r>
            <a:endParaRPr lang="en-US" sz="2000" dirty="0"/>
          </a:p>
        </p:txBody>
      </p:sp>
    </p:spTree>
    <p:extLst>
      <p:ext uri="{BB962C8B-B14F-4D97-AF65-F5344CB8AC3E}">
        <p14:creationId xmlns:p14="http://schemas.microsoft.com/office/powerpoint/2010/main" val="16603923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3320</TotalTime>
  <Words>2882</Words>
  <Application>Microsoft Office PowerPoint</Application>
  <PresentationFormat>On-screen Show (4:3)</PresentationFormat>
  <Paragraphs>152</Paragraphs>
  <Slides>24</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Times New Roman</vt:lpstr>
      <vt:lpstr>Office Theme</vt:lpstr>
      <vt:lpstr>Mike’s TMG Tips</vt:lpstr>
      <vt:lpstr>Social Media Update</vt:lpstr>
      <vt:lpstr>TMG Download</vt:lpstr>
      <vt:lpstr>Upgrading to TMG 9</vt:lpstr>
      <vt:lpstr>Windows 10</vt:lpstr>
      <vt:lpstr>History Research Environment (HRE)</vt:lpstr>
      <vt:lpstr>History Research Environment (HRE)</vt:lpstr>
      <vt:lpstr>Reordering exhibits</vt:lpstr>
      <vt:lpstr>GEDCOM for DNA website</vt:lpstr>
      <vt:lpstr>GEDCOM for DNA website</vt:lpstr>
      <vt:lpstr>Adding children's ages to Census sentence</vt:lpstr>
      <vt:lpstr>Census Sentence Discussion</vt:lpstr>
      <vt:lpstr>Census Sentence Discussion</vt:lpstr>
      <vt:lpstr>Census Sentence Discussion</vt:lpstr>
      <vt:lpstr>Census Sentence Discussion</vt:lpstr>
      <vt:lpstr>Prices &amp; Inflation</vt:lpstr>
      <vt:lpstr>Tags with custom sentences</vt:lpstr>
      <vt:lpstr>Military Tag</vt:lpstr>
      <vt:lpstr>TMG files</vt:lpstr>
      <vt:lpstr>New features of v9.00</vt:lpstr>
      <vt:lpstr>New features of v9.00</vt:lpstr>
      <vt:lpstr>New features of v9.00</vt:lpstr>
      <vt:lpstr>New features of v9.00</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Subject Variable in Sentences</dc:title>
  <dc:creator>Mike More</dc:creator>
  <cp:lastModifiedBy>Michael More</cp:lastModifiedBy>
  <cp:revision>286</cp:revision>
  <dcterms:created xsi:type="dcterms:W3CDTF">2014-05-03T20:45:47Z</dcterms:created>
  <dcterms:modified xsi:type="dcterms:W3CDTF">2017-03-03T19:14:18Z</dcterms:modified>
</cp:coreProperties>
</file>