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93" r:id="rId3"/>
    <p:sldId id="369" r:id="rId4"/>
    <p:sldId id="382" r:id="rId5"/>
    <p:sldId id="340" r:id="rId6"/>
    <p:sldId id="383" r:id="rId7"/>
    <p:sldId id="399" r:id="rId8"/>
    <p:sldId id="395" r:id="rId9"/>
    <p:sldId id="397" r:id="rId10"/>
    <p:sldId id="398" r:id="rId11"/>
    <p:sldId id="396" r:id="rId12"/>
    <p:sldId id="400" r:id="rId13"/>
    <p:sldId id="401" r:id="rId14"/>
    <p:sldId id="39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2017-04-04</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TMG Refugees had some discussion on </a:t>
            </a:r>
            <a:r>
              <a:rPr lang="en-CA" dirty="0" err="1" smtClean="0"/>
              <a:t>Heredis</a:t>
            </a:r>
            <a:r>
              <a:rPr lang="en-CA" dirty="0" smtClean="0"/>
              <a:t> in Feb and Mar.</a:t>
            </a:r>
          </a:p>
          <a:p>
            <a:endParaRPr lang="en-CA" dirty="0" smtClean="0"/>
          </a:p>
          <a:p>
            <a:r>
              <a:rPr lang="en-CA" dirty="0" smtClean="0"/>
              <a:t>If </a:t>
            </a:r>
            <a:r>
              <a:rPr lang="en-CA" dirty="0" smtClean="0"/>
              <a:t>you have issues with TMG, I suggest using the TMG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a:p>
        </p:txBody>
      </p:sp>
    </p:spTree>
    <p:extLst>
      <p:ext uri="{BB962C8B-B14F-4D97-AF65-F5344CB8AC3E}">
        <p14:creationId xmlns:p14="http://schemas.microsoft.com/office/powerpoint/2010/main" val="3118674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Norton found a problem with the UK Version when I tried to download it.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a:p>
        </p:txBody>
      </p:sp>
    </p:spTree>
    <p:extLst>
      <p:ext uri="{BB962C8B-B14F-4D97-AF65-F5344CB8AC3E}">
        <p14:creationId xmlns:p14="http://schemas.microsoft.com/office/powerpoint/2010/main" val="3207400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Nothing new with </a:t>
            </a:r>
            <a:r>
              <a:rPr lang="en-CA" dirty="0" err="1" smtClean="0"/>
              <a:t>Rootsweb</a:t>
            </a:r>
            <a:r>
              <a:rPr lang="en-CA" dirty="0" smtClean="0"/>
              <a:t> down.</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a:p>
        </p:txBody>
      </p:sp>
    </p:spTree>
    <p:extLst>
      <p:ext uri="{BB962C8B-B14F-4D97-AF65-F5344CB8AC3E}">
        <p14:creationId xmlns:p14="http://schemas.microsoft.com/office/powerpoint/2010/main" val="3699769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9</a:t>
            </a:fld>
            <a:endParaRPr lang="en-CA"/>
          </a:p>
        </p:txBody>
      </p:sp>
    </p:spTree>
    <p:extLst>
      <p:ext uri="{BB962C8B-B14F-4D97-AF65-F5344CB8AC3E}">
        <p14:creationId xmlns:p14="http://schemas.microsoft.com/office/powerpoint/2010/main" val="434460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10"/>
          </p:nvPr>
        </p:nvSpPr>
        <p:spPr/>
        <p:txBody>
          <a:bodyPr/>
          <a:lstStyle/>
          <a:p>
            <a:r>
              <a:rPr lang="en-CA" dirty="0"/>
              <a:t>Copyright (2007</a:t>
            </a:r>
            <a:r>
              <a:rPr lang="en-CA" dirty="0" smtClean="0"/>
              <a:t>) The </a:t>
            </a:r>
            <a:r>
              <a:rPr lang="en-CA" dirty="0"/>
              <a:t>Ontario Genealogical </a:t>
            </a:r>
            <a:r>
              <a:rPr lang="en-CA" dirty="0" smtClean="0"/>
              <a:t>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14</a:t>
            </a:fld>
            <a:endParaRPr lang="en-US" dirty="0"/>
          </a:p>
        </p:txBody>
      </p:sp>
    </p:spTree>
    <p:extLst>
      <p:ext uri="{BB962C8B-B14F-4D97-AF65-F5344CB8AC3E}">
        <p14:creationId xmlns:p14="http://schemas.microsoft.com/office/powerpoint/2010/main" val="1641508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2017-04-04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2017-04-04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2017-04-04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2017-04-04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2017-04-04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2017-04-04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2017-04-04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2017-04-04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2017-04-04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2017-04-04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2017-04-04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2017-04-04</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ottawa-tmg-ug.ca/Docs/TMG-Flags1%20by%20Mike%20More.pdf"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conference2017@ogs.on.c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conference2017.ogs.on.ca/"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lists.rootsweb.ancestry.com/index/other/Miscellaneous/TMG-REFUGEES.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lists.rootsweb.ancestry.com/index/other/Software/TMG.html"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whollygenes.com/files/tmg9setup.ex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whollygenes.com/files/tmg9uksetup.ex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tmg.reigelridge.com/future.htm#wait"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s://www.facebook.com/RLM1938?fref=ufi"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hrewiki.org/index.php?title=Main_Page"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tmg.reigelridge.com/new-computer-version.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8 Apr 2017</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Editing Standard Flags</a:t>
            </a:r>
            <a:endParaRPr lang="en-US" dirty="0"/>
          </a:p>
        </p:txBody>
      </p:sp>
      <p:sp>
        <p:nvSpPr>
          <p:cNvPr id="3" name="Content Placeholder 2"/>
          <p:cNvSpPr>
            <a:spLocks noGrp="1"/>
          </p:cNvSpPr>
          <p:nvPr>
            <p:ph idx="1"/>
          </p:nvPr>
        </p:nvSpPr>
        <p:spPr>
          <a:xfrm>
            <a:off x="457200" y="1600200"/>
            <a:ext cx="8229600" cy="4853136"/>
          </a:xfrm>
        </p:spPr>
        <p:txBody>
          <a:bodyPr>
            <a:noAutofit/>
          </a:bodyPr>
          <a:lstStyle/>
          <a:p>
            <a:pPr marL="0" indent="0">
              <a:spcBef>
                <a:spcPts val="600"/>
              </a:spcBef>
              <a:buNone/>
            </a:pPr>
            <a:r>
              <a:rPr lang="en-US" sz="1600" b="1" dirty="0" smtClean="0">
                <a:solidFill>
                  <a:srgbClr val="FF0000"/>
                </a:solidFill>
              </a:rPr>
              <a:t>“Standard </a:t>
            </a:r>
            <a:r>
              <a:rPr lang="en-US" sz="1600" b="1" dirty="0">
                <a:solidFill>
                  <a:srgbClr val="FF0000"/>
                </a:solidFill>
              </a:rPr>
              <a:t>Flags may not be edited.  You may change the setting for a </a:t>
            </a:r>
            <a:r>
              <a:rPr lang="en-US" sz="1600" b="1" dirty="0" smtClean="0">
                <a:solidFill>
                  <a:srgbClr val="FF0000"/>
                </a:solidFill>
              </a:rPr>
              <a:t> </a:t>
            </a:r>
            <a:r>
              <a:rPr lang="en-US" sz="1600" b="1" dirty="0">
                <a:solidFill>
                  <a:srgbClr val="FF0000"/>
                </a:solidFill>
              </a:rPr>
              <a:t>person, but you cannot change the Flag name, or the series of settings </a:t>
            </a:r>
            <a:r>
              <a:rPr lang="en-US" sz="1600" b="1" dirty="0" smtClean="0">
                <a:solidFill>
                  <a:srgbClr val="FF0000"/>
                </a:solidFill>
              </a:rPr>
              <a:t>or </a:t>
            </a:r>
            <a:r>
              <a:rPr lang="en-US" sz="1600" b="1" dirty="0">
                <a:solidFill>
                  <a:srgbClr val="FF0000"/>
                </a:solidFill>
              </a:rPr>
              <a:t>their order</a:t>
            </a:r>
            <a:r>
              <a:rPr lang="en-US" sz="1600" b="1" dirty="0" smtClean="0">
                <a:solidFill>
                  <a:srgbClr val="FF0000"/>
                </a:solidFill>
              </a:rPr>
              <a:t>.”</a:t>
            </a:r>
            <a:endParaRPr lang="en-US" sz="1600" b="1" dirty="0">
              <a:solidFill>
                <a:srgbClr val="FF0000"/>
              </a:solidFill>
            </a:endParaRPr>
          </a:p>
          <a:p>
            <a:pPr marL="0" indent="0">
              <a:spcBef>
                <a:spcPts val="600"/>
              </a:spcBef>
              <a:buNone/>
            </a:pPr>
            <a:r>
              <a:rPr lang="en-US" sz="400" dirty="0"/>
              <a:t> </a:t>
            </a:r>
          </a:p>
          <a:p>
            <a:pPr marL="0" indent="0">
              <a:spcBef>
                <a:spcPts val="600"/>
              </a:spcBef>
              <a:buNone/>
            </a:pPr>
            <a:r>
              <a:rPr lang="en-US" sz="1600" dirty="0"/>
              <a:t>That is true</a:t>
            </a:r>
            <a:r>
              <a:rPr lang="en-US" sz="1600" b="1" u="sng" dirty="0" smtClean="0">
                <a:solidFill>
                  <a:srgbClr val="FF0000"/>
                </a:solidFill>
              </a:rPr>
              <a:t>,*</a:t>
            </a:r>
            <a:r>
              <a:rPr lang="en-US" sz="1600" b="1" u="sng" dirty="0">
                <a:solidFill>
                  <a:srgbClr val="FF0000"/>
                </a:solidFill>
              </a:rPr>
              <a:t>only* </a:t>
            </a:r>
            <a:r>
              <a:rPr lang="en-US" sz="1600" dirty="0"/>
              <a:t>if TMG's language is currently set to the default of "English (U.S.)".  If the program is set to any other language any of these values can be changed/translated</a:t>
            </a:r>
            <a:r>
              <a:rPr lang="en-US" sz="1600" dirty="0" smtClean="0"/>
              <a:t>. A </a:t>
            </a:r>
            <a:r>
              <a:rPr lang="en-US" sz="1600" dirty="0"/>
              <a:t>user can only change these values of Standard Flags when using a language other than "English (U.S.)" (which includes "English (U.K.)"). </a:t>
            </a:r>
            <a:endParaRPr lang="en-US" sz="1600" dirty="0" smtClean="0"/>
          </a:p>
          <a:p>
            <a:pPr marL="0" indent="0">
              <a:spcBef>
                <a:spcPts val="600"/>
              </a:spcBef>
              <a:buNone/>
            </a:pPr>
            <a:r>
              <a:rPr lang="en-US" sz="1600" dirty="0" smtClean="0"/>
              <a:t>You can "translate</a:t>
            </a:r>
            <a:r>
              <a:rPr lang="en-US" sz="1600" dirty="0"/>
              <a:t>" to different letters the three options of that Flag for use in </a:t>
            </a:r>
            <a:r>
              <a:rPr lang="en-US" sz="1600" dirty="0" smtClean="0"/>
              <a:t>your alternate </a:t>
            </a:r>
            <a:r>
              <a:rPr lang="en-US" sz="1600" dirty="0"/>
              <a:t>language. </a:t>
            </a:r>
            <a:r>
              <a:rPr lang="en-US" sz="1600" b="1" dirty="0" smtClean="0"/>
              <a:t>BUT</a:t>
            </a:r>
            <a:r>
              <a:rPr lang="en-US" sz="1600" dirty="0" smtClean="0"/>
              <a:t> t</a:t>
            </a:r>
            <a:r>
              <a:rPr lang="en-US" sz="1600" dirty="0" smtClean="0"/>
              <a:t>he character </a:t>
            </a:r>
            <a:r>
              <a:rPr lang="en-US" sz="1600" dirty="0"/>
              <a:t>in the third position for the LIVING Flag will *always* be interpreted by TMG as meaning "living".  A user can choose to "translate" that third character to an 'N' in their alternate language, but it doesn't change the meaning of that position as understood by the system.  Thus setting a person's value of LIVING to 'N', when it is the third character when using the alternate language, will still be interpreted by TMG to mean the person is living.</a:t>
            </a:r>
          </a:p>
          <a:p>
            <a:pPr marL="0" indent="0">
              <a:spcBef>
                <a:spcPts val="600"/>
              </a:spcBef>
              <a:buNone/>
            </a:pPr>
            <a:r>
              <a:rPr lang="en-US" sz="1600" dirty="0" smtClean="0"/>
              <a:t>This </a:t>
            </a:r>
            <a:r>
              <a:rPr lang="en-US" sz="1600" dirty="0"/>
              <a:t>is a easy "trap" for users to fall into.  This ability to "translate" Standard Flag values, labels, and descriptions when in an alternate language can be a useful "feature". </a:t>
            </a:r>
            <a:r>
              <a:rPr lang="en-US" sz="1600" dirty="0" smtClean="0"/>
              <a:t> But </a:t>
            </a:r>
            <a:r>
              <a:rPr lang="en-US" sz="1600" dirty="0"/>
              <a:t>if not understood and inadvertently misused it can cause serious problems which "appear" to be a bug, but which are not</a:t>
            </a:r>
            <a:r>
              <a:rPr lang="en-US" sz="1600" dirty="0" smtClean="0"/>
              <a:t>. Just </a:t>
            </a:r>
            <a:r>
              <a:rPr lang="en-US" sz="1600" dirty="0"/>
              <a:t>a word of caution for those users who set TMG to alternate languages (including "English (U.K.)") and also customize Flags,</a:t>
            </a:r>
          </a:p>
        </p:txBody>
      </p:sp>
    </p:spTree>
    <p:extLst>
      <p:ext uri="{BB962C8B-B14F-4D97-AF65-F5344CB8AC3E}">
        <p14:creationId xmlns:p14="http://schemas.microsoft.com/office/powerpoint/2010/main" val="2974436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 Flags</a:t>
            </a:r>
            <a:endParaRPr lang="en-US" dirty="0"/>
          </a:p>
        </p:txBody>
      </p:sp>
      <p:sp>
        <p:nvSpPr>
          <p:cNvPr id="3" name="Content Placeholder 2"/>
          <p:cNvSpPr>
            <a:spLocks noGrp="1"/>
          </p:cNvSpPr>
          <p:nvPr>
            <p:ph sz="half" idx="1"/>
          </p:nvPr>
        </p:nvSpPr>
        <p:spPr>
          <a:xfrm>
            <a:off x="457200" y="1600201"/>
            <a:ext cx="3754760" cy="3484984"/>
          </a:xfrm>
        </p:spPr>
        <p:txBody>
          <a:bodyPr>
            <a:normAutofit fontScale="85000" lnSpcReduction="20000"/>
          </a:bodyPr>
          <a:lstStyle/>
          <a:p>
            <a:pPr marL="0" indent="0">
              <a:buNone/>
            </a:pPr>
            <a:r>
              <a:rPr lang="en-US" dirty="0"/>
              <a:t>There are seven Standard Flags in TMG</a:t>
            </a:r>
            <a:r>
              <a:rPr lang="en-US" dirty="0" smtClean="0"/>
              <a:t>:</a:t>
            </a:r>
            <a:endParaRPr lang="en-US" dirty="0"/>
          </a:p>
          <a:p>
            <a:pPr marL="0" indent="0">
              <a:buNone/>
            </a:pPr>
            <a:r>
              <a:rPr lang="en-US" sz="2600" dirty="0"/>
              <a:t>         </a:t>
            </a:r>
            <a:r>
              <a:rPr lang="en-US" sz="2600" dirty="0" smtClean="0"/>
              <a:t>SEX		</a:t>
            </a:r>
          </a:p>
          <a:p>
            <a:pPr marL="0" indent="0">
              <a:buNone/>
            </a:pPr>
            <a:r>
              <a:rPr lang="en-US" sz="2600" dirty="0" smtClean="0"/>
              <a:t>         LIVING</a:t>
            </a:r>
          </a:p>
          <a:p>
            <a:pPr marL="0" indent="0">
              <a:buNone/>
            </a:pPr>
            <a:r>
              <a:rPr lang="en-US" sz="2600" dirty="0" smtClean="0"/>
              <a:t>         BIRTH ORDER</a:t>
            </a:r>
          </a:p>
          <a:p>
            <a:pPr marL="0" indent="0">
              <a:buNone/>
            </a:pPr>
            <a:r>
              <a:rPr lang="en-US" sz="2600" dirty="0" smtClean="0"/>
              <a:t>         </a:t>
            </a:r>
            <a:r>
              <a:rPr lang="en-US" sz="2600" dirty="0"/>
              <a:t>MULTIPLE </a:t>
            </a:r>
            <a:r>
              <a:rPr lang="en-US" sz="2600" dirty="0" smtClean="0"/>
              <a:t>BIRTH</a:t>
            </a:r>
          </a:p>
          <a:p>
            <a:pPr marL="0" indent="0">
              <a:buNone/>
            </a:pPr>
            <a:r>
              <a:rPr lang="en-US" sz="2600" dirty="0" smtClean="0"/>
              <a:t>         ADOPTED</a:t>
            </a:r>
          </a:p>
          <a:p>
            <a:pPr marL="0" indent="0">
              <a:buNone/>
            </a:pPr>
            <a:r>
              <a:rPr lang="en-US" sz="2600" dirty="0" smtClean="0"/>
              <a:t>         </a:t>
            </a:r>
            <a:r>
              <a:rPr lang="en-US" sz="2600" dirty="0"/>
              <a:t>ANCESTER [INTEREST</a:t>
            </a:r>
            <a:r>
              <a:rPr lang="en-US" sz="2600" dirty="0" smtClean="0"/>
              <a:t>]</a:t>
            </a:r>
          </a:p>
          <a:p>
            <a:pPr marL="0" indent="0">
              <a:buNone/>
            </a:pPr>
            <a:r>
              <a:rPr lang="en-US" sz="2600" dirty="0" smtClean="0"/>
              <a:t>         DESCENDANT [INTEREST]</a:t>
            </a:r>
          </a:p>
          <a:p>
            <a:pPr marL="0" indent="0">
              <a:buNone/>
            </a:pPr>
            <a:r>
              <a:rPr lang="en-US" dirty="0"/>
              <a:t> </a:t>
            </a:r>
          </a:p>
          <a:p>
            <a:pPr marL="0" indent="0">
              <a:buNone/>
            </a:pPr>
            <a:endParaRPr lang="en-US" dirty="0"/>
          </a:p>
        </p:txBody>
      </p:sp>
      <p:sp>
        <p:nvSpPr>
          <p:cNvPr id="4" name="Content Placeholder 3"/>
          <p:cNvSpPr>
            <a:spLocks noGrp="1"/>
          </p:cNvSpPr>
          <p:nvPr>
            <p:ph sz="half" idx="2"/>
          </p:nvPr>
        </p:nvSpPr>
        <p:spPr>
          <a:xfrm>
            <a:off x="4355976" y="1600201"/>
            <a:ext cx="4330824" cy="3701008"/>
          </a:xfrm>
        </p:spPr>
        <p:txBody>
          <a:bodyPr>
            <a:normAutofit fontScale="85000" lnSpcReduction="20000"/>
          </a:bodyPr>
          <a:lstStyle/>
          <a:p>
            <a:pPr marL="0" indent="0">
              <a:buNone/>
            </a:pPr>
            <a:r>
              <a:rPr lang="en-US" dirty="0"/>
              <a:t>Custom Flags are just that -- Custom.  So you can change anything about them at any time.  That is, you can change a Custom Flag's name (helpful if you realize you spelled it wrong when creating it), you can change a Custom Flag's settings by adding, deleting, or changing the order of the settings; and the Default setting may be changed after the Flag is created.</a:t>
            </a:r>
          </a:p>
          <a:p>
            <a:pPr marL="0" indent="0">
              <a:buNone/>
            </a:pPr>
            <a:endParaRPr lang="en-US" dirty="0"/>
          </a:p>
        </p:txBody>
      </p:sp>
      <p:sp>
        <p:nvSpPr>
          <p:cNvPr id="5" name="TextBox 4"/>
          <p:cNvSpPr txBox="1"/>
          <p:nvPr/>
        </p:nvSpPr>
        <p:spPr>
          <a:xfrm>
            <a:off x="457200" y="5483772"/>
            <a:ext cx="8229600" cy="769441"/>
          </a:xfrm>
          <a:prstGeom prst="rect">
            <a:avLst/>
          </a:prstGeom>
          <a:noFill/>
        </p:spPr>
        <p:txBody>
          <a:bodyPr wrap="square" rtlCol="0">
            <a:spAutoFit/>
          </a:bodyPr>
          <a:lstStyle/>
          <a:p>
            <a:pPr algn="ctr"/>
            <a:r>
              <a:rPr lang="en-US" sz="2400" dirty="0"/>
              <a:t>TMG Flags presentation: 20 Nov </a:t>
            </a:r>
            <a:r>
              <a:rPr lang="en-US" sz="2400" dirty="0" smtClean="0"/>
              <a:t>2005</a:t>
            </a:r>
          </a:p>
          <a:p>
            <a:pPr algn="ctr"/>
            <a:r>
              <a:rPr lang="en-US" sz="2000" dirty="0"/>
              <a:t>(http://</a:t>
            </a:r>
            <a:r>
              <a:rPr lang="en-US" sz="2000" dirty="0" smtClean="0">
                <a:hlinkClick r:id="rId2"/>
              </a:rPr>
              <a:t>ottawa-tmg-ug.ca/Docs/TMG-Flags1%20by%20Mike%20More.pdf</a:t>
            </a:r>
            <a:r>
              <a:rPr lang="en-US" sz="2000" dirty="0" smtClean="0"/>
              <a:t>)</a:t>
            </a:r>
            <a:endParaRPr lang="en-US" sz="1600" dirty="0"/>
          </a:p>
        </p:txBody>
      </p:sp>
    </p:spTree>
    <p:extLst>
      <p:ext uri="{BB962C8B-B14F-4D97-AF65-F5344CB8AC3E}">
        <p14:creationId xmlns:p14="http://schemas.microsoft.com/office/powerpoint/2010/main" val="3356140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Help with a filter for a report</a:t>
            </a:r>
          </a:p>
        </p:txBody>
      </p:sp>
      <p:sp>
        <p:nvSpPr>
          <p:cNvPr id="6" name="Content Placeholder 5"/>
          <p:cNvSpPr>
            <a:spLocks noGrp="1"/>
          </p:cNvSpPr>
          <p:nvPr>
            <p:ph idx="1"/>
          </p:nvPr>
        </p:nvSpPr>
        <p:spPr/>
        <p:txBody>
          <a:bodyPr>
            <a:normAutofit fontScale="70000" lnSpcReduction="20000"/>
          </a:bodyPr>
          <a:lstStyle/>
          <a:p>
            <a:pPr marL="0" indent="0">
              <a:buNone/>
            </a:pPr>
            <a:r>
              <a:rPr lang="en-US" dirty="0">
                <a:solidFill>
                  <a:srgbClr val="FF0000"/>
                </a:solidFill>
              </a:rPr>
              <a:t>I have some tags with a label of Address.  They should be something else</a:t>
            </a:r>
            <a:r>
              <a:rPr lang="en-US" dirty="0" smtClean="0">
                <a:solidFill>
                  <a:srgbClr val="FF0000"/>
                </a:solidFill>
              </a:rPr>
              <a:t>... </a:t>
            </a:r>
            <a:r>
              <a:rPr lang="en-US" dirty="0">
                <a:solidFill>
                  <a:srgbClr val="FF0000"/>
                </a:solidFill>
              </a:rPr>
              <a:t>How can I find all of the tags for Address per </a:t>
            </a:r>
            <a:r>
              <a:rPr lang="en-US" dirty="0" smtClean="0">
                <a:solidFill>
                  <a:srgbClr val="FF0000"/>
                </a:solidFill>
              </a:rPr>
              <a:t>person?</a:t>
            </a:r>
            <a:endParaRPr lang="en-US" dirty="0">
              <a:solidFill>
                <a:srgbClr val="FF0000"/>
              </a:solidFill>
            </a:endParaRPr>
          </a:p>
          <a:p>
            <a:pPr marL="0" indent="0">
              <a:buNone/>
            </a:pPr>
            <a:r>
              <a:rPr lang="en-US" dirty="0"/>
              <a:t> </a:t>
            </a:r>
          </a:p>
          <a:p>
            <a:pPr marL="0" indent="0">
              <a:buNone/>
            </a:pPr>
            <a:r>
              <a:rPr lang="en-US" dirty="0" smtClean="0"/>
              <a:t>Use a </a:t>
            </a:r>
            <a:r>
              <a:rPr lang="en-US" dirty="0"/>
              <a:t>List of Events report.  Use a Filtered Group of</a:t>
            </a:r>
            <a:r>
              <a:rPr lang="en-US" dirty="0" smtClean="0"/>
              <a:t>:</a:t>
            </a:r>
          </a:p>
          <a:p>
            <a:pPr marL="0" indent="0">
              <a:buNone/>
            </a:pPr>
            <a:endParaRPr lang="en-US" dirty="0"/>
          </a:p>
          <a:p>
            <a:pPr marL="0" indent="0">
              <a:buNone/>
            </a:pPr>
            <a:r>
              <a:rPr lang="en-US" dirty="0"/>
              <a:t>Tag type... // Label // = Equals // ADDRESS // END</a:t>
            </a:r>
          </a:p>
          <a:p>
            <a:pPr marL="0" indent="0">
              <a:buNone/>
            </a:pPr>
            <a:r>
              <a:rPr lang="en-US" dirty="0"/>
              <a:t> </a:t>
            </a:r>
          </a:p>
          <a:p>
            <a:pPr marL="0" indent="0">
              <a:buNone/>
            </a:pPr>
            <a:r>
              <a:rPr lang="en-US" dirty="0"/>
              <a:t>For the Output columns I suggest at least the Column Types of:</a:t>
            </a:r>
          </a:p>
          <a:p>
            <a:pPr marL="400050" lvl="1" indent="0">
              <a:buNone/>
            </a:pPr>
            <a:r>
              <a:rPr lang="en-US" dirty="0"/>
              <a:t>Prin1 ID</a:t>
            </a:r>
          </a:p>
          <a:p>
            <a:pPr marL="400050" lvl="1" indent="0">
              <a:buNone/>
            </a:pPr>
            <a:r>
              <a:rPr lang="en-US" dirty="0"/>
              <a:t>Prin1 Last, Given</a:t>
            </a:r>
          </a:p>
          <a:p>
            <a:pPr marL="0" indent="0">
              <a:buNone/>
            </a:pPr>
            <a:r>
              <a:rPr lang="en-US" dirty="0"/>
              <a:t> </a:t>
            </a:r>
          </a:p>
          <a:p>
            <a:pPr marL="0" indent="0">
              <a:buNone/>
            </a:pPr>
            <a:r>
              <a:rPr lang="en-US" dirty="0"/>
              <a:t>You may also wish to output other fields like Date, Place, and Memo. </a:t>
            </a:r>
          </a:p>
          <a:p>
            <a:pPr marL="0" indent="0">
              <a:buNone/>
            </a:pPr>
            <a:r>
              <a:rPr lang="en-US" dirty="0"/>
              <a:t>Then choose whichever field you want for the sort order of the report</a:t>
            </a:r>
            <a:r>
              <a:rPr lang="en-US" dirty="0" smtClean="0"/>
              <a:t>.</a:t>
            </a:r>
            <a:endParaRPr lang="en-US" dirty="0"/>
          </a:p>
        </p:txBody>
      </p:sp>
    </p:spTree>
    <p:extLst>
      <p:ext uri="{BB962C8B-B14F-4D97-AF65-F5344CB8AC3E}">
        <p14:creationId xmlns:p14="http://schemas.microsoft.com/office/powerpoint/2010/main" val="3380695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Help with a filter for a report</a:t>
            </a:r>
          </a:p>
        </p:txBody>
      </p:sp>
      <p:sp>
        <p:nvSpPr>
          <p:cNvPr id="6" name="Content Placeholder 5"/>
          <p:cNvSpPr>
            <a:spLocks noGrp="1"/>
          </p:cNvSpPr>
          <p:nvPr>
            <p:ph idx="1"/>
          </p:nvPr>
        </p:nvSpPr>
        <p:spPr/>
        <p:txBody>
          <a:bodyPr>
            <a:normAutofit fontScale="70000" lnSpcReduction="20000"/>
          </a:bodyPr>
          <a:lstStyle/>
          <a:p>
            <a:pPr marL="0" indent="0">
              <a:lnSpc>
                <a:spcPct val="120000"/>
              </a:lnSpc>
              <a:spcBef>
                <a:spcPts val="0"/>
              </a:spcBef>
              <a:spcAft>
                <a:spcPts val="1200"/>
              </a:spcAft>
              <a:buNone/>
            </a:pPr>
            <a:r>
              <a:rPr lang="en-US" dirty="0" smtClean="0"/>
              <a:t>If you </a:t>
            </a:r>
            <a:r>
              <a:rPr lang="en-US" dirty="0"/>
              <a:t>have used the default tag type of ADDRESS, then you will have a problem changing that to something else</a:t>
            </a:r>
            <a:r>
              <a:rPr lang="en-US" dirty="0" smtClean="0"/>
              <a:t>.</a:t>
            </a:r>
          </a:p>
          <a:p>
            <a:pPr marL="0" indent="0">
              <a:lnSpc>
                <a:spcPct val="120000"/>
              </a:lnSpc>
              <a:spcBef>
                <a:spcPts val="0"/>
              </a:spcBef>
              <a:spcAft>
                <a:spcPts val="1200"/>
              </a:spcAft>
              <a:buNone/>
            </a:pPr>
            <a:r>
              <a:rPr lang="en-US" dirty="0" smtClean="0"/>
              <a:t>Unfortunately </a:t>
            </a:r>
            <a:r>
              <a:rPr lang="en-US" dirty="0"/>
              <a:t>that tag type is in a separate "Tag Group" which is also called Address.  It is easy to change a tag type to another type which is in the *same* Tag Group, but "STAKE" is the only other tag type in the Address Group. </a:t>
            </a:r>
          </a:p>
          <a:p>
            <a:pPr marL="0" indent="0">
              <a:lnSpc>
                <a:spcPct val="120000"/>
              </a:lnSpc>
              <a:spcBef>
                <a:spcPts val="0"/>
              </a:spcBef>
              <a:spcAft>
                <a:spcPts val="1200"/>
              </a:spcAft>
              <a:buNone/>
            </a:pPr>
            <a:r>
              <a:rPr lang="en-US" dirty="0"/>
              <a:t>Changing it to a tag type in a *different* Group is more work.</a:t>
            </a:r>
          </a:p>
          <a:p>
            <a:pPr marL="0" indent="0">
              <a:lnSpc>
                <a:spcPct val="120000"/>
              </a:lnSpc>
              <a:spcBef>
                <a:spcPts val="0"/>
              </a:spcBef>
              <a:spcAft>
                <a:spcPts val="1200"/>
              </a:spcAft>
              <a:buNone/>
            </a:pPr>
            <a:r>
              <a:rPr lang="en-US" smtClean="0"/>
              <a:t>If </a:t>
            </a:r>
            <a:r>
              <a:rPr lang="en-US" dirty="0"/>
              <a:t>you want to change it to a tag type like Census which is in the "Other" Group, you will have to actually add a new tag of the desired type, enter or copy/paste information from the Address tag, then delete the Address tag</a:t>
            </a:r>
            <a:r>
              <a:rPr lang="en-US" dirty="0" smtClean="0"/>
              <a:t>.</a:t>
            </a:r>
            <a:endParaRPr lang="en-US" dirty="0"/>
          </a:p>
        </p:txBody>
      </p:sp>
    </p:spTree>
    <p:extLst>
      <p:ext uri="{BB962C8B-B14F-4D97-AF65-F5344CB8AC3E}">
        <p14:creationId xmlns:p14="http://schemas.microsoft.com/office/powerpoint/2010/main" val="193684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6"/>
          <p:cNvSpPr>
            <a:spLocks noChangeArrowheads="1"/>
          </p:cNvSpPr>
          <p:nvPr/>
        </p:nvSpPr>
        <p:spPr bwMode="auto">
          <a:xfrm>
            <a:off x="2087724" y="4995175"/>
            <a:ext cx="51435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CA" altLang="en-US" sz="1800" dirty="0">
                <a:latin typeface="Calibri" panose="020F0502020204030204" pitchFamily="34" charset="0"/>
                <a:ea typeface="Calibri" panose="020F0502020204030204" pitchFamily="34" charset="0"/>
                <a:cs typeface="Times New Roman" panose="02020603050405020304" pitchFamily="18" charset="0"/>
              </a:rPr>
              <a:t>E-mail: </a:t>
            </a:r>
            <a:r>
              <a:rPr lang="en-CA" altLang="en-US" sz="1800" dirty="0">
                <a:hlinkClick r:id="rId3"/>
              </a:rPr>
              <a:t>conference2017@ogs.on.ca</a:t>
            </a:r>
            <a:endParaRPr lang="en-CA" altLang="en-US" sz="1800" dirty="0"/>
          </a:p>
          <a:p>
            <a:pPr algn="ctr">
              <a:spcBef>
                <a:spcPct val="0"/>
              </a:spcBef>
              <a:buNone/>
            </a:pPr>
            <a:r>
              <a:rPr lang="en-CA" sz="1800" u="sng" dirty="0"/>
              <a:t>https</a:t>
            </a:r>
            <a:r>
              <a:rPr lang="en-CA" sz="1800" u="sng"/>
              <a:t>://</a:t>
            </a:r>
            <a:r>
              <a:rPr lang="en-CA" sz="1800" u="sng">
                <a:hlinkClick r:id="rId4"/>
              </a:rPr>
              <a:t>conference2017.ogs.on.ca</a:t>
            </a:r>
            <a:r>
              <a:rPr lang="en-CA" sz="1800" u="sng" dirty="0"/>
              <a:t>/</a:t>
            </a:r>
            <a:endParaRPr lang="en-CA" sz="1800" dirty="0"/>
          </a:p>
        </p:txBody>
      </p:sp>
      <p:sp>
        <p:nvSpPr>
          <p:cNvPr id="5" name="Slide Number Placeholder 4"/>
          <p:cNvSpPr>
            <a:spLocks noGrp="1"/>
          </p:cNvSpPr>
          <p:nvPr>
            <p:ph type="sldNum" sz="quarter" idx="4294967295"/>
          </p:nvPr>
        </p:nvSpPr>
        <p:spPr>
          <a:xfrm>
            <a:off x="6057900" y="5624514"/>
            <a:ext cx="1600200" cy="273844"/>
          </a:xfrm>
        </p:spPr>
        <p:txBody>
          <a:bodyPr/>
          <a:lstStyle/>
          <a:p>
            <a:fld id="{D57F1E4F-1CFF-5643-939E-217C01CDF565}" type="slidenum">
              <a:rPr lang="en-US" smtClean="0"/>
              <a:pPr/>
              <a:t>14</a:t>
            </a:fld>
            <a:endParaRPr lang="en-US" dirty="0"/>
          </a:p>
        </p:txBody>
      </p:sp>
      <p:pic>
        <p:nvPicPr>
          <p:cNvPr id="6" name="Content Placeholder 5"/>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a:xfrm>
            <a:off x="1485900" y="1160749"/>
            <a:ext cx="6172200" cy="3402378"/>
          </a:xfrm>
        </p:spPr>
      </p:pic>
    </p:spTree>
    <p:extLst>
      <p:ext uri="{BB962C8B-B14F-4D97-AF65-F5344CB8AC3E}">
        <p14:creationId xmlns:p14="http://schemas.microsoft.com/office/powerpoint/2010/main" val="2105905615"/>
      </p:ext>
    </p:extLst>
  </p:cSld>
  <p:clrMapOvr>
    <a:masterClrMapping/>
  </p:clrMapOvr>
  <mc:AlternateContent xmlns:mc="http://schemas.openxmlformats.org/markup-compatibility/2006" xmlns:p14="http://schemas.microsoft.com/office/powerpoint/2010/main">
    <mc:Choice Requires="p14">
      <p:transition spd="slow" p14:dur="2000" advTm="10784"/>
    </mc:Choice>
    <mc:Fallback xmlns="">
      <p:transition spd="slow" advTm="10784"/>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457200" y="2060848"/>
            <a:ext cx="8579296" cy="4392488"/>
          </a:xfrm>
        </p:spPr>
        <p:txBody>
          <a:bodyPr>
            <a:normAutofit fontScale="92500" lnSpcReduction="20000"/>
          </a:bodyPr>
          <a:lstStyle/>
          <a:p>
            <a:pPr marL="0" indent="0">
              <a:buNone/>
            </a:pPr>
            <a:r>
              <a:rPr lang="en-CA" b="1" dirty="0" smtClean="0"/>
              <a:t>TMG-REFUGEES:</a:t>
            </a:r>
            <a:endParaRPr lang="en-CA" dirty="0" smtClean="0"/>
          </a:p>
          <a:p>
            <a:pPr marL="0" indent="0" algn="ctr">
              <a:buNone/>
            </a:pPr>
            <a:r>
              <a:rPr lang="en-CA" sz="2400" dirty="0" smtClean="0"/>
              <a:t>(</a:t>
            </a:r>
            <a:r>
              <a:rPr lang="en-CA" sz="2400" dirty="0" smtClean="0">
                <a:hlinkClick r:id="rId3"/>
              </a:rPr>
              <a:t>http</a:t>
            </a:r>
            <a:r>
              <a:rPr lang="en-CA" sz="2400" dirty="0">
                <a:hlinkClick r:id="rId3"/>
              </a:rPr>
              <a:t>://</a:t>
            </a:r>
            <a:r>
              <a:rPr lang="en-CA" sz="2400" dirty="0" smtClean="0">
                <a:hlinkClick r:id="rId3"/>
              </a:rPr>
              <a:t>lists.rootsweb.ancestry.com/index/other/Miscellaneous/TMG-REFUGEES.html</a:t>
            </a:r>
            <a:r>
              <a:rPr lang="en-CA" sz="2400" dirty="0" smtClean="0"/>
              <a:t>)</a:t>
            </a:r>
          </a:p>
          <a:p>
            <a:pPr marL="0" indent="0" algn="ctr">
              <a:buNone/>
            </a:pPr>
            <a:r>
              <a:rPr lang="en-CA" sz="2400" dirty="0" smtClean="0"/>
              <a:t>Website: </a:t>
            </a:r>
            <a:r>
              <a:rPr lang="en-CA" sz="2400" dirty="0" smtClean="0">
                <a:hlinkClick r:id="rId4"/>
              </a:rPr>
              <a:t>https://sites.google.com/site/tmgrefugees</a:t>
            </a:r>
            <a:r>
              <a:rPr lang="en-CA" sz="2400" dirty="0" smtClean="0"/>
              <a:t/>
            </a:r>
            <a:br>
              <a:rPr lang="en-CA" sz="2400" dirty="0" smtClean="0"/>
            </a:br>
            <a:endParaRPr lang="en-CA" sz="2400" dirty="0" smtClean="0"/>
          </a:p>
          <a:p>
            <a:pPr marL="0" indent="0">
              <a:buNone/>
            </a:pPr>
            <a:r>
              <a:rPr lang="en-CA" b="1" dirty="0" smtClean="0"/>
              <a:t>TMG Facebook Page</a:t>
            </a:r>
            <a:r>
              <a:rPr lang="en-CA" dirty="0" smtClean="0"/>
              <a:t>: </a:t>
            </a:r>
            <a:r>
              <a:rPr lang="en-CA" sz="2800" dirty="0" smtClean="0"/>
              <a:t>three posts plus </a:t>
            </a:r>
            <a:r>
              <a:rPr lang="en-CA" sz="2800" dirty="0" smtClean="0"/>
              <a:t>comments </a:t>
            </a:r>
            <a:r>
              <a:rPr lang="en-CA" sz="2800" dirty="0" smtClean="0"/>
              <a:t>in </a:t>
            </a:r>
            <a:r>
              <a:rPr lang="en-CA" sz="2800" dirty="0" smtClean="0"/>
              <a:t>March</a:t>
            </a:r>
            <a:endParaRPr lang="en-CA" sz="2800" dirty="0" smtClean="0"/>
          </a:p>
          <a:p>
            <a:pPr marL="0" indent="0" algn="ctr">
              <a:buNone/>
            </a:pPr>
            <a:r>
              <a:rPr lang="en-CA" sz="2400" dirty="0" smtClean="0"/>
              <a:t>(</a:t>
            </a:r>
            <a:r>
              <a:rPr lang="en-CA" sz="2400" dirty="0" smtClean="0">
                <a:hlinkClick r:id="rId5"/>
              </a:rPr>
              <a:t>https</a:t>
            </a:r>
            <a:r>
              <a:rPr lang="en-CA" sz="2400" dirty="0">
                <a:hlinkClick r:id="rId5"/>
              </a:rPr>
              <a:t>://www.facebook.com/groups/themastergenealogist</a:t>
            </a:r>
            <a:r>
              <a:rPr lang="en-CA" sz="2400" dirty="0" smtClean="0">
                <a:hlinkClick r:id="rId5"/>
              </a:rPr>
              <a:t>/</a:t>
            </a:r>
            <a:r>
              <a:rPr lang="en-CA" sz="2400" dirty="0" smtClean="0"/>
              <a:t>)</a:t>
            </a:r>
          </a:p>
          <a:p>
            <a:pPr marL="0" indent="0">
              <a:buNone/>
            </a:pPr>
            <a:endParaRPr lang="en-CA" sz="2400" dirty="0" smtClean="0"/>
          </a:p>
          <a:p>
            <a:pPr marL="0" indent="0">
              <a:buNone/>
            </a:pPr>
            <a:r>
              <a:rPr lang="en-CA" b="1" dirty="0" smtClean="0"/>
              <a:t>TMG </a:t>
            </a:r>
            <a:r>
              <a:rPr lang="en-CA" b="1" dirty="0"/>
              <a:t>Mailing List </a:t>
            </a:r>
            <a:r>
              <a:rPr lang="en-CA" sz="2400" dirty="0" smtClean="0"/>
              <a:t>(</a:t>
            </a:r>
            <a:r>
              <a:rPr lang="en-CA" sz="2400" dirty="0" smtClean="0">
                <a:hlinkClick r:id="rId6"/>
              </a:rPr>
              <a:t>http</a:t>
            </a:r>
            <a:r>
              <a:rPr lang="en-CA" sz="2400" dirty="0">
                <a:hlinkClick r:id="rId6"/>
              </a:rPr>
              <a:t>://</a:t>
            </a:r>
            <a:r>
              <a:rPr lang="en-CA" sz="2400" dirty="0" smtClean="0">
                <a:hlinkClick r:id="rId6"/>
              </a:rPr>
              <a:t>lists.rootsweb.ancestry.com/index/other/Software/TMG.html</a:t>
            </a:r>
            <a:r>
              <a:rPr lang="en-CA" sz="2400" dirty="0" smtClean="0"/>
              <a:t>)</a:t>
            </a:r>
          </a:p>
          <a:p>
            <a:pPr lvl="1" fontAlgn="b"/>
            <a:r>
              <a:rPr lang="en-US" dirty="0" smtClean="0"/>
              <a:t>Feb </a:t>
            </a:r>
            <a:r>
              <a:rPr lang="en-US" dirty="0" smtClean="0"/>
              <a:t>2017</a:t>
            </a:r>
            <a:r>
              <a:rPr lang="en-US" dirty="0"/>
              <a:t>	</a:t>
            </a:r>
            <a:r>
              <a:rPr lang="en-US" dirty="0" smtClean="0"/>
              <a:t>131 messages</a:t>
            </a:r>
          </a:p>
          <a:p>
            <a:pPr lvl="1" fontAlgn="b"/>
            <a:r>
              <a:rPr lang="en-US" dirty="0" smtClean="0"/>
              <a:t>Mar </a:t>
            </a:r>
            <a:r>
              <a:rPr lang="en-US" dirty="0"/>
              <a:t>2017	</a:t>
            </a:r>
            <a:r>
              <a:rPr lang="en-US" dirty="0" smtClean="0"/>
              <a:t>162 </a:t>
            </a:r>
            <a:r>
              <a:rPr lang="en-US" dirty="0"/>
              <a:t>messages</a:t>
            </a:r>
          </a:p>
          <a:p>
            <a:pPr lvl="1" fontAlgn="b"/>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Download</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marL="0" indent="0">
              <a:buNone/>
            </a:pPr>
            <a:r>
              <a:rPr lang="en-US" dirty="0"/>
              <a:t>TMG 9.05 USA Version </a:t>
            </a:r>
            <a:r>
              <a:rPr lang="en-US" u="sng" dirty="0">
                <a:hlinkClick r:id="rId3"/>
              </a:rPr>
              <a:t>http://www.whollygenes.com/files/tmg9setup.exe</a:t>
            </a:r>
            <a:endParaRPr lang="en-US" dirty="0"/>
          </a:p>
          <a:p>
            <a:pPr marL="0" indent="0">
              <a:buNone/>
            </a:pPr>
            <a:r>
              <a:rPr lang="en-US" dirty="0"/>
              <a:t>TMG 9.05 UK Version </a:t>
            </a:r>
            <a:r>
              <a:rPr lang="en-US" u="sng" dirty="0">
                <a:hlinkClick r:id="rId4"/>
              </a:rPr>
              <a:t>http://www.whollygenes.com/files/tmg9uksetup.exe</a:t>
            </a:r>
            <a:endParaRPr lang="en-US" dirty="0"/>
          </a:p>
          <a:p>
            <a:pPr marL="0" indent="0">
              <a:buNone/>
            </a:pPr>
            <a:r>
              <a:rPr lang="en-US" dirty="0"/>
              <a:t> </a:t>
            </a:r>
          </a:p>
          <a:p>
            <a:pPr marL="0" indent="0">
              <a:buNone/>
            </a:pPr>
            <a:r>
              <a:rPr lang="en-US" dirty="0" smtClean="0"/>
              <a:t>You </a:t>
            </a:r>
            <a:r>
              <a:rPr lang="en-US" dirty="0"/>
              <a:t>should select to save the file to a location on your system</a:t>
            </a:r>
            <a:r>
              <a:rPr lang="en-US" dirty="0" smtClean="0"/>
              <a:t>. Then </a:t>
            </a:r>
            <a:r>
              <a:rPr lang="en-US" dirty="0"/>
              <a:t>double-click on the file after the download is finished</a:t>
            </a:r>
            <a:r>
              <a:rPr lang="en-US" dirty="0" smtClean="0"/>
              <a:t>. This opens </a:t>
            </a:r>
            <a:r>
              <a:rPr lang="en-US" dirty="0"/>
              <a:t>the installer and begins the installation</a:t>
            </a:r>
            <a:r>
              <a:rPr lang="en-US" dirty="0" smtClean="0"/>
              <a:t>. You </a:t>
            </a:r>
            <a:r>
              <a:rPr lang="en-US" dirty="0"/>
              <a:t>should tell the installer to install the program in the same place that an earlier v9 version is already installed</a:t>
            </a:r>
            <a:r>
              <a:rPr lang="en-US" dirty="0" smtClean="0"/>
              <a:t>. This </a:t>
            </a:r>
            <a:r>
              <a:rPr lang="en-US" dirty="0"/>
              <a:t>will overwrite the installation with the v9.05 </a:t>
            </a:r>
            <a:r>
              <a:rPr lang="en-US" dirty="0" smtClean="0"/>
              <a:t>version while </a:t>
            </a:r>
            <a:r>
              <a:rPr lang="en-US" dirty="0"/>
              <a:t>leaving your data alone</a:t>
            </a:r>
            <a:r>
              <a:rPr lang="en-US" dirty="0" smtClean="0"/>
              <a:t>. After v9.05 </a:t>
            </a:r>
            <a:r>
              <a:rPr lang="en-US" dirty="0"/>
              <a:t>is installed, you should be able to open (or restore and open) your v9.05 projects</a:t>
            </a:r>
            <a:r>
              <a:rPr lang="en-US" dirty="0" smtClean="0"/>
              <a:t>. If </a:t>
            </a:r>
            <a:r>
              <a:rPr lang="en-US" dirty="0"/>
              <a:t>you happen to restore a project from an earlier version, v9.05 will upgrade it at the time.</a:t>
            </a:r>
          </a:p>
          <a:p>
            <a:endParaRPr lang="en-US" dirty="0"/>
          </a:p>
        </p:txBody>
      </p:sp>
    </p:spTree>
    <p:extLst>
      <p:ext uri="{BB962C8B-B14F-4D97-AF65-F5344CB8AC3E}">
        <p14:creationId xmlns:p14="http://schemas.microsoft.com/office/powerpoint/2010/main" val="40960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Upgrading </a:t>
            </a:r>
            <a:r>
              <a:rPr lang="en-US" dirty="0"/>
              <a:t>to TMG 9</a:t>
            </a:r>
          </a:p>
        </p:txBody>
      </p:sp>
      <p:sp>
        <p:nvSpPr>
          <p:cNvPr id="3" name="Content Placeholder 2"/>
          <p:cNvSpPr>
            <a:spLocks noGrp="1"/>
          </p:cNvSpPr>
          <p:nvPr>
            <p:ph idx="1"/>
          </p:nvPr>
        </p:nvSpPr>
        <p:spPr>
          <a:xfrm>
            <a:off x="457200" y="1600201"/>
            <a:ext cx="6347048" cy="3052936"/>
          </a:xfrm>
        </p:spPr>
        <p:txBody>
          <a:bodyPr/>
          <a:lstStyle/>
          <a:p>
            <a:r>
              <a:rPr lang="en-US" dirty="0"/>
              <a:t>To get TMG 9 you need to buy a license code, which is available only from Harry </a:t>
            </a:r>
            <a:r>
              <a:rPr lang="en-US" dirty="0" err="1"/>
              <a:t>Goegebeur</a:t>
            </a:r>
            <a:r>
              <a:rPr lang="en-US" dirty="0"/>
              <a:t>, the TMG dealer in Holland, and download the installer. Links to both are in Terry </a:t>
            </a:r>
            <a:r>
              <a:rPr lang="en-US" dirty="0" err="1" smtClean="0"/>
              <a:t>Reigel’s</a:t>
            </a:r>
            <a:r>
              <a:rPr lang="en-US" dirty="0" smtClean="0"/>
              <a:t> article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1417638"/>
            <a:ext cx="2026568" cy="2166771"/>
          </a:xfrm>
          <a:prstGeom prst="rect">
            <a:avLst/>
          </a:prstGeom>
        </p:spPr>
      </p:pic>
      <p:sp>
        <p:nvSpPr>
          <p:cNvPr id="5" name="TextBox 4"/>
          <p:cNvSpPr txBox="1"/>
          <p:nvPr/>
        </p:nvSpPr>
        <p:spPr>
          <a:xfrm>
            <a:off x="755576" y="4678259"/>
            <a:ext cx="7931224" cy="584775"/>
          </a:xfrm>
          <a:prstGeom prst="rect">
            <a:avLst/>
          </a:prstGeom>
          <a:noFill/>
        </p:spPr>
        <p:txBody>
          <a:bodyPr wrap="square" rtlCol="0">
            <a:spAutoFit/>
          </a:bodyPr>
          <a:lstStyle/>
          <a:p>
            <a:r>
              <a:rPr lang="en-US" sz="3200" u="sng" dirty="0">
                <a:hlinkClick r:id="rId3"/>
              </a:rPr>
              <a:t>http://tmg.reigelridge.com/future.htm#wait</a:t>
            </a:r>
            <a:endParaRPr lang="en-US" sz="3200" dirty="0"/>
          </a:p>
        </p:txBody>
      </p:sp>
      <p:sp>
        <p:nvSpPr>
          <p:cNvPr id="8" name="AutoShape 3" descr="Robert Martinson">
            <a:hlinkClick r:id="rId4"/>
          </p:cNvPr>
          <p:cNvSpPr>
            <a:spLocks noChangeAspect="1" noChangeArrowheads="1"/>
          </p:cNvSpPr>
          <p:nvPr/>
        </p:nvSpPr>
        <p:spPr bwMode="auto">
          <a:xfrm>
            <a:off x="57150"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6"/>
          <p:cNvSpPr>
            <a:spLocks noChangeArrowheads="1"/>
          </p:cNvSpPr>
          <p:nvPr/>
        </p:nvSpPr>
        <p:spPr bwMode="auto">
          <a:xfrm>
            <a:off x="755576" y="5785463"/>
            <a:ext cx="7715200" cy="492443"/>
          </a:xfrm>
          <a:prstGeom prst="rect">
            <a:avLst/>
          </a:prstGeom>
          <a:solidFill>
            <a:srgbClr val="F6F7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rgbClr val="1D2129"/>
                </a:solidFill>
                <a:effectLst/>
                <a:latin typeface="+mn-lt"/>
              </a:rPr>
              <a:t>Costs about $60US. </a:t>
            </a:r>
            <a:endParaRPr kumimoji="0" lang="en-US" altLang="en-US" sz="900" b="0" i="0" u="none" strike="noStrike" cap="none" normalizeH="0" baseline="0" dirty="0" smtClean="0">
              <a:ln>
                <a:noFill/>
              </a:ln>
              <a:solidFill>
                <a:srgbClr val="365899"/>
              </a:solidFill>
              <a:effectLst/>
              <a:latin typeface="inherit"/>
            </a:endParaRPr>
          </a:p>
        </p:txBody>
      </p:sp>
      <p:sp>
        <p:nvSpPr>
          <p:cNvPr id="13" name="AutoShape 7" descr="Robert Martinson">
            <a:hlinkClick r:id="rId4"/>
          </p:cNvPr>
          <p:cNvSpPr>
            <a:spLocks noChangeAspect="1" noChangeArrowheads="1"/>
          </p:cNvSpPr>
          <p:nvPr/>
        </p:nvSpPr>
        <p:spPr bwMode="auto">
          <a:xfrm>
            <a:off x="209550" y="14446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42006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363272" cy="5184576"/>
          </a:xfrm>
        </p:spPr>
        <p:txBody>
          <a:bodyPr>
            <a:normAutofit/>
          </a:bodyPr>
          <a:lstStyle/>
          <a:p>
            <a:pPr marL="0" indent="-457200" algn="ctr" fontAlgn="base">
              <a:buNone/>
            </a:pPr>
            <a:r>
              <a:rPr lang="en-US" sz="2400" dirty="0"/>
              <a:t>History Research Environment is a community project to create a free platform-independent application for the serious amateur or professional historical researcher.</a:t>
            </a:r>
          </a:p>
          <a:p>
            <a:pPr marL="0" indent="-457200" algn="ctr" fontAlgn="base">
              <a:buNone/>
            </a:pPr>
            <a:r>
              <a:rPr lang="en-US" sz="2400" dirty="0"/>
              <a:t>For genealogists, HRE will provide an onward path for users of the discontinued program </a:t>
            </a:r>
            <a:r>
              <a:rPr lang="en-US" sz="2400" i="1" dirty="0"/>
              <a:t>The Master Genealogist (TMG)</a:t>
            </a:r>
            <a:r>
              <a:rPr lang="en-US" sz="2400" dirty="0"/>
              <a:t>.</a:t>
            </a:r>
          </a:p>
          <a:p>
            <a:pPr marL="0" indent="-457200" algn="ctr" fontAlgn="base">
              <a:buNone/>
            </a:pPr>
            <a:r>
              <a:rPr lang="en-US" sz="2400" dirty="0"/>
              <a:t>HRE will also handle a very wide range of other historical and cultural research needs.</a:t>
            </a:r>
          </a:p>
          <a:p>
            <a:pPr marL="0" indent="-457200" algn="ctr">
              <a:buNone/>
            </a:pPr>
            <a:endParaRPr lang="en-US" sz="1400" dirty="0" smtClean="0"/>
          </a:p>
          <a:p>
            <a:pPr marL="0" indent="-457200" algn="ctr">
              <a:buNone/>
            </a:pPr>
            <a:r>
              <a:rPr lang="en-US" sz="2400" dirty="0"/>
              <a:t>Project website: </a:t>
            </a:r>
            <a:r>
              <a:rPr lang="en-US" sz="2400" dirty="0">
                <a:hlinkClick r:id="rId3"/>
              </a:rPr>
              <a:t>https://historyresearchenvironment.org</a:t>
            </a:r>
            <a:r>
              <a:rPr lang="en-US" sz="2400" dirty="0"/>
              <a:t/>
            </a:r>
            <a:br>
              <a:rPr lang="en-US" sz="2400" dirty="0"/>
            </a:br>
            <a:r>
              <a:rPr lang="en-US" sz="2400" dirty="0"/>
              <a:t>Volunteer </a:t>
            </a:r>
            <a:r>
              <a:rPr lang="en-US" sz="2400" dirty="0" smtClean="0"/>
              <a:t>skills: </a:t>
            </a:r>
            <a:r>
              <a:rPr lang="en-US" sz="2400" dirty="0">
                <a:hlinkClick r:id="rId4"/>
              </a:rPr>
              <a:t>https://</a:t>
            </a:r>
            <a:r>
              <a:rPr lang="en-US" sz="2400" dirty="0" smtClean="0">
                <a:hlinkClick r:id="rId4"/>
              </a:rPr>
              <a:t>historyresearchenvironment.org/become-a-volunteer</a:t>
            </a:r>
            <a:r>
              <a:rPr lang="en-US" sz="2400" dirty="0">
                <a:hlinkClick r:id="rId4"/>
              </a:rPr>
              <a:t>/</a:t>
            </a:r>
            <a:r>
              <a:rPr lang="en-US" sz="2400" dirty="0"/>
              <a:t/>
            </a:r>
            <a:br>
              <a:rPr lang="en-US" sz="2400" dirty="0"/>
            </a:br>
            <a:r>
              <a:rPr lang="en-US" sz="2400" dirty="0"/>
              <a:t>Donate: </a:t>
            </a:r>
            <a:r>
              <a:rPr lang="en-US" sz="2400" dirty="0">
                <a:hlinkClick r:id="rId5"/>
              </a:rPr>
              <a:t>https://historyresearchenvironment.org/donate/</a:t>
            </a:r>
            <a:br>
              <a:rPr lang="en-US" sz="2400" dirty="0">
                <a:hlinkClick r:id="rId5"/>
              </a:rPr>
            </a:br>
            <a:r>
              <a:rPr lang="en-US" sz="2400" dirty="0"/>
              <a:t>Wiki: </a:t>
            </a:r>
            <a:r>
              <a:rPr lang="en-US" sz="2400" dirty="0">
                <a:hlinkClick r:id="rId6"/>
              </a:rPr>
              <a:t>http://hrewiki.org/index.php?title=Main_Page</a:t>
            </a:r>
            <a:endParaRPr lang="en-CA" sz="24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Environment (HRE)</a:t>
            </a:r>
            <a:endParaRPr lang="en-US" dirty="0"/>
          </a:p>
        </p:txBody>
      </p:sp>
      <p:sp>
        <p:nvSpPr>
          <p:cNvPr id="3" name="Content Placeholder 2"/>
          <p:cNvSpPr>
            <a:spLocks noGrp="1"/>
          </p:cNvSpPr>
          <p:nvPr>
            <p:ph idx="1"/>
          </p:nvPr>
        </p:nvSpPr>
        <p:spPr>
          <a:xfrm>
            <a:off x="457200" y="1556792"/>
            <a:ext cx="8229600" cy="4896544"/>
          </a:xfrm>
        </p:spPr>
        <p:txBody>
          <a:bodyPr>
            <a:noAutofit/>
          </a:bodyPr>
          <a:lstStyle/>
          <a:p>
            <a:pPr marL="0" indent="0">
              <a:spcBef>
                <a:spcPts val="0"/>
              </a:spcBef>
              <a:spcAft>
                <a:spcPts val="1000"/>
              </a:spcAft>
              <a:buNone/>
            </a:pPr>
            <a:r>
              <a:rPr lang="en-US" sz="1700" dirty="0"/>
              <a:t>HRE raises the Location to the equivalent status and tools that are associated with Persons</a:t>
            </a:r>
            <a:r>
              <a:rPr lang="en-US" sz="1700" dirty="0" smtClean="0"/>
              <a:t>. An </a:t>
            </a:r>
            <a:r>
              <a:rPr lang="en-US" sz="1700" dirty="0"/>
              <a:t>HRE Location has its own Location ID with Name Variants defined by Location Name Tags. One Location Name Variant can be marked primary, while others can be selected for output with a particular Event, Task or Repository. Locations have user-definable Location Flags. These can be used in filters. Each Location Name Variant can have a valid date-range, sentences and a set of memos, leading to the ability to define a narrative report about a selected group of Locations - quite important anywhere where there has been considerable change over time, particularly in European history.</a:t>
            </a:r>
          </a:p>
          <a:p>
            <a:pPr marL="0" indent="0">
              <a:spcBef>
                <a:spcPts val="0"/>
              </a:spcBef>
              <a:spcAft>
                <a:spcPts val="1000"/>
              </a:spcAft>
              <a:buNone/>
            </a:pPr>
            <a:r>
              <a:rPr lang="en-US" sz="1700" dirty="0" smtClean="0"/>
              <a:t>Locations </a:t>
            </a:r>
            <a:r>
              <a:rPr lang="en-US" sz="1700" dirty="0"/>
              <a:t>in HRE also have Location Relationship Tags which allow for relationships like  "contains",  "touches", "near", "distance between", "north of", </a:t>
            </a:r>
            <a:r>
              <a:rPr lang="en-US" sz="1700" dirty="0" smtClean="0"/>
              <a:t>etc. </a:t>
            </a:r>
            <a:r>
              <a:rPr lang="en-US" sz="1700" dirty="0"/>
              <a:t>to enable locations to be clustered.</a:t>
            </a:r>
          </a:p>
          <a:p>
            <a:pPr marL="0" indent="0">
              <a:spcBef>
                <a:spcPts val="0"/>
              </a:spcBef>
              <a:spcAft>
                <a:spcPts val="1000"/>
              </a:spcAft>
              <a:buNone/>
            </a:pPr>
            <a:r>
              <a:rPr lang="en-US" sz="1700" dirty="0" smtClean="0"/>
              <a:t>A </a:t>
            </a:r>
            <a:r>
              <a:rPr lang="en-US" sz="1700" dirty="0"/>
              <a:t>Location in HRE is classified as a "Group-Derived" type of data. This means that, unlike Persons (which are Biological Items), a Location can be split into smaller Locations or a number of Locations can be combined into a larger Location, e.g. plots of land. In both cases the new entities get their own unique IDs, but the links back to the prior state remain.</a:t>
            </a:r>
          </a:p>
          <a:p>
            <a:pPr marL="0" indent="0">
              <a:spcBef>
                <a:spcPts val="0"/>
              </a:spcBef>
              <a:spcAft>
                <a:spcPts val="1000"/>
              </a:spcAft>
              <a:buNone/>
            </a:pPr>
            <a:r>
              <a:rPr lang="en-US" sz="1700" dirty="0" smtClean="0"/>
              <a:t>Sentences </a:t>
            </a:r>
            <a:r>
              <a:rPr lang="en-US" sz="1700" dirty="0"/>
              <a:t>will </a:t>
            </a:r>
            <a:r>
              <a:rPr lang="en-US" sz="1700" dirty="0" smtClean="0"/>
              <a:t>also allow </a:t>
            </a:r>
            <a:r>
              <a:rPr lang="en-US" sz="1700" dirty="0"/>
              <a:t>the presentation of more than one Location Name Variant of a Location</a:t>
            </a:r>
            <a:r>
              <a:rPr lang="en-US" sz="1700" dirty="0" smtClean="0"/>
              <a:t>.</a:t>
            </a:r>
            <a:endParaRPr lang="en-US" sz="1700" dirty="0"/>
          </a:p>
        </p:txBody>
      </p:sp>
    </p:spTree>
    <p:extLst>
      <p:ext uri="{BB962C8B-B14F-4D97-AF65-F5344CB8AC3E}">
        <p14:creationId xmlns:p14="http://schemas.microsoft.com/office/powerpoint/2010/main" val="3973253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best to migrate v7 project files to new computer v9.05</a:t>
            </a:r>
          </a:p>
        </p:txBody>
      </p:sp>
      <p:sp>
        <p:nvSpPr>
          <p:cNvPr id="3" name="Content Placeholder 2"/>
          <p:cNvSpPr>
            <a:spLocks noGrp="1"/>
          </p:cNvSpPr>
          <p:nvPr>
            <p:ph idx="1"/>
          </p:nvPr>
        </p:nvSpPr>
        <p:spPr>
          <a:xfrm>
            <a:off x="457200" y="1988840"/>
            <a:ext cx="8229600" cy="4137323"/>
          </a:xfrm>
        </p:spPr>
        <p:txBody>
          <a:bodyPr/>
          <a:lstStyle/>
          <a:p>
            <a:pPr marL="0" indent="0">
              <a:buNone/>
            </a:pPr>
            <a:r>
              <a:rPr lang="en-US" dirty="0"/>
              <a:t>Terry </a:t>
            </a:r>
            <a:r>
              <a:rPr lang="en-US" dirty="0" err="1"/>
              <a:t>Reigel</a:t>
            </a:r>
            <a:r>
              <a:rPr lang="en-US" dirty="0"/>
              <a:t> has covered this topic extremely </a:t>
            </a:r>
            <a:r>
              <a:rPr lang="en-US" dirty="0" smtClean="0"/>
              <a:t>well, </a:t>
            </a:r>
            <a:r>
              <a:rPr lang="en-US" dirty="0"/>
              <a:t>with excellent warnings and instructions.  See his page titled "Moving Data to New Computer of Version":</a:t>
            </a:r>
          </a:p>
          <a:p>
            <a:pPr marL="0" indent="0">
              <a:buNone/>
            </a:pPr>
            <a:r>
              <a:rPr lang="en-US" dirty="0"/>
              <a:t> </a:t>
            </a:r>
          </a:p>
          <a:p>
            <a:pPr marL="0" indent="0">
              <a:buNone/>
            </a:pPr>
            <a:r>
              <a:rPr lang="en-US" sz="2800" u="sng" dirty="0">
                <a:hlinkClick r:id="rId2"/>
              </a:rPr>
              <a:t>http://</a:t>
            </a:r>
            <a:r>
              <a:rPr lang="en-US" sz="2800" u="sng" dirty="0" smtClean="0">
                <a:hlinkClick r:id="rId2"/>
              </a:rPr>
              <a:t>tmg.reigelridge.com/new-computer-version.htm</a:t>
            </a:r>
            <a:endParaRPr lang="en-US" sz="2800" dirty="0"/>
          </a:p>
        </p:txBody>
      </p:sp>
    </p:spTree>
    <p:extLst>
      <p:ext uri="{BB962C8B-B14F-4D97-AF65-F5344CB8AC3E}">
        <p14:creationId xmlns:p14="http://schemas.microsoft.com/office/powerpoint/2010/main" val="1183226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Missing preposition in sentence</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John </a:t>
            </a:r>
            <a:r>
              <a:rPr lang="en-US" dirty="0" smtClean="0"/>
              <a:t>Cardinal: </a:t>
            </a:r>
            <a:r>
              <a:rPr lang="en-US" dirty="0"/>
              <a:t>If the sentence preview shows the preposition, but TMG reports and SS do not, then my guess is that TMG reports and SS are not using the same sentence definition as the sentence preview. That can happen due to a language mismatch: you are using TMG in "English (U.S.)", but the reports are set to use "English (UK)", for example. You can determine which Sentence Language SS is using in the Language section of your SDF file.</a:t>
            </a:r>
          </a:p>
          <a:p>
            <a:pPr marL="0" indent="0">
              <a:buNone/>
            </a:pPr>
            <a:r>
              <a:rPr lang="en-US" dirty="0"/>
              <a:t> </a:t>
            </a:r>
          </a:p>
          <a:p>
            <a:pPr marL="0" indent="0">
              <a:buNone/>
            </a:pPr>
            <a:r>
              <a:rPr lang="en-US" dirty="0"/>
              <a:t>The sentence that is being used, the one without the preposition, probably has a leading space before [L], like this</a:t>
            </a:r>
            <a:r>
              <a:rPr lang="en-US" dirty="0" smtClean="0"/>
              <a:t>:  </a:t>
            </a:r>
            <a:r>
              <a:rPr lang="en-US" dirty="0"/>
              <a:t>&lt; [L]&gt;</a:t>
            </a:r>
          </a:p>
          <a:p>
            <a:pPr marL="0" indent="0">
              <a:buNone/>
            </a:pPr>
            <a:r>
              <a:rPr lang="en-US" dirty="0"/>
              <a:t> </a:t>
            </a:r>
          </a:p>
          <a:p>
            <a:pPr marL="0" indent="0">
              <a:buNone/>
            </a:pPr>
            <a:r>
              <a:rPr lang="en-US" dirty="0"/>
              <a:t>Alternatively, it may not be conditional</a:t>
            </a:r>
            <a:r>
              <a:rPr lang="en-US" dirty="0" smtClean="0"/>
              <a:t>: [</a:t>
            </a:r>
            <a:r>
              <a:rPr lang="en-US" dirty="0"/>
              <a:t>L]</a:t>
            </a:r>
          </a:p>
          <a:p>
            <a:pPr marL="0" indent="0">
              <a:buNone/>
            </a:pPr>
            <a:endParaRPr lang="en-US" dirty="0"/>
          </a:p>
        </p:txBody>
      </p:sp>
    </p:spTree>
    <p:extLst>
      <p:ext uri="{BB962C8B-B14F-4D97-AF65-F5344CB8AC3E}">
        <p14:creationId xmlns:p14="http://schemas.microsoft.com/office/powerpoint/2010/main" val="1272968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Flags</a:t>
            </a:r>
            <a:endParaRPr lang="en-US" dirty="0"/>
          </a:p>
        </p:txBody>
      </p:sp>
      <p:sp>
        <p:nvSpPr>
          <p:cNvPr id="3" name="Content Placeholder 2"/>
          <p:cNvSpPr>
            <a:spLocks noGrp="1"/>
          </p:cNvSpPr>
          <p:nvPr>
            <p:ph idx="1"/>
          </p:nvPr>
        </p:nvSpPr>
        <p:spPr>
          <a:xfrm>
            <a:off x="457200" y="1417638"/>
            <a:ext cx="8229600" cy="5107706"/>
          </a:xfrm>
        </p:spPr>
        <p:txBody>
          <a:bodyPr>
            <a:noAutofit/>
          </a:bodyPr>
          <a:lstStyle/>
          <a:p>
            <a:pPr marL="0" indent="0">
              <a:buNone/>
            </a:pPr>
            <a:r>
              <a:rPr lang="en-US" sz="1800" dirty="0"/>
              <a:t>There are seven Standard Flags in TMG:</a:t>
            </a:r>
          </a:p>
          <a:p>
            <a:pPr marL="0" indent="0">
              <a:buNone/>
            </a:pPr>
            <a:r>
              <a:rPr lang="en-US" sz="1800" dirty="0"/>
              <a:t>         </a:t>
            </a:r>
            <a:r>
              <a:rPr lang="en-US" sz="1800" dirty="0" smtClean="0"/>
              <a:t>SEX				         </a:t>
            </a:r>
            <a:r>
              <a:rPr lang="en-US" sz="1800" dirty="0"/>
              <a:t>LIVING</a:t>
            </a:r>
          </a:p>
          <a:p>
            <a:pPr marL="0" indent="0">
              <a:buNone/>
            </a:pPr>
            <a:r>
              <a:rPr lang="en-US" sz="1800" dirty="0"/>
              <a:t>         BIRTH </a:t>
            </a:r>
            <a:r>
              <a:rPr lang="en-US" sz="1800" dirty="0" smtClean="0"/>
              <a:t>ORDER			         </a:t>
            </a:r>
            <a:r>
              <a:rPr lang="en-US" sz="1800" dirty="0"/>
              <a:t>MULTIPLE BIRTH</a:t>
            </a:r>
          </a:p>
          <a:p>
            <a:pPr marL="0" indent="0">
              <a:buNone/>
            </a:pPr>
            <a:r>
              <a:rPr lang="en-US" sz="1800" dirty="0"/>
              <a:t>         ADOPTED</a:t>
            </a:r>
          </a:p>
          <a:p>
            <a:pPr marL="0" indent="0">
              <a:buNone/>
            </a:pPr>
            <a:r>
              <a:rPr lang="en-US" sz="1800" dirty="0"/>
              <a:t>         ANCESTER [INTEREST</a:t>
            </a:r>
            <a:r>
              <a:rPr lang="en-US" sz="1800" dirty="0" smtClean="0"/>
              <a:t>]		         </a:t>
            </a:r>
            <a:r>
              <a:rPr lang="en-US" sz="1800" dirty="0"/>
              <a:t>DESCENDANT [INTEREST]</a:t>
            </a:r>
          </a:p>
          <a:p>
            <a:pPr marL="0" indent="0">
              <a:spcBef>
                <a:spcPts val="600"/>
              </a:spcBef>
              <a:buNone/>
            </a:pPr>
            <a:r>
              <a:rPr lang="en-US" sz="1800" dirty="0"/>
              <a:t> </a:t>
            </a:r>
            <a:r>
              <a:rPr lang="en-US" sz="1800" dirty="0" smtClean="0"/>
              <a:t>In </a:t>
            </a:r>
            <a:r>
              <a:rPr lang="en-US" sz="1800" dirty="0"/>
              <a:t>addition to these, you can have as many Custom Flags as you wish.  All of the Standard Flags are "hard-wired" into TMG and as such have specific purposes and in many cases are set automatically under certain conditions.  For example, if you add a Death Tag to a person then the LIVING Flag is set to N unless it is already set.  Similarly, if you add the ADOPTION </a:t>
            </a:r>
            <a:r>
              <a:rPr lang="en-US" sz="1800" dirty="0"/>
              <a:t>T</a:t>
            </a:r>
            <a:r>
              <a:rPr lang="en-US" sz="1800" dirty="0" smtClean="0"/>
              <a:t>ag  </a:t>
            </a:r>
            <a:r>
              <a:rPr lang="en-US" sz="1800" dirty="0"/>
              <a:t>to someone then the ADOPTED Flag is changed to Y for that person.  The SEX Flag is often set based on how you are adding the person, i.e., as a brother, </a:t>
            </a:r>
            <a:r>
              <a:rPr lang="en-US" sz="1800" dirty="0" smtClean="0"/>
              <a:t>sister</a:t>
            </a:r>
            <a:r>
              <a:rPr lang="en-US" sz="1800" dirty="0"/>
              <a:t>, son, or daughter.   Most other Standard Flags are manually </a:t>
            </a:r>
            <a:r>
              <a:rPr lang="en-US" sz="1800" dirty="0" smtClean="0"/>
              <a:t>set</a:t>
            </a:r>
            <a:r>
              <a:rPr lang="en-US" sz="1800" dirty="0"/>
              <a:t>.   But all have specific meanings based on their settings.</a:t>
            </a:r>
          </a:p>
          <a:p>
            <a:pPr marL="0" indent="0">
              <a:spcBef>
                <a:spcPts val="1200"/>
              </a:spcBef>
              <a:buNone/>
            </a:pPr>
            <a:r>
              <a:rPr lang="en-US" sz="1600" dirty="0"/>
              <a:t> </a:t>
            </a:r>
            <a:r>
              <a:rPr lang="en-US" sz="2000" i="1" dirty="0" smtClean="0"/>
              <a:t>Standard </a:t>
            </a:r>
            <a:r>
              <a:rPr lang="en-US" sz="2000" i="1" dirty="0"/>
              <a:t>Flags may not be edited.  You may change the setting for a person, but you cannot change the Flag name, or the series of settings or their order</a:t>
            </a:r>
            <a:r>
              <a:rPr lang="en-US" sz="2000" i="1" dirty="0" smtClean="0"/>
              <a:t>. </a:t>
            </a:r>
            <a:r>
              <a:rPr lang="en-US" sz="2000" b="1" i="1" dirty="0" smtClean="0">
                <a:solidFill>
                  <a:srgbClr val="FF0000"/>
                </a:solidFill>
              </a:rPr>
              <a:t>Except</a:t>
            </a:r>
            <a:r>
              <a:rPr lang="en-US" sz="2000" i="1" dirty="0" smtClean="0"/>
              <a:t>…</a:t>
            </a:r>
            <a:endParaRPr lang="en-US" sz="2000" i="1" dirty="0"/>
          </a:p>
        </p:txBody>
      </p:sp>
    </p:spTree>
    <p:extLst>
      <p:ext uri="{BB962C8B-B14F-4D97-AF65-F5344CB8AC3E}">
        <p14:creationId xmlns:p14="http://schemas.microsoft.com/office/powerpoint/2010/main" val="3372379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3379</TotalTime>
  <Words>923</Words>
  <Application>Microsoft Office PowerPoint</Application>
  <PresentationFormat>On-screen Show (4:3)</PresentationFormat>
  <Paragraphs>103</Paragraphs>
  <Slides>14</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inherit</vt:lpstr>
      <vt:lpstr>Times New Roman</vt:lpstr>
      <vt:lpstr>Office Theme</vt:lpstr>
      <vt:lpstr>Mike’s TMG Tips</vt:lpstr>
      <vt:lpstr>Social Media Update</vt:lpstr>
      <vt:lpstr>TMG Download</vt:lpstr>
      <vt:lpstr>Upgrading to TMG 9</vt:lpstr>
      <vt:lpstr>History Research Environment (HRE)</vt:lpstr>
      <vt:lpstr>History Research Environment (HRE)</vt:lpstr>
      <vt:lpstr>How best to migrate v7 project files to new computer v9.05</vt:lpstr>
      <vt:lpstr>Missing preposition in sentence</vt:lpstr>
      <vt:lpstr>Standard Flags</vt:lpstr>
      <vt:lpstr>Editing Standard Flags</vt:lpstr>
      <vt:lpstr>Custom Flags</vt:lpstr>
      <vt:lpstr>Help with a filter for a report</vt:lpstr>
      <vt:lpstr>Help with a filter for a report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299</cp:revision>
  <dcterms:created xsi:type="dcterms:W3CDTF">2014-05-03T20:45:47Z</dcterms:created>
  <dcterms:modified xsi:type="dcterms:W3CDTF">2017-04-04T15:30:06Z</dcterms:modified>
</cp:coreProperties>
</file>