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93" r:id="rId3"/>
    <p:sldId id="369" r:id="rId4"/>
    <p:sldId id="382" r:id="rId5"/>
    <p:sldId id="340" r:id="rId6"/>
    <p:sldId id="383" r:id="rId7"/>
    <p:sldId id="395" r:id="rId8"/>
    <p:sldId id="402" r:id="rId9"/>
    <p:sldId id="396" r:id="rId10"/>
    <p:sldId id="397" r:id="rId11"/>
    <p:sldId id="398" r:id="rId12"/>
    <p:sldId id="400" r:id="rId13"/>
    <p:sldId id="401" r:id="rId14"/>
    <p:sldId id="399" r:id="rId15"/>
    <p:sldId id="39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2017-05-05</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TMG Refugees had some discussion on </a:t>
            </a:r>
            <a:r>
              <a:rPr lang="en-CA" dirty="0" err="1" smtClean="0"/>
              <a:t>Heredis</a:t>
            </a:r>
            <a:r>
              <a:rPr lang="en-CA" dirty="0" smtClean="0"/>
              <a:t> in Feb and Mar.</a:t>
            </a:r>
          </a:p>
          <a:p>
            <a:endParaRPr lang="en-CA" dirty="0" smtClean="0"/>
          </a:p>
          <a:p>
            <a:r>
              <a:rPr lang="en-CA" dirty="0" smtClean="0"/>
              <a:t>If you have issues with TMG, I suggest using the TMG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r>
              <a:rPr lang="en-CA" dirty="0"/>
              <a:t>Copyright (2007</a:t>
            </a:r>
            <a:r>
              <a:rPr lang="en-CA" dirty="0" smtClean="0"/>
              <a:t>) The </a:t>
            </a:r>
            <a:r>
              <a:rPr lang="en-CA" dirty="0"/>
              <a:t>Ontario Genealogical </a:t>
            </a:r>
            <a:r>
              <a:rPr lang="en-CA" dirty="0" smtClean="0"/>
              <a:t>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15</a:t>
            </a:fld>
            <a:endParaRPr lang="en-US" dirty="0"/>
          </a:p>
        </p:txBody>
      </p:sp>
    </p:spTree>
    <p:extLst>
      <p:ext uri="{BB962C8B-B14F-4D97-AF65-F5344CB8AC3E}">
        <p14:creationId xmlns:p14="http://schemas.microsoft.com/office/powerpoint/2010/main" val="1641508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2017-05-05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onference2017@ogs.on.c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conference2017.ogs.on.c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smtClean="0"/>
              <a:t>6 May 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Pick List Sort Problem</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i="1" dirty="0" smtClean="0"/>
              <a:t>I </a:t>
            </a:r>
            <a:r>
              <a:rPr lang="en-US" i="1" dirty="0"/>
              <a:t>used TMGU to find </a:t>
            </a:r>
            <a:r>
              <a:rPr lang="en-US" i="1" dirty="0" smtClean="0"/>
              <a:t>and </a:t>
            </a:r>
            <a:r>
              <a:rPr lang="en-US" i="1" dirty="0"/>
              <a:t>replace the bad spelling with the correct spelling. </a:t>
            </a:r>
            <a:r>
              <a:rPr lang="en-US" i="1" dirty="0" smtClean="0"/>
              <a:t>However</a:t>
            </a:r>
            <a:r>
              <a:rPr lang="en-US" i="1" dirty="0"/>
              <a:t>, I'm finding that the pick list is sorting the </a:t>
            </a:r>
            <a:r>
              <a:rPr lang="en-US" i="1" dirty="0" err="1"/>
              <a:t>M</a:t>
            </a:r>
            <a:r>
              <a:rPr lang="en-US" i="1" u="sng" dirty="0" err="1"/>
              <a:t>ei</a:t>
            </a:r>
            <a:r>
              <a:rPr lang="en-US" i="1" dirty="0" err="1"/>
              <a:t>necke</a:t>
            </a:r>
            <a:r>
              <a:rPr lang="en-US" i="1" dirty="0"/>
              <a:t> family </a:t>
            </a:r>
            <a:r>
              <a:rPr lang="en-US" i="1" dirty="0" smtClean="0"/>
              <a:t>in </a:t>
            </a:r>
            <a:r>
              <a:rPr lang="en-US" i="1" dirty="0"/>
              <a:t>two places.  One in the correct order and a second group in order as </a:t>
            </a:r>
            <a:r>
              <a:rPr lang="en-US" i="1" dirty="0" smtClean="0"/>
              <a:t>if </a:t>
            </a:r>
            <a:r>
              <a:rPr lang="en-US" i="1" dirty="0"/>
              <a:t>it is still spelled </a:t>
            </a:r>
            <a:r>
              <a:rPr lang="en-US" i="1" dirty="0" err="1"/>
              <a:t>M</a:t>
            </a:r>
            <a:r>
              <a:rPr lang="en-US" i="1" u="sng" dirty="0" err="1"/>
              <a:t>ie</a:t>
            </a:r>
            <a:r>
              <a:rPr lang="en-US" i="1" dirty="0" err="1"/>
              <a:t>necke</a:t>
            </a:r>
            <a:r>
              <a:rPr lang="en-US" i="1" dirty="0"/>
              <a:t>.  </a:t>
            </a:r>
            <a:endParaRPr lang="en-US" i="1" dirty="0" smtClean="0"/>
          </a:p>
          <a:p>
            <a:pPr marL="0" indent="0">
              <a:buNone/>
            </a:pPr>
            <a:r>
              <a:rPr lang="en-US" dirty="0"/>
              <a:t> </a:t>
            </a:r>
          </a:p>
          <a:p>
            <a:pPr marL="0" indent="0">
              <a:buNone/>
            </a:pPr>
            <a:r>
              <a:rPr lang="en-US" dirty="0" smtClean="0"/>
              <a:t>You used </a:t>
            </a:r>
            <a:r>
              <a:rPr lang="en-US" dirty="0"/>
              <a:t>the TMG Utility to change the Surname part of the Name Tags.  But did you also change the </a:t>
            </a:r>
            <a:r>
              <a:rPr lang="en-US" dirty="0" err="1"/>
              <a:t>SortSurname</a:t>
            </a:r>
            <a:r>
              <a:rPr lang="en-US" dirty="0"/>
              <a:t> part?</a:t>
            </a:r>
          </a:p>
          <a:p>
            <a:endParaRPr lang="en-US" dirty="0"/>
          </a:p>
        </p:txBody>
      </p:sp>
    </p:spTree>
    <p:extLst>
      <p:ext uri="{BB962C8B-B14F-4D97-AF65-F5344CB8AC3E}">
        <p14:creationId xmlns:p14="http://schemas.microsoft.com/office/powerpoint/2010/main" val="2176170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Hovering Does Not Show Complete Memos</a:t>
            </a:r>
            <a:endParaRPr lang="en-US" dirty="0"/>
          </a:p>
        </p:txBody>
      </p:sp>
      <p:sp>
        <p:nvSpPr>
          <p:cNvPr id="3" name="Content Placeholder 2"/>
          <p:cNvSpPr>
            <a:spLocks noGrp="1"/>
          </p:cNvSpPr>
          <p:nvPr>
            <p:ph idx="1"/>
          </p:nvPr>
        </p:nvSpPr>
        <p:spPr/>
        <p:txBody>
          <a:bodyPr/>
          <a:lstStyle/>
          <a:p>
            <a:pPr marL="0" indent="0">
              <a:buNone/>
            </a:pPr>
            <a:r>
              <a:rPr lang="en-US" i="1" dirty="0" smtClean="0"/>
              <a:t>Now </a:t>
            </a:r>
            <a:r>
              <a:rPr lang="en-US" i="1" dirty="0"/>
              <a:t>the complete </a:t>
            </a:r>
            <a:r>
              <a:rPr lang="en-US" i="1" dirty="0" smtClean="0"/>
              <a:t>memo contents </a:t>
            </a:r>
            <a:r>
              <a:rPr lang="en-US" i="1" dirty="0"/>
              <a:t>are not shown when the mouse hovers over the </a:t>
            </a:r>
            <a:r>
              <a:rPr lang="en-US" i="1" dirty="0" smtClean="0"/>
              <a:t>tag.</a:t>
            </a:r>
          </a:p>
          <a:p>
            <a:pPr marL="0" indent="0">
              <a:buNone/>
            </a:pPr>
            <a:endParaRPr lang="en-US" dirty="0" smtClean="0"/>
          </a:p>
          <a:p>
            <a:pPr marL="514350" indent="-514350">
              <a:buAutoNum type="arabicPeriod"/>
            </a:pPr>
            <a:r>
              <a:rPr lang="en-US" dirty="0" smtClean="0"/>
              <a:t>Right-Click </a:t>
            </a:r>
            <a:r>
              <a:rPr lang="en-US" dirty="0"/>
              <a:t>on the Tag Box and select the "Show Item Tips in the </a:t>
            </a:r>
            <a:r>
              <a:rPr lang="en-US" dirty="0" smtClean="0"/>
              <a:t>Person </a:t>
            </a:r>
            <a:r>
              <a:rPr lang="en-US" dirty="0"/>
              <a:t>View" option of the pop-up menu</a:t>
            </a:r>
            <a:r>
              <a:rPr lang="en-US" dirty="0" smtClean="0"/>
              <a:t>.</a:t>
            </a:r>
          </a:p>
          <a:p>
            <a:pPr marL="514350" indent="-514350">
              <a:buAutoNum type="arabicPeriod"/>
            </a:pPr>
            <a:r>
              <a:rPr lang="en-US" dirty="0" smtClean="0"/>
              <a:t>File&gt; Preferences&gt;, </a:t>
            </a:r>
            <a:r>
              <a:rPr lang="en-US" dirty="0"/>
              <a:t>Item </a:t>
            </a:r>
            <a:r>
              <a:rPr lang="en-US" dirty="0" smtClean="0"/>
              <a:t>Tips&gt; then </a:t>
            </a:r>
            <a:r>
              <a:rPr lang="en-US" dirty="0"/>
              <a:t>select Show Item Tips On the Person View. </a:t>
            </a:r>
            <a:endParaRPr lang="en-US" dirty="0"/>
          </a:p>
        </p:txBody>
      </p:sp>
    </p:spTree>
    <p:extLst>
      <p:ext uri="{BB962C8B-B14F-4D97-AF65-F5344CB8AC3E}">
        <p14:creationId xmlns:p14="http://schemas.microsoft.com/office/powerpoint/2010/main" val="2655386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Sort Date Field</a:t>
            </a:r>
            <a:endParaRPr lang="en-US" dirty="0"/>
          </a:p>
        </p:txBody>
      </p:sp>
      <p:sp>
        <p:nvSpPr>
          <p:cNvPr id="3" name="Content Placeholder 2"/>
          <p:cNvSpPr>
            <a:spLocks noGrp="1"/>
          </p:cNvSpPr>
          <p:nvPr>
            <p:ph idx="1"/>
          </p:nvPr>
        </p:nvSpPr>
        <p:spPr/>
        <p:txBody>
          <a:bodyPr/>
          <a:lstStyle/>
          <a:p>
            <a:pPr marL="0" indent="0">
              <a:buNone/>
            </a:pPr>
            <a:r>
              <a:rPr lang="en-US" i="1" dirty="0" smtClean="0"/>
              <a:t>The sort </a:t>
            </a:r>
            <a:r>
              <a:rPr lang="en-US" i="1" dirty="0"/>
              <a:t>date </a:t>
            </a:r>
            <a:r>
              <a:rPr lang="en-US" i="1" dirty="0" smtClean="0"/>
              <a:t>field on  </a:t>
            </a:r>
            <a:r>
              <a:rPr lang="en-US" i="1" dirty="0"/>
              <a:t>tag entry is missing.  </a:t>
            </a:r>
            <a:r>
              <a:rPr lang="en-US" i="1" dirty="0" smtClean="0"/>
              <a:t>How </a:t>
            </a:r>
            <a:r>
              <a:rPr lang="en-US" i="1" dirty="0"/>
              <a:t>do I get it back?</a:t>
            </a:r>
          </a:p>
          <a:p>
            <a:pPr marL="0" indent="0">
              <a:buNone/>
            </a:pPr>
            <a:r>
              <a:rPr lang="en-US" dirty="0"/>
              <a:t> </a:t>
            </a:r>
          </a:p>
          <a:p>
            <a:pPr marL="0" indent="0">
              <a:buNone/>
            </a:pPr>
            <a:r>
              <a:rPr lang="en-US" dirty="0" smtClean="0"/>
              <a:t>File&gt;Preferences&gt;Data </a:t>
            </a:r>
            <a:r>
              <a:rPr lang="en-US" dirty="0"/>
              <a:t>Entry</a:t>
            </a:r>
          </a:p>
          <a:p>
            <a:pPr marL="0" indent="0">
              <a:buNone/>
            </a:pPr>
            <a:r>
              <a:rPr lang="en-US" dirty="0" smtClean="0"/>
              <a:t>Click </a:t>
            </a:r>
            <a:r>
              <a:rPr lang="en-US" dirty="0"/>
              <a:t>Advanced</a:t>
            </a:r>
          </a:p>
        </p:txBody>
      </p:sp>
    </p:spTree>
    <p:extLst>
      <p:ext uri="{BB962C8B-B14F-4D97-AF65-F5344CB8AC3E}">
        <p14:creationId xmlns:p14="http://schemas.microsoft.com/office/powerpoint/2010/main" val="852193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Including The Age Of A Witness To An Event</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 </a:t>
            </a:r>
            <a:r>
              <a:rPr lang="en-US" sz="3400" dirty="0"/>
              <a:t>You said, "His birth date is exact and the divorce references the year." TMG won't return a value for [</a:t>
            </a:r>
            <a:r>
              <a:rPr lang="en-US" sz="3400" dirty="0" err="1"/>
              <a:t>RA:role</a:t>
            </a:r>
            <a:r>
              <a:rPr lang="en-US" sz="3400" dirty="0"/>
              <a:t>] when one of the dates is a year only</a:t>
            </a:r>
            <a:r>
              <a:rPr lang="en-US" sz="3400" dirty="0" smtClean="0"/>
              <a:t>. Your </a:t>
            </a:r>
            <a:r>
              <a:rPr lang="en-US" sz="3400" dirty="0"/>
              <a:t>sentence is:</a:t>
            </a:r>
          </a:p>
          <a:p>
            <a:pPr marL="0" indent="0">
              <a:buNone/>
            </a:pPr>
            <a:r>
              <a:rPr lang="en-US" sz="3400" dirty="0"/>
              <a:t> </a:t>
            </a:r>
          </a:p>
          <a:p>
            <a:pPr marL="0" indent="0">
              <a:buNone/>
            </a:pPr>
            <a:r>
              <a:rPr lang="en-US" sz="3400" dirty="0" smtClean="0"/>
              <a:t>	[:</a:t>
            </a:r>
            <a:r>
              <a:rPr lang="en-US" sz="3400" dirty="0"/>
              <a:t>CR:][:CR:][:TAB:]&lt;He was [</a:t>
            </a:r>
            <a:r>
              <a:rPr lang="en-US" sz="3400" dirty="0" err="1"/>
              <a:t>RA:Child</a:t>
            </a:r>
            <a:r>
              <a:rPr lang="en-US" sz="3400" dirty="0"/>
              <a:t>] when&gt; his parents divorced&lt;[D]&gt;. &lt;[M]&gt;</a:t>
            </a:r>
          </a:p>
          <a:p>
            <a:pPr marL="0" indent="0">
              <a:buNone/>
            </a:pPr>
            <a:r>
              <a:rPr lang="en-US" sz="2500" dirty="0"/>
              <a:t> </a:t>
            </a:r>
          </a:p>
          <a:p>
            <a:pPr marL="0" indent="0">
              <a:buNone/>
            </a:pPr>
            <a:r>
              <a:rPr lang="en-US" sz="3400" dirty="0" smtClean="0"/>
              <a:t>JC: In </a:t>
            </a:r>
            <a:r>
              <a:rPr lang="en-US" sz="3400" dirty="0"/>
              <a:t>a sentence for someone with the role Child, it's usually best to avoid using role-based variables such as [</a:t>
            </a:r>
            <a:r>
              <a:rPr lang="en-US" sz="3400" dirty="0" err="1"/>
              <a:t>RA:Child</a:t>
            </a:r>
            <a:r>
              <a:rPr lang="en-US" sz="3400" dirty="0"/>
              <a:t>]. Use the subject-based variables </a:t>
            </a:r>
            <a:r>
              <a:rPr lang="en-US" sz="3400" dirty="0" smtClean="0"/>
              <a:t>instead. </a:t>
            </a:r>
            <a:r>
              <a:rPr lang="en-US" sz="3400" dirty="0"/>
              <a:t> </a:t>
            </a:r>
            <a:r>
              <a:rPr lang="en-US" sz="3400" dirty="0" smtClean="0"/>
              <a:t>When </a:t>
            </a:r>
            <a:r>
              <a:rPr lang="en-US" sz="3400" dirty="0"/>
              <a:t>you have more than one person attached to the tag with the role "Child", [</a:t>
            </a:r>
            <a:r>
              <a:rPr lang="en-US" sz="3400" dirty="0" err="1"/>
              <a:t>RA:Child</a:t>
            </a:r>
            <a:r>
              <a:rPr lang="en-US" sz="3400" dirty="0"/>
              <a:t>] will produce a list of ages. If TMG can calculate them</a:t>
            </a:r>
            <a:r>
              <a:rPr lang="en-US" sz="3400" dirty="0" smtClean="0"/>
              <a:t>. That's </a:t>
            </a:r>
            <a:r>
              <a:rPr lang="en-US" sz="3400" dirty="0"/>
              <a:t>usually not what you want. Typically, you want the age of the current person (the subject) only.</a:t>
            </a:r>
          </a:p>
          <a:p>
            <a:pPr marL="0" indent="0">
              <a:buNone/>
            </a:pPr>
            <a:r>
              <a:rPr lang="en-US" sz="2900" dirty="0"/>
              <a:t> </a:t>
            </a:r>
          </a:p>
          <a:p>
            <a:pPr marL="0" indent="0">
              <a:buNone/>
            </a:pPr>
            <a:r>
              <a:rPr lang="en-US" sz="3400" dirty="0"/>
              <a:t>I also recommend moving the space after the conditional reference for the age inside the conditional </a:t>
            </a:r>
            <a:r>
              <a:rPr lang="en-US" sz="3400" dirty="0" smtClean="0"/>
              <a:t>reference. That </a:t>
            </a:r>
            <a:r>
              <a:rPr lang="en-US" sz="3400" dirty="0"/>
              <a:t>will prevent an extra space in the output after the [:TAB:] when the age cannot be calculated.</a:t>
            </a:r>
          </a:p>
          <a:p>
            <a:pPr marL="0" indent="0">
              <a:buNone/>
            </a:pPr>
            <a:r>
              <a:rPr lang="en-US" sz="2900" dirty="0"/>
              <a:t> </a:t>
            </a:r>
          </a:p>
          <a:p>
            <a:pPr marL="0" indent="0">
              <a:buNone/>
            </a:pPr>
            <a:r>
              <a:rPr lang="en-US" sz="3400" dirty="0"/>
              <a:t>Lastly, you can make the sentence work for either gender as follows:</a:t>
            </a:r>
          </a:p>
          <a:p>
            <a:pPr marL="0" indent="0">
              <a:buNone/>
            </a:pPr>
            <a:r>
              <a:rPr lang="en-US" sz="3400" dirty="0"/>
              <a:t> </a:t>
            </a:r>
          </a:p>
          <a:p>
            <a:pPr marL="0" indent="0">
              <a:buNone/>
            </a:pPr>
            <a:r>
              <a:rPr lang="en-US" sz="3400" dirty="0" smtClean="0"/>
              <a:t>	</a:t>
            </a:r>
            <a:r>
              <a:rPr lang="en-US" sz="3800" dirty="0" smtClean="0"/>
              <a:t>[:</a:t>
            </a:r>
            <a:r>
              <a:rPr lang="en-US" sz="3800" dirty="0"/>
              <a:t>CR:][:CR:][:TAB:]&lt;[SP] was [SA] when &gt;[SPP] parents divorced&lt;[D]&gt;. &lt;[M</a:t>
            </a:r>
            <a:r>
              <a:rPr lang="en-US" sz="3800" dirty="0" smtClean="0"/>
              <a:t>]&gt;</a:t>
            </a:r>
            <a:endParaRPr lang="en-US" sz="3800" dirty="0"/>
          </a:p>
        </p:txBody>
      </p:sp>
    </p:spTree>
    <p:extLst>
      <p:ext uri="{BB962C8B-B14F-4D97-AF65-F5344CB8AC3E}">
        <p14:creationId xmlns:p14="http://schemas.microsoft.com/office/powerpoint/2010/main" val="2278205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Help</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i="1" dirty="0" smtClean="0"/>
              <a:t>I </a:t>
            </a:r>
            <a:r>
              <a:rPr lang="en-US" i="1" dirty="0"/>
              <a:t>need to create a report to find the people whose flag is set to </a:t>
            </a:r>
            <a:r>
              <a:rPr lang="en-US" i="1" dirty="0" smtClean="0"/>
              <a:t>No </a:t>
            </a:r>
            <a:r>
              <a:rPr lang="en-US" i="1" dirty="0"/>
              <a:t>and report on their names, ID #, death dates/places and burial </a:t>
            </a:r>
            <a:r>
              <a:rPr lang="en-US" i="1" dirty="0" smtClean="0"/>
              <a:t>places</a:t>
            </a:r>
            <a:r>
              <a:rPr lang="en-US" i="1" dirty="0"/>
              <a:t>. If the people </a:t>
            </a:r>
            <a:r>
              <a:rPr lang="en-US" i="1" dirty="0" smtClean="0"/>
              <a:t>don’t </a:t>
            </a:r>
            <a:r>
              <a:rPr lang="en-US" i="1" dirty="0"/>
              <a:t>have a death tag, I </a:t>
            </a:r>
            <a:r>
              <a:rPr lang="en-US" i="1" dirty="0"/>
              <a:t>don’t </a:t>
            </a:r>
            <a:r>
              <a:rPr lang="en-US" i="1" dirty="0" smtClean="0"/>
              <a:t>want </a:t>
            </a:r>
            <a:r>
              <a:rPr lang="en-US" i="1" dirty="0"/>
              <a:t>them on </a:t>
            </a:r>
            <a:r>
              <a:rPr lang="en-US" i="1" dirty="0" smtClean="0"/>
              <a:t>the </a:t>
            </a:r>
            <a:r>
              <a:rPr lang="en-US" i="1" dirty="0"/>
              <a:t>report. If they </a:t>
            </a:r>
            <a:r>
              <a:rPr lang="en-US" i="1" dirty="0"/>
              <a:t>don’t </a:t>
            </a:r>
            <a:r>
              <a:rPr lang="en-US" i="1" dirty="0" smtClean="0"/>
              <a:t>have </a:t>
            </a:r>
            <a:r>
              <a:rPr lang="en-US" i="1" dirty="0"/>
              <a:t>a burial tag, </a:t>
            </a:r>
            <a:r>
              <a:rPr lang="en-US" i="1" dirty="0" smtClean="0"/>
              <a:t>that’s OK. (</a:t>
            </a:r>
            <a:r>
              <a:rPr lang="en-US" i="1" dirty="0"/>
              <a:t>Specifically, I want to find people I need to search on </a:t>
            </a:r>
            <a:r>
              <a:rPr lang="en-US" i="1" dirty="0" err="1"/>
              <a:t>Findagrave</a:t>
            </a:r>
            <a:r>
              <a:rPr lang="en-US" i="1" dirty="0"/>
              <a:t> and </a:t>
            </a:r>
            <a:r>
              <a:rPr lang="en-US" i="1" dirty="0" smtClean="0"/>
              <a:t>I </a:t>
            </a:r>
            <a:r>
              <a:rPr lang="en-US" i="1" dirty="0"/>
              <a:t>used </a:t>
            </a:r>
            <a:r>
              <a:rPr lang="en-US" i="1" dirty="0" smtClean="0"/>
              <a:t>a flag </a:t>
            </a:r>
            <a:r>
              <a:rPr lang="en-US" i="1" dirty="0"/>
              <a:t>to set </a:t>
            </a:r>
            <a:r>
              <a:rPr lang="en-US" i="1" dirty="0" smtClean="0"/>
              <a:t>Yes </a:t>
            </a:r>
            <a:r>
              <a:rPr lang="en-US" i="1" dirty="0"/>
              <a:t>for those who have that source </a:t>
            </a:r>
            <a:r>
              <a:rPr lang="en-US" i="1" dirty="0" smtClean="0"/>
              <a:t>ID).</a:t>
            </a:r>
            <a:endParaRPr lang="en-US" i="1" dirty="0"/>
          </a:p>
          <a:p>
            <a:pPr marL="0" indent="0">
              <a:buNone/>
            </a:pPr>
            <a:r>
              <a:rPr lang="en-US" dirty="0"/>
              <a:t> </a:t>
            </a:r>
          </a:p>
          <a:p>
            <a:pPr marL="0" indent="0">
              <a:buNone/>
            </a:pPr>
            <a:r>
              <a:rPr lang="en-US" dirty="0" smtClean="0"/>
              <a:t>LH: Filter </a:t>
            </a:r>
            <a:r>
              <a:rPr lang="en-US" dirty="0"/>
              <a:t>like this in Project Explorer or a List of People report</a:t>
            </a:r>
            <a:r>
              <a:rPr lang="en-US" dirty="0" smtClean="0"/>
              <a:t>:</a:t>
            </a:r>
          </a:p>
          <a:p>
            <a:pPr marL="0" indent="0">
              <a:buNone/>
            </a:pPr>
            <a:endParaRPr lang="en-US" dirty="0"/>
          </a:p>
          <a:p>
            <a:pPr marL="0" indent="0">
              <a:buNone/>
            </a:pPr>
            <a:r>
              <a:rPr lang="en-US" dirty="0"/>
              <a:t>        </a:t>
            </a:r>
            <a:r>
              <a:rPr lang="en-US" dirty="0" smtClean="0"/>
              <a:t>FLAGNAME=Equals N       </a:t>
            </a:r>
            <a:r>
              <a:rPr lang="en-US" dirty="0"/>
              <a:t>AND</a:t>
            </a:r>
          </a:p>
          <a:p>
            <a:pPr marL="0" indent="0">
              <a:buNone/>
            </a:pPr>
            <a:r>
              <a:rPr lang="en-US" dirty="0"/>
              <a:t>         # of Death Group </a:t>
            </a:r>
            <a:r>
              <a:rPr lang="en-US" dirty="0" smtClean="0"/>
              <a:t>Tags &lt;&gt; </a:t>
            </a:r>
            <a:r>
              <a:rPr lang="en-US" dirty="0"/>
              <a:t>Does Not </a:t>
            </a:r>
            <a:r>
              <a:rPr lang="en-US" dirty="0" smtClean="0"/>
              <a:t>Equal 0       </a:t>
            </a:r>
            <a:r>
              <a:rPr lang="en-US" dirty="0"/>
              <a:t>END</a:t>
            </a:r>
          </a:p>
          <a:p>
            <a:pPr marL="0" indent="0">
              <a:buNone/>
            </a:pPr>
            <a:r>
              <a:rPr lang="en-US" dirty="0"/>
              <a:t> </a:t>
            </a:r>
          </a:p>
          <a:p>
            <a:pPr marL="0" indent="0">
              <a:buNone/>
            </a:pPr>
            <a:r>
              <a:rPr lang="en-US" dirty="0"/>
              <a:t>Select the desired data columns in the [Options...] window Output Columns tab.</a:t>
            </a:r>
          </a:p>
        </p:txBody>
      </p:sp>
    </p:spTree>
    <p:extLst>
      <p:ext uri="{BB962C8B-B14F-4D97-AF65-F5344CB8AC3E}">
        <p14:creationId xmlns:p14="http://schemas.microsoft.com/office/powerpoint/2010/main" val="261082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6"/>
          <p:cNvSpPr>
            <a:spLocks noChangeArrowheads="1"/>
          </p:cNvSpPr>
          <p:nvPr/>
        </p:nvSpPr>
        <p:spPr bwMode="auto">
          <a:xfrm>
            <a:off x="2087724" y="4995175"/>
            <a:ext cx="514350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2800" dirty="0" smtClean="0">
                <a:latin typeface="Calibri" panose="020F0502020204030204" pitchFamily="34" charset="0"/>
                <a:ea typeface="Calibri" panose="020F0502020204030204" pitchFamily="34" charset="0"/>
                <a:cs typeface="Times New Roman" panose="02020603050405020304" pitchFamily="18" charset="0"/>
              </a:rPr>
              <a:t>On-Line Registration closes 1 June</a:t>
            </a:r>
          </a:p>
          <a:p>
            <a:pPr algn="ctr" eaLnBrk="1" hangingPunct="1">
              <a:spcBef>
                <a:spcPct val="0"/>
              </a:spcBef>
              <a:buFontTx/>
              <a:buNone/>
            </a:pPr>
            <a:endParaRPr lang="en-CA" altLang="en-US" sz="1800" dirty="0">
              <a:latin typeface="Calibri" panose="020F0502020204030204" pitchFamily="34" charset="0"/>
              <a:ea typeface="Calibri" panose="020F0502020204030204" pitchFamily="34" charset="0"/>
              <a:cs typeface="Times New Roman" panose="02020603050405020304" pitchFamily="18" charset="0"/>
            </a:endParaRPr>
          </a:p>
          <a:p>
            <a:pPr algn="ctr" eaLnBrk="1" hangingPunct="1">
              <a:spcBef>
                <a:spcPct val="0"/>
              </a:spcBef>
              <a:buFontTx/>
              <a:buNone/>
            </a:pPr>
            <a:r>
              <a:rPr lang="en-CA" altLang="en-US" sz="1800" dirty="0" smtClean="0">
                <a:latin typeface="Calibri" panose="020F0502020204030204" pitchFamily="34" charset="0"/>
                <a:ea typeface="Calibri" panose="020F0502020204030204" pitchFamily="34" charset="0"/>
                <a:cs typeface="Times New Roman" panose="02020603050405020304" pitchFamily="18" charset="0"/>
              </a:rPr>
              <a:t>E-mail</a:t>
            </a:r>
            <a:r>
              <a:rPr lang="en-CA" altLang="en-US" sz="1800" dirty="0">
                <a:latin typeface="Calibri" panose="020F0502020204030204" pitchFamily="34" charset="0"/>
                <a:ea typeface="Calibri" panose="020F0502020204030204" pitchFamily="34" charset="0"/>
                <a:cs typeface="Times New Roman" panose="02020603050405020304" pitchFamily="18" charset="0"/>
              </a:rPr>
              <a:t>: </a:t>
            </a:r>
            <a:r>
              <a:rPr lang="en-CA" altLang="en-US" sz="1800" dirty="0">
                <a:hlinkClick r:id="rId3"/>
              </a:rPr>
              <a:t>conference2017@ogs.on.ca</a:t>
            </a:r>
            <a:endParaRPr lang="en-CA" altLang="en-US" sz="1800" dirty="0"/>
          </a:p>
          <a:p>
            <a:pPr algn="ctr">
              <a:spcBef>
                <a:spcPct val="0"/>
              </a:spcBef>
              <a:buNone/>
            </a:pPr>
            <a:r>
              <a:rPr lang="en-CA" sz="1800" u="sng" dirty="0"/>
              <a:t>https://</a:t>
            </a:r>
            <a:r>
              <a:rPr lang="en-CA" sz="1800" u="sng" dirty="0">
                <a:hlinkClick r:id="rId4"/>
              </a:rPr>
              <a:t>conference2017.ogs.on.ca</a:t>
            </a:r>
            <a:r>
              <a:rPr lang="en-CA" sz="1800" u="sng" dirty="0"/>
              <a:t>/</a:t>
            </a:r>
            <a:endParaRPr lang="en-CA" sz="1800" dirty="0"/>
          </a:p>
        </p:txBody>
      </p:sp>
      <p:sp>
        <p:nvSpPr>
          <p:cNvPr id="5" name="Slide Number Placeholder 4"/>
          <p:cNvSpPr>
            <a:spLocks noGrp="1"/>
          </p:cNvSpPr>
          <p:nvPr>
            <p:ph type="sldNum" sz="quarter" idx="4294967295"/>
          </p:nvPr>
        </p:nvSpPr>
        <p:spPr>
          <a:xfrm>
            <a:off x="6057900" y="5624514"/>
            <a:ext cx="1600200" cy="273844"/>
          </a:xfrm>
        </p:spPr>
        <p:txBody>
          <a:bodyPr/>
          <a:lstStyle/>
          <a:p>
            <a:fld id="{D57F1E4F-1CFF-5643-939E-217C01CDF565}" type="slidenum">
              <a:rPr lang="en-US" smtClean="0"/>
              <a:pPr/>
              <a:t>15</a:t>
            </a:fld>
            <a:endParaRPr lang="en-US" dirty="0"/>
          </a:p>
        </p:txBody>
      </p:sp>
      <p:pic>
        <p:nvPicPr>
          <p:cNvPr id="6" name="Content Placeholder 5"/>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1485900" y="1160749"/>
            <a:ext cx="6172200" cy="3402378"/>
          </a:xfrm>
        </p:spPr>
      </p:pic>
    </p:spTree>
    <p:extLst>
      <p:ext uri="{BB962C8B-B14F-4D97-AF65-F5344CB8AC3E}">
        <p14:creationId xmlns:p14="http://schemas.microsoft.com/office/powerpoint/2010/main" val="2105905615"/>
      </p:ext>
    </p:extLst>
  </p:cSld>
  <p:clrMapOvr>
    <a:masterClrMapping/>
  </p:clrMapOvr>
  <mc:AlternateContent xmlns:mc="http://schemas.openxmlformats.org/markup-compatibility/2006" xmlns:p14="http://schemas.microsoft.com/office/powerpoint/2010/main">
    <mc:Choice Requires="p14">
      <p:transition spd="slow" p14:dur="2000" advTm="10784"/>
    </mc:Choice>
    <mc:Fallback xmlns="">
      <p:transition spd="slow" advTm="1078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925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err="1" smtClean="0"/>
              <a:t>fourposts</a:t>
            </a:r>
            <a:r>
              <a:rPr lang="en-CA" sz="2800" dirty="0" smtClean="0"/>
              <a:t> plus comments in April</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Mar </a:t>
            </a:r>
            <a:r>
              <a:rPr lang="en-US" dirty="0"/>
              <a:t>2017	</a:t>
            </a:r>
            <a:r>
              <a:rPr lang="en-US" dirty="0" smtClean="0"/>
              <a:t>162 messages</a:t>
            </a:r>
          </a:p>
          <a:p>
            <a:pPr lvl="1" fontAlgn="b"/>
            <a:r>
              <a:rPr lang="en-US" dirty="0" smtClean="0"/>
              <a:t>Apr </a:t>
            </a:r>
            <a:r>
              <a:rPr lang="en-US" dirty="0"/>
              <a:t>2017	</a:t>
            </a:r>
            <a:r>
              <a:rPr lang="en-US" dirty="0" smtClean="0"/>
              <a:t>134 </a:t>
            </a:r>
            <a:r>
              <a:rPr lang="en-US" dirty="0"/>
              <a:t>messages</a:t>
            </a:r>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CA" dirty="0"/>
              <a:t>History Research Environment (HRE</a:t>
            </a:r>
            <a:r>
              <a:rPr lang="en-CA" dirty="0" smtClean="0"/>
              <a:t>) News</a:t>
            </a:r>
            <a:endParaRPr lang="en-US" dirty="0"/>
          </a:p>
        </p:txBody>
      </p:sp>
      <p:sp>
        <p:nvSpPr>
          <p:cNvPr id="3" name="Content Placeholder 2"/>
          <p:cNvSpPr>
            <a:spLocks noGrp="1"/>
          </p:cNvSpPr>
          <p:nvPr>
            <p:ph idx="1"/>
          </p:nvPr>
        </p:nvSpPr>
        <p:spPr>
          <a:xfrm>
            <a:off x="457200" y="1556792"/>
            <a:ext cx="8229600" cy="4896544"/>
          </a:xfrm>
        </p:spPr>
        <p:txBody>
          <a:bodyPr>
            <a:noAutofit/>
          </a:bodyPr>
          <a:lstStyle/>
          <a:p>
            <a:pPr marL="0" indent="0" fontAlgn="base">
              <a:buNone/>
            </a:pPr>
            <a:r>
              <a:rPr lang="en-US" sz="2400" b="1" dirty="0" smtClean="0"/>
              <a:t>Latest version HRE </a:t>
            </a:r>
            <a:r>
              <a:rPr lang="en-US" sz="2400" b="1" dirty="0"/>
              <a:t>0.7:</a:t>
            </a:r>
            <a:r>
              <a:rPr lang="en-US" sz="2400" dirty="0"/>
              <a:t> </a:t>
            </a:r>
            <a:r>
              <a:rPr lang="en-US" sz="2400" dirty="0" smtClean="0"/>
              <a:t> Adds </a:t>
            </a:r>
            <a:r>
              <a:rPr lang="en-US" sz="2400" dirty="0"/>
              <a:t>HRE Sentenced-based Reports with screen displays and output in a small choice of file formats. Person Reports will be added to the Person plugin. Reports based on Genealogy-specific concepts will be added to the Human Genealogy plugin</a:t>
            </a:r>
            <a:r>
              <a:rPr lang="en-US" sz="2400" dirty="0" smtClean="0"/>
              <a:t>.</a:t>
            </a:r>
          </a:p>
          <a:p>
            <a:pPr marL="0" indent="0" fontAlgn="base">
              <a:buNone/>
            </a:pPr>
            <a:endParaRPr lang="en-US" sz="2400" dirty="0"/>
          </a:p>
          <a:p>
            <a:pPr marL="0" indent="0" fontAlgn="base">
              <a:buNone/>
            </a:pPr>
            <a:r>
              <a:rPr lang="en-US" sz="2400" b="1" dirty="0"/>
              <a:t>CONVERSIONS FROM TMG:</a:t>
            </a:r>
            <a:r>
              <a:rPr lang="en-US" sz="2400" dirty="0"/>
              <a:t/>
            </a:r>
            <a:br>
              <a:rPr lang="en-US" sz="2400" dirty="0"/>
            </a:br>
            <a:r>
              <a:rPr lang="en-US" sz="2400" dirty="0"/>
              <a:t>(1) The following definitions will be converted:</a:t>
            </a:r>
            <a:br>
              <a:rPr lang="en-US" sz="2400" dirty="0"/>
            </a:br>
            <a:r>
              <a:rPr lang="en-US" sz="2400" dirty="0"/>
              <a:t>TMG tags, system and user-defined sentences, memos and flags, source types, person and place name </a:t>
            </a:r>
            <a:r>
              <a:rPr lang="en-US" sz="2400" dirty="0" smtClean="0"/>
              <a:t>styles</a:t>
            </a:r>
          </a:p>
          <a:p>
            <a:pPr marL="0" indent="0" fontAlgn="base">
              <a:buNone/>
            </a:pPr>
            <a:endParaRPr lang="en-US" sz="1200" dirty="0"/>
          </a:p>
          <a:p>
            <a:pPr marL="0" indent="0" fontAlgn="base">
              <a:buNone/>
            </a:pPr>
            <a:r>
              <a:rPr lang="en-US" sz="2400" dirty="0"/>
              <a:t>(2) The following definitions are not expected to be converted:</a:t>
            </a:r>
            <a:br>
              <a:rPr lang="en-US" sz="2400" dirty="0"/>
            </a:br>
            <a:r>
              <a:rPr lang="en-US" sz="2400" dirty="0"/>
              <a:t>filters, report settings and screen layouts</a:t>
            </a:r>
          </a:p>
        </p:txBody>
      </p:sp>
    </p:spTree>
    <p:extLst>
      <p:ext uri="{BB962C8B-B14F-4D97-AF65-F5344CB8AC3E}">
        <p14:creationId xmlns:p14="http://schemas.microsoft.com/office/powerpoint/2010/main" val="3973253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Restore Project </a:t>
            </a:r>
            <a:r>
              <a:rPr lang="en-US" dirty="0" smtClean="0"/>
              <a:t>Problem</a:t>
            </a:r>
            <a:endParaRPr lang="en-US" dirty="0"/>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pPr marL="0" indent="0">
              <a:buNone/>
            </a:pPr>
            <a:r>
              <a:rPr lang="en-US" i="1" dirty="0"/>
              <a:t>"Someone else is using the </a:t>
            </a:r>
            <a:r>
              <a:rPr lang="en-US" i="1" dirty="0" smtClean="0"/>
              <a:t>selected </a:t>
            </a:r>
            <a:r>
              <a:rPr lang="en-US" i="1" dirty="0"/>
              <a:t>project and it is not possible to restore</a:t>
            </a:r>
            <a:r>
              <a:rPr lang="en-US" i="1" dirty="0" smtClean="0"/>
              <a:t>.“</a:t>
            </a:r>
          </a:p>
          <a:p>
            <a:pPr marL="0" indent="0">
              <a:buNone/>
            </a:pPr>
            <a:endParaRPr lang="en-US" dirty="0"/>
          </a:p>
          <a:p>
            <a:pPr marL="0" indent="0">
              <a:buNone/>
            </a:pPr>
            <a:r>
              <a:rPr lang="en-US" dirty="0"/>
              <a:t>In TMG, go to Help=&gt;Access Folders=&gt;Current project folder.  Highlight that and click [Open].  Click [OK] on the Warning window.  This will open File Explorer.  Go back to TMG, [Close] the window and exit TMG.</a:t>
            </a:r>
          </a:p>
          <a:p>
            <a:pPr marL="0" indent="0">
              <a:buNone/>
            </a:pPr>
            <a:r>
              <a:rPr lang="en-US" dirty="0"/>
              <a:t> </a:t>
            </a:r>
          </a:p>
          <a:p>
            <a:pPr marL="0" indent="0">
              <a:buNone/>
            </a:pPr>
            <a:r>
              <a:rPr lang="en-US" dirty="0"/>
              <a:t>Back in File Explorer, make sure that the project files you are working with is displayed.  Click on the Type </a:t>
            </a:r>
            <a:r>
              <a:rPr lang="en-US" dirty="0" smtClean="0"/>
              <a:t>column </a:t>
            </a:r>
            <a:r>
              <a:rPr lang="en-US" dirty="0"/>
              <a:t>header to sort the folder by the File Type.  Scroll down to find the CDX Files for your project.  The file name of the first file should end in "$" and the last will end in "XD".  Highlight all these files, right-click and select Delete.  Be sure only CDX files for your project are selected.</a:t>
            </a:r>
          </a:p>
          <a:p>
            <a:pPr marL="0" indent="0">
              <a:buNone/>
            </a:pPr>
            <a:r>
              <a:rPr lang="en-US" dirty="0"/>
              <a:t> </a:t>
            </a:r>
          </a:p>
          <a:p>
            <a:pPr marL="0" indent="0">
              <a:buNone/>
            </a:pPr>
            <a:r>
              <a:rPr lang="en-US" dirty="0"/>
              <a:t>Now open TMG and select the project.  It should open and re-create the CDX files</a:t>
            </a:r>
          </a:p>
        </p:txBody>
      </p:sp>
    </p:spTree>
    <p:extLst>
      <p:ext uri="{BB962C8B-B14F-4D97-AF65-F5344CB8AC3E}">
        <p14:creationId xmlns:p14="http://schemas.microsoft.com/office/powerpoint/2010/main" val="1217680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Strange Behavior</a:t>
            </a:r>
          </a:p>
        </p:txBody>
      </p:sp>
      <p:sp>
        <p:nvSpPr>
          <p:cNvPr id="3" name="Content Placeholder 2"/>
          <p:cNvSpPr>
            <a:spLocks noGrp="1"/>
          </p:cNvSpPr>
          <p:nvPr>
            <p:ph idx="1"/>
          </p:nvPr>
        </p:nvSpPr>
        <p:spPr/>
        <p:txBody>
          <a:bodyPr>
            <a:normAutofit fontScale="85000" lnSpcReduction="20000"/>
          </a:bodyPr>
          <a:lstStyle/>
          <a:p>
            <a:pPr marL="0" indent="0">
              <a:buNone/>
            </a:pPr>
            <a:r>
              <a:rPr lang="en-US" i="1" dirty="0"/>
              <a:t>Today, out of the blue, I started getting the following error when I </a:t>
            </a:r>
            <a:r>
              <a:rPr lang="en-US" i="1" dirty="0" smtClean="0"/>
              <a:t>tried </a:t>
            </a:r>
            <a:r>
              <a:rPr lang="en-US" i="1" dirty="0"/>
              <a:t>to export a GEDCOM file, and also when I tried to read my TMG </a:t>
            </a:r>
            <a:r>
              <a:rPr lang="en-US" i="1" dirty="0" smtClean="0"/>
              <a:t>&gt;</a:t>
            </a:r>
            <a:r>
              <a:rPr lang="en-US" i="1" dirty="0"/>
              <a:t>database with Gedviewer2 (but not when I read the database with TMG </a:t>
            </a:r>
            <a:r>
              <a:rPr lang="en-US" i="1" dirty="0" smtClean="0"/>
              <a:t>Utility):</a:t>
            </a:r>
          </a:p>
          <a:p>
            <a:pPr marL="0" indent="0">
              <a:buNone/>
            </a:pPr>
            <a:r>
              <a:rPr lang="en-US" i="1" dirty="0" smtClean="0"/>
              <a:t> </a:t>
            </a:r>
            <a:r>
              <a:rPr lang="en-US" i="1" dirty="0"/>
              <a:t>"Record is out of range; 4342 </a:t>
            </a:r>
            <a:r>
              <a:rPr lang="en-US" i="1" dirty="0" err="1"/>
              <a:t>G_Event</a:t>
            </a:r>
            <a:r>
              <a:rPr lang="en-US" i="1" dirty="0"/>
              <a:t>."</a:t>
            </a:r>
          </a:p>
          <a:p>
            <a:pPr marL="0" indent="0">
              <a:buNone/>
            </a:pPr>
            <a:r>
              <a:rPr lang="en-US" dirty="0"/>
              <a:t> </a:t>
            </a:r>
          </a:p>
          <a:p>
            <a:pPr marL="0" indent="0">
              <a:buNone/>
            </a:pPr>
            <a:r>
              <a:rPr lang="en-US" dirty="0" smtClean="0"/>
              <a:t>LH” This </a:t>
            </a:r>
            <a:r>
              <a:rPr lang="en-US" dirty="0"/>
              <a:t>error is usually due to bad indexing.  Somewhere along the way, the index file got corrupted.  This is rarely a bad problem although reports, etc. can have some minor problems here and there.  The best way to resolve this problem is to </a:t>
            </a:r>
            <a:r>
              <a:rPr lang="en-US" dirty="0" err="1"/>
              <a:t>reindex</a:t>
            </a:r>
            <a:r>
              <a:rPr lang="en-US" dirty="0"/>
              <a:t> your </a:t>
            </a:r>
            <a:r>
              <a:rPr lang="en-US" dirty="0" smtClean="0"/>
              <a:t>project:</a:t>
            </a:r>
          </a:p>
          <a:p>
            <a:pPr marL="0" indent="0">
              <a:buNone/>
            </a:pPr>
            <a:r>
              <a:rPr lang="en-US" dirty="0" smtClean="0"/>
              <a:t> </a:t>
            </a:r>
            <a:r>
              <a:rPr lang="en-US" dirty="0"/>
              <a:t>File=&gt;Maintenance=&gt;</a:t>
            </a:r>
            <a:r>
              <a:rPr lang="en-US" dirty="0" err="1"/>
              <a:t>Reindex</a:t>
            </a:r>
            <a:r>
              <a:rPr lang="en-US" dirty="0"/>
              <a:t>.</a:t>
            </a:r>
          </a:p>
          <a:p>
            <a:endParaRPr lang="en-US" dirty="0"/>
          </a:p>
        </p:txBody>
      </p:sp>
    </p:spTree>
    <p:extLst>
      <p:ext uri="{BB962C8B-B14F-4D97-AF65-F5344CB8AC3E}">
        <p14:creationId xmlns:p14="http://schemas.microsoft.com/office/powerpoint/2010/main" val="6709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Estate Sell and Buy</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Principal Sentence: Enter Roles for Buyer and Seller</a:t>
            </a:r>
          </a:p>
          <a:p>
            <a:pPr marL="0" indent="0">
              <a:buNone/>
            </a:pPr>
            <a:r>
              <a:rPr lang="en-US" dirty="0"/>
              <a:t> </a:t>
            </a:r>
          </a:p>
          <a:p>
            <a:pPr marL="0" indent="0">
              <a:buNone/>
            </a:pPr>
            <a:r>
              <a:rPr lang="en-US" dirty="0"/>
              <a:t>Witness Sentence: Enter Roles for Buyer and Seller</a:t>
            </a:r>
          </a:p>
          <a:p>
            <a:pPr marL="0" indent="0">
              <a:buNone/>
            </a:pPr>
            <a:r>
              <a:rPr lang="en-US" dirty="0"/>
              <a:t> </a:t>
            </a:r>
          </a:p>
          <a:p>
            <a:pPr marL="0" indent="0">
              <a:buNone/>
            </a:pPr>
            <a:r>
              <a:rPr lang="en-US" dirty="0"/>
              <a:t>Buyer Sentence</a:t>
            </a:r>
            <a:r>
              <a:rPr lang="en-US" dirty="0" smtClean="0"/>
              <a:t>:</a:t>
            </a:r>
          </a:p>
          <a:p>
            <a:pPr marL="0" indent="0">
              <a:buNone/>
            </a:pPr>
            <a:r>
              <a:rPr lang="en-US" dirty="0" smtClean="0"/>
              <a:t>   [</a:t>
            </a:r>
            <a:r>
              <a:rPr lang="en-US" dirty="0" err="1"/>
              <a:t>RF:Buyer</a:t>
            </a:r>
            <a:r>
              <a:rPr lang="en-US" dirty="0"/>
              <a:t>] bought &lt;[M1]&gt; &lt;[L]&gt; from [</a:t>
            </a:r>
            <a:r>
              <a:rPr lang="en-US" dirty="0" err="1"/>
              <a:t>R:Seller</a:t>
            </a:r>
            <a:r>
              <a:rPr lang="en-US" dirty="0"/>
              <a:t>] &lt;[D]&gt;&lt;, [M2]&gt;</a:t>
            </a:r>
          </a:p>
          <a:p>
            <a:pPr marL="0" indent="0">
              <a:buNone/>
            </a:pPr>
            <a:r>
              <a:rPr lang="en-US" dirty="0"/>
              <a:t> </a:t>
            </a:r>
          </a:p>
          <a:p>
            <a:pPr marL="0" indent="0">
              <a:buNone/>
            </a:pPr>
            <a:r>
              <a:rPr lang="en-US" dirty="0"/>
              <a:t>Seller Sentence</a:t>
            </a:r>
            <a:r>
              <a:rPr lang="en-US" dirty="0" smtClean="0"/>
              <a:t>:</a:t>
            </a:r>
          </a:p>
          <a:p>
            <a:pPr marL="0" indent="0">
              <a:buNone/>
            </a:pPr>
            <a:r>
              <a:rPr lang="en-US" dirty="0"/>
              <a:t> </a:t>
            </a:r>
            <a:r>
              <a:rPr lang="en-US" dirty="0" smtClean="0"/>
              <a:t>  [</a:t>
            </a:r>
            <a:r>
              <a:rPr lang="en-US" dirty="0" err="1"/>
              <a:t>RF:Seller</a:t>
            </a:r>
            <a:r>
              <a:rPr lang="en-US" dirty="0"/>
              <a:t>] sold &lt;[M1]&gt; &lt;[L]&gt; to [</a:t>
            </a:r>
            <a:r>
              <a:rPr lang="en-US" dirty="0" err="1"/>
              <a:t>R:Buyer</a:t>
            </a:r>
            <a:r>
              <a:rPr lang="en-US" dirty="0"/>
              <a:t>] &lt;[D]&gt;&lt;, [M2]&gt;</a:t>
            </a:r>
          </a:p>
          <a:p>
            <a:pPr marL="0" indent="0">
              <a:buNone/>
            </a:pPr>
            <a:r>
              <a:rPr lang="en-US" dirty="0"/>
              <a:t> </a:t>
            </a:r>
          </a:p>
          <a:p>
            <a:pPr marL="0" indent="0">
              <a:buNone/>
            </a:pPr>
            <a:r>
              <a:rPr lang="en-US" dirty="0"/>
              <a:t>With this construction you can enter as many buyers and sellers as you like, entering two of them as Principals and the rest as Witnesses. The strange Sentences for Principals and Witnesses are reminders that you always must assign a custom Role to everyone in the Tag.</a:t>
            </a:r>
          </a:p>
          <a:p>
            <a:endParaRPr lang="en-US" dirty="0"/>
          </a:p>
        </p:txBody>
      </p:sp>
    </p:spTree>
    <p:extLst>
      <p:ext uri="{BB962C8B-B14F-4D97-AF65-F5344CB8AC3E}">
        <p14:creationId xmlns:p14="http://schemas.microsoft.com/office/powerpoint/2010/main" val="3648892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3511</TotalTime>
  <Words>631</Words>
  <Application>Microsoft Office PowerPoint</Application>
  <PresentationFormat>On-screen Show (4:3)</PresentationFormat>
  <Paragraphs>112</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inherit</vt:lpstr>
      <vt:lpstr>Times New Roman</vt:lpstr>
      <vt:lpstr>Office Theme</vt:lpstr>
      <vt:lpstr>Mike’s TMG Tips</vt:lpstr>
      <vt:lpstr>Social Media Update</vt:lpstr>
      <vt:lpstr>TMG Download</vt:lpstr>
      <vt:lpstr>Upgrading to TMG 9</vt:lpstr>
      <vt:lpstr>History Research Environment (HRE)</vt:lpstr>
      <vt:lpstr>History Research Environment (HRE) News</vt:lpstr>
      <vt:lpstr>Restore Project Problem</vt:lpstr>
      <vt:lpstr>Strange Behavior</vt:lpstr>
      <vt:lpstr>Real Estate Sell and Buy</vt:lpstr>
      <vt:lpstr>Pick List Sort Problem</vt:lpstr>
      <vt:lpstr>Hovering Does Not Show Complete Memos</vt:lpstr>
      <vt:lpstr>Missing Sort Date Field</vt:lpstr>
      <vt:lpstr>Including The Age Of A Witness To An Event</vt:lpstr>
      <vt:lpstr>Report Help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310</cp:revision>
  <dcterms:created xsi:type="dcterms:W3CDTF">2014-05-03T20:45:47Z</dcterms:created>
  <dcterms:modified xsi:type="dcterms:W3CDTF">2017-05-05T15:13:10Z</dcterms:modified>
</cp:coreProperties>
</file>