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3" r:id="rId3"/>
    <p:sldId id="369" r:id="rId4"/>
    <p:sldId id="382" r:id="rId5"/>
    <p:sldId id="340" r:id="rId6"/>
    <p:sldId id="383" r:id="rId7"/>
    <p:sldId id="384" r:id="rId8"/>
    <p:sldId id="385" r:id="rId9"/>
    <p:sldId id="388" r:id="rId10"/>
    <p:sldId id="386" r:id="rId11"/>
    <p:sldId id="389" r:id="rId12"/>
    <p:sldId id="390" r:id="rId13"/>
    <p:sldId id="387" r:id="rId14"/>
    <p:sldId id="391" r:id="rId15"/>
    <p:sldId id="392" r:id="rId16"/>
    <p:sldId id="393" r:id="rId17"/>
    <p:sldId id="395" r:id="rId18"/>
    <p:sldId id="394" r:id="rId19"/>
    <p:sldId id="39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2017-09-09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TMG Refugees had some discussion on HRE in Aug.</a:t>
            </a:r>
          </a:p>
          <a:p>
            <a:endParaRPr lang="en-CA" dirty="0" smtClean="0"/>
          </a:p>
          <a:p>
            <a:r>
              <a:rPr lang="en-CA" dirty="0" smtClean="0"/>
              <a:t>If you have issues with TMG, I suggest using the TMG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don’t know how long that I had the issue but the links would not work with the Google Chrome browser. I checked settings and then decided to see if it was a TMG issue or a Chrome issue. So I changed the default browser</a:t>
            </a:r>
            <a:r>
              <a:rPr lang="en-US" baseline="0" dirty="0" smtClean="0"/>
              <a:t> back to Mozilla Firefox, which I had used earlier and all was well. Just as a check, I then set the default browser back to Google </a:t>
            </a:r>
            <a:r>
              <a:rPr lang="en-US" baseline="0" dirty="0" err="1" smtClean="0"/>
              <a:t>Chroms</a:t>
            </a:r>
            <a:r>
              <a:rPr lang="en-US" baseline="0" dirty="0" smtClean="0"/>
              <a:t> and lo and behold, the links worked as well. I am not sure why just setting the browser had the affect.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19</a:t>
            </a:fld>
            <a:endParaRPr lang="en-CA"/>
          </a:p>
        </p:txBody>
      </p:sp>
    </p:spTree>
    <p:extLst>
      <p:ext uri="{BB962C8B-B14F-4D97-AF65-F5344CB8AC3E}">
        <p14:creationId xmlns:p14="http://schemas.microsoft.com/office/powerpoint/2010/main" val="400510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want to keep up to date on HRE, you can go to either of these sites.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1362998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Deleting the default Sentence and closing the window (with the Sentence blank) just restores the default Sentence.  You either must enter something other than the default entry or Exclude the Sentence as suggested above.</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a:p>
        </p:txBody>
      </p:sp>
    </p:spTree>
    <p:extLst>
      <p:ext uri="{BB962C8B-B14F-4D97-AF65-F5344CB8AC3E}">
        <p14:creationId xmlns:p14="http://schemas.microsoft.com/office/powerpoint/2010/main" val="3181415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10</a:t>
            </a:fld>
            <a:endParaRPr lang="en-CA"/>
          </a:p>
        </p:txBody>
      </p:sp>
    </p:spTree>
    <p:extLst>
      <p:ext uri="{BB962C8B-B14F-4D97-AF65-F5344CB8AC3E}">
        <p14:creationId xmlns:p14="http://schemas.microsoft.com/office/powerpoint/2010/main" val="270234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Deleting the default Sentence and closing the window (with the Sentence blank) just restores the default Sentence.  You either must enter something other than the default entry or Exclude the Sentence as suggested above.</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11</a:t>
            </a:fld>
            <a:endParaRPr lang="en-CA"/>
          </a:p>
        </p:txBody>
      </p:sp>
    </p:spTree>
    <p:extLst>
      <p:ext uri="{BB962C8B-B14F-4D97-AF65-F5344CB8AC3E}">
        <p14:creationId xmlns:p14="http://schemas.microsoft.com/office/powerpoint/2010/main" val="1824584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a:p>
        </p:txBody>
      </p:sp>
    </p:spTree>
    <p:extLst>
      <p:ext uri="{BB962C8B-B14F-4D97-AF65-F5344CB8AC3E}">
        <p14:creationId xmlns:p14="http://schemas.microsoft.com/office/powerpoint/2010/main" val="208873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 use this method on the sort date to get a large number of sort options on a given day, rather than having to push the sort date to an earlier or later date, or needing to remember the order of all the modifiers. Sometimes you have other events that connect to people associated with some of the events, and making the sort date different to put them in the right order starts to get complicated. This method says I just need to look at each days worth of events and figure out their order, and not worry about the events of the day before or after.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D56CBC-595B-47EB-ADAB-B4913021330E}" type="slidenum">
              <a:rPr lang="en-CA" smtClean="0"/>
              <a:t>15</a:t>
            </a:fld>
            <a:endParaRPr lang="en-CA"/>
          </a:p>
        </p:txBody>
      </p:sp>
    </p:spTree>
    <p:extLst>
      <p:ext uri="{BB962C8B-B14F-4D97-AF65-F5344CB8AC3E}">
        <p14:creationId xmlns:p14="http://schemas.microsoft.com/office/powerpoint/2010/main" val="2708096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2017-09-09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historyresearchenvironment.files.wordpress.com/2017/08/hre-newsletter-2017-aug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historyresearchenvironment.org/mailing-lis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mjh-nm.net/BUGS.HTML#B9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9 Sep 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NOT </a:t>
            </a:r>
            <a:r>
              <a:rPr lang="en-US" dirty="0" smtClean="0"/>
              <a:t>Display </a:t>
            </a:r>
            <a:r>
              <a:rPr lang="en-US" dirty="0"/>
              <a:t>or </a:t>
            </a:r>
            <a:r>
              <a:rPr lang="en-US" dirty="0" smtClean="0"/>
              <a:t>Print </a:t>
            </a:r>
            <a:r>
              <a:rPr lang="en-US" dirty="0"/>
              <a:t>a </a:t>
            </a:r>
            <a:r>
              <a:rPr lang="en-US" dirty="0" smtClean="0"/>
              <a:t>Witness Sentence</a:t>
            </a:r>
            <a:endParaRPr lang="en-US" dirty="0"/>
          </a:p>
        </p:txBody>
      </p:sp>
      <p:sp>
        <p:nvSpPr>
          <p:cNvPr id="3" name="Content Placeholder 2"/>
          <p:cNvSpPr>
            <a:spLocks noGrp="1"/>
          </p:cNvSpPr>
          <p:nvPr>
            <p:ph idx="1"/>
          </p:nvPr>
        </p:nvSpPr>
        <p:spPr>
          <a:xfrm>
            <a:off x="457200" y="1772816"/>
            <a:ext cx="8229600" cy="4525963"/>
          </a:xfrm>
        </p:spPr>
        <p:txBody>
          <a:bodyPr>
            <a:normAutofit/>
          </a:bodyPr>
          <a:lstStyle/>
          <a:p>
            <a:r>
              <a:rPr lang="en-US" dirty="0" smtClean="0"/>
              <a:t>If </a:t>
            </a:r>
            <a:r>
              <a:rPr lang="en-US" dirty="0"/>
              <a:t>you </a:t>
            </a:r>
            <a:r>
              <a:rPr lang="en-US" u="sng" dirty="0" smtClean="0"/>
              <a:t>never</a:t>
            </a:r>
            <a:r>
              <a:rPr lang="en-US" dirty="0" smtClean="0"/>
              <a:t> </a:t>
            </a:r>
            <a:r>
              <a:rPr lang="en-US" dirty="0"/>
              <a:t>want the Witness Sentence to print, then you should enter the Double Exclusion Marker (two dashes/hyphen marks "--") as the first characters of the Witness Sentence.  If there </a:t>
            </a:r>
            <a:r>
              <a:rPr lang="en-US" u="sng" dirty="0" smtClean="0"/>
              <a:t>may</a:t>
            </a:r>
            <a:r>
              <a:rPr lang="en-US" dirty="0" smtClean="0"/>
              <a:t> </a:t>
            </a:r>
            <a:r>
              <a:rPr lang="en-US" dirty="0"/>
              <a:t>be a time when you will want to print the Witness Sentence then </a:t>
            </a:r>
            <a:r>
              <a:rPr lang="en-US" dirty="0" smtClean="0"/>
              <a:t>enter the (</a:t>
            </a:r>
            <a:r>
              <a:rPr lang="en-US" dirty="0"/>
              <a:t>single) Exclusion Marker (a single </a:t>
            </a:r>
            <a:r>
              <a:rPr lang="en-US" dirty="0" smtClean="0"/>
              <a:t>dash/hyphen).</a:t>
            </a:r>
            <a:endParaRPr lang="en-US" dirty="0"/>
          </a:p>
          <a:p>
            <a:endParaRPr lang="en-US" dirty="0"/>
          </a:p>
        </p:txBody>
      </p:sp>
    </p:spTree>
    <p:extLst>
      <p:ext uri="{BB962C8B-B14F-4D97-AF65-F5344CB8AC3E}">
        <p14:creationId xmlns:p14="http://schemas.microsoft.com/office/powerpoint/2010/main" val="3888603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NOT </a:t>
            </a:r>
            <a:r>
              <a:rPr lang="en-US" dirty="0" smtClean="0"/>
              <a:t>Display </a:t>
            </a:r>
            <a:r>
              <a:rPr lang="en-US" dirty="0"/>
              <a:t>or </a:t>
            </a:r>
            <a:r>
              <a:rPr lang="en-US" dirty="0" smtClean="0"/>
              <a:t>Print </a:t>
            </a:r>
            <a:r>
              <a:rPr lang="en-US" dirty="0"/>
              <a:t>a </a:t>
            </a:r>
            <a:r>
              <a:rPr lang="en-US" dirty="0" smtClean="0"/>
              <a:t>Witness Sentence</a:t>
            </a:r>
            <a:endParaRPr lang="en-US" dirty="0"/>
          </a:p>
        </p:txBody>
      </p:sp>
      <p:sp>
        <p:nvSpPr>
          <p:cNvPr id="3" name="Content Placeholder 2"/>
          <p:cNvSpPr>
            <a:spLocks noGrp="1"/>
          </p:cNvSpPr>
          <p:nvPr>
            <p:ph idx="1"/>
          </p:nvPr>
        </p:nvSpPr>
        <p:spPr>
          <a:xfrm>
            <a:off x="457200" y="1772816"/>
            <a:ext cx="8229600" cy="4525963"/>
          </a:xfrm>
        </p:spPr>
        <p:txBody>
          <a:bodyPr>
            <a:normAutofit fontScale="92500" lnSpcReduction="20000"/>
          </a:bodyPr>
          <a:lstStyle/>
          <a:p>
            <a:r>
              <a:rPr lang="en-US" dirty="0" smtClean="0"/>
              <a:t>This </a:t>
            </a:r>
            <a:r>
              <a:rPr lang="en-US" dirty="0"/>
              <a:t>only discusses printing.  It does not affect how the Tag displays on the Witness' Details window Person View.  There is </a:t>
            </a:r>
            <a:r>
              <a:rPr lang="en-US" u="sng" dirty="0"/>
              <a:t>no way </a:t>
            </a:r>
            <a:r>
              <a:rPr lang="en-US" dirty="0"/>
              <a:t>to prevent that single Witnessed Tag from displaying there.</a:t>
            </a:r>
          </a:p>
          <a:p>
            <a:pPr marL="0" indent="0">
              <a:buNone/>
            </a:pPr>
            <a:endParaRPr lang="en-US" dirty="0"/>
          </a:p>
          <a:p>
            <a:r>
              <a:rPr lang="en-US" dirty="0"/>
              <a:t>There is a way to include the Witness person's name in the Tag, have it print in the Principal's Sentence and not print or display for the Witness.  To do this, just  include the Witness person's name in the Tag Memo as if the person does not have a TMG ID#.</a:t>
            </a:r>
          </a:p>
          <a:p>
            <a:endParaRPr lang="en-US" dirty="0"/>
          </a:p>
          <a:p>
            <a:endParaRPr lang="en-US" dirty="0"/>
          </a:p>
        </p:txBody>
      </p:sp>
    </p:spTree>
    <p:extLst>
      <p:ext uri="{BB962C8B-B14F-4D97-AF65-F5344CB8AC3E}">
        <p14:creationId xmlns:p14="http://schemas.microsoft.com/office/powerpoint/2010/main" val="3443077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NOT </a:t>
            </a:r>
            <a:r>
              <a:rPr lang="en-US" dirty="0" smtClean="0"/>
              <a:t>Display </a:t>
            </a:r>
            <a:r>
              <a:rPr lang="en-US" dirty="0"/>
              <a:t>or </a:t>
            </a:r>
            <a:r>
              <a:rPr lang="en-US" dirty="0" smtClean="0"/>
              <a:t>Print </a:t>
            </a:r>
            <a:r>
              <a:rPr lang="en-US" dirty="0"/>
              <a:t>a </a:t>
            </a:r>
            <a:r>
              <a:rPr lang="en-US" dirty="0" smtClean="0"/>
              <a:t>Witness Sentence</a:t>
            </a:r>
            <a:endParaRPr lang="en-US" dirty="0"/>
          </a:p>
        </p:txBody>
      </p:sp>
      <p:sp>
        <p:nvSpPr>
          <p:cNvPr id="3" name="Content Placeholder 2"/>
          <p:cNvSpPr>
            <a:spLocks noGrp="1"/>
          </p:cNvSpPr>
          <p:nvPr>
            <p:ph idx="1"/>
          </p:nvPr>
        </p:nvSpPr>
        <p:spPr>
          <a:xfrm>
            <a:off x="457200" y="1772816"/>
            <a:ext cx="8229600" cy="4525963"/>
          </a:xfrm>
        </p:spPr>
        <p:txBody>
          <a:bodyPr>
            <a:normAutofit fontScale="77500" lnSpcReduction="20000"/>
          </a:bodyPr>
          <a:lstStyle/>
          <a:p>
            <a:r>
              <a:rPr lang="en-US" dirty="0"/>
              <a:t>Define a Role for the witness, say 'Other'.</a:t>
            </a:r>
            <a:br>
              <a:rPr lang="en-US" dirty="0"/>
            </a:br>
            <a:r>
              <a:rPr lang="en-US" dirty="0"/>
              <a:t/>
            </a:r>
            <a:br>
              <a:rPr lang="en-US" dirty="0"/>
            </a:br>
            <a:r>
              <a:rPr lang="en-US" dirty="0"/>
              <a:t>Principal sentence = [P] knows [</a:t>
            </a:r>
            <a:r>
              <a:rPr lang="en-US" dirty="0" err="1"/>
              <a:t>R:Other</a:t>
            </a:r>
            <a:r>
              <a:rPr lang="en-US" dirty="0"/>
              <a:t>]</a:t>
            </a:r>
            <a:br>
              <a:rPr lang="en-US" dirty="0"/>
            </a:br>
            <a:r>
              <a:rPr lang="en-US" dirty="0"/>
              <a:t/>
            </a:r>
            <a:br>
              <a:rPr lang="en-US" dirty="0"/>
            </a:br>
            <a:r>
              <a:rPr lang="en-US" dirty="0"/>
              <a:t>Sentence for Other = &lt;[WM]&gt; </a:t>
            </a:r>
            <a:br>
              <a:rPr lang="en-US" dirty="0"/>
            </a:br>
            <a:r>
              <a:rPr lang="en-US" dirty="0"/>
              <a:t/>
            </a:r>
            <a:br>
              <a:rPr lang="en-US" dirty="0"/>
            </a:br>
            <a:r>
              <a:rPr lang="en-US" dirty="0"/>
              <a:t>This way, both Principal and Witness have the tag appear in their tag list (which is a good reminder), but nothing appears in the Witness narrative unless you specifically use the Witness Memo, which gives you flexibility not available with exclusion markers. </a:t>
            </a:r>
            <a:endParaRPr lang="en-US" dirty="0" smtClean="0"/>
          </a:p>
          <a:p>
            <a:endParaRPr lang="en-US" dirty="0"/>
          </a:p>
          <a:p>
            <a:r>
              <a:rPr lang="en-US" dirty="0" smtClean="0"/>
              <a:t>But…</a:t>
            </a:r>
            <a:endParaRPr lang="en-US" dirty="0"/>
          </a:p>
          <a:p>
            <a:endParaRPr lang="en-US" dirty="0"/>
          </a:p>
        </p:txBody>
      </p:sp>
    </p:spTree>
    <p:extLst>
      <p:ext uri="{BB962C8B-B14F-4D97-AF65-F5344CB8AC3E}">
        <p14:creationId xmlns:p14="http://schemas.microsoft.com/office/powerpoint/2010/main" val="95573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NOT Display or Print a Witness Sentence</a:t>
            </a:r>
          </a:p>
        </p:txBody>
      </p:sp>
      <p:sp>
        <p:nvSpPr>
          <p:cNvPr id="3" name="Content Placeholder 2"/>
          <p:cNvSpPr>
            <a:spLocks noGrp="1"/>
          </p:cNvSpPr>
          <p:nvPr>
            <p:ph idx="1"/>
          </p:nvPr>
        </p:nvSpPr>
        <p:spPr>
          <a:xfrm>
            <a:off x="457200" y="2060848"/>
            <a:ext cx="8229600" cy="4065315"/>
          </a:xfrm>
        </p:spPr>
        <p:txBody>
          <a:bodyPr>
            <a:normAutofit fontScale="77500" lnSpcReduction="20000"/>
          </a:bodyPr>
          <a:lstStyle/>
          <a:p>
            <a:r>
              <a:rPr lang="en-US" dirty="0" smtClean="0"/>
              <a:t>John Cardinal: </a:t>
            </a:r>
            <a:r>
              <a:rPr lang="en-US" dirty="0"/>
              <a:t>There is a downside to the method you described, at least in SS. An excluded sentence tells SS not to process the tag. In contrast, when the sentence produces no output, the tag won't appear in a narrative, but it </a:t>
            </a:r>
            <a:r>
              <a:rPr lang="en-US" u="sng" dirty="0" smtClean="0"/>
              <a:t>may appear</a:t>
            </a:r>
            <a:r>
              <a:rPr lang="en-US" dirty="0" smtClean="0"/>
              <a:t> </a:t>
            </a:r>
            <a:r>
              <a:rPr lang="en-US" dirty="0"/>
              <a:t>in a Tag Group that is not a narrative.</a:t>
            </a:r>
          </a:p>
          <a:p>
            <a:endParaRPr lang="en-US" dirty="0"/>
          </a:p>
          <a:p>
            <a:r>
              <a:rPr lang="en-US" dirty="0" smtClean="0"/>
              <a:t>If </a:t>
            </a:r>
            <a:r>
              <a:rPr lang="en-US" dirty="0"/>
              <a:t>you want to exclude the event for the witness, you should use the exclusion marker. That's an explicit way of achieving the result you want, not a side-effect of a sentence that produces no output. If you want the tag to produce output for the witness, use a different sentence.</a:t>
            </a:r>
          </a:p>
          <a:p>
            <a:endParaRPr lang="en-US" dirty="0"/>
          </a:p>
        </p:txBody>
      </p:sp>
    </p:spTree>
    <p:extLst>
      <p:ext uri="{BB962C8B-B14F-4D97-AF65-F5344CB8AC3E}">
        <p14:creationId xmlns:p14="http://schemas.microsoft.com/office/powerpoint/2010/main" val="198027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Sort Dates</a:t>
            </a: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marL="0" indent="0">
              <a:buNone/>
            </a:pPr>
            <a:r>
              <a:rPr lang="en-US" dirty="0" smtClean="0"/>
              <a:t>In </a:t>
            </a:r>
            <a:r>
              <a:rPr lang="en-US" dirty="0"/>
              <a:t>general, the order of sort is: </a:t>
            </a:r>
            <a:endParaRPr lang="en-US" dirty="0" smtClean="0"/>
          </a:p>
          <a:p>
            <a:pPr marL="400050" lvl="1" indent="0">
              <a:buNone/>
            </a:pPr>
            <a:r>
              <a:rPr lang="en-US" dirty="0" smtClean="0"/>
              <a:t>before</a:t>
            </a:r>
            <a:r>
              <a:rPr lang="en-US" dirty="0"/>
              <a:t>, say, circa, </a:t>
            </a:r>
            <a:r>
              <a:rPr lang="en-US" b="1" dirty="0"/>
              <a:t>no modifier</a:t>
            </a:r>
            <a:r>
              <a:rPr lang="en-US" dirty="0"/>
              <a:t>, </a:t>
            </a:r>
            <a:r>
              <a:rPr lang="en-US" dirty="0" smtClean="0"/>
              <a:t>after</a:t>
            </a:r>
            <a:r>
              <a:rPr lang="en-US" dirty="0"/>
              <a:t>, between, or, </a:t>
            </a:r>
            <a:r>
              <a:rPr lang="en-US" dirty="0" err="1"/>
              <a:t>from..to</a:t>
            </a:r>
            <a:r>
              <a:rPr lang="en-US" dirty="0"/>
              <a:t>, given that all other elements are the </a:t>
            </a:r>
            <a:r>
              <a:rPr lang="en-US" dirty="0" smtClean="0"/>
              <a:t>same</a:t>
            </a:r>
            <a:r>
              <a:rPr lang="en-US" dirty="0"/>
              <a:t>. </a:t>
            </a:r>
            <a:endParaRPr lang="en-US" dirty="0" smtClean="0"/>
          </a:p>
          <a:p>
            <a:pPr marL="0" indent="0">
              <a:buNone/>
            </a:pPr>
            <a:endParaRPr lang="en-US" dirty="0" smtClean="0"/>
          </a:p>
          <a:p>
            <a:r>
              <a:rPr lang="en-US" dirty="0" smtClean="0"/>
              <a:t>A </a:t>
            </a:r>
            <a:r>
              <a:rPr lang="en-US" dirty="0"/>
              <a:t>date with a question mark will sort immediately after the </a:t>
            </a:r>
            <a:r>
              <a:rPr lang="en-US" dirty="0" smtClean="0"/>
              <a:t>identical </a:t>
            </a:r>
            <a:r>
              <a:rPr lang="en-US" dirty="0"/>
              <a:t>date form without the question mark. </a:t>
            </a:r>
            <a:endParaRPr lang="en-US" dirty="0" smtClean="0"/>
          </a:p>
          <a:p>
            <a:r>
              <a:rPr lang="en-US" dirty="0" smtClean="0"/>
              <a:t>A </a:t>
            </a:r>
            <a:r>
              <a:rPr lang="en-US" dirty="0"/>
              <a:t>more </a:t>
            </a:r>
            <a:r>
              <a:rPr lang="en-US" dirty="0" smtClean="0"/>
              <a:t>specific </a:t>
            </a:r>
            <a:r>
              <a:rPr lang="en-US" dirty="0"/>
              <a:t>date form always sorts after a less specific date form. </a:t>
            </a:r>
            <a:endParaRPr lang="en-US" dirty="0" smtClean="0"/>
          </a:p>
          <a:p>
            <a:r>
              <a:rPr lang="en-US" dirty="0" smtClean="0"/>
              <a:t>A date </a:t>
            </a:r>
            <a:r>
              <a:rPr lang="en-US" dirty="0"/>
              <a:t>is usually sorted at its earliest possible appearance.</a:t>
            </a:r>
          </a:p>
          <a:p>
            <a:endParaRPr lang="en-US" dirty="0"/>
          </a:p>
        </p:txBody>
      </p:sp>
    </p:spTree>
    <p:extLst>
      <p:ext uri="{BB962C8B-B14F-4D97-AF65-F5344CB8AC3E}">
        <p14:creationId xmlns:p14="http://schemas.microsoft.com/office/powerpoint/2010/main" val="3474766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Sort Dates</a:t>
            </a:r>
            <a:endParaRPr lang="en-US" dirty="0"/>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r>
              <a:rPr lang="en-US" dirty="0"/>
              <a:t>Tweaking the sort date a day or two, is perhaps the natural </a:t>
            </a:r>
            <a:r>
              <a:rPr lang="en-US" dirty="0" smtClean="0"/>
              <a:t>thought. But </a:t>
            </a:r>
            <a:r>
              <a:rPr lang="en-US" dirty="0"/>
              <a:t>it </a:t>
            </a:r>
            <a:r>
              <a:rPr lang="en-US" dirty="0" smtClean="0"/>
              <a:t>may makes </a:t>
            </a:r>
            <a:r>
              <a:rPr lang="en-US" dirty="0"/>
              <a:t>things more complicated if there are numerous events close to the same time period.</a:t>
            </a:r>
          </a:p>
          <a:p>
            <a:r>
              <a:rPr lang="en-US" dirty="0" smtClean="0"/>
              <a:t>Using </a:t>
            </a:r>
            <a:r>
              <a:rPr lang="en-US" dirty="0"/>
              <a:t>modifiers is a bit better, but after one or two events on the same day you now need to remember a list of things in order.</a:t>
            </a:r>
          </a:p>
          <a:p>
            <a:r>
              <a:rPr lang="en-US" dirty="0" smtClean="0"/>
              <a:t>One method </a:t>
            </a:r>
            <a:r>
              <a:rPr lang="en-US" dirty="0"/>
              <a:t>is to have the sort date be based on the same date as the event, but make it a date range, where TMG will sort them in the order of the second date in the range.</a:t>
            </a:r>
          </a:p>
          <a:p>
            <a:r>
              <a:rPr lang="en-US" dirty="0" smtClean="0"/>
              <a:t>For </a:t>
            </a:r>
            <a:r>
              <a:rPr lang="en-US" dirty="0"/>
              <a:t>example, if </a:t>
            </a:r>
            <a:r>
              <a:rPr lang="en-US" dirty="0" smtClean="0"/>
              <a:t>you </a:t>
            </a:r>
            <a:r>
              <a:rPr lang="en-US" dirty="0"/>
              <a:t>have 3 events on 15 Jan 1850, then these would be given sort dates like</a:t>
            </a:r>
          </a:p>
          <a:p>
            <a:pPr lvl="1"/>
            <a:r>
              <a:rPr lang="en-US" dirty="0" smtClean="0"/>
              <a:t>15 </a:t>
            </a:r>
            <a:r>
              <a:rPr lang="en-US" dirty="0"/>
              <a:t>Jan 1850</a:t>
            </a:r>
          </a:p>
          <a:p>
            <a:pPr lvl="1"/>
            <a:r>
              <a:rPr lang="en-US" dirty="0"/>
              <a:t>15 Jan 1850-16 Jan 1850</a:t>
            </a:r>
          </a:p>
          <a:p>
            <a:pPr lvl="1"/>
            <a:r>
              <a:rPr lang="en-US" dirty="0"/>
              <a:t>15 Jan 1850-17 Jan </a:t>
            </a:r>
            <a:r>
              <a:rPr lang="en-US" dirty="0" smtClean="0"/>
              <a:t>1850</a:t>
            </a:r>
            <a:endParaRPr lang="en-US" dirty="0"/>
          </a:p>
        </p:txBody>
      </p:sp>
    </p:spTree>
    <p:extLst>
      <p:ext uri="{BB962C8B-B14F-4D97-AF65-F5344CB8AC3E}">
        <p14:creationId xmlns:p14="http://schemas.microsoft.com/office/powerpoint/2010/main" val="1467671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a:t>
            </a:r>
            <a:r>
              <a:rPr lang="en-US" dirty="0" smtClean="0"/>
              <a:t>Irregular Dates</a:t>
            </a:r>
            <a:endParaRPr lang="en-US" dirty="0"/>
          </a:p>
        </p:txBody>
      </p:sp>
      <p:sp>
        <p:nvSpPr>
          <p:cNvPr id="3" name="Content Placeholder 2"/>
          <p:cNvSpPr>
            <a:spLocks noGrp="1"/>
          </p:cNvSpPr>
          <p:nvPr>
            <p:ph idx="1"/>
          </p:nvPr>
        </p:nvSpPr>
        <p:spPr>
          <a:xfrm>
            <a:off x="395536" y="1600200"/>
            <a:ext cx="8424936" cy="4525963"/>
          </a:xfrm>
        </p:spPr>
        <p:txBody>
          <a:bodyPr>
            <a:normAutofit/>
          </a:bodyPr>
          <a:lstStyle/>
          <a:p>
            <a:pPr marL="0" indent="0">
              <a:buNone/>
            </a:pPr>
            <a:r>
              <a:rPr lang="en-US" dirty="0" smtClean="0"/>
              <a:t>Note that if one </a:t>
            </a:r>
            <a:r>
              <a:rPr lang="en-US" dirty="0"/>
              <a:t>enters an irregular date, there is a limit of 29 characters and, to make it worse, if you input more than 29 characters, TMG simply truncates without telling you that's </a:t>
            </a:r>
            <a:r>
              <a:rPr lang="en-US" dirty="0" smtClean="0"/>
              <a:t>happened:</a:t>
            </a:r>
          </a:p>
          <a:p>
            <a:pPr marL="0" indent="0">
              <a:buNone/>
            </a:pPr>
            <a:endParaRPr lang="en-US" dirty="0"/>
          </a:p>
          <a:p>
            <a:pPr marL="400050" lvl="1" indent="0" algn="ctr">
              <a:spcAft>
                <a:spcPts val="600"/>
              </a:spcAft>
              <a:buNone/>
            </a:pPr>
            <a:r>
              <a:rPr lang="en-US" dirty="0"/>
              <a:t>"the 6th day of the 4th </a:t>
            </a:r>
            <a:r>
              <a:rPr lang="en-US" dirty="0" smtClean="0"/>
              <a:t>month“ – 28 characters OK</a:t>
            </a:r>
          </a:p>
          <a:p>
            <a:pPr marL="400050" lvl="1" indent="0" algn="ctr">
              <a:spcAft>
                <a:spcPts val="600"/>
              </a:spcAft>
              <a:buNone/>
            </a:pPr>
            <a:r>
              <a:rPr lang="en-US" dirty="0" smtClean="0"/>
              <a:t>“three days after his wife gave birth to the third child”</a:t>
            </a:r>
          </a:p>
          <a:p>
            <a:pPr marL="0" indent="0" algn="ctr">
              <a:buNone/>
            </a:pPr>
            <a:r>
              <a:rPr lang="en-US" sz="2800" dirty="0" smtClean="0"/>
              <a:t>becomes </a:t>
            </a:r>
            <a:r>
              <a:rPr lang="en-US" sz="2800" dirty="0"/>
              <a:t>“</a:t>
            </a:r>
            <a:r>
              <a:rPr lang="en-US" sz="2800" dirty="0" smtClean="0"/>
              <a:t>three </a:t>
            </a:r>
            <a:r>
              <a:rPr lang="en-US" sz="2800" dirty="0"/>
              <a:t>days after his wife </a:t>
            </a:r>
            <a:r>
              <a:rPr lang="en-US" sz="2800" dirty="0" err="1" smtClean="0"/>
              <a:t>gav</a:t>
            </a:r>
            <a:r>
              <a:rPr lang="en-US" sz="2800" dirty="0" smtClean="0"/>
              <a:t>”</a:t>
            </a:r>
            <a:endParaRPr lang="en-US" sz="2800" dirty="0"/>
          </a:p>
        </p:txBody>
      </p:sp>
    </p:spTree>
    <p:extLst>
      <p:ext uri="{BB962C8B-B14F-4D97-AF65-F5344CB8AC3E}">
        <p14:creationId xmlns:p14="http://schemas.microsoft.com/office/powerpoint/2010/main" val="407012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Optimize log </a:t>
            </a:r>
            <a:r>
              <a:rPr lang="en-US" dirty="0"/>
              <a:t>found 25 same places with different  styles</a:t>
            </a:r>
          </a:p>
        </p:txBody>
      </p:sp>
      <p:sp>
        <p:nvSpPr>
          <p:cNvPr id="3" name="Content Placeholder 2"/>
          <p:cNvSpPr>
            <a:spLocks noGrp="1"/>
          </p:cNvSpPr>
          <p:nvPr>
            <p:ph idx="1"/>
          </p:nvPr>
        </p:nvSpPr>
        <p:spPr>
          <a:xfrm>
            <a:off x="457200" y="1600200"/>
            <a:ext cx="8363272" cy="4525963"/>
          </a:xfrm>
        </p:spPr>
        <p:txBody>
          <a:bodyPr>
            <a:normAutofit fontScale="77500" lnSpcReduction="20000"/>
          </a:bodyPr>
          <a:lstStyle/>
          <a:p>
            <a:pPr marL="0" indent="0">
              <a:buNone/>
            </a:pPr>
            <a:r>
              <a:rPr lang="en-US" dirty="0"/>
              <a:t>When I optimized today, optimize.log found 25 same places with </a:t>
            </a:r>
            <a:r>
              <a:rPr lang="en-US" dirty="0" smtClean="0"/>
              <a:t> different </a:t>
            </a:r>
            <a:r>
              <a:rPr lang="en-US" dirty="0"/>
              <a:t>styles.  I have never intentionally created a custom place </a:t>
            </a:r>
            <a:r>
              <a:rPr lang="en-US" dirty="0" smtClean="0"/>
              <a:t>style</a:t>
            </a:r>
            <a:r>
              <a:rPr lang="en-US" dirty="0"/>
              <a:t>, so I don't know how the custom styles happened.  </a:t>
            </a:r>
            <a:r>
              <a:rPr lang="en-US" dirty="0" smtClean="0"/>
              <a:t>Some </a:t>
            </a:r>
            <a:r>
              <a:rPr lang="en-US" dirty="0"/>
              <a:t>examples from the log are:</a:t>
            </a:r>
          </a:p>
          <a:p>
            <a:pPr marL="0" indent="0">
              <a:buNone/>
            </a:pPr>
            <a:endParaRPr lang="en-US" dirty="0" smtClean="0"/>
          </a:p>
          <a:p>
            <a:pPr marL="0" indent="0">
              <a:buNone/>
            </a:pPr>
            <a:r>
              <a:rPr lang="en-US" dirty="0" smtClean="0"/>
              <a:t>"</a:t>
            </a:r>
            <a:r>
              <a:rPr lang="en-US" dirty="0"/>
              <a:t>New </a:t>
            </a:r>
            <a:r>
              <a:rPr lang="en-US" dirty="0" smtClean="0"/>
              <a:t>York(My </a:t>
            </a:r>
            <a:r>
              <a:rPr lang="en-US" dirty="0"/>
              <a:t>custom place </a:t>
            </a:r>
            <a:r>
              <a:rPr lang="en-US" dirty="0" smtClean="0"/>
              <a:t>style)" </a:t>
            </a:r>
            <a:r>
              <a:rPr lang="en-US" dirty="0"/>
              <a:t>and "New </a:t>
            </a:r>
            <a:r>
              <a:rPr lang="en-US" dirty="0" smtClean="0"/>
              <a:t>York(U.S</a:t>
            </a:r>
            <a:r>
              <a:rPr lang="en-US" dirty="0"/>
              <a:t>. </a:t>
            </a:r>
            <a:r>
              <a:rPr lang="en-US" dirty="0" err="1" smtClean="0"/>
              <a:t>StandardPlace</a:t>
            </a:r>
            <a:r>
              <a:rPr lang="en-US" dirty="0" smtClean="0"/>
              <a:t>)"</a:t>
            </a:r>
            <a:endParaRPr lang="en-US" dirty="0"/>
          </a:p>
          <a:p>
            <a:pPr marL="0" indent="0">
              <a:buNone/>
            </a:pPr>
            <a:endParaRPr lang="en-US" dirty="0" smtClean="0"/>
          </a:p>
          <a:p>
            <a:pPr marL="0" indent="0">
              <a:buNone/>
            </a:pPr>
            <a:r>
              <a:rPr lang="en-US" dirty="0" smtClean="0"/>
              <a:t>"Virginia(U.S</a:t>
            </a:r>
            <a:r>
              <a:rPr lang="en-US" dirty="0"/>
              <a:t>. </a:t>
            </a:r>
            <a:r>
              <a:rPr lang="en-US" dirty="0" err="1"/>
              <a:t>StandardPlace</a:t>
            </a:r>
            <a:r>
              <a:rPr lang="en-US" dirty="0"/>
              <a:t> )" and "</a:t>
            </a:r>
            <a:r>
              <a:rPr lang="en-US" dirty="0" smtClean="0"/>
              <a:t>Virginia(Addressee</a:t>
            </a:r>
            <a:r>
              <a:rPr lang="en-US" dirty="0"/>
              <a:t>, Detail, </a:t>
            </a:r>
            <a:r>
              <a:rPr lang="en-US" dirty="0" smtClean="0"/>
              <a:t>City</a:t>
            </a:r>
            <a:r>
              <a:rPr lang="en-US" dirty="0"/>
              <a:t>, County, State, Country, Postal, Phone, </a:t>
            </a:r>
            <a:r>
              <a:rPr lang="en-US" dirty="0" err="1"/>
              <a:t>LatLong</a:t>
            </a:r>
            <a:r>
              <a:rPr lang="en-US" dirty="0"/>
              <a:t>, Temple )"</a:t>
            </a:r>
          </a:p>
          <a:p>
            <a:pPr marL="0" indent="0">
              <a:buNone/>
            </a:pPr>
            <a:endParaRPr lang="en-US" dirty="0" smtClean="0"/>
          </a:p>
          <a:p>
            <a:pPr marL="0" indent="0">
              <a:buNone/>
            </a:pPr>
            <a:r>
              <a:rPr lang="en-US" dirty="0" smtClean="0"/>
              <a:t>How </a:t>
            </a:r>
            <a:r>
              <a:rPr lang="en-US" dirty="0"/>
              <a:t>could this have happened</a:t>
            </a:r>
            <a:r>
              <a:rPr lang="en-US" dirty="0" smtClean="0"/>
              <a:t>? Is </a:t>
            </a:r>
            <a:r>
              <a:rPr lang="en-US" dirty="0"/>
              <a:t>there a way to combine the duplicate places so they are all U.S </a:t>
            </a:r>
            <a:r>
              <a:rPr lang="en-US" dirty="0" smtClean="0"/>
              <a:t>Standard </a:t>
            </a:r>
            <a:r>
              <a:rPr lang="en-US" dirty="0"/>
              <a:t>Places?</a:t>
            </a:r>
          </a:p>
          <a:p>
            <a:pPr marL="0" indent="0">
              <a:buNone/>
            </a:pPr>
            <a:endParaRPr lang="en-US" dirty="0"/>
          </a:p>
        </p:txBody>
      </p:sp>
    </p:spTree>
    <p:extLst>
      <p:ext uri="{BB962C8B-B14F-4D97-AF65-F5344CB8AC3E}">
        <p14:creationId xmlns:p14="http://schemas.microsoft.com/office/powerpoint/2010/main" val="199503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Optimize log </a:t>
            </a:r>
            <a:r>
              <a:rPr lang="en-US" dirty="0"/>
              <a:t>found 25 same places with different  styles</a:t>
            </a:r>
          </a:p>
        </p:txBody>
      </p:sp>
      <p:sp>
        <p:nvSpPr>
          <p:cNvPr id="3" name="Content Placeholder 2"/>
          <p:cNvSpPr>
            <a:spLocks noGrp="1"/>
          </p:cNvSpPr>
          <p:nvPr>
            <p:ph idx="1"/>
          </p:nvPr>
        </p:nvSpPr>
        <p:spPr>
          <a:xfrm>
            <a:off x="457200" y="1600200"/>
            <a:ext cx="8229600" cy="4925144"/>
          </a:xfrm>
        </p:spPr>
        <p:txBody>
          <a:bodyPr>
            <a:normAutofit fontScale="55000" lnSpcReduction="20000"/>
          </a:bodyPr>
          <a:lstStyle/>
          <a:p>
            <a:pPr marL="0" indent="0">
              <a:buNone/>
            </a:pPr>
            <a:r>
              <a:rPr lang="en-US" dirty="0" smtClean="0"/>
              <a:t>Lee  Hoffman: The </a:t>
            </a:r>
            <a:r>
              <a:rPr lang="en-US" dirty="0"/>
              <a:t>name of the Place Style suggests that it was done in Preferences.  You may have clicked there at some point inadvertently creating the Custom Place Style.</a:t>
            </a:r>
          </a:p>
          <a:p>
            <a:pPr marL="0" indent="0">
              <a:buNone/>
            </a:pPr>
            <a:r>
              <a:rPr lang="en-US" dirty="0"/>
              <a:t> </a:t>
            </a:r>
          </a:p>
          <a:p>
            <a:pPr marL="0" indent="0">
              <a:buNone/>
            </a:pPr>
            <a:r>
              <a:rPr lang="en-US" dirty="0"/>
              <a:t>To correct </a:t>
            </a:r>
            <a:r>
              <a:rPr lang="en-US" dirty="0" smtClean="0"/>
              <a:t>this: </a:t>
            </a:r>
          </a:p>
          <a:p>
            <a:pPr marL="514350" indent="-514350">
              <a:buFont typeface="+mj-lt"/>
              <a:buAutoNum type="arabicPeriod"/>
            </a:pPr>
            <a:r>
              <a:rPr lang="en-US" dirty="0" smtClean="0"/>
              <a:t>Close </a:t>
            </a:r>
            <a:r>
              <a:rPr lang="en-US" dirty="0"/>
              <a:t>the project in TMG and open it in the TMG Utility</a:t>
            </a:r>
            <a:r>
              <a:rPr lang="en-US" dirty="0" smtClean="0"/>
              <a:t>.</a:t>
            </a:r>
          </a:p>
          <a:p>
            <a:pPr marL="514350" indent="-514350">
              <a:buFont typeface="+mj-lt"/>
              <a:buAutoNum type="arabicPeriod"/>
            </a:pPr>
            <a:r>
              <a:rPr lang="en-US" dirty="0" smtClean="0"/>
              <a:t>Select </a:t>
            </a:r>
            <a:r>
              <a:rPr lang="en-US" dirty="0"/>
              <a:t>the Places=&gt;Change Place Style function</a:t>
            </a:r>
            <a:r>
              <a:rPr lang="en-US" dirty="0" smtClean="0"/>
              <a:t>.</a:t>
            </a:r>
          </a:p>
          <a:p>
            <a:pPr marL="514350" indent="-514350">
              <a:buFont typeface="+mj-lt"/>
              <a:buAutoNum type="arabicPeriod"/>
            </a:pPr>
            <a:r>
              <a:rPr lang="en-US" dirty="0" smtClean="0"/>
              <a:t>Find </a:t>
            </a:r>
            <a:r>
              <a:rPr lang="en-US" dirty="0"/>
              <a:t>the instance of the incorrect Old Place Style, select the correct New Place Style, and click on the [Change Place Style] button</a:t>
            </a:r>
            <a:r>
              <a:rPr lang="en-US" dirty="0" smtClean="0"/>
              <a:t>.</a:t>
            </a:r>
          </a:p>
          <a:p>
            <a:pPr marL="0" indent="0">
              <a:buNone/>
            </a:pPr>
            <a:endParaRPr lang="en-US" dirty="0"/>
          </a:p>
          <a:p>
            <a:pPr marL="0" indent="0">
              <a:buNone/>
            </a:pPr>
            <a:r>
              <a:rPr lang="en-US" dirty="0" smtClean="0"/>
              <a:t>I </a:t>
            </a:r>
            <a:r>
              <a:rPr lang="en-US" dirty="0"/>
              <a:t>strongly suggest the you select the Log Only option at the bottom of the screen the first time you click the button.  Then review the report of changes (that might have been </a:t>
            </a:r>
            <a:r>
              <a:rPr lang="en-US" dirty="0" smtClean="0"/>
              <a:t>made) .  </a:t>
            </a:r>
            <a:r>
              <a:rPr lang="en-US" dirty="0"/>
              <a:t>If the results look good, de-select the Log Only option and click </a:t>
            </a:r>
            <a:r>
              <a:rPr lang="en-US" dirty="0" smtClean="0"/>
              <a:t>the </a:t>
            </a:r>
            <a:r>
              <a:rPr lang="en-US" dirty="0"/>
              <a:t>[Change Place Style] button again.</a:t>
            </a:r>
          </a:p>
          <a:p>
            <a:pPr marL="0" indent="0">
              <a:buNone/>
            </a:pPr>
            <a:r>
              <a:rPr lang="en-US" dirty="0"/>
              <a:t> </a:t>
            </a:r>
          </a:p>
          <a:p>
            <a:pPr marL="0" indent="0">
              <a:buNone/>
            </a:pPr>
            <a:r>
              <a:rPr lang="en-US" dirty="0"/>
              <a:t>Having a good backup before this change may or may not be needed depending on any changes to the project before the Utility.  In any case, re-run Optimize function in TMG after the Utility is complete</a:t>
            </a:r>
            <a:r>
              <a:rPr lang="en-US" dirty="0" smtClean="0"/>
              <a:t>.</a:t>
            </a:r>
            <a:endParaRPr lang="en-US" dirty="0"/>
          </a:p>
        </p:txBody>
      </p:sp>
    </p:spTree>
    <p:extLst>
      <p:ext uri="{BB962C8B-B14F-4D97-AF65-F5344CB8AC3E}">
        <p14:creationId xmlns:p14="http://schemas.microsoft.com/office/powerpoint/2010/main" val="3535757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Web </a:t>
            </a:r>
            <a:r>
              <a:rPr lang="en-US" b="1" dirty="0" smtClean="0"/>
              <a:t>Menu Links</a:t>
            </a:r>
            <a:endParaRPr lang="en-US" dirty="0"/>
          </a:p>
        </p:txBody>
      </p:sp>
      <p:pic>
        <p:nvPicPr>
          <p:cNvPr id="4" name="Content Placeholder 3"/>
          <p:cNvPicPr>
            <a:picLocks noGrp="1" noChangeAspect="1"/>
          </p:cNvPicPr>
          <p:nvPr>
            <p:ph idx="1"/>
          </p:nvPr>
        </p:nvPicPr>
        <p:blipFill>
          <a:blip r:embed="rId3"/>
          <a:stretch>
            <a:fillRect/>
          </a:stretch>
        </p:blipFill>
        <p:spPr>
          <a:xfrm>
            <a:off x="457200" y="1628800"/>
            <a:ext cx="8229600" cy="4032449"/>
          </a:xfrm>
          <a:prstGeom prst="rect">
            <a:avLst/>
          </a:prstGeom>
        </p:spPr>
      </p:pic>
      <p:sp>
        <p:nvSpPr>
          <p:cNvPr id="6" name="Down Arrow 5"/>
          <p:cNvSpPr/>
          <p:nvPr/>
        </p:nvSpPr>
        <p:spPr>
          <a:xfrm flipV="1">
            <a:off x="3491880" y="2420888"/>
            <a:ext cx="648072"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807006"/>
            <a:ext cx="9144000" cy="461665"/>
          </a:xfrm>
          <a:prstGeom prst="rect">
            <a:avLst/>
          </a:prstGeom>
        </p:spPr>
        <p:txBody>
          <a:bodyPr wrap="square">
            <a:spAutoFit/>
          </a:bodyPr>
          <a:lstStyle/>
          <a:p>
            <a:pPr algn="ctr"/>
            <a:r>
              <a:rPr lang="en-US" sz="2400" dirty="0"/>
              <a:t>The Web menu contains the option to Search the Web.</a:t>
            </a:r>
          </a:p>
        </p:txBody>
      </p:sp>
    </p:spTree>
    <p:extLst>
      <p:ext uri="{BB962C8B-B14F-4D97-AF65-F5344CB8AC3E}">
        <p14:creationId xmlns:p14="http://schemas.microsoft.com/office/powerpoint/2010/main" val="389264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925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11 posts plus comments Jun-Aug</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Jul </a:t>
            </a:r>
            <a:r>
              <a:rPr lang="en-US" dirty="0"/>
              <a:t>2017	</a:t>
            </a:r>
            <a:r>
              <a:rPr lang="en-US" dirty="0" smtClean="0"/>
              <a:t>181 messages</a:t>
            </a:r>
          </a:p>
          <a:p>
            <a:pPr lvl="1" fontAlgn="b"/>
            <a:r>
              <a:rPr lang="en-US" smtClean="0"/>
              <a:t>Aug </a:t>
            </a:r>
            <a:r>
              <a:rPr lang="en-US" dirty="0"/>
              <a:t>2017	</a:t>
            </a:r>
            <a:r>
              <a:rPr lang="en-US" dirty="0" smtClean="0"/>
              <a:t>232 </a:t>
            </a:r>
            <a:r>
              <a:rPr lang="en-US" dirty="0"/>
              <a:t>messages</a:t>
            </a:r>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CA" dirty="0"/>
              <a:t>History Research Environment (HRE</a:t>
            </a:r>
            <a:r>
              <a:rPr lang="en-CA" dirty="0" smtClean="0"/>
              <a:t>) News</a:t>
            </a:r>
            <a:endParaRPr lang="en-US" dirty="0"/>
          </a:p>
        </p:txBody>
      </p:sp>
      <p:sp>
        <p:nvSpPr>
          <p:cNvPr id="3" name="Content Placeholder 2"/>
          <p:cNvSpPr>
            <a:spLocks noGrp="1"/>
          </p:cNvSpPr>
          <p:nvPr>
            <p:ph idx="1"/>
          </p:nvPr>
        </p:nvSpPr>
        <p:spPr>
          <a:xfrm>
            <a:off x="457200" y="2348880"/>
            <a:ext cx="8229600" cy="4104456"/>
          </a:xfrm>
        </p:spPr>
        <p:txBody>
          <a:bodyPr>
            <a:noAutofit/>
          </a:bodyPr>
          <a:lstStyle/>
          <a:p>
            <a:pPr marL="0" indent="0" fontAlgn="base">
              <a:buNone/>
            </a:pPr>
            <a:r>
              <a:rPr lang="en-US" sz="2400" u="sng" dirty="0" smtClean="0"/>
              <a:t>Newsletter</a:t>
            </a:r>
            <a:r>
              <a:rPr lang="en-US" sz="2400" dirty="0" smtClean="0">
                <a:hlinkClick r:id="rId3"/>
              </a:rPr>
              <a:t>:</a:t>
            </a:r>
          </a:p>
          <a:p>
            <a:pPr marL="0" indent="0" fontAlgn="base">
              <a:buNone/>
            </a:pPr>
            <a:r>
              <a:rPr lang="en-US" sz="2400" dirty="0" smtClean="0">
                <a:hlinkClick r:id="rId3"/>
              </a:rPr>
              <a:t>https</a:t>
            </a:r>
            <a:r>
              <a:rPr lang="en-US" sz="2400" dirty="0">
                <a:hlinkClick r:id="rId3"/>
              </a:rPr>
              <a:t>://</a:t>
            </a:r>
            <a:r>
              <a:rPr lang="en-US" sz="2400" dirty="0" smtClean="0">
                <a:hlinkClick r:id="rId3"/>
              </a:rPr>
              <a:t>historyresearchenvironment.files.wordpress.com/2017/08/hre-newsletter-2017-august.pdf</a:t>
            </a:r>
            <a:endParaRPr lang="en-US" sz="2400" dirty="0" smtClean="0"/>
          </a:p>
          <a:p>
            <a:pPr marL="0" indent="0" fontAlgn="base">
              <a:buNone/>
            </a:pPr>
            <a:endParaRPr lang="en-US" sz="2400" dirty="0"/>
          </a:p>
          <a:p>
            <a:pPr marL="0" indent="0" fontAlgn="base">
              <a:buNone/>
            </a:pPr>
            <a:r>
              <a:rPr lang="en-US" sz="2400" u="sng" dirty="0"/>
              <a:t>Mailing List</a:t>
            </a:r>
            <a:r>
              <a:rPr lang="en-US" sz="2400" dirty="0"/>
              <a:t>: </a:t>
            </a:r>
            <a:r>
              <a:rPr lang="en-US" sz="2400" dirty="0" smtClean="0"/>
              <a:t/>
            </a:r>
            <a:br>
              <a:rPr lang="en-US" sz="2400" dirty="0" smtClean="0"/>
            </a:br>
            <a:r>
              <a:rPr lang="en-US" sz="2400" dirty="0" smtClean="0">
                <a:hlinkClick r:id="rId4"/>
              </a:rPr>
              <a:t>https</a:t>
            </a:r>
            <a:r>
              <a:rPr lang="en-US" sz="2400" dirty="0">
                <a:hlinkClick r:id="rId4"/>
              </a:rPr>
              <a:t>://historyresearchenvironment.org/mailing-list/</a:t>
            </a:r>
            <a:endParaRPr lang="en-US" sz="2400" dirty="0"/>
          </a:p>
        </p:txBody>
      </p:sp>
    </p:spTree>
    <p:extLst>
      <p:ext uri="{BB962C8B-B14F-4D97-AF65-F5344CB8AC3E}">
        <p14:creationId xmlns:p14="http://schemas.microsoft.com/office/powerpoint/2010/main" val="3973253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Screen Preview on Report</a:t>
            </a:r>
          </a:p>
        </p:txBody>
      </p:sp>
      <p:sp>
        <p:nvSpPr>
          <p:cNvPr id="3" name="Content Placeholder 2"/>
          <p:cNvSpPr>
            <a:spLocks noGrp="1"/>
          </p:cNvSpPr>
          <p:nvPr>
            <p:ph idx="1"/>
          </p:nvPr>
        </p:nvSpPr>
        <p:spPr/>
        <p:txBody>
          <a:bodyPr>
            <a:normAutofit fontScale="85000" lnSpcReduction="20000"/>
          </a:bodyPr>
          <a:lstStyle/>
          <a:p>
            <a:r>
              <a:rPr lang="en-US" dirty="0"/>
              <a:t>I've set up a new report and, as normal, I run it to the screen first </a:t>
            </a:r>
            <a:r>
              <a:rPr lang="en-US" dirty="0" smtClean="0"/>
              <a:t>to </a:t>
            </a:r>
            <a:r>
              <a:rPr lang="en-US" dirty="0"/>
              <a:t>make sure of the content.  However when I run this specific report, </a:t>
            </a:r>
            <a:r>
              <a:rPr lang="en-US" dirty="0" smtClean="0"/>
              <a:t>it </a:t>
            </a:r>
            <a:r>
              <a:rPr lang="en-US" dirty="0"/>
              <a:t>shows the filter progress (with the correct # of people on it) but </a:t>
            </a:r>
            <a:r>
              <a:rPr lang="en-US" dirty="0" smtClean="0"/>
              <a:t>never </a:t>
            </a:r>
            <a:r>
              <a:rPr lang="en-US" dirty="0"/>
              <a:t>prints to screen then flashes off the screen</a:t>
            </a:r>
            <a:r>
              <a:rPr lang="en-US" dirty="0" smtClean="0"/>
              <a:t>. When </a:t>
            </a:r>
            <a:r>
              <a:rPr lang="en-US" dirty="0"/>
              <a:t>I print the report to a printer it's ok.  All my other reports </a:t>
            </a:r>
            <a:r>
              <a:rPr lang="en-US" dirty="0" smtClean="0"/>
              <a:t>print </a:t>
            </a:r>
            <a:r>
              <a:rPr lang="en-US" dirty="0"/>
              <a:t>to the </a:t>
            </a:r>
            <a:r>
              <a:rPr lang="en-US" dirty="0" smtClean="0"/>
              <a:t>screen.</a:t>
            </a:r>
            <a:br>
              <a:rPr lang="en-US" dirty="0" smtClean="0"/>
            </a:br>
            <a:endParaRPr lang="en-US" dirty="0" smtClean="0"/>
          </a:p>
          <a:p>
            <a:r>
              <a:rPr lang="en-US" dirty="0"/>
              <a:t>Do you have a long name for the new report? If so, you've hit a known bug. See </a:t>
            </a:r>
            <a:r>
              <a:rPr lang="en-US" u="sng" dirty="0" smtClean="0">
                <a:hlinkClick r:id="rId2"/>
              </a:rPr>
              <a:t>http</a:t>
            </a:r>
            <a:r>
              <a:rPr lang="en-US" u="sng" dirty="0">
                <a:hlinkClick r:id="rId2"/>
              </a:rPr>
              <a:t>://</a:t>
            </a:r>
            <a:r>
              <a:rPr lang="en-US" u="sng" dirty="0" smtClean="0">
                <a:hlinkClick r:id="rId2"/>
              </a:rPr>
              <a:t>www.mjh-nm.net/BUGS.HTML#B93</a:t>
            </a:r>
            <a:r>
              <a:rPr lang="en-US" dirty="0" smtClean="0"/>
              <a:t>. </a:t>
            </a:r>
            <a:r>
              <a:rPr lang="en-US" dirty="0"/>
              <a:t>The solution is to use a shorter name, or use a different folder with a shorter path name</a:t>
            </a:r>
          </a:p>
        </p:txBody>
      </p:sp>
    </p:spTree>
    <p:extLst>
      <p:ext uri="{BB962C8B-B14F-4D97-AF65-F5344CB8AC3E}">
        <p14:creationId xmlns:p14="http://schemas.microsoft.com/office/powerpoint/2010/main" val="1525644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Opens </a:t>
            </a:r>
            <a:r>
              <a:rPr lang="en-US" dirty="0"/>
              <a:t>in </a:t>
            </a:r>
            <a:r>
              <a:rPr lang="en-US" dirty="0" smtClean="0"/>
              <a:t>Another Language</a:t>
            </a:r>
            <a:endParaRPr lang="en-US" dirty="0"/>
          </a:p>
        </p:txBody>
      </p:sp>
      <p:sp>
        <p:nvSpPr>
          <p:cNvPr id="3" name="Content Placeholder 2"/>
          <p:cNvSpPr>
            <a:spLocks noGrp="1"/>
          </p:cNvSpPr>
          <p:nvPr>
            <p:ph idx="1"/>
          </p:nvPr>
        </p:nvSpPr>
        <p:spPr>
          <a:xfrm>
            <a:off x="457200" y="2348880"/>
            <a:ext cx="8229600" cy="3777283"/>
          </a:xfrm>
        </p:spPr>
        <p:txBody>
          <a:bodyPr/>
          <a:lstStyle/>
          <a:p>
            <a:pPr marL="0" indent="0">
              <a:buNone/>
            </a:pPr>
            <a:r>
              <a:rPr lang="en-US" dirty="0"/>
              <a:t>This is one of the few times you don't go to Preferences.  Instead, select File=&gt;Languages and select the desired language.  File is always the first menu selection from the left, and Language is the first of the fourth group down in the File Menu.</a:t>
            </a:r>
          </a:p>
          <a:p>
            <a:pPr marL="0" indent="0">
              <a:buNone/>
            </a:pPr>
            <a:endParaRPr lang="en-US" dirty="0"/>
          </a:p>
        </p:txBody>
      </p:sp>
    </p:spTree>
    <p:extLst>
      <p:ext uri="{BB962C8B-B14F-4D97-AF65-F5344CB8AC3E}">
        <p14:creationId xmlns:p14="http://schemas.microsoft.com/office/powerpoint/2010/main" val="1828812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NOT </a:t>
            </a:r>
            <a:r>
              <a:rPr lang="en-US" dirty="0" smtClean="0"/>
              <a:t>Display </a:t>
            </a:r>
            <a:r>
              <a:rPr lang="en-US" dirty="0"/>
              <a:t>or </a:t>
            </a:r>
            <a:r>
              <a:rPr lang="en-US" dirty="0" smtClean="0"/>
              <a:t>Print </a:t>
            </a:r>
            <a:r>
              <a:rPr lang="en-US" dirty="0"/>
              <a:t>a </a:t>
            </a:r>
            <a:r>
              <a:rPr lang="en-US" dirty="0" smtClean="0"/>
              <a:t>Witness Sentence</a:t>
            </a:r>
            <a:endParaRPr lang="en-US" dirty="0"/>
          </a:p>
        </p:txBody>
      </p:sp>
      <p:sp>
        <p:nvSpPr>
          <p:cNvPr id="3" name="Content Placeholder 2"/>
          <p:cNvSpPr>
            <a:spLocks noGrp="1"/>
          </p:cNvSpPr>
          <p:nvPr>
            <p:ph idx="1"/>
          </p:nvPr>
        </p:nvSpPr>
        <p:spPr>
          <a:xfrm>
            <a:off x="457200" y="1772816"/>
            <a:ext cx="8229600" cy="4525963"/>
          </a:xfrm>
        </p:spPr>
        <p:txBody>
          <a:bodyPr>
            <a:normAutofit fontScale="92500"/>
          </a:bodyPr>
          <a:lstStyle/>
          <a:p>
            <a:pPr marL="0" indent="0">
              <a:buNone/>
            </a:pPr>
            <a:r>
              <a:rPr lang="en-US" dirty="0"/>
              <a:t>I would like to be able to have a witness to an event where the witness is </a:t>
            </a:r>
            <a:r>
              <a:rPr lang="en-US" u="sng" dirty="0"/>
              <a:t>included in the event sentence </a:t>
            </a:r>
            <a:r>
              <a:rPr lang="en-US" dirty="0"/>
              <a:t>for the principal. </a:t>
            </a:r>
            <a:r>
              <a:rPr lang="en-US" dirty="0" smtClean="0"/>
              <a:t>But I </a:t>
            </a:r>
            <a:r>
              <a:rPr lang="en-US" dirty="0"/>
              <a:t>do </a:t>
            </a:r>
            <a:r>
              <a:rPr lang="en-US" u="sng" dirty="0"/>
              <a:t>not</a:t>
            </a:r>
            <a:r>
              <a:rPr lang="en-US" dirty="0"/>
              <a:t> want the witness event to show under that </a:t>
            </a:r>
            <a:r>
              <a:rPr lang="en-US" dirty="0" smtClean="0"/>
              <a:t>individual’s data, </a:t>
            </a:r>
            <a:r>
              <a:rPr lang="en-US" dirty="0"/>
              <a:t>not displayed or printed. I have left the witness sentence blank but then TMG places the principal’s sentence in place of the blank sentence.</a:t>
            </a:r>
            <a:endParaRPr lang="en-US" dirty="0" smtClean="0"/>
          </a:p>
          <a:p>
            <a:r>
              <a:rPr lang="en-US" dirty="0" smtClean="0"/>
              <a:t>Put </a:t>
            </a:r>
            <a:r>
              <a:rPr lang="en-US" dirty="0"/>
              <a:t>an exclusion mark (hyphen) as the first character of the Witness Sentence</a:t>
            </a:r>
            <a:r>
              <a:rPr lang="en-US" dirty="0" smtClean="0"/>
              <a:t>.</a:t>
            </a:r>
          </a:p>
          <a:p>
            <a:endParaRPr lang="en-US" dirty="0"/>
          </a:p>
          <a:p>
            <a:endParaRPr lang="en-US" dirty="0"/>
          </a:p>
        </p:txBody>
      </p:sp>
    </p:spTree>
    <p:extLst>
      <p:ext uri="{BB962C8B-B14F-4D97-AF65-F5344CB8AC3E}">
        <p14:creationId xmlns:p14="http://schemas.microsoft.com/office/powerpoint/2010/main" val="3538054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3836</TotalTime>
  <Words>1525</Words>
  <Application>Microsoft Office PowerPoint</Application>
  <PresentationFormat>On-screen Show (4:3)</PresentationFormat>
  <Paragraphs>119</Paragraphs>
  <Slides>19</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inherit</vt:lpstr>
      <vt:lpstr>Office Theme</vt:lpstr>
      <vt:lpstr>Mike’s TMG Tips</vt:lpstr>
      <vt:lpstr>Social Media Update</vt:lpstr>
      <vt:lpstr>TMG Download</vt:lpstr>
      <vt:lpstr>Upgrading to TMG 9</vt:lpstr>
      <vt:lpstr>History Research Environment (HRE)</vt:lpstr>
      <vt:lpstr>History Research Environment (HRE) News</vt:lpstr>
      <vt:lpstr>No Screen Preview on Report</vt:lpstr>
      <vt:lpstr>Project Opens in Another Language</vt:lpstr>
      <vt:lpstr>How to NOT Display or Print a Witness Sentence</vt:lpstr>
      <vt:lpstr>How to NOT Display or Print a Witness Sentence</vt:lpstr>
      <vt:lpstr>How to NOT Display or Print a Witness Sentence</vt:lpstr>
      <vt:lpstr>How to NOT Display or Print a Witness Sentence</vt:lpstr>
      <vt:lpstr>How to NOT Display or Print a Witness Sentence</vt:lpstr>
      <vt:lpstr>TMG Sort Dates</vt:lpstr>
      <vt:lpstr>TMG Sort Dates</vt:lpstr>
      <vt:lpstr>TMG Irregular Dates</vt:lpstr>
      <vt:lpstr>Optimize log found 25 same places with different  styles</vt:lpstr>
      <vt:lpstr>Optimize log found 25 same places with different  styles</vt:lpstr>
      <vt:lpstr>Web Menu Links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329</cp:revision>
  <dcterms:created xsi:type="dcterms:W3CDTF">2014-05-03T20:45:47Z</dcterms:created>
  <dcterms:modified xsi:type="dcterms:W3CDTF">2017-09-09T20:48:47Z</dcterms:modified>
</cp:coreProperties>
</file>