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69" r:id="rId3"/>
    <p:sldId id="382" r:id="rId4"/>
    <p:sldId id="340" r:id="rId5"/>
    <p:sldId id="383" r:id="rId6"/>
    <p:sldId id="384" r:id="rId7"/>
    <p:sldId id="385" r:id="rId8"/>
    <p:sldId id="386" r:id="rId9"/>
    <p:sldId id="387" r:id="rId10"/>
    <p:sldId id="388" r:id="rId11"/>
    <p:sldId id="389" r:id="rId12"/>
    <p:sldId id="390" r:id="rId13"/>
    <p:sldId id="391" r:id="rId14"/>
    <p:sldId id="392" r:id="rId15"/>
    <p:sldId id="393" r:id="rId16"/>
    <p:sldId id="397" r:id="rId17"/>
    <p:sldId id="398" r:id="rId18"/>
    <p:sldId id="394" r:id="rId19"/>
    <p:sldId id="399" r:id="rId20"/>
    <p:sldId id="396" r:id="rId21"/>
    <p:sldId id="400" r:id="rId22"/>
    <p:sldId id="39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2018-02-03</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add a citation, you can also add a surety</a:t>
            </a:r>
            <a:r>
              <a:rPr lang="en-US" baseline="0" dirty="0" smtClean="0"/>
              <a:t> for  the information.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13</a:t>
            </a:fld>
            <a:endParaRPr lang="en-CA"/>
          </a:p>
        </p:txBody>
      </p:sp>
    </p:spTree>
    <p:extLst>
      <p:ext uri="{BB962C8B-B14F-4D97-AF65-F5344CB8AC3E}">
        <p14:creationId xmlns:p14="http://schemas.microsoft.com/office/powerpoint/2010/main" val="2774445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add a citation, you can also add a surety</a:t>
            </a:r>
            <a:r>
              <a:rPr lang="en-US" baseline="0" dirty="0" smtClean="0"/>
              <a:t> for  the information.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15</a:t>
            </a:fld>
            <a:endParaRPr lang="en-CA"/>
          </a:p>
        </p:txBody>
      </p:sp>
    </p:spTree>
    <p:extLst>
      <p:ext uri="{BB962C8B-B14F-4D97-AF65-F5344CB8AC3E}">
        <p14:creationId xmlns:p14="http://schemas.microsoft.com/office/powerpoint/2010/main" val="2206671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most cases, I select No Threshold in order to have all tags</a:t>
            </a:r>
            <a:r>
              <a:rPr lang="en-US" baseline="0" dirty="0" smtClean="0"/>
              <a:t> included.</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18</a:t>
            </a:fld>
            <a:endParaRPr lang="en-CA"/>
          </a:p>
        </p:txBody>
      </p:sp>
    </p:spTree>
    <p:extLst>
      <p:ext uri="{BB962C8B-B14F-4D97-AF65-F5344CB8AC3E}">
        <p14:creationId xmlns:p14="http://schemas.microsoft.com/office/powerpoint/2010/main" val="370771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a:t>
            </a:r>
            <a:r>
              <a:rPr lang="en-US" baseline="0" dirty="0" smtClean="0"/>
              <a:t> census I use the maximum surety (3) for date and place; I use the official date of the census as that is usually when the information is supposed to be current. In this case, I have added a “stray” enumerated with the family and I give it a 2 as it is probably correct.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19</a:t>
            </a:fld>
            <a:endParaRPr lang="en-CA"/>
          </a:p>
        </p:txBody>
      </p:sp>
    </p:spTree>
    <p:extLst>
      <p:ext uri="{BB962C8B-B14F-4D97-AF65-F5344CB8AC3E}">
        <p14:creationId xmlns:p14="http://schemas.microsoft.com/office/powerpoint/2010/main" val="2583582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t>
            </a:r>
            <a:r>
              <a:rPr lang="en-US" b="1" dirty="0" smtClean="0"/>
              <a:t>know</a:t>
            </a:r>
            <a:r>
              <a:rPr lang="en-US" dirty="0" smtClean="0"/>
              <a:t> that this </a:t>
            </a:r>
            <a:r>
              <a:rPr lang="en-US" dirty="0" smtClean="0"/>
              <a:t>is </a:t>
            </a:r>
            <a:r>
              <a:rPr lang="en-US" dirty="0" smtClean="0"/>
              <a:t>Howard </a:t>
            </a:r>
            <a:r>
              <a:rPr lang="en-US" dirty="0" err="1" smtClean="0"/>
              <a:t>Heman</a:t>
            </a:r>
            <a:r>
              <a:rPr lang="en-US" dirty="0" smtClean="0"/>
              <a:t> Billings in the census from the name, other family members, occupation,</a:t>
            </a:r>
            <a:r>
              <a:rPr lang="en-US" baseline="0" dirty="0" smtClean="0"/>
              <a:t> age, birthplace </a:t>
            </a:r>
            <a:r>
              <a:rPr lang="en-US" baseline="0" dirty="0" err="1" smtClean="0"/>
              <a:t>etc</a:t>
            </a:r>
            <a:r>
              <a:rPr lang="en-US" baseline="0" dirty="0" smtClean="0"/>
              <a:t>, so I assigned P1 a surety of 3.</a:t>
            </a:r>
          </a:p>
          <a:p>
            <a:endParaRPr lang="en-US" baseline="0" dirty="0" smtClean="0"/>
          </a:p>
          <a:p>
            <a:r>
              <a:rPr lang="en-US" baseline="0" dirty="0" smtClean="0"/>
              <a:t>In the Tag box, I have the exact date and location from another source (an image of his birth certificate on FamilySearch.</a:t>
            </a:r>
          </a:p>
          <a:p>
            <a:endParaRPr lang="en-US" baseline="0" dirty="0" smtClean="0"/>
          </a:p>
          <a:p>
            <a:r>
              <a:rPr lang="en-US" baseline="0" dirty="0" smtClean="0"/>
              <a:t>The age in the census as well as the state match with the birth certificate but are not as “accurate”, so I have assigned them lower sureties.</a:t>
            </a:r>
          </a:p>
          <a:p>
            <a:endParaRPr lang="en-US" baseline="0" dirty="0" smtClean="0"/>
          </a:p>
          <a:p>
            <a:r>
              <a:rPr lang="en-US" baseline="0" dirty="0" smtClean="0"/>
              <a:t>The Memo surety refers to the information that I have typed into the Memo field about the data found on the census; my transcription may have errors or the information may have been recorded incorrectly, for any number of reasons, but I am satisfied that it is reasonably accurate and reliable.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20</a:t>
            </a:fld>
            <a:endParaRPr lang="en-CA"/>
          </a:p>
        </p:txBody>
      </p:sp>
    </p:spTree>
    <p:extLst>
      <p:ext uri="{BB962C8B-B14F-4D97-AF65-F5344CB8AC3E}">
        <p14:creationId xmlns:p14="http://schemas.microsoft.com/office/powerpoint/2010/main" val="3193713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Fremont’s birth, I have found three sources. First is the official birth registration, for which I have assigned 3 for Principal</a:t>
            </a:r>
            <a:r>
              <a:rPr lang="en-US" baseline="0" dirty="0" smtClean="0"/>
              <a:t> 1 ( can tell it’s him), for the date and the place. I know that sometimes, this is wrong but that’s relatively rare and I doubt if I can find anything more reliable. I also found him in the 1881 census </a:t>
            </a:r>
            <a:r>
              <a:rPr lang="en-US" baseline="0" dirty="0" err="1" smtClean="0"/>
              <a:t>ehre</a:t>
            </a:r>
            <a:r>
              <a:rPr lang="en-US" baseline="0" dirty="0" smtClean="0"/>
              <a:t> it gives his age and province of birth. These agree with the birth registration but I have given them lower surety which I will get back to. I also found him in a family history written by a reliable </a:t>
            </a:r>
            <a:r>
              <a:rPr lang="en-US" baseline="0" dirty="0" err="1" smtClean="0"/>
              <a:t>gfnealogist</a:t>
            </a:r>
            <a:r>
              <a:rPr lang="en-US" baseline="0" dirty="0" smtClean="0"/>
              <a:t> but it only reported him as </a:t>
            </a:r>
            <a:r>
              <a:rPr lang="en-US" baseline="0" dirty="0" err="1" smtClean="0"/>
              <a:t>alaive</a:t>
            </a:r>
            <a:r>
              <a:rPr lang="en-US" baseline="0" dirty="0" smtClean="0"/>
              <a:t> at the time of the book in 1888, so the date is only a 1</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21</a:t>
            </a:fld>
            <a:endParaRPr lang="en-CA"/>
          </a:p>
        </p:txBody>
      </p:sp>
    </p:spTree>
    <p:extLst>
      <p:ext uri="{BB962C8B-B14F-4D97-AF65-F5344CB8AC3E}">
        <p14:creationId xmlns:p14="http://schemas.microsoft.com/office/powerpoint/2010/main" val="1145202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did in the Birth tag with the census source, I gave date and</a:t>
            </a:r>
            <a:r>
              <a:rPr lang="en-US" baseline="0" dirty="0" smtClean="0"/>
              <a:t> place a Surety of 1, not because it’s not reliable but more because it’s not specific or accurate enough.</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22</a:t>
            </a:fld>
            <a:endParaRPr lang="en-CA"/>
          </a:p>
        </p:txBody>
      </p:sp>
    </p:spTree>
    <p:extLst>
      <p:ext uri="{BB962C8B-B14F-4D97-AF65-F5344CB8AC3E}">
        <p14:creationId xmlns:p14="http://schemas.microsoft.com/office/powerpoint/2010/main" val="365350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Rootsweb and the Mailing Lists are off line at this</a:t>
            </a:r>
            <a:r>
              <a:rPr lang="en-CA" baseline="0" dirty="0" smtClean="0"/>
              <a:t> time.</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came up recently and</a:t>
            </a:r>
            <a:r>
              <a:rPr lang="en-US" baseline="0" dirty="0" smtClean="0"/>
              <a:t> may impact your reports. You can accept one of the Standard styles or you can select a Custom format which allows more options.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651643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options for children only</a:t>
            </a:r>
            <a:r>
              <a:rPr lang="en-US" baseline="0" dirty="0" smtClean="0"/>
              <a:t> apply when you have selected Custom Format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a:p>
        </p:txBody>
      </p:sp>
    </p:spTree>
    <p:extLst>
      <p:ext uri="{BB962C8B-B14F-4D97-AF65-F5344CB8AC3E}">
        <p14:creationId xmlns:p14="http://schemas.microsoft.com/office/powerpoint/2010/main" val="353989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options for children only</a:t>
            </a:r>
            <a:r>
              <a:rPr lang="en-US" baseline="0" dirty="0" smtClean="0"/>
              <a:t> apply when you have selected Custom Format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a:p>
        </p:txBody>
      </p:sp>
    </p:spTree>
    <p:extLst>
      <p:ext uri="{BB962C8B-B14F-4D97-AF65-F5344CB8AC3E}">
        <p14:creationId xmlns:p14="http://schemas.microsoft.com/office/powerpoint/2010/main" val="373815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question stemmed from a fellow who included the Obituary in the memo</a:t>
            </a:r>
            <a:r>
              <a:rPr lang="en-US" baseline="0" dirty="0" smtClean="0"/>
              <a:t> field of the Death tag.</a:t>
            </a:r>
          </a:p>
          <a:p>
            <a:endParaRPr lang="en-US" baseline="0" dirty="0" smtClean="0"/>
          </a:p>
          <a:p>
            <a:r>
              <a:rPr lang="en-US" baseline="0" dirty="0" smtClean="0"/>
              <a:t>The other option is to make a custom Tag Type for Obituary but this could be used for other issues.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a:p>
        </p:txBody>
      </p:sp>
    </p:spTree>
    <p:extLst>
      <p:ext uri="{BB962C8B-B14F-4D97-AF65-F5344CB8AC3E}">
        <p14:creationId xmlns:p14="http://schemas.microsoft.com/office/powerpoint/2010/main" val="4185197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“official” guidelines from TMG Help.</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11</a:t>
            </a:fld>
            <a:endParaRPr lang="en-CA"/>
          </a:p>
        </p:txBody>
      </p:sp>
    </p:spTree>
    <p:extLst>
      <p:ext uri="{BB962C8B-B14F-4D97-AF65-F5344CB8AC3E}">
        <p14:creationId xmlns:p14="http://schemas.microsoft.com/office/powerpoint/2010/main" val="684165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you add a citation, you can also add a surety</a:t>
            </a:r>
            <a:r>
              <a:rPr lang="en-US" baseline="0" dirty="0" smtClean="0"/>
              <a:t> for  the information.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a:p>
        </p:txBody>
      </p:sp>
    </p:spTree>
    <p:extLst>
      <p:ext uri="{BB962C8B-B14F-4D97-AF65-F5344CB8AC3E}">
        <p14:creationId xmlns:p14="http://schemas.microsoft.com/office/powerpoint/2010/main" val="600814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2018-02-03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2018-02-03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479.htm" TargetMode="External"/><Relationship Id="rId2" Type="http://schemas.openxmlformats.org/officeDocument/2006/relationships/hyperlink" Target="mk:@MSITStore:c:\programdata\the%20master%20genealogist%20v9\tmg.chm::/index44.htm" TargetMode="External"/><Relationship Id="rId1" Type="http://schemas.openxmlformats.org/officeDocument/2006/relationships/slideLayout" Target="../slideLayouts/slideLayout2.xml"/><Relationship Id="rId4" Type="http://schemas.openxmlformats.org/officeDocument/2006/relationships/hyperlink" Target="mk:@MSITStore:c:\programdata\the%20master%20genealogist%20v9\tmg.chm::/index476.ht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k:@MSITStore:c:\programdata\the%20master%20genealogist%20v9\tmg.chm::/index245.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www.facebook.com/RLM1938?fref=ufi"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3 Feb 2018</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Values</a:t>
            </a:r>
            <a:endParaRPr lang="en-US" dirty="0"/>
          </a:p>
        </p:txBody>
      </p:sp>
      <p:sp>
        <p:nvSpPr>
          <p:cNvPr id="3" name="Content Placeholder 2"/>
          <p:cNvSpPr>
            <a:spLocks noGrp="1"/>
          </p:cNvSpPr>
          <p:nvPr>
            <p:ph idx="1"/>
          </p:nvPr>
        </p:nvSpPr>
        <p:spPr>
          <a:xfrm>
            <a:off x="457200" y="1600200"/>
            <a:ext cx="8229600" cy="4853136"/>
          </a:xfrm>
        </p:spPr>
        <p:txBody>
          <a:bodyPr>
            <a:normAutofit fontScale="47500" lnSpcReduction="20000"/>
          </a:bodyPr>
          <a:lstStyle/>
          <a:p>
            <a:pPr marL="0" indent="0">
              <a:buNone/>
            </a:pPr>
            <a:r>
              <a:rPr lang="en-US" sz="4200" dirty="0"/>
              <a:t>The values should not be changed on any of the standard Flags. They are:</a:t>
            </a:r>
          </a:p>
          <a:p>
            <a:r>
              <a:rPr lang="en-US" sz="4200" dirty="0"/>
              <a:t> </a:t>
            </a:r>
            <a:r>
              <a:rPr lang="en-US" sz="4200" dirty="0" smtClean="0"/>
              <a:t>Sex</a:t>
            </a:r>
            <a:endParaRPr lang="en-US" sz="4200" dirty="0"/>
          </a:p>
          <a:p>
            <a:r>
              <a:rPr lang="en-US" sz="4200" dirty="0"/>
              <a:t>Living</a:t>
            </a:r>
          </a:p>
          <a:p>
            <a:r>
              <a:rPr lang="en-US" sz="4200" dirty="0"/>
              <a:t>Birth Order</a:t>
            </a:r>
          </a:p>
          <a:p>
            <a:r>
              <a:rPr lang="en-US" sz="4200" dirty="0"/>
              <a:t>Multiple Birth</a:t>
            </a:r>
          </a:p>
          <a:p>
            <a:r>
              <a:rPr lang="en-US" sz="4200" dirty="0"/>
              <a:t>Adopted</a:t>
            </a:r>
          </a:p>
          <a:p>
            <a:r>
              <a:rPr lang="en-US" sz="4200" dirty="0"/>
              <a:t>Ancestor Interest</a:t>
            </a:r>
          </a:p>
          <a:p>
            <a:r>
              <a:rPr lang="en-US" sz="4200" dirty="0"/>
              <a:t>Descendant Interest</a:t>
            </a:r>
          </a:p>
          <a:p>
            <a:pPr marL="0" indent="0">
              <a:buNone/>
            </a:pPr>
            <a:r>
              <a:rPr lang="en-US" sz="4200" dirty="0"/>
              <a:t> </a:t>
            </a:r>
          </a:p>
          <a:p>
            <a:pPr marL="0" indent="0">
              <a:buNone/>
            </a:pPr>
            <a:r>
              <a:rPr lang="en-US" sz="4200" dirty="0"/>
              <a:t>The reason is you can't actually "change" the values for these flags. </a:t>
            </a:r>
          </a:p>
          <a:p>
            <a:pPr marL="0" indent="0">
              <a:buNone/>
            </a:pPr>
            <a:r>
              <a:rPr lang="en-US" sz="4200" dirty="0"/>
              <a:t>Rather, you are "translating" them. This facility is intended for users of languages other than English, so the values will make sense in the language the person is using. However TMG's understanding of each value is not </a:t>
            </a:r>
            <a:r>
              <a:rPr lang="en-US" sz="4200" dirty="0" smtClean="0"/>
              <a:t>changed.</a:t>
            </a:r>
            <a:endParaRPr lang="en-US" sz="4200" dirty="0"/>
          </a:p>
          <a:p>
            <a:pPr marL="0" indent="0">
              <a:buNone/>
            </a:pPr>
            <a:r>
              <a:rPr lang="en-US" sz="4200" dirty="0"/>
              <a:t> </a:t>
            </a:r>
          </a:p>
          <a:p>
            <a:pPr marL="0" indent="0">
              <a:buNone/>
            </a:pPr>
            <a:r>
              <a:rPr lang="en-US" sz="4200" dirty="0"/>
              <a:t>You should only change the values of custom flags</a:t>
            </a:r>
            <a:r>
              <a:rPr lang="en-US" sz="4200" dirty="0" smtClean="0"/>
              <a:t>.</a:t>
            </a:r>
            <a:endParaRPr lang="en-US" dirty="0"/>
          </a:p>
        </p:txBody>
      </p:sp>
      <p:pic>
        <p:nvPicPr>
          <p:cNvPr id="4" name="Picture 3"/>
          <p:cNvPicPr>
            <a:picLocks noChangeAspect="1"/>
          </p:cNvPicPr>
          <p:nvPr/>
        </p:nvPicPr>
        <p:blipFill>
          <a:blip r:embed="rId2"/>
          <a:stretch>
            <a:fillRect/>
          </a:stretch>
        </p:blipFill>
        <p:spPr>
          <a:xfrm>
            <a:off x="5076056" y="1988840"/>
            <a:ext cx="3024336" cy="2160240"/>
          </a:xfrm>
          <a:prstGeom prst="rect">
            <a:avLst/>
          </a:prstGeom>
        </p:spPr>
      </p:pic>
    </p:spTree>
    <p:extLst>
      <p:ext uri="{BB962C8B-B14F-4D97-AF65-F5344CB8AC3E}">
        <p14:creationId xmlns:p14="http://schemas.microsoft.com/office/powerpoint/2010/main" val="522173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Sureties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Surety: </a:t>
            </a:r>
            <a:r>
              <a:rPr lang="en-US" dirty="0" smtClean="0"/>
              <a:t>A </a:t>
            </a:r>
            <a:r>
              <a:rPr lang="en-US" dirty="0"/>
              <a:t>numerical value assigned to indicate the quality of a source in documenting a given fact recorded in the data set. The surety values are recorded in the citation record. The values are:</a:t>
            </a:r>
          </a:p>
          <a:p>
            <a:r>
              <a:rPr lang="en-US" b="1" dirty="0"/>
              <a:t>3</a:t>
            </a:r>
            <a:r>
              <a:rPr lang="en-US" dirty="0"/>
              <a:t>= an original source, close in time to the event</a:t>
            </a:r>
          </a:p>
          <a:p>
            <a:r>
              <a:rPr lang="en-US" b="1" dirty="0"/>
              <a:t>2</a:t>
            </a:r>
            <a:r>
              <a:rPr lang="en-US" dirty="0"/>
              <a:t>= a reliable secondary source</a:t>
            </a:r>
          </a:p>
          <a:p>
            <a:r>
              <a:rPr lang="en-US" b="1" dirty="0"/>
              <a:t>1</a:t>
            </a:r>
            <a:r>
              <a:rPr lang="en-US" dirty="0"/>
              <a:t>= a less reliable secondary source or an assumption based on other facts in a source</a:t>
            </a:r>
          </a:p>
          <a:p>
            <a:r>
              <a:rPr lang="en-US" b="1" dirty="0"/>
              <a:t>0</a:t>
            </a:r>
            <a:r>
              <a:rPr lang="en-US" dirty="0"/>
              <a:t>= a guess</a:t>
            </a:r>
          </a:p>
          <a:p>
            <a:r>
              <a:rPr lang="en-US" b="1" dirty="0"/>
              <a:t>-</a:t>
            </a:r>
            <a:r>
              <a:rPr lang="en-US" dirty="0"/>
              <a:t>= the source does not support the information cited or this information has been disproved</a:t>
            </a:r>
          </a:p>
          <a:p>
            <a:endParaRPr lang="en-US" dirty="0"/>
          </a:p>
        </p:txBody>
      </p:sp>
    </p:spTree>
    <p:extLst>
      <p:ext uri="{BB962C8B-B14F-4D97-AF65-F5344CB8AC3E}">
        <p14:creationId xmlns:p14="http://schemas.microsoft.com/office/powerpoint/2010/main" val="3167845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a:stretch>
            <a:fillRect/>
          </a:stretch>
        </p:blipFill>
        <p:spPr>
          <a:xfrm>
            <a:off x="457200" y="1484784"/>
            <a:ext cx="8229600" cy="4896543"/>
          </a:xfrm>
          <a:prstGeom prst="rect">
            <a:avLst/>
          </a:prstGeom>
        </p:spPr>
      </p:pic>
      <p:sp>
        <p:nvSpPr>
          <p:cNvPr id="2" name="Title 1"/>
          <p:cNvSpPr>
            <a:spLocks noGrp="1"/>
          </p:cNvSpPr>
          <p:nvPr>
            <p:ph type="title"/>
          </p:nvPr>
        </p:nvSpPr>
        <p:spPr/>
        <p:txBody>
          <a:bodyPr/>
          <a:lstStyle/>
          <a:p>
            <a:r>
              <a:rPr lang="en-US" dirty="0" smtClean="0"/>
              <a:t>Sureties</a:t>
            </a:r>
            <a:endParaRPr lang="en-US" dirty="0"/>
          </a:p>
        </p:txBody>
      </p:sp>
      <p:sp>
        <p:nvSpPr>
          <p:cNvPr id="5" name="Right Arrow 4"/>
          <p:cNvSpPr/>
          <p:nvPr/>
        </p:nvSpPr>
        <p:spPr>
          <a:xfrm>
            <a:off x="5580112" y="5013176"/>
            <a:ext cx="1224136"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3431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Sureties</a:t>
            </a:r>
            <a:endParaRPr lang="en-US" dirty="0"/>
          </a:p>
        </p:txBody>
      </p:sp>
      <p:sp>
        <p:nvSpPr>
          <p:cNvPr id="3" name="Content Placeholder 2"/>
          <p:cNvSpPr>
            <a:spLocks noGrp="1"/>
          </p:cNvSpPr>
          <p:nvPr>
            <p:ph idx="1"/>
          </p:nvPr>
        </p:nvSpPr>
        <p:spPr>
          <a:xfrm>
            <a:off x="457200" y="2924944"/>
            <a:ext cx="8229600" cy="3528392"/>
          </a:xfrm>
        </p:spPr>
        <p:txBody>
          <a:bodyPr>
            <a:noAutofit/>
          </a:bodyPr>
          <a:lstStyle/>
          <a:p>
            <a:pPr marL="0" indent="0">
              <a:spcBef>
                <a:spcPts val="1200"/>
              </a:spcBef>
              <a:buNone/>
            </a:pPr>
            <a:r>
              <a:rPr lang="en-US" sz="2400" b="1" dirty="0"/>
              <a:t>Principal 1</a:t>
            </a:r>
            <a:r>
              <a:rPr lang="en-US" sz="2400" dirty="0"/>
              <a:t>: What is the surety concerning the identity of the principal (i.e., is this record referring to the same person as the Subject)?</a:t>
            </a:r>
          </a:p>
          <a:p>
            <a:pPr marL="0" indent="0">
              <a:buNone/>
            </a:pPr>
            <a:r>
              <a:rPr lang="en-US" sz="2400" b="1" dirty="0" smtClean="0"/>
              <a:t>Principal </a:t>
            </a:r>
            <a:r>
              <a:rPr lang="en-US" sz="2400" b="1" dirty="0"/>
              <a:t>2</a:t>
            </a:r>
            <a:r>
              <a:rPr lang="en-US" sz="2400" dirty="0"/>
              <a:t>: What is the surety concerning the identity of the second principal (in, for example, a marriage event)?</a:t>
            </a:r>
          </a:p>
          <a:p>
            <a:pPr marL="0" indent="0">
              <a:buNone/>
            </a:pPr>
            <a:r>
              <a:rPr lang="en-US" sz="2400" b="1" dirty="0" smtClean="0"/>
              <a:t>Date</a:t>
            </a:r>
            <a:r>
              <a:rPr lang="en-US" sz="2400" dirty="0"/>
              <a:t>: What is the surety concerning the date of the event?</a:t>
            </a:r>
          </a:p>
          <a:p>
            <a:pPr marL="0" indent="0">
              <a:buNone/>
            </a:pPr>
            <a:r>
              <a:rPr lang="en-US" sz="2400" b="1" dirty="0"/>
              <a:t>Place</a:t>
            </a:r>
            <a:r>
              <a:rPr lang="en-US" sz="2400" dirty="0"/>
              <a:t>: ... the location of the event?</a:t>
            </a:r>
          </a:p>
          <a:p>
            <a:pPr marL="0" indent="0">
              <a:buNone/>
            </a:pPr>
            <a:r>
              <a:rPr lang="en-US" sz="2400" b="1" dirty="0" smtClean="0"/>
              <a:t>Memo</a:t>
            </a:r>
            <a:r>
              <a:rPr lang="en-US" sz="2400" dirty="0"/>
              <a:t>: ... the information stored in the Memo field</a:t>
            </a:r>
            <a:r>
              <a:rPr lang="en-US" sz="2400" dirty="0" smtClean="0"/>
              <a:t>?</a:t>
            </a:r>
            <a:endParaRPr lang="en-US" sz="2400" dirty="0"/>
          </a:p>
        </p:txBody>
      </p:sp>
      <p:pic>
        <p:nvPicPr>
          <p:cNvPr id="6" name="Picture 5"/>
          <p:cNvPicPr>
            <a:picLocks noChangeAspect="1"/>
          </p:cNvPicPr>
          <p:nvPr/>
        </p:nvPicPr>
        <p:blipFill>
          <a:blip r:embed="rId3"/>
          <a:stretch>
            <a:fillRect/>
          </a:stretch>
        </p:blipFill>
        <p:spPr>
          <a:xfrm>
            <a:off x="1619672" y="1417638"/>
            <a:ext cx="5256584" cy="1075258"/>
          </a:xfrm>
          <a:prstGeom prst="rect">
            <a:avLst/>
          </a:prstGeom>
        </p:spPr>
      </p:pic>
    </p:spTree>
    <p:extLst>
      <p:ext uri="{BB962C8B-B14F-4D97-AF65-F5344CB8AC3E}">
        <p14:creationId xmlns:p14="http://schemas.microsoft.com/office/powerpoint/2010/main" val="2660290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Sureties</a:t>
            </a:r>
          </a:p>
        </p:txBody>
      </p:sp>
      <p:sp>
        <p:nvSpPr>
          <p:cNvPr id="3" name="Content Placeholder 2"/>
          <p:cNvSpPr>
            <a:spLocks noGrp="1"/>
          </p:cNvSpPr>
          <p:nvPr>
            <p:ph idx="1"/>
          </p:nvPr>
        </p:nvSpPr>
        <p:spPr/>
        <p:txBody>
          <a:bodyPr>
            <a:noAutofit/>
          </a:bodyPr>
          <a:lstStyle/>
          <a:p>
            <a:pPr marL="0" indent="0">
              <a:buNone/>
            </a:pPr>
            <a:r>
              <a:rPr lang="en-US" sz="1800" dirty="0"/>
              <a:t>Each of these five surety columns can have a number in it, ranging from "0" to "3". </a:t>
            </a:r>
            <a:endParaRPr lang="en-US" sz="1800" dirty="0" smtClean="0"/>
          </a:p>
          <a:p>
            <a:pPr marL="285750"/>
            <a:r>
              <a:rPr lang="en-US" sz="1800" dirty="0" smtClean="0"/>
              <a:t>A </a:t>
            </a:r>
            <a:r>
              <a:rPr lang="en-US" sz="1800" dirty="0"/>
              <a:t>"3" denotes the most reliable information, usually an original record created at or near the actual time of the event. </a:t>
            </a:r>
            <a:endParaRPr lang="en-US" sz="1800" dirty="0" smtClean="0"/>
          </a:p>
          <a:p>
            <a:pPr marL="285750"/>
            <a:r>
              <a:rPr lang="en-US" sz="1800" dirty="0" smtClean="0"/>
              <a:t>A </a:t>
            </a:r>
            <a:r>
              <a:rPr lang="en-US" sz="1800" dirty="0"/>
              <a:t>"0" is given to information judged "possible" -- in other words, merely a guess. </a:t>
            </a:r>
            <a:endParaRPr lang="en-US" sz="1800" dirty="0" smtClean="0"/>
          </a:p>
          <a:p>
            <a:pPr marL="285750"/>
            <a:r>
              <a:rPr lang="en-US" sz="1800" dirty="0" smtClean="0"/>
              <a:t>If </a:t>
            </a:r>
            <a:r>
              <a:rPr lang="en-US" sz="1800" dirty="0"/>
              <a:t>the source provided no information about a particular element, the surety should be blank. </a:t>
            </a:r>
            <a:endParaRPr lang="en-US" sz="1800" dirty="0" smtClean="0"/>
          </a:p>
          <a:p>
            <a:pPr marL="0" indent="0">
              <a:buNone/>
            </a:pPr>
            <a:r>
              <a:rPr lang="en-US" sz="1800" b="1" dirty="0" smtClean="0"/>
              <a:t>Negative Surety: </a:t>
            </a:r>
            <a:r>
              <a:rPr lang="en-US" sz="1800" dirty="0" smtClean="0"/>
              <a:t>It </a:t>
            </a:r>
            <a:r>
              <a:rPr lang="en-US" sz="1800" dirty="0"/>
              <a:t>sometimes happens that information is almost certainly incorrect. If the error is not noted, it is possible that you or another researcher will stumble across the misinformation again later and accept it as true. The program provides a means to avoid this error by using the Surety Level of </a:t>
            </a:r>
            <a:r>
              <a:rPr lang="en-US" sz="1800" dirty="0" smtClean="0"/>
              <a:t>“-". </a:t>
            </a:r>
            <a:r>
              <a:rPr lang="en-US" sz="1800" dirty="0"/>
              <a:t>There should also be a note in the </a:t>
            </a:r>
            <a:r>
              <a:rPr lang="en-US" sz="1800" dirty="0">
                <a:hlinkClick r:id="rId2" action="ppaction://hlinkfile"/>
              </a:rPr>
              <a:t>Memo</a:t>
            </a:r>
            <a:r>
              <a:rPr lang="en-US" sz="1800" dirty="0"/>
              <a:t> or </a:t>
            </a:r>
            <a:r>
              <a:rPr lang="en-US" sz="1800" b="1" dirty="0"/>
              <a:t>Citation Detail</a:t>
            </a:r>
            <a:r>
              <a:rPr lang="en-US" sz="1800" dirty="0"/>
              <a:t> explaining why this information is considered to be wrong</a:t>
            </a:r>
            <a:r>
              <a:rPr lang="en-US" sz="1800" dirty="0" smtClean="0"/>
              <a:t>.</a:t>
            </a:r>
          </a:p>
          <a:p>
            <a:pPr marL="0" indent="0">
              <a:buNone/>
            </a:pPr>
            <a:endParaRPr lang="en-US" sz="1200" dirty="0"/>
          </a:p>
          <a:p>
            <a:pPr marL="0" indent="0" algn="ctr">
              <a:buNone/>
            </a:pPr>
            <a:r>
              <a:rPr lang="en-US" sz="2000" dirty="0"/>
              <a:t>The default surety, entered in the </a:t>
            </a:r>
            <a:r>
              <a:rPr lang="en-US" sz="2000" dirty="0">
                <a:hlinkClick r:id="rId3" action="ppaction://hlinkfile"/>
              </a:rPr>
              <a:t>Source Definition screen</a:t>
            </a:r>
            <a:r>
              <a:rPr lang="en-US" sz="2000" dirty="0"/>
              <a:t> is shown in the </a:t>
            </a:r>
            <a:r>
              <a:rPr lang="en-US" sz="2000" dirty="0">
                <a:hlinkClick r:id="rId4" action="ppaction://hlinkfile"/>
              </a:rPr>
              <a:t>Master Source List</a:t>
            </a:r>
            <a:r>
              <a:rPr lang="en-US" sz="2000" dirty="0"/>
              <a:t> when a source is cited.</a:t>
            </a:r>
          </a:p>
          <a:p>
            <a:pPr marL="0" indent="0">
              <a:buNone/>
            </a:pPr>
            <a:endParaRPr lang="en-US" sz="2000" dirty="0"/>
          </a:p>
        </p:txBody>
      </p:sp>
    </p:spTree>
    <p:extLst>
      <p:ext uri="{BB962C8B-B14F-4D97-AF65-F5344CB8AC3E}">
        <p14:creationId xmlns:p14="http://schemas.microsoft.com/office/powerpoint/2010/main" val="2171091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a:stretch>
            <a:fillRect/>
          </a:stretch>
        </p:blipFill>
        <p:spPr>
          <a:xfrm>
            <a:off x="457200" y="1484784"/>
            <a:ext cx="8229600" cy="4896543"/>
          </a:xfrm>
          <a:prstGeom prst="rect">
            <a:avLst/>
          </a:prstGeom>
        </p:spPr>
      </p:pic>
      <p:sp>
        <p:nvSpPr>
          <p:cNvPr id="2" name="Title 1"/>
          <p:cNvSpPr>
            <a:spLocks noGrp="1"/>
          </p:cNvSpPr>
          <p:nvPr>
            <p:ph type="title"/>
          </p:nvPr>
        </p:nvSpPr>
        <p:spPr/>
        <p:txBody>
          <a:bodyPr/>
          <a:lstStyle/>
          <a:p>
            <a:r>
              <a:rPr lang="en-US" dirty="0" smtClean="0"/>
              <a:t>Default Surety</a:t>
            </a:r>
            <a:endParaRPr lang="en-US" dirty="0"/>
          </a:p>
        </p:txBody>
      </p:sp>
      <p:sp>
        <p:nvSpPr>
          <p:cNvPr id="5" name="Right Arrow 4"/>
          <p:cNvSpPr/>
          <p:nvPr/>
        </p:nvSpPr>
        <p:spPr>
          <a:xfrm>
            <a:off x="5580112" y="5301208"/>
            <a:ext cx="1224136"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9906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Max Surety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On </a:t>
            </a:r>
            <a:r>
              <a:rPr lang="en-US" dirty="0"/>
              <a:t>a </a:t>
            </a:r>
            <a:r>
              <a:rPr lang="en-US" b="1" dirty="0"/>
              <a:t>Tag Entry</a:t>
            </a:r>
            <a:r>
              <a:rPr lang="en-US" dirty="0"/>
              <a:t> screen, the Maximum Surety is automatically determined, based on the sureties entered for all columns (Principal 1, Principal 2, Date, Place, and Memo) in the source citation(s).  The Maximum Surety is the highest number in each column. It is </a:t>
            </a:r>
            <a:r>
              <a:rPr lang="en-US" b="1" dirty="0"/>
              <a:t>not</a:t>
            </a:r>
            <a:r>
              <a:rPr lang="en-US" dirty="0"/>
              <a:t> a total nor an average. The Maximum Surety is displayed on the </a:t>
            </a:r>
            <a:r>
              <a:rPr lang="en-US" dirty="0">
                <a:hlinkClick r:id="rId2" action="ppaction://hlinkfile"/>
              </a:rPr>
              <a:t>Person View</a:t>
            </a:r>
            <a:r>
              <a:rPr lang="en-US" dirty="0"/>
              <a:t> of Principal 1, Principal 2 (if any), and Witnesses (if any).</a:t>
            </a:r>
          </a:p>
          <a:p>
            <a:endParaRPr lang="en-US" dirty="0"/>
          </a:p>
        </p:txBody>
      </p:sp>
    </p:spTree>
    <p:extLst>
      <p:ext uri="{BB962C8B-B14F-4D97-AF65-F5344CB8AC3E}">
        <p14:creationId xmlns:p14="http://schemas.microsoft.com/office/powerpoint/2010/main" val="1713561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Content Placeholder 18"/>
          <p:cNvPicPr>
            <a:picLocks noGrp="1" noChangeAspect="1"/>
          </p:cNvPicPr>
          <p:nvPr>
            <p:ph idx="1"/>
          </p:nvPr>
        </p:nvPicPr>
        <p:blipFill>
          <a:blip r:embed="rId2"/>
          <a:stretch>
            <a:fillRect/>
          </a:stretch>
        </p:blipFill>
        <p:spPr>
          <a:xfrm>
            <a:off x="457200" y="1600200"/>
            <a:ext cx="8229599" cy="4925144"/>
          </a:xfrm>
          <a:prstGeom prst="rect">
            <a:avLst/>
          </a:prstGeom>
        </p:spPr>
      </p:pic>
      <p:sp>
        <p:nvSpPr>
          <p:cNvPr id="2" name="Title 1"/>
          <p:cNvSpPr>
            <a:spLocks noGrp="1"/>
          </p:cNvSpPr>
          <p:nvPr>
            <p:ph type="title"/>
          </p:nvPr>
        </p:nvSpPr>
        <p:spPr/>
        <p:txBody>
          <a:bodyPr/>
          <a:lstStyle/>
          <a:p>
            <a:r>
              <a:rPr lang="en-US" b="1" dirty="0"/>
              <a:t>Max Surety</a:t>
            </a:r>
            <a:endParaRPr lang="en-US" dirty="0"/>
          </a:p>
        </p:txBody>
      </p:sp>
      <p:sp>
        <p:nvSpPr>
          <p:cNvPr id="17" name="Up-Down Arrow 16"/>
          <p:cNvSpPr/>
          <p:nvPr/>
        </p:nvSpPr>
        <p:spPr>
          <a:xfrm>
            <a:off x="7884368" y="2492896"/>
            <a:ext cx="576064" cy="331236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3470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2876550" y="1124744"/>
            <a:ext cx="5800725" cy="5001419"/>
          </a:xfrm>
          <a:prstGeom prst="rect">
            <a:avLst/>
          </a:prstGeom>
        </p:spPr>
      </p:pic>
      <p:sp>
        <p:nvSpPr>
          <p:cNvPr id="2" name="Title 1"/>
          <p:cNvSpPr>
            <a:spLocks noGrp="1"/>
          </p:cNvSpPr>
          <p:nvPr>
            <p:ph type="title"/>
          </p:nvPr>
        </p:nvSpPr>
        <p:spPr/>
        <p:txBody>
          <a:bodyPr>
            <a:normAutofit fontScale="90000"/>
          </a:bodyPr>
          <a:lstStyle/>
          <a:p>
            <a:r>
              <a:rPr lang="en-US" b="1" dirty="0"/>
              <a:t>Surety Threshold</a:t>
            </a:r>
            <a:r>
              <a:rPr lang="en-US" dirty="0"/>
              <a:t/>
            </a:r>
            <a:br>
              <a:rPr lang="en-US" dirty="0"/>
            </a:br>
            <a:endParaRPr lang="en-US" dirty="0"/>
          </a:p>
        </p:txBody>
      </p:sp>
      <p:sp>
        <p:nvSpPr>
          <p:cNvPr id="3" name="Content Placeholder 2"/>
          <p:cNvSpPr>
            <a:spLocks noGrp="1"/>
          </p:cNvSpPr>
          <p:nvPr>
            <p:ph idx="1"/>
          </p:nvPr>
        </p:nvSpPr>
        <p:spPr>
          <a:xfrm>
            <a:off x="457200" y="1600200"/>
            <a:ext cx="2419350" cy="4525963"/>
          </a:xfrm>
        </p:spPr>
        <p:txBody>
          <a:bodyPr>
            <a:noAutofit/>
          </a:bodyPr>
          <a:lstStyle/>
          <a:p>
            <a:pPr marL="0" indent="0">
              <a:buNone/>
            </a:pPr>
            <a:r>
              <a:rPr lang="en-US" sz="2800" dirty="0" smtClean="0"/>
              <a:t>A </a:t>
            </a:r>
            <a:r>
              <a:rPr lang="en-US" sz="2800" dirty="0"/>
              <a:t>surety level </a:t>
            </a:r>
            <a:r>
              <a:rPr lang="en-US" sz="2800" dirty="0" smtClean="0"/>
              <a:t>serves </a:t>
            </a:r>
            <a:r>
              <a:rPr lang="en-US" sz="2800" dirty="0"/>
              <a:t>as a cutoff in reports. Tags with a surety below the threshold are not printed on the report.</a:t>
            </a:r>
          </a:p>
          <a:p>
            <a:pPr marL="0" indent="0">
              <a:buNone/>
            </a:pPr>
            <a:endParaRPr lang="en-US" sz="2000" dirty="0"/>
          </a:p>
        </p:txBody>
      </p:sp>
      <p:sp>
        <p:nvSpPr>
          <p:cNvPr id="5" name="Right Arrow 4"/>
          <p:cNvSpPr/>
          <p:nvPr/>
        </p:nvSpPr>
        <p:spPr>
          <a:xfrm>
            <a:off x="3834597" y="4149080"/>
            <a:ext cx="792088"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92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Examples</a:t>
            </a:r>
            <a:endParaRPr lang="en-US" dirty="0"/>
          </a:p>
        </p:txBody>
      </p:sp>
      <p:sp>
        <p:nvSpPr>
          <p:cNvPr id="3" name="Content Placeholder 2"/>
          <p:cNvSpPr>
            <a:spLocks noGrp="1"/>
          </p:cNvSpPr>
          <p:nvPr>
            <p:ph idx="1"/>
          </p:nvPr>
        </p:nvSpPr>
        <p:spPr/>
        <p:txBody>
          <a:bodyPr/>
          <a:lstStyle/>
          <a:p>
            <a:r>
              <a:rPr lang="en-US" dirty="0" smtClean="0"/>
              <a:t>Census</a:t>
            </a:r>
            <a:endParaRPr lang="en-US" dirty="0"/>
          </a:p>
        </p:txBody>
      </p:sp>
      <p:pic>
        <p:nvPicPr>
          <p:cNvPr id="4" name="Picture 3"/>
          <p:cNvPicPr>
            <a:picLocks noChangeAspect="1"/>
          </p:cNvPicPr>
          <p:nvPr/>
        </p:nvPicPr>
        <p:blipFill>
          <a:blip r:embed="rId3"/>
          <a:stretch>
            <a:fillRect/>
          </a:stretch>
        </p:blipFill>
        <p:spPr>
          <a:xfrm>
            <a:off x="457200" y="2254846"/>
            <a:ext cx="8229600" cy="3857625"/>
          </a:xfrm>
          <a:prstGeom prst="rect">
            <a:avLst/>
          </a:prstGeom>
        </p:spPr>
      </p:pic>
    </p:spTree>
    <p:extLst>
      <p:ext uri="{BB962C8B-B14F-4D97-AF65-F5344CB8AC3E}">
        <p14:creationId xmlns:p14="http://schemas.microsoft.com/office/powerpoint/2010/main" val="3829364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418346" y="0"/>
            <a:ext cx="6529917" cy="5373216"/>
          </a:xfrm>
          <a:prstGeom prst="rect">
            <a:avLst/>
          </a:prstGeom>
        </p:spPr>
      </p:pic>
      <p:pic>
        <p:nvPicPr>
          <p:cNvPr id="4" name="Content Placeholder 3"/>
          <p:cNvPicPr>
            <a:picLocks noGrp="1" noChangeAspect="1"/>
          </p:cNvPicPr>
          <p:nvPr>
            <p:ph idx="1"/>
          </p:nvPr>
        </p:nvPicPr>
        <p:blipFill>
          <a:blip r:embed="rId4"/>
          <a:stretch>
            <a:fillRect/>
          </a:stretch>
        </p:blipFill>
        <p:spPr>
          <a:xfrm>
            <a:off x="3903320" y="3140968"/>
            <a:ext cx="4784586" cy="3645145"/>
          </a:xfrm>
          <a:prstGeom prst="rect">
            <a:avLst/>
          </a:prstGeom>
        </p:spPr>
      </p:pic>
    </p:spTree>
    <p:extLst>
      <p:ext uri="{BB962C8B-B14F-4D97-AF65-F5344CB8AC3E}">
        <p14:creationId xmlns:p14="http://schemas.microsoft.com/office/powerpoint/2010/main" val="704850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Example</a:t>
            </a:r>
            <a:endParaRPr lang="en-US" dirty="0"/>
          </a:p>
        </p:txBody>
      </p:sp>
      <p:pic>
        <p:nvPicPr>
          <p:cNvPr id="4" name="Content Placeholder 3"/>
          <p:cNvPicPr>
            <a:picLocks noGrp="1" noChangeAspect="1"/>
          </p:cNvPicPr>
          <p:nvPr>
            <p:ph idx="1"/>
          </p:nvPr>
        </p:nvPicPr>
        <p:blipFill>
          <a:blip r:embed="rId3"/>
          <a:stretch>
            <a:fillRect/>
          </a:stretch>
        </p:blipFill>
        <p:spPr>
          <a:xfrm>
            <a:off x="457200" y="1422293"/>
            <a:ext cx="8229600" cy="4881776"/>
          </a:xfrm>
          <a:prstGeom prst="rect">
            <a:avLst/>
          </a:prstGeom>
        </p:spPr>
      </p:pic>
    </p:spTree>
    <p:extLst>
      <p:ext uri="{BB962C8B-B14F-4D97-AF65-F5344CB8AC3E}">
        <p14:creationId xmlns:p14="http://schemas.microsoft.com/office/powerpoint/2010/main" val="1603379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Surety Discussion</a:t>
            </a:r>
            <a:endParaRPr lang="en-US" dirty="0"/>
          </a:p>
        </p:txBody>
      </p:sp>
      <p:sp>
        <p:nvSpPr>
          <p:cNvPr id="3" name="Content Placeholder 2"/>
          <p:cNvSpPr>
            <a:spLocks noGrp="1"/>
          </p:cNvSpPr>
          <p:nvPr>
            <p:ph idx="1"/>
          </p:nvPr>
        </p:nvSpPr>
        <p:spPr/>
        <p:txBody>
          <a:bodyPr/>
          <a:lstStyle/>
          <a:p>
            <a:pPr marL="0" indent="0">
              <a:buNone/>
            </a:pPr>
            <a:r>
              <a:rPr lang="en-US" dirty="0" smtClean="0"/>
              <a:t>I was hoping that this would generate some discussion. I admit that I don’t always use Sureties to indicate the reliability of a source but I sometimes mix in the accuracy of the source. For example, for a Census which lists age of an individual and their birth “region” (state, province country, I may assign a 1 to date of birth and a 2 to location of birth</a:t>
            </a:r>
            <a:endParaRPr lang="en-US" dirty="0"/>
          </a:p>
        </p:txBody>
      </p:sp>
    </p:spTree>
    <p:extLst>
      <p:ext uri="{BB962C8B-B14F-4D97-AF65-F5344CB8AC3E}">
        <p14:creationId xmlns:p14="http://schemas.microsoft.com/office/powerpoint/2010/main" val="1542112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55576" y="4678259"/>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
        <p:nvSpPr>
          <p:cNvPr id="8" name="AutoShape 3" descr="Robert Martinson">
            <a:hlinkClick r:id="rId4"/>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p:cNvSpPr>
            <a:spLocks noChangeArrowheads="1"/>
          </p:cNvSpPr>
          <p:nvPr/>
        </p:nvSpPr>
        <p:spPr bwMode="auto">
          <a:xfrm>
            <a:off x="755576" y="5785463"/>
            <a:ext cx="7715200" cy="492443"/>
          </a:xfrm>
          <a:prstGeom prst="rect">
            <a:avLst/>
          </a:prstGeom>
          <a:solidFill>
            <a:srgbClr val="F6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1D2129"/>
                </a:solidFill>
                <a:effectLst/>
                <a:latin typeface="+mn-lt"/>
              </a:rPr>
              <a:t>Costs about $60US. </a:t>
            </a:r>
            <a:endParaRPr kumimoji="0" lang="en-US" altLang="en-US" sz="900" b="0" i="0" u="none" strike="noStrike" cap="none" normalizeH="0" baseline="0" dirty="0" smtClean="0">
              <a:ln>
                <a:noFill/>
              </a:ln>
              <a:solidFill>
                <a:srgbClr val="365899"/>
              </a:solidFill>
              <a:effectLst/>
              <a:latin typeface="inherit"/>
            </a:endParaRPr>
          </a:p>
        </p:txBody>
      </p:sp>
      <p:sp>
        <p:nvSpPr>
          <p:cNvPr id="13" name="AutoShape 7" descr="Robert Martinson">
            <a:hlinkClick r:id="rId4"/>
          </p:cNvPr>
          <p:cNvSpPr>
            <a:spLocks noChangeAspect="1" noChangeArrowheads="1"/>
          </p:cNvSpPr>
          <p:nvPr/>
        </p:nvSpPr>
        <p:spPr bwMode="auto">
          <a:xfrm>
            <a:off x="209550"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28800"/>
            <a:ext cx="8579296" cy="4824536"/>
          </a:xfrm>
        </p:spPr>
        <p:txBody>
          <a:bodyPr>
            <a:normAutofit fontScale="85000" lnSpcReduction="2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US" sz="2400" b="1" dirty="0">
                <a:solidFill>
                  <a:srgbClr val="FF0000"/>
                </a:solidFill>
              </a:rPr>
              <a:t>January 25, </a:t>
            </a:r>
            <a:r>
              <a:rPr lang="en-US" sz="2400" b="1" dirty="0" smtClean="0">
                <a:solidFill>
                  <a:srgbClr val="FF0000"/>
                </a:solidFill>
              </a:rPr>
              <a:t>2018: </a:t>
            </a:r>
            <a:r>
              <a:rPr lang="en-US" sz="2400" dirty="0" smtClean="0">
                <a:solidFill>
                  <a:srgbClr val="FF0000"/>
                </a:solidFill>
              </a:rPr>
              <a:t>We </a:t>
            </a:r>
            <a:r>
              <a:rPr lang="en-US" sz="2400" dirty="0">
                <a:solidFill>
                  <a:srgbClr val="FF0000"/>
                </a:solidFill>
              </a:rPr>
              <a:t>have taken the </a:t>
            </a:r>
            <a:r>
              <a:rPr lang="en-US" sz="2400" dirty="0" err="1">
                <a:solidFill>
                  <a:srgbClr val="FF0000"/>
                </a:solidFill>
              </a:rPr>
              <a:t>RootsWeb</a:t>
            </a:r>
            <a:r>
              <a:rPr lang="en-US" sz="2400" dirty="0">
                <a:solidFill>
                  <a:srgbClr val="FF0000"/>
                </a:solidFill>
              </a:rPr>
              <a:t> Mail system offline for the next few weeks so that we can upgrade the Mailman system.</a:t>
            </a:r>
            <a:r>
              <a:rPr lang="en-US" sz="2400" dirty="0"/>
              <a:t> </a:t>
            </a:r>
          </a:p>
          <a:p>
            <a:pPr marL="0" indent="0" algn="ctr">
              <a:buNone/>
            </a:pPr>
            <a:endParaRPr lang="en-CA" sz="2400" dirty="0" smtClean="0"/>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5 posts plus comments Sep-Dec 2017</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marL="0" indent="0" algn="ctr">
              <a:buNone/>
            </a:pPr>
            <a:r>
              <a:rPr lang="en-US" sz="2400" b="1" dirty="0">
                <a:solidFill>
                  <a:srgbClr val="FF0000"/>
                </a:solidFill>
              </a:rPr>
              <a:t>January 25, </a:t>
            </a:r>
            <a:r>
              <a:rPr lang="en-US" sz="2400" b="1" dirty="0" smtClean="0">
                <a:solidFill>
                  <a:srgbClr val="FF0000"/>
                </a:solidFill>
              </a:rPr>
              <a:t>2018: </a:t>
            </a:r>
            <a:r>
              <a:rPr lang="en-US" sz="2400" dirty="0" smtClean="0">
                <a:solidFill>
                  <a:srgbClr val="FF0000"/>
                </a:solidFill>
              </a:rPr>
              <a:t>We </a:t>
            </a:r>
            <a:r>
              <a:rPr lang="en-US" sz="2400" dirty="0">
                <a:solidFill>
                  <a:srgbClr val="FF0000"/>
                </a:solidFill>
              </a:rPr>
              <a:t>have taken the </a:t>
            </a:r>
            <a:r>
              <a:rPr lang="en-US" sz="2400" dirty="0" err="1">
                <a:solidFill>
                  <a:srgbClr val="FF0000"/>
                </a:solidFill>
              </a:rPr>
              <a:t>RootsWeb</a:t>
            </a:r>
            <a:r>
              <a:rPr lang="en-US" sz="2400" dirty="0">
                <a:solidFill>
                  <a:srgbClr val="FF0000"/>
                </a:solidFill>
              </a:rPr>
              <a:t> Mail system offline for the next few weeks so that we can upgrade the Mailman system.</a:t>
            </a:r>
            <a:r>
              <a:rPr lang="en-US" sz="2400" dirty="0"/>
              <a:t> </a:t>
            </a:r>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Report Options</a:t>
            </a:r>
            <a:endParaRPr lang="en-US" dirty="0"/>
          </a:p>
        </p:txBody>
      </p:sp>
      <p:pic>
        <p:nvPicPr>
          <p:cNvPr id="4" name="Content Placeholder 3"/>
          <p:cNvPicPr>
            <a:picLocks noGrp="1" noChangeAspect="1"/>
          </p:cNvPicPr>
          <p:nvPr>
            <p:ph idx="1"/>
          </p:nvPr>
        </p:nvPicPr>
        <p:blipFill>
          <a:blip r:embed="rId3"/>
          <a:stretch>
            <a:fillRect/>
          </a:stretch>
        </p:blipFill>
        <p:spPr>
          <a:xfrm>
            <a:off x="457200" y="1629991"/>
            <a:ext cx="8229600" cy="4466381"/>
          </a:xfrm>
          <a:prstGeom prst="rect">
            <a:avLst/>
          </a:prstGeom>
          <a:ln>
            <a:solidFill>
              <a:srgbClr val="FF0000"/>
            </a:solidFill>
          </a:ln>
        </p:spPr>
      </p:pic>
      <p:sp>
        <p:nvSpPr>
          <p:cNvPr id="5" name="Rectangle 4"/>
          <p:cNvSpPr/>
          <p:nvPr/>
        </p:nvSpPr>
        <p:spPr>
          <a:xfrm>
            <a:off x="611560" y="3068960"/>
            <a:ext cx="2520280" cy="129614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3262214" y="3429000"/>
            <a:ext cx="288032" cy="576064"/>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289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Report Options</a:t>
            </a:r>
            <a:endParaRPr lang="en-US" dirty="0"/>
          </a:p>
        </p:txBody>
      </p:sp>
      <p:pic>
        <p:nvPicPr>
          <p:cNvPr id="7" name="Content Placeholder 6"/>
          <p:cNvPicPr>
            <a:picLocks noGrp="1" noChangeAspect="1"/>
          </p:cNvPicPr>
          <p:nvPr>
            <p:ph idx="1"/>
          </p:nvPr>
        </p:nvPicPr>
        <p:blipFill>
          <a:blip r:embed="rId3"/>
          <a:stretch>
            <a:fillRect/>
          </a:stretch>
        </p:blipFill>
        <p:spPr>
          <a:xfrm>
            <a:off x="457200" y="1455737"/>
            <a:ext cx="8229600" cy="3845471"/>
          </a:xfrm>
          <a:prstGeom prst="rect">
            <a:avLst/>
          </a:prstGeom>
        </p:spPr>
      </p:pic>
      <p:sp>
        <p:nvSpPr>
          <p:cNvPr id="8" name="Right Arrow 7"/>
          <p:cNvSpPr/>
          <p:nvPr/>
        </p:nvSpPr>
        <p:spPr>
          <a:xfrm>
            <a:off x="4319972" y="4653136"/>
            <a:ext cx="504056" cy="43204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57200" y="5645065"/>
            <a:ext cx="8229600" cy="923330"/>
          </a:xfrm>
          <a:prstGeom prst="rect">
            <a:avLst/>
          </a:prstGeom>
          <a:noFill/>
        </p:spPr>
        <p:txBody>
          <a:bodyPr wrap="square" rtlCol="0">
            <a:spAutoFit/>
          </a:bodyPr>
          <a:lstStyle/>
          <a:p>
            <a:r>
              <a:rPr lang="en-US" dirty="0"/>
              <a:t>There are separate options on the right for the listing of children when they appear under their parents. Children who have children of their own, and thus appear in their own sections are treated differently than children who do not have their own sections</a:t>
            </a:r>
            <a:r>
              <a:rPr lang="en-US" dirty="0" smtClean="0"/>
              <a:t>.</a:t>
            </a:r>
            <a:endParaRPr lang="en-US" dirty="0"/>
          </a:p>
        </p:txBody>
      </p:sp>
    </p:spTree>
    <p:extLst>
      <p:ext uri="{BB962C8B-B14F-4D97-AF65-F5344CB8AC3E}">
        <p14:creationId xmlns:p14="http://schemas.microsoft.com/office/powerpoint/2010/main" val="3409351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Report Options</a:t>
            </a:r>
            <a:endParaRPr lang="en-US" dirty="0"/>
          </a:p>
        </p:txBody>
      </p:sp>
      <p:sp>
        <p:nvSpPr>
          <p:cNvPr id="3" name="Content Placeholder 2"/>
          <p:cNvSpPr>
            <a:spLocks noGrp="1"/>
          </p:cNvSpPr>
          <p:nvPr>
            <p:ph idx="1"/>
          </p:nvPr>
        </p:nvSpPr>
        <p:spPr>
          <a:xfrm>
            <a:off x="457200" y="1600200"/>
            <a:ext cx="4978895" cy="4925143"/>
          </a:xfrm>
        </p:spPr>
        <p:txBody>
          <a:bodyPr>
            <a:normAutofit/>
          </a:bodyPr>
          <a:lstStyle/>
          <a:p>
            <a:pPr marL="0" indent="0">
              <a:buNone/>
            </a:pPr>
            <a:r>
              <a:rPr lang="en-US" sz="1800" dirty="0"/>
              <a:t>The top option "Applies to" controls whether abbreviated listings (more on that next) are used only for children with their own section, or for all children. If you set it to "Only children that are carried forward" </a:t>
            </a:r>
            <a:r>
              <a:rPr lang="en-US" sz="1800" dirty="0" smtClean="0"/>
              <a:t> only </a:t>
            </a:r>
            <a:r>
              <a:rPr lang="en-US" sz="1800" dirty="0"/>
              <a:t>those children will get the abbreviated listing. Children who do not have their own section will get all the Tags specified on the left side of the tab. If you chose "All children" all the children, regardless of whether or not they also appear in their own sections will have only the abbreviated listing.</a:t>
            </a:r>
          </a:p>
          <a:p>
            <a:pPr marL="0" indent="0">
              <a:buNone/>
            </a:pPr>
            <a:r>
              <a:rPr lang="en-US" sz="1800" dirty="0"/>
              <a:t> </a:t>
            </a:r>
          </a:p>
          <a:p>
            <a:pPr marL="0" indent="0">
              <a:buNone/>
            </a:pPr>
            <a:r>
              <a:rPr lang="en-US" sz="1800" dirty="0"/>
              <a:t>What Tag Types are included for children who receive the abbreviated listing? That's controlled by the middle section on the right, "Include Only." You can choose any or all, or none, of the Tag Types Birth, </a:t>
            </a:r>
            <a:r>
              <a:rPr lang="en-US" sz="1800" dirty="0" smtClean="0"/>
              <a:t>Marriage/Divorce</a:t>
            </a:r>
            <a:r>
              <a:rPr lang="en-US" sz="1800" dirty="0"/>
              <a:t>, Death, and Burial</a:t>
            </a:r>
            <a:r>
              <a:rPr lang="en-US" sz="1800" dirty="0" smtClean="0"/>
              <a:t>.</a:t>
            </a:r>
            <a:endParaRPr lang="en-US" sz="1800" dirty="0"/>
          </a:p>
        </p:txBody>
      </p:sp>
      <p:pic>
        <p:nvPicPr>
          <p:cNvPr id="4" name="Picture 3"/>
          <p:cNvPicPr>
            <a:picLocks noChangeAspect="1"/>
          </p:cNvPicPr>
          <p:nvPr/>
        </p:nvPicPr>
        <p:blipFill>
          <a:blip r:embed="rId3"/>
          <a:stretch>
            <a:fillRect/>
          </a:stretch>
        </p:blipFill>
        <p:spPr>
          <a:xfrm>
            <a:off x="5436096" y="1600200"/>
            <a:ext cx="3250704" cy="4724400"/>
          </a:xfrm>
          <a:prstGeom prst="rect">
            <a:avLst/>
          </a:prstGeom>
        </p:spPr>
      </p:pic>
    </p:spTree>
    <p:extLst>
      <p:ext uri="{BB962C8B-B14F-4D97-AF65-F5344CB8AC3E}">
        <p14:creationId xmlns:p14="http://schemas.microsoft.com/office/powerpoint/2010/main" val="620136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Report Options</a:t>
            </a:r>
            <a:endParaRPr lang="en-US" dirty="0"/>
          </a:p>
        </p:txBody>
      </p:sp>
      <p:sp>
        <p:nvSpPr>
          <p:cNvPr id="3" name="Content Placeholder 2"/>
          <p:cNvSpPr>
            <a:spLocks noGrp="1"/>
          </p:cNvSpPr>
          <p:nvPr>
            <p:ph idx="1"/>
          </p:nvPr>
        </p:nvSpPr>
        <p:spPr>
          <a:xfrm>
            <a:off x="457200" y="1600200"/>
            <a:ext cx="4978895" cy="4925143"/>
          </a:xfrm>
        </p:spPr>
        <p:txBody>
          <a:bodyPr>
            <a:noAutofit/>
          </a:bodyPr>
          <a:lstStyle/>
          <a:p>
            <a:pPr marL="0" indent="0">
              <a:buNone/>
            </a:pPr>
            <a:r>
              <a:rPr lang="en-US" sz="1800" dirty="0" smtClean="0"/>
              <a:t>The </a:t>
            </a:r>
            <a:r>
              <a:rPr lang="en-US" sz="1800" dirty="0"/>
              <a:t>third set of options -- "Format" </a:t>
            </a:r>
            <a:r>
              <a:rPr lang="en-US" sz="1800" dirty="0" smtClean="0"/>
              <a:t>controls </a:t>
            </a:r>
            <a:r>
              <a:rPr lang="en-US" sz="1800" dirty="0"/>
              <a:t>how the information in the Tag Types you specified will be displayed</a:t>
            </a:r>
            <a:r>
              <a:rPr lang="en-US" sz="1800" dirty="0" smtClean="0"/>
              <a:t>. </a:t>
            </a:r>
            <a:r>
              <a:rPr lang="en-US" sz="1800" dirty="0"/>
              <a:t>The first, "He was born in 1861</a:t>
            </a:r>
            <a:r>
              <a:rPr lang="en-US" sz="1800" dirty="0" smtClean="0"/>
              <a:t>,“ uses </a:t>
            </a:r>
            <a:r>
              <a:rPr lang="en-US" sz="1800" dirty="0"/>
              <a:t>the Sentences to produce the output - that is they get the same output, but only for these four Tag Types, as will appear in their own section. That's the issue you are having because you put the obit information in the Death Tag.</a:t>
            </a:r>
          </a:p>
          <a:p>
            <a:pPr marL="0" indent="0">
              <a:buNone/>
            </a:pPr>
            <a:r>
              <a:rPr lang="en-US" sz="1800" dirty="0"/>
              <a:t> </a:t>
            </a:r>
          </a:p>
          <a:p>
            <a:pPr marL="0" indent="0">
              <a:buNone/>
            </a:pPr>
            <a:r>
              <a:rPr lang="en-US" sz="1800" dirty="0"/>
              <a:t>The second two options -- "born 1861" and "b. 1861" -- do not use Sentences but use abbreviated output from the date and place fields. The Memo will not be included.</a:t>
            </a:r>
          </a:p>
          <a:p>
            <a:pPr marL="0" indent="0">
              <a:buNone/>
            </a:pPr>
            <a:r>
              <a:rPr lang="en-US" sz="1800" dirty="0"/>
              <a:t> </a:t>
            </a:r>
          </a:p>
          <a:p>
            <a:pPr marL="0" indent="0">
              <a:buNone/>
            </a:pPr>
            <a:r>
              <a:rPr lang="en-US" sz="1800" dirty="0" smtClean="0"/>
              <a:t>If you choose </a:t>
            </a:r>
            <a:r>
              <a:rPr lang="en-US" sz="1800" dirty="0"/>
              <a:t>one of these last two </a:t>
            </a:r>
            <a:r>
              <a:rPr lang="en-US" sz="1800" dirty="0" smtClean="0"/>
              <a:t>options, the obit in the Memo field will </a:t>
            </a:r>
            <a:r>
              <a:rPr lang="en-US" sz="1800" dirty="0"/>
              <a:t>not appear with the child in the list of children for his or her parents</a:t>
            </a:r>
            <a:r>
              <a:rPr lang="en-US" sz="1800" dirty="0" smtClean="0"/>
              <a:t>.</a:t>
            </a:r>
            <a:endParaRPr lang="en-US" sz="1800" dirty="0"/>
          </a:p>
        </p:txBody>
      </p:sp>
      <p:pic>
        <p:nvPicPr>
          <p:cNvPr id="4" name="Picture 3"/>
          <p:cNvPicPr>
            <a:picLocks noChangeAspect="1"/>
          </p:cNvPicPr>
          <p:nvPr/>
        </p:nvPicPr>
        <p:blipFill>
          <a:blip r:embed="rId3"/>
          <a:stretch>
            <a:fillRect/>
          </a:stretch>
        </p:blipFill>
        <p:spPr>
          <a:xfrm>
            <a:off x="5436096" y="1600200"/>
            <a:ext cx="3250704" cy="4724400"/>
          </a:xfrm>
          <a:prstGeom prst="rect">
            <a:avLst/>
          </a:prstGeom>
        </p:spPr>
      </p:pic>
    </p:spTree>
    <p:extLst>
      <p:ext uri="{BB962C8B-B14F-4D97-AF65-F5344CB8AC3E}">
        <p14:creationId xmlns:p14="http://schemas.microsoft.com/office/powerpoint/2010/main" val="2083557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4181</TotalTime>
  <Words>1535</Words>
  <Application>Microsoft Office PowerPoint</Application>
  <PresentationFormat>On-screen Show (4:3)</PresentationFormat>
  <Paragraphs>131</Paragraphs>
  <Slides>22</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inherit</vt:lpstr>
      <vt:lpstr>Office Theme</vt:lpstr>
      <vt:lpstr>Mike’s TMG Tips</vt:lpstr>
      <vt:lpstr>TMG Download</vt:lpstr>
      <vt:lpstr>Upgrading to TMG 9</vt:lpstr>
      <vt:lpstr>History Research Environment (HRE)</vt:lpstr>
      <vt:lpstr>Social Media Update</vt:lpstr>
      <vt:lpstr>Journal Report Options</vt:lpstr>
      <vt:lpstr>Journal Report Options</vt:lpstr>
      <vt:lpstr>Journal Report Options</vt:lpstr>
      <vt:lpstr>Journal Report Options</vt:lpstr>
      <vt:lpstr>Flag Values</vt:lpstr>
      <vt:lpstr>Sureties</vt:lpstr>
      <vt:lpstr>Sureties</vt:lpstr>
      <vt:lpstr>Sureties</vt:lpstr>
      <vt:lpstr>Sureties</vt:lpstr>
      <vt:lpstr>Default Surety</vt:lpstr>
      <vt:lpstr>Max Surety</vt:lpstr>
      <vt:lpstr>Max Surety</vt:lpstr>
      <vt:lpstr>Surety Threshold </vt:lpstr>
      <vt:lpstr>My Examples</vt:lpstr>
      <vt:lpstr>PowerPoint Presentation</vt:lpstr>
      <vt:lpstr>Birth Example</vt:lpstr>
      <vt:lpstr>Surety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377</cp:revision>
  <dcterms:created xsi:type="dcterms:W3CDTF">2014-05-03T20:45:47Z</dcterms:created>
  <dcterms:modified xsi:type="dcterms:W3CDTF">2018-02-03T16:14:44Z</dcterms:modified>
</cp:coreProperties>
</file>