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397" r:id="rId3"/>
    <p:sldId id="398" r:id="rId4"/>
    <p:sldId id="396" r:id="rId5"/>
    <p:sldId id="369" r:id="rId6"/>
    <p:sldId id="382" r:id="rId7"/>
    <p:sldId id="340" r:id="rId8"/>
    <p:sldId id="383" r:id="rId9"/>
    <p:sldId id="384" r:id="rId10"/>
    <p:sldId id="385" r:id="rId11"/>
    <p:sldId id="387" r:id="rId12"/>
    <p:sldId id="386" r:id="rId13"/>
    <p:sldId id="389" r:id="rId14"/>
    <p:sldId id="388" r:id="rId15"/>
    <p:sldId id="390" r:id="rId16"/>
    <p:sldId id="391" r:id="rId17"/>
    <p:sldId id="392" r:id="rId18"/>
    <p:sldId id="393" r:id="rId19"/>
    <p:sldId id="394" r:id="rId20"/>
    <p:sldId id="395" r:id="rId21"/>
    <p:sldId id="399" r:id="rId22"/>
    <p:sldId id="402" r:id="rId23"/>
    <p:sldId id="400" r:id="rId24"/>
    <p:sldId id="401" r:id="rId25"/>
    <p:sldId id="403" r:id="rId26"/>
    <p:sldId id="40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576" autoAdjust="0"/>
  </p:normalViewPr>
  <p:slideViewPr>
    <p:cSldViewPr>
      <p:cViewPr varScale="1">
        <p:scale>
          <a:sx n="84" d="100"/>
          <a:sy n="84" d="100"/>
        </p:scale>
        <p:origin x="696"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2578"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DEB516-4318-4CB2-BFD1-059BECC7F294}" type="datetimeFigureOut">
              <a:rPr lang="en-CA" smtClean="0"/>
              <a:t>2018-03-02</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D56CBC-595B-47EB-ADAB-B4913021330E}" type="slidenum">
              <a:rPr lang="en-CA" smtClean="0"/>
              <a:t>‹#›</a:t>
            </a:fld>
            <a:endParaRPr lang="en-CA"/>
          </a:p>
        </p:txBody>
      </p:sp>
    </p:spTree>
    <p:extLst>
      <p:ext uri="{BB962C8B-B14F-4D97-AF65-F5344CB8AC3E}">
        <p14:creationId xmlns:p14="http://schemas.microsoft.com/office/powerpoint/2010/main" val="2091619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a word from our sponsor</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a:t>
            </a:fld>
            <a:endParaRPr lang="en-CA"/>
          </a:p>
        </p:txBody>
      </p:sp>
    </p:spTree>
    <p:extLst>
      <p:ext uri="{BB962C8B-B14F-4D97-AF65-F5344CB8AC3E}">
        <p14:creationId xmlns:p14="http://schemas.microsoft.com/office/powerpoint/2010/main" val="3096562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E88CAE-10BA-4873-8BAE-1C627E5654B8}" type="slidenum">
              <a:rPr lang="en-CA" smtClean="0"/>
              <a:t>4</a:t>
            </a:fld>
            <a:endParaRPr lang="en-CA" dirty="0"/>
          </a:p>
        </p:txBody>
      </p:sp>
    </p:spTree>
    <p:extLst>
      <p:ext uri="{BB962C8B-B14F-4D97-AF65-F5344CB8AC3E}">
        <p14:creationId xmlns:p14="http://schemas.microsoft.com/office/powerpoint/2010/main" val="552183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Norton found a problem with the UK Version when I tried to download it.</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5</a:t>
            </a:fld>
            <a:endParaRPr lang="en-CA"/>
          </a:p>
        </p:txBody>
      </p:sp>
    </p:spTree>
    <p:extLst>
      <p:ext uri="{BB962C8B-B14F-4D97-AF65-F5344CB8AC3E}">
        <p14:creationId xmlns:p14="http://schemas.microsoft.com/office/powerpoint/2010/main" val="32074008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Nothing new with </a:t>
            </a:r>
            <a:r>
              <a:rPr lang="en-CA" dirty="0" err="1" smtClean="0"/>
              <a:t>Rootsweb</a:t>
            </a:r>
            <a:r>
              <a:rPr lang="en-CA" dirty="0" smtClean="0"/>
              <a:t> down.</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7</a:t>
            </a:fld>
            <a:endParaRPr lang="en-CA"/>
          </a:p>
        </p:txBody>
      </p:sp>
    </p:spTree>
    <p:extLst>
      <p:ext uri="{BB962C8B-B14F-4D97-AF65-F5344CB8AC3E}">
        <p14:creationId xmlns:p14="http://schemas.microsoft.com/office/powerpoint/2010/main" val="3699769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Rootsweb and the Mailing Lists are off line at this</a:t>
            </a:r>
            <a:r>
              <a:rPr lang="en-CA" baseline="0" dirty="0" smtClean="0"/>
              <a:t> time.</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8</a:t>
            </a:fld>
            <a:endParaRPr lang="en-CA"/>
          </a:p>
        </p:txBody>
      </p:sp>
    </p:spTree>
    <p:extLst>
      <p:ext uri="{BB962C8B-B14F-4D97-AF65-F5344CB8AC3E}">
        <p14:creationId xmlns:p14="http://schemas.microsoft.com/office/powerpoint/2010/main" val="3118674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is Check For Duplicate People?</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12</a:t>
            </a:fld>
            <a:endParaRPr lang="en-CA"/>
          </a:p>
        </p:txBody>
      </p:sp>
    </p:spTree>
    <p:extLst>
      <p:ext uri="{BB962C8B-B14F-4D97-AF65-F5344CB8AC3E}">
        <p14:creationId xmlns:p14="http://schemas.microsoft.com/office/powerpoint/2010/main" val="4207311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is Check For Duplicate People?</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13</a:t>
            </a:fld>
            <a:endParaRPr lang="en-CA"/>
          </a:p>
        </p:txBody>
      </p:sp>
    </p:spTree>
    <p:extLst>
      <p:ext uri="{BB962C8B-B14F-4D97-AF65-F5344CB8AC3E}">
        <p14:creationId xmlns:p14="http://schemas.microsoft.com/office/powerpoint/2010/main" val="10959650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my KILBORNs</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23</a:t>
            </a:fld>
            <a:endParaRPr lang="en-CA"/>
          </a:p>
        </p:txBody>
      </p:sp>
    </p:spTree>
    <p:extLst>
      <p:ext uri="{BB962C8B-B14F-4D97-AF65-F5344CB8AC3E}">
        <p14:creationId xmlns:p14="http://schemas.microsoft.com/office/powerpoint/2010/main" val="20048368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your preferences, you can set TMG to prompt for Backup when you exit.</a:t>
            </a:r>
          </a:p>
          <a:p>
            <a:endParaRPr lang="en-US" dirty="0" smtClean="0"/>
          </a:p>
          <a:p>
            <a:r>
              <a:rPr lang="en-US" dirty="0" smtClean="0"/>
              <a:t>Since Wholly Genes has shut down, you can also set the time to check for updates and messages to zero</a:t>
            </a:r>
            <a:r>
              <a:rPr lang="en-US" baseline="0" dirty="0" smtClean="0"/>
              <a:t> (i.e. </a:t>
            </a:r>
            <a:r>
              <a:rPr lang="en-US" baseline="0" smtClean="0"/>
              <a:t>never).</a:t>
            </a:r>
            <a:endParaRPr lang="en-US"/>
          </a:p>
        </p:txBody>
      </p:sp>
      <p:sp>
        <p:nvSpPr>
          <p:cNvPr id="4" name="Slide Number Placeholder 3"/>
          <p:cNvSpPr>
            <a:spLocks noGrp="1"/>
          </p:cNvSpPr>
          <p:nvPr>
            <p:ph type="sldNum" sz="quarter" idx="10"/>
          </p:nvPr>
        </p:nvSpPr>
        <p:spPr/>
        <p:txBody>
          <a:bodyPr/>
          <a:lstStyle/>
          <a:p>
            <a:fld id="{CDD56CBC-595B-47EB-ADAB-B4913021330E}" type="slidenum">
              <a:rPr lang="en-CA" smtClean="0"/>
              <a:t>26</a:t>
            </a:fld>
            <a:endParaRPr lang="en-CA"/>
          </a:p>
        </p:txBody>
      </p:sp>
    </p:spTree>
    <p:extLst>
      <p:ext uri="{BB962C8B-B14F-4D97-AF65-F5344CB8AC3E}">
        <p14:creationId xmlns:p14="http://schemas.microsoft.com/office/powerpoint/2010/main" val="2035583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2018-03-02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2018-03-02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2018-03-02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2018-03-02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5D4DDB-8D61-4776-B05F-BBA6861E4ACF}" type="datetimeFigureOut">
              <a:rPr lang="en-CA" smtClean="0"/>
              <a:pPr/>
              <a:t>2018-03-02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F65D4DDB-8D61-4776-B05F-BBA6861E4ACF}" type="datetimeFigureOut">
              <a:rPr lang="en-CA" smtClean="0"/>
              <a:pPr/>
              <a:t>2018-03-02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F65D4DDB-8D61-4776-B05F-BBA6861E4ACF}" type="datetimeFigureOut">
              <a:rPr lang="en-CA" smtClean="0"/>
              <a:pPr/>
              <a:t>2018-03-02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F65D4DDB-8D61-4776-B05F-BBA6861E4ACF}" type="datetimeFigureOut">
              <a:rPr lang="en-CA" smtClean="0"/>
              <a:pPr/>
              <a:t>2018-03-02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D4DDB-8D61-4776-B05F-BBA6861E4ACF}" type="datetimeFigureOut">
              <a:rPr lang="en-CA" smtClean="0"/>
              <a:pPr/>
              <a:t>2018-03-02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D4DDB-8D61-4776-B05F-BBA6861E4ACF}" type="datetimeFigureOut">
              <a:rPr lang="en-CA" smtClean="0"/>
              <a:pPr/>
              <a:t>2018-03-02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D4DDB-8D61-4776-B05F-BBA6861E4ACF}" type="datetimeFigureOut">
              <a:rPr lang="en-CA" smtClean="0"/>
              <a:pPr/>
              <a:t>2018-03-02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5D4DDB-8D61-4776-B05F-BBA6861E4ACF}" type="datetimeFigureOut">
              <a:rPr lang="en-CA" smtClean="0"/>
              <a:pPr/>
              <a:t>2018-03-02</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ACB91F-E25E-4806-8852-E679DD28E97C}"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gsottawa.on.ca/gene-o-rama/"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whollygenes.com/files/tmg9setup.ex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whollygenes.com/files/tmg9uksetup.exe"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tmg.reigelridge.com/future.htm#wait" TargetMode="External"/><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hyperlink" Target="https://www.facebook.com/RLM1938?fref=ufi"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historyresearchenvironment.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hrewiki.org/index.php?title=Main_Page" TargetMode="External"/><Relationship Id="rId5" Type="http://schemas.openxmlformats.org/officeDocument/2006/relationships/hyperlink" Target="https://historyresearchenvironment.org/donate/" TargetMode="External"/><Relationship Id="rId4" Type="http://schemas.openxmlformats.org/officeDocument/2006/relationships/hyperlink" Target="https://historyresearchenvironment.org/become-a-volunteer/"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lists.rootsweb.ancestry.com/index/other/Miscellaneous/TMG-REFUGEES.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lists.rootsweb.ancestry.com/index/other/Software/TMG.html" TargetMode="External"/><Relationship Id="rId5" Type="http://schemas.openxmlformats.org/officeDocument/2006/relationships/hyperlink" Target="https://www.facebook.com/groups/themastergenealogist/" TargetMode="External"/><Relationship Id="rId4" Type="http://schemas.openxmlformats.org/officeDocument/2006/relationships/hyperlink" Target="https://sites.google.com/site/tmgrefugee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b="1" dirty="0" smtClean="0"/>
              <a:t>Mike’s TMG Tips</a:t>
            </a:r>
            <a:endParaRPr lang="en-CA" dirty="0"/>
          </a:p>
        </p:txBody>
      </p:sp>
      <p:sp>
        <p:nvSpPr>
          <p:cNvPr id="3" name="Subtitle 2"/>
          <p:cNvSpPr>
            <a:spLocks noGrp="1"/>
          </p:cNvSpPr>
          <p:nvPr>
            <p:ph type="subTitle" idx="1"/>
          </p:nvPr>
        </p:nvSpPr>
        <p:spPr>
          <a:xfrm>
            <a:off x="1371600" y="3886200"/>
            <a:ext cx="6400800" cy="1752600"/>
          </a:xfrm>
        </p:spPr>
        <p:txBody>
          <a:bodyPr/>
          <a:lstStyle/>
          <a:p>
            <a:r>
              <a:rPr lang="en-CA" dirty="0" smtClean="0"/>
              <a:t>Ottawa TMGUG</a:t>
            </a:r>
          </a:p>
          <a:p>
            <a:r>
              <a:rPr lang="en-CA" dirty="0" smtClean="0"/>
              <a:t>3 Mar 2018</a:t>
            </a:r>
            <a:endParaRPr lang="en-CA" dirty="0"/>
          </a:p>
        </p:txBody>
      </p:sp>
      <p:pic>
        <p:nvPicPr>
          <p:cNvPr id="4" name="Picture 3"/>
          <p:cNvPicPr>
            <a:picLocks noChangeAspect="1"/>
          </p:cNvPicPr>
          <p:nvPr/>
        </p:nvPicPr>
        <p:blipFill>
          <a:blip r:embed="rId2"/>
          <a:stretch>
            <a:fillRect/>
          </a:stretch>
        </p:blipFill>
        <p:spPr>
          <a:xfrm>
            <a:off x="2323135" y="260648"/>
            <a:ext cx="4497730" cy="165618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Duplicate Persons Listings</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LH: There </a:t>
            </a:r>
            <a:r>
              <a:rPr lang="en-US" dirty="0"/>
              <a:t>is not a way to send the Check for Duplicate People (CFDP) to print or to file</a:t>
            </a:r>
            <a:r>
              <a:rPr lang="en-US" dirty="0" smtClean="0"/>
              <a:t>.</a:t>
            </a:r>
            <a:endParaRPr lang="en-US" dirty="0"/>
          </a:p>
          <a:p>
            <a:pPr marL="0" indent="0">
              <a:buNone/>
            </a:pPr>
            <a:r>
              <a:rPr lang="en-US" dirty="0"/>
              <a:t> </a:t>
            </a:r>
          </a:p>
          <a:p>
            <a:pPr marL="0" indent="0">
              <a:buNone/>
            </a:pPr>
            <a:r>
              <a:rPr lang="en-US" dirty="0"/>
              <a:t>You can mark pairs as excluded which can help some, and then those excluded pairs can be shown or not shown.  I have never found this to be particularly useful unless the number of resulting pairs is on the small side (a few dozen or less).  Even then, I will often record the ID#s of the pairs and work with them outside the CFDP function.  This loses some of the features of the CFDP, so I may do some checking outside the CFDP and then re-run it to take advantage of those features.</a:t>
            </a:r>
          </a:p>
          <a:p>
            <a:endParaRPr lang="en-US" dirty="0"/>
          </a:p>
        </p:txBody>
      </p:sp>
    </p:spTree>
    <p:extLst>
      <p:ext uri="{BB962C8B-B14F-4D97-AF65-F5344CB8AC3E}">
        <p14:creationId xmlns:p14="http://schemas.microsoft.com/office/powerpoint/2010/main" val="1207718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Check for Duplicate People</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a:t>This feature allows you to check your data set to see if it contains duplicate people. You can specify search criteria for possible </a:t>
            </a:r>
            <a:r>
              <a:rPr lang="en-US" b="1" dirty="0"/>
              <a:t>Merge</a:t>
            </a:r>
            <a:r>
              <a:rPr lang="en-US" dirty="0"/>
              <a:t> candidates, using surnames, given names, birth and death dates (including range of years), and characteristics of parents' names. You can also set the starting point for the duplicates check and decide whether to compare everyone in the project, only people in other data sets; or only people in a selected data set.</a:t>
            </a:r>
          </a:p>
          <a:p>
            <a:pPr marL="0" indent="0">
              <a:buNone/>
            </a:pPr>
            <a:r>
              <a:rPr lang="en-US" dirty="0"/>
              <a:t> </a:t>
            </a:r>
          </a:p>
          <a:p>
            <a:pPr marL="0" indent="0">
              <a:buNone/>
            </a:pPr>
            <a:r>
              <a:rPr lang="en-US" b="1" dirty="0"/>
              <a:t>To start the check for duplicates:</a:t>
            </a:r>
            <a:endParaRPr lang="en-US" dirty="0"/>
          </a:p>
          <a:p>
            <a:pPr marL="0" indent="0">
              <a:buNone/>
            </a:pPr>
            <a:r>
              <a:rPr lang="en-US" dirty="0"/>
              <a:t>Select</a:t>
            </a:r>
            <a:r>
              <a:rPr lang="en-US" b="1" dirty="0"/>
              <a:t> Tools &gt; Check for Duplicate People.</a:t>
            </a:r>
            <a:endParaRPr lang="en-US" dirty="0"/>
          </a:p>
          <a:p>
            <a:endParaRPr lang="en-US" dirty="0"/>
          </a:p>
        </p:txBody>
      </p:sp>
    </p:spTree>
    <p:extLst>
      <p:ext uri="{BB962C8B-B14F-4D97-AF65-F5344CB8AC3E}">
        <p14:creationId xmlns:p14="http://schemas.microsoft.com/office/powerpoint/2010/main" val="915359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Check for Duplicate People</a:t>
            </a:r>
            <a:endParaRPr lang="en-US" dirty="0"/>
          </a:p>
        </p:txBody>
      </p:sp>
      <p:pic>
        <p:nvPicPr>
          <p:cNvPr id="5" name="Content Placeholder 4"/>
          <p:cNvPicPr>
            <a:picLocks noGrp="1" noChangeAspect="1"/>
          </p:cNvPicPr>
          <p:nvPr>
            <p:ph idx="1"/>
          </p:nvPr>
        </p:nvPicPr>
        <p:blipFill>
          <a:blip r:embed="rId3"/>
          <a:stretch>
            <a:fillRect/>
          </a:stretch>
        </p:blipFill>
        <p:spPr>
          <a:xfrm>
            <a:off x="457200" y="1600200"/>
            <a:ext cx="8229600" cy="4525963"/>
          </a:xfrm>
          <a:prstGeom prst="rect">
            <a:avLst/>
          </a:prstGeom>
        </p:spPr>
      </p:pic>
      <p:sp>
        <p:nvSpPr>
          <p:cNvPr id="6" name="Down Arrow 5"/>
          <p:cNvSpPr/>
          <p:nvPr/>
        </p:nvSpPr>
        <p:spPr>
          <a:xfrm>
            <a:off x="4067944" y="1268760"/>
            <a:ext cx="360040"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3563888" y="4653136"/>
            <a:ext cx="504056"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318402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buNone/>
            </a:pPr>
            <a:r>
              <a:rPr lang="en-US" dirty="0"/>
              <a:t>In the </a:t>
            </a:r>
            <a:r>
              <a:rPr lang="en-US" b="1" dirty="0"/>
              <a:t>Check for Duplicate People </a:t>
            </a:r>
            <a:r>
              <a:rPr lang="en-US" dirty="0"/>
              <a:t>screen there are eight selections: </a:t>
            </a:r>
            <a:r>
              <a:rPr lang="en-US" b="1" dirty="0"/>
              <a:t>Configuration</a:t>
            </a:r>
            <a:r>
              <a:rPr lang="en-US" dirty="0"/>
              <a:t>, </a:t>
            </a:r>
            <a:r>
              <a:rPr lang="en-US" b="1" dirty="0"/>
              <a:t>Summary, Surnames, Given, Birth, Death, Parents</a:t>
            </a:r>
            <a:r>
              <a:rPr lang="en-US" dirty="0"/>
              <a:t> and </a:t>
            </a:r>
            <a:r>
              <a:rPr lang="en-US" b="1" dirty="0"/>
              <a:t>Filters.</a:t>
            </a:r>
            <a:r>
              <a:rPr lang="en-US" dirty="0"/>
              <a:t> These screens allow you to customize the Check for Duplicate People in order to change how the duplicate-checking process will evaluate the data.</a:t>
            </a:r>
          </a:p>
          <a:p>
            <a:pPr marL="0" indent="0">
              <a:buNone/>
            </a:pPr>
            <a:r>
              <a:rPr lang="en-US" dirty="0"/>
              <a:t> </a:t>
            </a:r>
          </a:p>
          <a:p>
            <a:pPr marL="0" indent="0">
              <a:buNone/>
            </a:pPr>
            <a:r>
              <a:rPr lang="en-US" b="1" dirty="0" smtClean="0"/>
              <a:t>To perform the duplicates check:</a:t>
            </a:r>
            <a:endParaRPr lang="en-US" dirty="0" smtClean="0"/>
          </a:p>
          <a:p>
            <a:pPr marL="0" indent="0">
              <a:buNone/>
            </a:pPr>
            <a:r>
              <a:rPr lang="en-US" dirty="0" smtClean="0"/>
              <a:t>1. Open the Check for Duplicate People screen.</a:t>
            </a:r>
          </a:p>
          <a:p>
            <a:pPr marL="0" indent="0">
              <a:buNone/>
            </a:pPr>
            <a:r>
              <a:rPr lang="en-US" dirty="0" smtClean="0"/>
              <a:t>2. Set and save the selections in your configuration. </a:t>
            </a:r>
          </a:p>
          <a:p>
            <a:pPr marL="0" indent="0">
              <a:buNone/>
            </a:pPr>
            <a:r>
              <a:rPr lang="en-US" dirty="0" smtClean="0"/>
              <a:t>3. Click [Search].</a:t>
            </a:r>
            <a:endParaRPr lang="en-US" dirty="0"/>
          </a:p>
        </p:txBody>
      </p:sp>
      <p:sp>
        <p:nvSpPr>
          <p:cNvPr id="2" name="Title 1"/>
          <p:cNvSpPr>
            <a:spLocks noGrp="1"/>
          </p:cNvSpPr>
          <p:nvPr>
            <p:ph type="title"/>
          </p:nvPr>
        </p:nvSpPr>
        <p:spPr/>
        <p:txBody>
          <a:bodyPr/>
          <a:lstStyle/>
          <a:p>
            <a:r>
              <a:rPr lang="en-US" b="1" dirty="0"/>
              <a:t>Check for Duplicate People</a:t>
            </a:r>
            <a:endParaRPr lang="en-US" dirty="0"/>
          </a:p>
        </p:txBody>
      </p:sp>
    </p:spTree>
    <p:extLst>
      <p:ext uri="{BB962C8B-B14F-4D97-AF65-F5344CB8AC3E}">
        <p14:creationId xmlns:p14="http://schemas.microsoft.com/office/powerpoint/2010/main" val="41597223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Configuration for </a:t>
            </a:r>
            <a:r>
              <a:rPr lang="en-US" b="1" dirty="0"/>
              <a:t>Duplicate People</a:t>
            </a:r>
            <a:endParaRPr lang="en-US" dirty="0"/>
          </a:p>
        </p:txBody>
      </p:sp>
      <p:sp>
        <p:nvSpPr>
          <p:cNvPr id="3" name="Content Placeholder 2"/>
          <p:cNvSpPr>
            <a:spLocks noGrp="1"/>
          </p:cNvSpPr>
          <p:nvPr>
            <p:ph idx="1"/>
          </p:nvPr>
        </p:nvSpPr>
        <p:spPr/>
        <p:txBody>
          <a:bodyPr/>
          <a:lstStyle/>
          <a:p>
            <a:pPr marL="0" indent="0">
              <a:buNone/>
            </a:pPr>
            <a:r>
              <a:rPr lang="en-US" dirty="0" smtClean="0"/>
              <a:t>Most are self explanatory:</a:t>
            </a:r>
          </a:p>
          <a:p>
            <a:pPr marL="0" indent="0">
              <a:buNone/>
            </a:pPr>
            <a:endParaRPr lang="en-US" dirty="0" smtClean="0"/>
          </a:p>
          <a:p>
            <a:pPr marL="0" indent="0">
              <a:buNone/>
            </a:pPr>
            <a:r>
              <a:rPr lang="en-US" dirty="0" smtClean="0"/>
              <a:t>Configuration – allows you to save different parameters for the Check process</a:t>
            </a:r>
          </a:p>
          <a:p>
            <a:pPr marL="0" indent="0">
              <a:buNone/>
            </a:pPr>
            <a:endParaRPr lang="en-US" dirty="0" smtClean="0"/>
          </a:p>
          <a:p>
            <a:pPr marL="0" indent="0">
              <a:buNone/>
            </a:pPr>
            <a:r>
              <a:rPr lang="en-US" dirty="0" smtClean="0"/>
              <a:t>Filters: Select who you are comparing</a:t>
            </a:r>
            <a:endParaRPr lang="en-US" dirty="0"/>
          </a:p>
        </p:txBody>
      </p:sp>
    </p:spTree>
    <p:extLst>
      <p:ext uri="{BB962C8B-B14F-4D97-AF65-F5344CB8AC3E}">
        <p14:creationId xmlns:p14="http://schemas.microsoft.com/office/powerpoint/2010/main" val="3651874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Family Group Sheet</a:t>
            </a:r>
          </a:p>
        </p:txBody>
      </p:sp>
      <p:sp>
        <p:nvSpPr>
          <p:cNvPr id="3" name="Content Placeholder 2"/>
          <p:cNvSpPr>
            <a:spLocks noGrp="1"/>
          </p:cNvSpPr>
          <p:nvPr>
            <p:ph idx="1"/>
          </p:nvPr>
        </p:nvSpPr>
        <p:spPr/>
        <p:txBody>
          <a:bodyPr>
            <a:normAutofit fontScale="85000" lnSpcReduction="10000"/>
          </a:bodyPr>
          <a:lstStyle/>
          <a:p>
            <a:pPr marL="0" indent="0">
              <a:buNone/>
            </a:pPr>
            <a:r>
              <a:rPr lang="en-US" dirty="0">
                <a:solidFill>
                  <a:srgbClr val="FF0000"/>
                </a:solidFill>
              </a:rPr>
              <a:t>On my FGS reports, in the heading for each child, why does a "?" </a:t>
            </a:r>
            <a:r>
              <a:rPr lang="en-US" dirty="0" smtClean="0">
                <a:solidFill>
                  <a:srgbClr val="FF0000"/>
                </a:solidFill>
              </a:rPr>
              <a:t>(question mark</a:t>
            </a:r>
            <a:r>
              <a:rPr lang="en-US" dirty="0">
                <a:solidFill>
                  <a:srgbClr val="FF0000"/>
                </a:solidFill>
              </a:rPr>
              <a:t>) appear before the "M" or "F" in front of each child's name? </a:t>
            </a:r>
            <a:r>
              <a:rPr lang="en-US" dirty="0" smtClean="0">
                <a:solidFill>
                  <a:srgbClr val="FF0000"/>
                </a:solidFill>
              </a:rPr>
              <a:t>(</a:t>
            </a:r>
            <a:r>
              <a:rPr lang="en-US" dirty="0">
                <a:solidFill>
                  <a:srgbClr val="FF0000"/>
                </a:solidFill>
              </a:rPr>
              <a:t>Each is preceded with a "?/M" or "?/F", depending on the sex of the </a:t>
            </a:r>
            <a:r>
              <a:rPr lang="en-US" dirty="0" smtClean="0">
                <a:solidFill>
                  <a:srgbClr val="FF0000"/>
                </a:solidFill>
              </a:rPr>
              <a:t>child</a:t>
            </a:r>
            <a:r>
              <a:rPr lang="en-US" dirty="0">
                <a:solidFill>
                  <a:srgbClr val="FF0000"/>
                </a:solidFill>
              </a:rPr>
              <a:t>.)</a:t>
            </a:r>
          </a:p>
          <a:p>
            <a:pPr marL="0" indent="0">
              <a:buNone/>
            </a:pPr>
            <a:r>
              <a:rPr lang="en-US" dirty="0" smtClean="0"/>
              <a:t>LH: The </a:t>
            </a:r>
            <a:r>
              <a:rPr lang="en-US" dirty="0"/>
              <a:t>"?" takes the place of the "child number" when the Birth Order is </a:t>
            </a:r>
            <a:r>
              <a:rPr lang="en-US" dirty="0" smtClean="0"/>
              <a:t>not </a:t>
            </a:r>
            <a:r>
              <a:rPr lang="en-US" dirty="0"/>
              <a:t>known.  The Birth Order Flag is used to set this value.  I rarely </a:t>
            </a:r>
            <a:r>
              <a:rPr lang="en-US" dirty="0" smtClean="0"/>
              <a:t>use </a:t>
            </a:r>
            <a:r>
              <a:rPr lang="en-US" dirty="0"/>
              <a:t>the Birth Order Flag and then only when I </a:t>
            </a:r>
            <a:r>
              <a:rPr lang="en-US" dirty="0" smtClean="0"/>
              <a:t>know </a:t>
            </a:r>
            <a:r>
              <a:rPr lang="en-US" dirty="0"/>
              <a:t>the birth order </a:t>
            </a:r>
            <a:r>
              <a:rPr lang="en-US" dirty="0" smtClean="0"/>
              <a:t>but </a:t>
            </a:r>
            <a:r>
              <a:rPr lang="en-US" dirty="0"/>
              <a:t>not the birth date for one or more children</a:t>
            </a:r>
            <a:r>
              <a:rPr lang="en-US" dirty="0" smtClean="0"/>
              <a:t>. </a:t>
            </a:r>
            <a:r>
              <a:rPr lang="en-US" i="1" dirty="0" smtClean="0"/>
              <a:t>[Note: Only if you have checked `Birth Order for Children’ on the Miscellaneous Options Screen]</a:t>
            </a:r>
            <a:endParaRPr lang="en-US" i="1" dirty="0"/>
          </a:p>
          <a:p>
            <a:endParaRPr lang="en-US" dirty="0"/>
          </a:p>
        </p:txBody>
      </p:sp>
    </p:spTree>
    <p:extLst>
      <p:ext uri="{BB962C8B-B14F-4D97-AF65-F5344CB8AC3E}">
        <p14:creationId xmlns:p14="http://schemas.microsoft.com/office/powerpoint/2010/main" val="1703236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Family Group Sheet</a:t>
            </a:r>
          </a:p>
        </p:txBody>
      </p:sp>
      <p:pic>
        <p:nvPicPr>
          <p:cNvPr id="4" name="Content Placeholder 3"/>
          <p:cNvPicPr>
            <a:picLocks noGrp="1" noChangeAspect="1"/>
          </p:cNvPicPr>
          <p:nvPr>
            <p:ph idx="1"/>
          </p:nvPr>
        </p:nvPicPr>
        <p:blipFill>
          <a:blip r:embed="rId2"/>
          <a:stretch>
            <a:fillRect/>
          </a:stretch>
        </p:blipFill>
        <p:spPr>
          <a:xfrm>
            <a:off x="1800635" y="1628800"/>
            <a:ext cx="5542730" cy="4525963"/>
          </a:xfrm>
          <a:prstGeom prst="rect">
            <a:avLst/>
          </a:prstGeom>
        </p:spPr>
      </p:pic>
      <p:sp>
        <p:nvSpPr>
          <p:cNvPr id="5" name="Right Arrow 4"/>
          <p:cNvSpPr/>
          <p:nvPr/>
        </p:nvSpPr>
        <p:spPr>
          <a:xfrm>
            <a:off x="1259632" y="3789040"/>
            <a:ext cx="80243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69217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Family Group Sheet</a:t>
            </a:r>
          </a:p>
        </p:txBody>
      </p:sp>
      <p:pic>
        <p:nvPicPr>
          <p:cNvPr id="8" name="Content Placeholder 7"/>
          <p:cNvPicPr>
            <a:picLocks noGrp="1" noChangeAspect="1"/>
          </p:cNvPicPr>
          <p:nvPr>
            <p:ph idx="1"/>
          </p:nvPr>
        </p:nvPicPr>
        <p:blipFill>
          <a:blip r:embed="rId2"/>
          <a:stretch>
            <a:fillRect/>
          </a:stretch>
        </p:blipFill>
        <p:spPr>
          <a:xfrm>
            <a:off x="457200" y="1417638"/>
            <a:ext cx="8229600" cy="5251722"/>
          </a:xfrm>
          <a:prstGeom prst="rect">
            <a:avLst/>
          </a:prstGeom>
        </p:spPr>
      </p:pic>
    </p:spTree>
    <p:extLst>
      <p:ext uri="{BB962C8B-B14F-4D97-AF65-F5344CB8AC3E}">
        <p14:creationId xmlns:p14="http://schemas.microsoft.com/office/powerpoint/2010/main" val="29438572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Birth Order Flag</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The </a:t>
            </a:r>
            <a:r>
              <a:rPr lang="en-US" b="1" dirty="0"/>
              <a:t>Birth </a:t>
            </a:r>
            <a:r>
              <a:rPr lang="en-US" b="1" dirty="0" smtClean="0"/>
              <a:t>Order</a:t>
            </a:r>
            <a:r>
              <a:rPr lang="en-US" dirty="0" smtClean="0"/>
              <a:t> </a:t>
            </a:r>
            <a:r>
              <a:rPr lang="en-US" dirty="0"/>
              <a:t>flag displays the birth order for the children of a couple. This flag is used to number children in certain reports, such as the Family Group Sheet. </a:t>
            </a:r>
            <a:endParaRPr lang="en-US" dirty="0" smtClean="0"/>
          </a:p>
          <a:p>
            <a:pPr marL="0" indent="0">
              <a:buNone/>
            </a:pPr>
            <a:endParaRPr lang="en-US" dirty="0"/>
          </a:p>
          <a:p>
            <a:pPr marL="0" indent="0">
              <a:buNone/>
            </a:pPr>
            <a:r>
              <a:rPr lang="en-US" dirty="0" smtClean="0"/>
              <a:t>If </a:t>
            </a:r>
            <a:r>
              <a:rPr lang="en-US" dirty="0"/>
              <a:t>a Birth order flag is set, it will override dates and sort dates when sorting children in the order of their birth for </a:t>
            </a:r>
            <a:r>
              <a:rPr lang="en-US" dirty="0" smtClean="0"/>
              <a:t>reports: </a:t>
            </a:r>
          </a:p>
          <a:p>
            <a:pPr marL="400050" lvl="1" indent="0">
              <a:buNone/>
            </a:pPr>
            <a:r>
              <a:rPr lang="en-US" dirty="0" smtClean="0"/>
              <a:t>You learn </a:t>
            </a:r>
            <a:r>
              <a:rPr lang="en-US" dirty="0"/>
              <a:t>the birth date for the third child and it happens to be that the child is actually the first born.  You add a Birth Tag giving it a Sort Date of </a:t>
            </a:r>
            <a:r>
              <a:rPr lang="en-US" dirty="0" smtClean="0"/>
              <a:t>earlier, then </a:t>
            </a:r>
            <a:r>
              <a:rPr lang="en-US" dirty="0"/>
              <a:t>the children will </a:t>
            </a:r>
            <a:r>
              <a:rPr lang="en-US" u="sng" dirty="0"/>
              <a:t>still</a:t>
            </a:r>
            <a:r>
              <a:rPr lang="en-US" dirty="0"/>
              <a:t> sort by the Birth Order Flag because you forgot to change the Birth Order Flag numbering.</a:t>
            </a:r>
          </a:p>
          <a:p>
            <a:pPr marL="0" indent="0">
              <a:buNone/>
            </a:pPr>
            <a:endParaRPr lang="en-US" dirty="0">
              <a:effectLst/>
            </a:endParaRPr>
          </a:p>
        </p:txBody>
      </p:sp>
    </p:spTree>
    <p:extLst>
      <p:ext uri="{BB962C8B-B14F-4D97-AF65-F5344CB8AC3E}">
        <p14:creationId xmlns:p14="http://schemas.microsoft.com/office/powerpoint/2010/main" val="12219685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Birth Order</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Setting </a:t>
            </a:r>
            <a:r>
              <a:rPr lang="en-US" dirty="0"/>
              <a:t>the Birth Order Flag is easier than it might appear.  When you select to update the Birth Order Flag for one child, it displays all of the full siblings and you can set the correct order for all at the same time.  Note that Birth Order is for one father and one mother.  If one parent has children by two or more spouse then the Birth Order starts over for each spouse</a:t>
            </a:r>
            <a:r>
              <a:rPr lang="en-US" dirty="0" smtClean="0"/>
              <a:t>.</a:t>
            </a:r>
          </a:p>
          <a:p>
            <a:pPr marL="0" indent="0">
              <a:buNone/>
            </a:pPr>
            <a:endParaRPr lang="en-US" dirty="0"/>
          </a:p>
          <a:p>
            <a:pPr marL="0" indent="0">
              <a:buNone/>
            </a:pPr>
            <a:r>
              <a:rPr lang="en-US" dirty="0" smtClean="0"/>
              <a:t>John Cardinal's </a:t>
            </a:r>
            <a:r>
              <a:rPr lang="en-US" dirty="0"/>
              <a:t>TMG Utility will </a:t>
            </a:r>
            <a:r>
              <a:rPr lang="en-US" dirty="0" smtClean="0"/>
              <a:t>set all the </a:t>
            </a:r>
            <a:r>
              <a:rPr lang="en-US" dirty="0"/>
              <a:t>Birth Order flags for you, </a:t>
            </a:r>
            <a:r>
              <a:rPr lang="en-US" dirty="0" smtClean="0"/>
              <a:t>using </a:t>
            </a:r>
            <a:r>
              <a:rPr lang="en-US" dirty="0"/>
              <a:t>the sort dates from the primary birth-group </a:t>
            </a:r>
            <a:r>
              <a:rPr lang="en-US" dirty="0" smtClean="0"/>
              <a:t>event. </a:t>
            </a:r>
            <a:r>
              <a:rPr lang="en-US" i="1" dirty="0" smtClean="0"/>
              <a:t>Of </a:t>
            </a:r>
            <a:r>
              <a:rPr lang="en-US" i="1" dirty="0"/>
              <a:t>course, if you have no birth date entry it can't sort, but if </a:t>
            </a:r>
            <a:r>
              <a:rPr lang="en-US" i="1" dirty="0" smtClean="0"/>
              <a:t>you add </a:t>
            </a:r>
            <a:r>
              <a:rPr lang="en-US" i="1" dirty="0"/>
              <a:t>a temporary sort date for those </a:t>
            </a:r>
            <a:r>
              <a:rPr lang="en-US" i="1" dirty="0" smtClean="0"/>
              <a:t>missing </a:t>
            </a:r>
            <a:r>
              <a:rPr lang="en-US" i="1" dirty="0"/>
              <a:t>ones it will work</a:t>
            </a:r>
            <a:r>
              <a:rPr lang="en-US" i="1" dirty="0" smtClean="0"/>
              <a:t>. Much </a:t>
            </a:r>
            <a:r>
              <a:rPr lang="en-US" i="1" dirty="0"/>
              <a:t>faster than doing a manual hunt through your data!</a:t>
            </a:r>
          </a:p>
          <a:p>
            <a:pPr marL="0" indent="0">
              <a:buNone/>
            </a:pPr>
            <a:endParaRPr lang="en-US" dirty="0"/>
          </a:p>
        </p:txBody>
      </p:sp>
    </p:spTree>
    <p:extLst>
      <p:ext uri="{BB962C8B-B14F-4D97-AF65-F5344CB8AC3E}">
        <p14:creationId xmlns:p14="http://schemas.microsoft.com/office/powerpoint/2010/main" val="486334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CA" sz="7200" b="1" dirty="0"/>
              <a:t>GENE-O-RAMA </a:t>
            </a:r>
            <a:r>
              <a:rPr lang="en-CA" sz="7200" b="1" dirty="0" smtClean="0"/>
              <a:t>2018</a:t>
            </a:r>
            <a:endParaRPr lang="en-US" sz="7200" dirty="0"/>
          </a:p>
        </p:txBody>
      </p:sp>
      <p:sp>
        <p:nvSpPr>
          <p:cNvPr id="3" name="Content Placeholder 2"/>
          <p:cNvSpPr>
            <a:spLocks noGrp="1"/>
          </p:cNvSpPr>
          <p:nvPr>
            <p:ph idx="1"/>
          </p:nvPr>
        </p:nvSpPr>
        <p:spPr/>
        <p:txBody>
          <a:bodyPr>
            <a:normAutofit fontScale="70000" lnSpcReduction="20000"/>
          </a:bodyPr>
          <a:lstStyle/>
          <a:p>
            <a:pPr marL="0" indent="0" algn="ctr">
              <a:buNone/>
            </a:pPr>
            <a:r>
              <a:rPr lang="en-CA" sz="2600" b="1" dirty="0" smtClean="0"/>
              <a:t>presented </a:t>
            </a:r>
            <a:r>
              <a:rPr lang="en-CA" sz="2600" b="1" dirty="0"/>
              <a:t>by Ottawa Branch OGS</a:t>
            </a:r>
          </a:p>
          <a:p>
            <a:pPr marL="0" indent="0" algn="ctr">
              <a:buNone/>
            </a:pPr>
            <a:r>
              <a:rPr lang="en-CA" b="1" dirty="0"/>
              <a:t>April 13-14, 2018</a:t>
            </a:r>
          </a:p>
          <a:p>
            <a:pPr marL="0" indent="0" algn="ctr">
              <a:buNone/>
            </a:pPr>
            <a:r>
              <a:rPr lang="en-CA" b="1" dirty="0"/>
              <a:t>Confederation Education Centre</a:t>
            </a:r>
          </a:p>
          <a:p>
            <a:pPr marL="0" indent="0" algn="ctr">
              <a:buNone/>
            </a:pPr>
            <a:r>
              <a:rPr lang="en-CA" b="1" dirty="0"/>
              <a:t>1645 Woodroffe Avenue, Ottawa</a:t>
            </a:r>
          </a:p>
          <a:p>
            <a:pPr marL="0" indent="0" algn="ctr">
              <a:buNone/>
            </a:pPr>
            <a:endParaRPr lang="en-CA" b="1" dirty="0"/>
          </a:p>
          <a:p>
            <a:pPr marL="0" indent="0" algn="ctr">
              <a:buNone/>
            </a:pPr>
            <a:r>
              <a:rPr lang="en-CA" dirty="0"/>
              <a:t>Speakers, Marketplace, Computer Room</a:t>
            </a:r>
          </a:p>
          <a:p>
            <a:pPr marL="0" indent="0" algn="ctr">
              <a:buNone/>
            </a:pPr>
            <a:r>
              <a:rPr lang="en-CA" dirty="0"/>
              <a:t>Featured Speaker: Ruth </a:t>
            </a:r>
            <a:r>
              <a:rPr lang="en-CA" dirty="0" smtClean="0"/>
              <a:t>Burkholder</a:t>
            </a:r>
          </a:p>
          <a:p>
            <a:pPr marL="0" indent="0" algn="ctr">
              <a:buNone/>
            </a:pPr>
            <a:endParaRPr lang="en-CA" dirty="0"/>
          </a:p>
          <a:p>
            <a:pPr marL="0" indent="0" algn="ctr">
              <a:buNone/>
            </a:pPr>
            <a:r>
              <a:rPr lang="en-CA" b="1" dirty="0" smtClean="0">
                <a:solidFill>
                  <a:srgbClr val="FF0000"/>
                </a:solidFill>
              </a:rPr>
              <a:t>Volunteers Needed</a:t>
            </a:r>
            <a:endParaRPr lang="en-CA" b="1" dirty="0">
              <a:solidFill>
                <a:srgbClr val="FF0000"/>
              </a:solidFill>
            </a:endParaRPr>
          </a:p>
          <a:p>
            <a:pPr marL="0" indent="0" algn="ctr">
              <a:buNone/>
            </a:pPr>
            <a:endParaRPr lang="en-CA" dirty="0"/>
          </a:p>
          <a:p>
            <a:pPr marL="0" indent="0" algn="ctr">
              <a:buNone/>
            </a:pPr>
            <a:r>
              <a:rPr lang="en-CA" dirty="0"/>
              <a:t>Check our website for the latest details </a:t>
            </a:r>
          </a:p>
          <a:p>
            <a:pPr marL="0" indent="0" algn="ctr">
              <a:buNone/>
            </a:pPr>
            <a:r>
              <a:rPr lang="en-CA" dirty="0">
                <a:hlinkClick r:id="rId3"/>
              </a:rPr>
              <a:t>http://ogsottawa.on.ca/gene-o-rama/</a:t>
            </a:r>
            <a:endParaRPr lang="en-US" dirty="0"/>
          </a:p>
        </p:txBody>
      </p:sp>
    </p:spTree>
    <p:extLst>
      <p:ext uri="{BB962C8B-B14F-4D97-AF65-F5344CB8AC3E}">
        <p14:creationId xmlns:p14="http://schemas.microsoft.com/office/powerpoint/2010/main" val="3067679131"/>
      </p:ext>
    </p:extLst>
  </p:cSld>
  <p:clrMapOvr>
    <a:masterClrMapping/>
  </p:clrMapOvr>
  <mc:AlternateContent xmlns:mc="http://schemas.openxmlformats.org/markup-compatibility/2006" xmlns:p14="http://schemas.microsoft.com/office/powerpoint/2010/main">
    <mc:Choice Requires="p14">
      <p:transition spd="slow" p14:dur="2000" advTm="10920"/>
    </mc:Choice>
    <mc:Fallback xmlns="">
      <p:transition spd="slow" advTm="1092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nodeType="afterEffect">
                                  <p:stCondLst>
                                    <p:cond delay="500"/>
                                  </p:stCondLst>
                                  <p:childTnLst>
                                    <p:animEffect transition="out" filter="fade">
                                      <p:cBhvr>
                                        <p:cTn id="6" dur="500" tmFilter="0, 0; .2, .5; .8, .5; 1, 0"/>
                                        <p:tgtEl>
                                          <p:spTgt spid="3">
                                            <p:txEl>
                                              <p:pRg st="8" end="8"/>
                                            </p:txEl>
                                          </p:spTgt>
                                        </p:tgtEl>
                                      </p:cBhvr>
                                    </p:animEffect>
                                    <p:animScale>
                                      <p:cBhvr>
                                        <p:cTn id="7" dur="250" autoRev="1" fill="hold"/>
                                        <p:tgtEl>
                                          <p:spTgt spid="3">
                                            <p:txEl>
                                              <p:pRg st="8" end="8"/>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Birth Order</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a:t>Many experienced TMG users advise against setting the birth order field because it overrides the sort order determined by the sort date set in the primary birth-group event. The downside of that approach is that Family Group Sheets show a "?" rather than the birth order number</a:t>
            </a:r>
            <a:r>
              <a:rPr lang="en-US" b="1" dirty="0" smtClean="0"/>
              <a:t>.</a:t>
            </a:r>
          </a:p>
          <a:p>
            <a:pPr marL="0" indent="0">
              <a:buNone/>
            </a:pPr>
            <a:endParaRPr lang="en-US" dirty="0"/>
          </a:p>
          <a:p>
            <a:pPr marL="0" indent="0">
              <a:buNone/>
            </a:pPr>
            <a:r>
              <a:rPr lang="en-US" dirty="0"/>
              <a:t>This function sets the birth order for full-siblings only; both parents must be the same, except in the case where one parent is not specified.</a:t>
            </a:r>
          </a:p>
          <a:p>
            <a:pPr marL="0" indent="0">
              <a:buNone/>
            </a:pPr>
            <a:r>
              <a:rPr lang="en-US" dirty="0"/>
              <a:t>If any sibling does not have a primary birth-group event, or if the sort-date field is not set for any sibling, the program will skip the entire set.</a:t>
            </a:r>
          </a:p>
          <a:p>
            <a:pPr marL="0" indent="0">
              <a:buNone/>
            </a:pPr>
            <a:endParaRPr lang="en-US" dirty="0"/>
          </a:p>
        </p:txBody>
      </p:sp>
    </p:spTree>
    <p:extLst>
      <p:ext uri="{BB962C8B-B14F-4D97-AF65-F5344CB8AC3E}">
        <p14:creationId xmlns:p14="http://schemas.microsoft.com/office/powerpoint/2010/main" val="16916103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Name </a:t>
            </a:r>
            <a:r>
              <a:rPr lang="en-US" dirty="0" smtClean="0"/>
              <a:t>Tags (from Lee Hoffman)</a:t>
            </a:r>
            <a:endParaRPr lang="en-US" dirty="0"/>
          </a:p>
        </p:txBody>
      </p:sp>
      <p:sp>
        <p:nvSpPr>
          <p:cNvPr id="3" name="Content Placeholder 2"/>
          <p:cNvSpPr>
            <a:spLocks noGrp="1"/>
          </p:cNvSpPr>
          <p:nvPr>
            <p:ph idx="1"/>
          </p:nvPr>
        </p:nvSpPr>
        <p:spPr/>
        <p:txBody>
          <a:bodyPr>
            <a:normAutofit fontScale="47500" lnSpcReduction="20000"/>
          </a:bodyPr>
          <a:lstStyle/>
          <a:p>
            <a:pPr marL="514350" indent="-274320">
              <a:lnSpc>
                <a:spcPct val="120000"/>
              </a:lnSpc>
              <a:spcBef>
                <a:spcPts val="0"/>
              </a:spcBef>
              <a:spcAft>
                <a:spcPts val="600"/>
              </a:spcAft>
              <a:buFont typeface="+mj-lt"/>
              <a:buAutoNum type="arabicPeriod"/>
            </a:pPr>
            <a:r>
              <a:rPr lang="en-US" dirty="0" smtClean="0"/>
              <a:t>There </a:t>
            </a:r>
            <a:r>
              <a:rPr lang="en-US" dirty="0"/>
              <a:t>is only one Primary Name Tag to a person.  This is usually (but not always) the name given to the person at </a:t>
            </a:r>
            <a:r>
              <a:rPr lang="en-US" dirty="0" smtClean="0"/>
              <a:t>birth.  </a:t>
            </a:r>
            <a:r>
              <a:rPr lang="en-US" dirty="0"/>
              <a:t>Other Name Tags (all non-Primary) may be entered to record other names used with regard to the </a:t>
            </a:r>
            <a:r>
              <a:rPr lang="en-US" dirty="0" smtClean="0"/>
              <a:t>person; </a:t>
            </a:r>
            <a:r>
              <a:rPr lang="en-US" dirty="0"/>
              <a:t>some of these may </a:t>
            </a:r>
            <a:r>
              <a:rPr lang="en-US" dirty="0" smtClean="0"/>
              <a:t>include:</a:t>
            </a:r>
          </a:p>
          <a:p>
            <a:pPr marL="914400" lvl="1" indent="-274320">
              <a:lnSpc>
                <a:spcPct val="120000"/>
              </a:lnSpc>
              <a:spcBef>
                <a:spcPts val="0"/>
              </a:spcBef>
              <a:spcAft>
                <a:spcPts val="600"/>
              </a:spcAft>
              <a:buFont typeface="Arial" panose="020B0604020202020204" pitchFamily="34" charset="0"/>
              <a:buChar char="•"/>
            </a:pPr>
            <a:r>
              <a:rPr lang="en-US" dirty="0" smtClean="0"/>
              <a:t>the </a:t>
            </a:r>
            <a:r>
              <a:rPr lang="en-US" dirty="0"/>
              <a:t>Date the name first began use (i.e., married </a:t>
            </a:r>
            <a:r>
              <a:rPr lang="en-US" dirty="0" smtClean="0"/>
              <a:t>names, baptismal </a:t>
            </a:r>
            <a:r>
              <a:rPr lang="en-US" dirty="0"/>
              <a:t>names, </a:t>
            </a:r>
            <a:r>
              <a:rPr lang="en-US" dirty="0" smtClean="0"/>
              <a:t>legal </a:t>
            </a:r>
            <a:r>
              <a:rPr lang="en-US" dirty="0"/>
              <a:t>changes, etc.) </a:t>
            </a:r>
            <a:endParaRPr lang="en-US" dirty="0" smtClean="0"/>
          </a:p>
          <a:p>
            <a:pPr marL="914400" lvl="1" indent="-274320">
              <a:lnSpc>
                <a:spcPct val="120000"/>
              </a:lnSpc>
              <a:spcBef>
                <a:spcPts val="0"/>
              </a:spcBef>
              <a:spcAft>
                <a:spcPts val="600"/>
              </a:spcAft>
              <a:buFont typeface="Arial" panose="020B0604020202020204" pitchFamily="34" charset="0"/>
              <a:buChar char="•"/>
            </a:pPr>
            <a:r>
              <a:rPr lang="en-US" dirty="0" smtClean="0"/>
              <a:t>others </a:t>
            </a:r>
            <a:r>
              <a:rPr lang="en-US" dirty="0"/>
              <a:t>remain undated such as nicknames, names spelled differently in various records (i.e., census enumerations, newspapers accounts, family records, etc.).</a:t>
            </a:r>
          </a:p>
          <a:p>
            <a:pPr marL="514350" indent="-274320">
              <a:lnSpc>
                <a:spcPct val="120000"/>
              </a:lnSpc>
              <a:spcBef>
                <a:spcPts val="0"/>
              </a:spcBef>
              <a:spcAft>
                <a:spcPts val="600"/>
              </a:spcAft>
              <a:buFont typeface="+mj-lt"/>
              <a:buAutoNum type="arabicPeriod"/>
            </a:pPr>
            <a:r>
              <a:rPr lang="en-US" dirty="0" smtClean="0"/>
              <a:t>The </a:t>
            </a:r>
            <a:r>
              <a:rPr lang="en-US" dirty="0"/>
              <a:t>Tag Sentence is only applicable to non-Primary Name Tags as the Primary Name Tag does not use a Sentence.  Its usage in narrative reports is controlled by the report style.  However, a non-Primary name can be substituted for the Primary name in the Sentence of any other Tag as the user prefers.  This substitution is done on a Tag by Tag basis.</a:t>
            </a:r>
          </a:p>
          <a:p>
            <a:pPr marL="514350" indent="-274320">
              <a:lnSpc>
                <a:spcPct val="120000"/>
              </a:lnSpc>
              <a:spcBef>
                <a:spcPts val="0"/>
              </a:spcBef>
              <a:spcAft>
                <a:spcPts val="600"/>
              </a:spcAft>
              <a:buFont typeface="+mj-lt"/>
              <a:buAutoNum type="arabicPeriod"/>
            </a:pPr>
            <a:r>
              <a:rPr lang="en-US" dirty="0"/>
              <a:t> </a:t>
            </a:r>
            <a:r>
              <a:rPr lang="en-US" dirty="0" smtClean="0"/>
              <a:t>All </a:t>
            </a:r>
            <a:r>
              <a:rPr lang="en-US" dirty="0"/>
              <a:t>Name Tags make use of the Name Style assigned to the Tag.  Any Name Tag Type may have a default Name Style assigned although another Name Style may be assigned to any individual Name Tag.  Styles are intended to allow the user to vary how a name may be presented based on the various name sub-fields of the Tag.</a:t>
            </a:r>
          </a:p>
          <a:p>
            <a:pPr marL="514350" indent="-274320">
              <a:lnSpc>
                <a:spcPct val="120000"/>
              </a:lnSpc>
              <a:spcBef>
                <a:spcPts val="0"/>
              </a:spcBef>
              <a:spcAft>
                <a:spcPts val="600"/>
              </a:spcAft>
              <a:buFont typeface="+mj-lt"/>
              <a:buAutoNum type="arabicPeriod"/>
            </a:pPr>
            <a:r>
              <a:rPr lang="en-US" dirty="0"/>
              <a:t> </a:t>
            </a:r>
            <a:r>
              <a:rPr lang="en-US" dirty="0" smtClean="0"/>
              <a:t>There </a:t>
            </a:r>
            <a:r>
              <a:rPr lang="en-US" dirty="0"/>
              <a:t>are nine name sub-fields for each Name Tag although by default only four sub-fields are used at any specific time.  Custom Name Styles may be created that utilize more (or less) of the name sub-fields.  There are two general usages for name Tags -  for reports and display, and for sorting Picklists and the Project Explorer</a:t>
            </a:r>
          </a:p>
        </p:txBody>
      </p:sp>
    </p:spTree>
    <p:extLst>
      <p:ext uri="{BB962C8B-B14F-4D97-AF65-F5344CB8AC3E}">
        <p14:creationId xmlns:p14="http://schemas.microsoft.com/office/powerpoint/2010/main" val="30355282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Name </a:t>
            </a:r>
            <a:r>
              <a:rPr lang="en-US" dirty="0" smtClean="0"/>
              <a:t>Tags (from Lee Hoffman)</a:t>
            </a:r>
            <a:endParaRPr lang="en-US" dirty="0"/>
          </a:p>
        </p:txBody>
      </p:sp>
      <p:sp>
        <p:nvSpPr>
          <p:cNvPr id="3" name="Content Placeholder 2"/>
          <p:cNvSpPr>
            <a:spLocks noGrp="1"/>
          </p:cNvSpPr>
          <p:nvPr>
            <p:ph idx="1"/>
          </p:nvPr>
        </p:nvSpPr>
        <p:spPr/>
        <p:txBody>
          <a:bodyPr>
            <a:normAutofit fontScale="40000" lnSpcReduction="20000"/>
          </a:bodyPr>
          <a:lstStyle/>
          <a:p>
            <a:pPr marL="0" indent="0">
              <a:buNone/>
            </a:pPr>
            <a:r>
              <a:rPr lang="en-US" sz="5000" dirty="0"/>
              <a:t>The default (on installation) Name Style assigned to Name Tags uses the following four  fields for display and reports </a:t>
            </a:r>
            <a:r>
              <a:rPr lang="en-US" sz="5000" dirty="0" smtClean="0"/>
              <a:t>– </a:t>
            </a:r>
          </a:p>
          <a:p>
            <a:r>
              <a:rPr lang="en-US" sz="5000" dirty="0" smtClean="0"/>
              <a:t>Prefix</a:t>
            </a:r>
            <a:r>
              <a:rPr lang="en-US" sz="5000" dirty="0"/>
              <a:t>, </a:t>
            </a:r>
            <a:endParaRPr lang="en-US" sz="5000" dirty="0" smtClean="0"/>
          </a:p>
          <a:p>
            <a:r>
              <a:rPr lang="en-US" sz="5000" dirty="0" err="1" smtClean="0"/>
              <a:t>GivenName</a:t>
            </a:r>
            <a:r>
              <a:rPr lang="en-US" sz="5000" dirty="0"/>
              <a:t>, </a:t>
            </a:r>
            <a:endParaRPr lang="en-US" sz="5000" dirty="0" smtClean="0"/>
          </a:p>
          <a:p>
            <a:r>
              <a:rPr lang="en-US" sz="5000" dirty="0" smtClean="0"/>
              <a:t>Surname</a:t>
            </a:r>
            <a:r>
              <a:rPr lang="en-US" sz="5000" dirty="0"/>
              <a:t>, and </a:t>
            </a:r>
            <a:endParaRPr lang="en-US" sz="5000" dirty="0" smtClean="0"/>
          </a:p>
          <a:p>
            <a:r>
              <a:rPr lang="en-US" sz="5000" dirty="0" smtClean="0"/>
              <a:t>Suffix</a:t>
            </a:r>
            <a:r>
              <a:rPr lang="en-US" sz="5000" dirty="0"/>
              <a:t>. </a:t>
            </a:r>
            <a:endParaRPr lang="en-US" sz="5000" dirty="0" smtClean="0"/>
          </a:p>
          <a:p>
            <a:pPr marL="0" indent="0">
              <a:buNone/>
            </a:pPr>
            <a:endParaRPr lang="en-US" sz="5000" dirty="0"/>
          </a:p>
          <a:p>
            <a:pPr marL="0" indent="0">
              <a:buNone/>
            </a:pPr>
            <a:r>
              <a:rPr lang="en-US" sz="5000" dirty="0" smtClean="0"/>
              <a:t>The </a:t>
            </a:r>
            <a:r>
              <a:rPr lang="en-US" sz="5000" dirty="0"/>
              <a:t>usage for sorting purposes also uses the Prefix and Suffix, but uses the </a:t>
            </a:r>
            <a:r>
              <a:rPr lang="en-US" sz="5000" dirty="0" err="1"/>
              <a:t>SortGiven</a:t>
            </a:r>
            <a:r>
              <a:rPr lang="en-US" sz="5000" dirty="0"/>
              <a:t> and </a:t>
            </a:r>
            <a:r>
              <a:rPr lang="en-US" sz="5000" dirty="0" err="1"/>
              <a:t>SortSurname</a:t>
            </a:r>
            <a:r>
              <a:rPr lang="en-US" sz="5000" dirty="0" smtClean="0"/>
              <a:t>. This is </a:t>
            </a:r>
            <a:r>
              <a:rPr lang="en-US" sz="5000" dirty="0"/>
              <a:t>the reason some users may experience  odd sorting of Picklists and the Project Explorer.  In most cases, the user does not need to be concerned with the </a:t>
            </a:r>
            <a:r>
              <a:rPr lang="en-US" sz="5000" dirty="0" err="1"/>
              <a:t>SortGiven</a:t>
            </a:r>
            <a:r>
              <a:rPr lang="en-US" sz="5000" dirty="0"/>
              <a:t> or </a:t>
            </a:r>
            <a:r>
              <a:rPr lang="en-US" sz="5000" dirty="0" err="1"/>
              <a:t>SortSurname</a:t>
            </a:r>
            <a:r>
              <a:rPr lang="en-US" sz="5000" dirty="0"/>
              <a:t> sub-fields because </a:t>
            </a:r>
            <a:r>
              <a:rPr lang="en-US" sz="5000" dirty="0" smtClean="0"/>
              <a:t>an </a:t>
            </a:r>
            <a:r>
              <a:rPr lang="en-US" sz="5000" dirty="0"/>
              <a:t>entry or change to a </a:t>
            </a:r>
            <a:r>
              <a:rPr lang="en-US" sz="5000" dirty="0" err="1"/>
              <a:t>GivenName</a:t>
            </a:r>
            <a:r>
              <a:rPr lang="en-US" sz="5000" dirty="0"/>
              <a:t> or Surname sub-field is copied to the corresponding sort sub-field.  But, if the user wishes to have a name (either </a:t>
            </a:r>
            <a:r>
              <a:rPr lang="en-US" sz="5000" dirty="0" err="1"/>
              <a:t>GivenNane</a:t>
            </a:r>
            <a:r>
              <a:rPr lang="en-US" sz="5000" dirty="0"/>
              <a:t> or Surname or both) sorted differently then the </a:t>
            </a:r>
            <a:r>
              <a:rPr lang="en-US" sz="5000" dirty="0" err="1"/>
              <a:t>SortGiven</a:t>
            </a:r>
            <a:r>
              <a:rPr lang="en-US" sz="5000" dirty="0"/>
              <a:t> or </a:t>
            </a:r>
            <a:r>
              <a:rPr lang="en-US" sz="5000" dirty="0" err="1"/>
              <a:t>SortSurname</a:t>
            </a:r>
            <a:r>
              <a:rPr lang="en-US" sz="5000" dirty="0"/>
              <a:t> may be changed as desired to effect that desired sort order.</a:t>
            </a:r>
          </a:p>
          <a:p>
            <a:pPr marL="0" indent="0">
              <a:buNone/>
            </a:pPr>
            <a:r>
              <a:rPr lang="en-US" sz="4800" dirty="0"/>
              <a:t> </a:t>
            </a:r>
          </a:p>
          <a:p>
            <a:pPr marL="240030" indent="0">
              <a:lnSpc>
                <a:spcPct val="120000"/>
              </a:lnSpc>
              <a:spcBef>
                <a:spcPts val="0"/>
              </a:spcBef>
              <a:spcAft>
                <a:spcPts val="600"/>
              </a:spcAft>
              <a:buNone/>
            </a:pPr>
            <a:endParaRPr lang="en-US" dirty="0"/>
          </a:p>
        </p:txBody>
      </p:sp>
    </p:spTree>
    <p:extLst>
      <p:ext uri="{BB962C8B-B14F-4D97-AF65-F5344CB8AC3E}">
        <p14:creationId xmlns:p14="http://schemas.microsoft.com/office/powerpoint/2010/main" val="29830980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Name </a:t>
            </a:r>
            <a:r>
              <a:rPr lang="en-US" dirty="0" smtClean="0"/>
              <a:t>Tags (from Lee Hoffman)</a:t>
            </a:r>
            <a:endParaRPr lang="en-US" dirty="0"/>
          </a:p>
        </p:txBody>
      </p:sp>
      <p:sp>
        <p:nvSpPr>
          <p:cNvPr id="3" name="Content Placeholder 2"/>
          <p:cNvSpPr>
            <a:spLocks noGrp="1"/>
          </p:cNvSpPr>
          <p:nvPr>
            <p:ph idx="1"/>
          </p:nvPr>
        </p:nvSpPr>
        <p:spPr>
          <a:xfrm>
            <a:off x="457200" y="1600200"/>
            <a:ext cx="8229600" cy="5069160"/>
          </a:xfrm>
        </p:spPr>
        <p:txBody>
          <a:bodyPr>
            <a:normAutofit fontScale="32500" lnSpcReduction="20000"/>
          </a:bodyPr>
          <a:lstStyle/>
          <a:p>
            <a:pPr marL="0" indent="0">
              <a:buNone/>
            </a:pPr>
            <a:r>
              <a:rPr lang="en-US" sz="6200" dirty="0" smtClean="0"/>
              <a:t>Most </a:t>
            </a:r>
            <a:r>
              <a:rPr lang="en-US" sz="6200" dirty="0"/>
              <a:t>of </a:t>
            </a:r>
            <a:r>
              <a:rPr lang="en-US" sz="6200" dirty="0" smtClean="0"/>
              <a:t>us </a:t>
            </a:r>
            <a:r>
              <a:rPr lang="en-US" sz="6200" dirty="0"/>
              <a:t>have Surnames that are spelled differently for different branches of the family.  In many cases, simply adding a Custom Name-</a:t>
            </a:r>
            <a:r>
              <a:rPr lang="en-US" sz="6200" dirty="0" err="1"/>
              <a:t>Std</a:t>
            </a:r>
            <a:r>
              <a:rPr lang="en-US" sz="6200" dirty="0"/>
              <a:t> (or -</a:t>
            </a:r>
            <a:r>
              <a:rPr lang="en-US" sz="6200" dirty="0" err="1"/>
              <a:t>NStd</a:t>
            </a:r>
            <a:r>
              <a:rPr lang="en-US" sz="6200" dirty="0"/>
              <a:t>) Tag to those with different spellings can help finding those persons quickly in the Picklist when you forget that the different spelling is used.  However, even that expedient can make it awkward in finding a descendant with a different spelling.  Thus, the </a:t>
            </a:r>
            <a:r>
              <a:rPr lang="en-US" sz="6200" dirty="0" err="1"/>
              <a:t>SortGiven</a:t>
            </a:r>
            <a:r>
              <a:rPr lang="en-US" sz="6200" dirty="0"/>
              <a:t> and/or </a:t>
            </a:r>
            <a:r>
              <a:rPr lang="en-US" sz="6200" dirty="0" err="1"/>
              <a:t>SortSurname</a:t>
            </a:r>
            <a:r>
              <a:rPr lang="en-US" sz="6200" dirty="0"/>
              <a:t> fields may be changed to let the person be sorted together with others of the "standard" spelling.</a:t>
            </a:r>
          </a:p>
          <a:p>
            <a:pPr marL="0" indent="0">
              <a:buNone/>
            </a:pPr>
            <a:r>
              <a:rPr lang="en-US" sz="6200" dirty="0"/>
              <a:t> </a:t>
            </a:r>
          </a:p>
          <a:p>
            <a:pPr marL="0" indent="0">
              <a:buNone/>
            </a:pPr>
            <a:r>
              <a:rPr lang="en-US" sz="6200" dirty="0"/>
              <a:t>However, this last can make the Picklist/Project Explorer appear to be out of order and sometimes a name can be "hidden" because it is sorted differently.  For example, my earliest Hoffman ancestor's name was spelled as Hofmann and different descendants used a variety of spellings -- </a:t>
            </a:r>
            <a:r>
              <a:rPr lang="en-US" sz="6200" dirty="0" err="1"/>
              <a:t>Hofman</a:t>
            </a:r>
            <a:r>
              <a:rPr lang="en-US" sz="6200" dirty="0"/>
              <a:t>, Hoffman, </a:t>
            </a:r>
            <a:r>
              <a:rPr lang="en-US" sz="6200" dirty="0" err="1"/>
              <a:t>Hufman</a:t>
            </a:r>
            <a:r>
              <a:rPr lang="en-US" sz="6200" dirty="0"/>
              <a:t>, Huffman, etc.  If I select Hoffman as a "standard" spelling and assign that to all branches of the family then it is can be easier to find any one descendant using the single "standard" spelling although the appearance of the Picklist/Project Explorer looks odd.  Further, if I forget to use the "standard" spelling in a search of the Picklist and search for the actual spelling, I may have a hard time finding the </a:t>
            </a:r>
            <a:r>
              <a:rPr lang="en-US" sz="6200" dirty="0" smtClean="0"/>
              <a:t>person.</a:t>
            </a:r>
          </a:p>
          <a:p>
            <a:pPr marL="0" indent="0">
              <a:buNone/>
            </a:pPr>
            <a:r>
              <a:rPr lang="en-US" sz="4800" dirty="0" smtClean="0"/>
              <a:t> </a:t>
            </a:r>
          </a:p>
          <a:p>
            <a:pPr marL="240030" indent="0">
              <a:lnSpc>
                <a:spcPct val="120000"/>
              </a:lnSpc>
              <a:spcBef>
                <a:spcPts val="0"/>
              </a:spcBef>
              <a:spcAft>
                <a:spcPts val="600"/>
              </a:spcAft>
              <a:buNone/>
            </a:pPr>
            <a:endParaRPr lang="en-US" dirty="0"/>
          </a:p>
        </p:txBody>
      </p:sp>
    </p:spTree>
    <p:extLst>
      <p:ext uri="{BB962C8B-B14F-4D97-AF65-F5344CB8AC3E}">
        <p14:creationId xmlns:p14="http://schemas.microsoft.com/office/powerpoint/2010/main" val="21653909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Name </a:t>
            </a:r>
            <a:r>
              <a:rPr lang="en-US" dirty="0" smtClean="0"/>
              <a:t>Tags (from Lee Hoffman)</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smtClean="0"/>
              <a:t>So</a:t>
            </a:r>
            <a:r>
              <a:rPr lang="en-US" dirty="0"/>
              <a:t>, there are advantages and disadvantages to all schemes mentioned above.  The user needs to evaluate them all and maybe even try.  The TMG Utility may be used to globally change the sort fields as desired (or change them back -- or just restore the change from a TMG Backup).  With the global change, the user can actually see how the different changes affect the Picklist/Project Explorer and if the change is desirable on a permanent basis.  Keep in mind that if a sort order is changed globally using the TMG Utility, that does not mean that newly added names will follow that change -- those must be changed as they are entered.</a:t>
            </a:r>
          </a:p>
          <a:p>
            <a:pPr marL="0" indent="0">
              <a:buNone/>
            </a:pPr>
            <a:r>
              <a:rPr lang="en-US" dirty="0"/>
              <a:t> </a:t>
            </a:r>
          </a:p>
          <a:p>
            <a:pPr marL="0" indent="0">
              <a:buNone/>
            </a:pPr>
            <a:r>
              <a:rPr lang="en-US" dirty="0" smtClean="0"/>
              <a:t>This illustrates </a:t>
            </a:r>
            <a:r>
              <a:rPr lang="en-US" dirty="0"/>
              <a:t>some of the power of TMG to help the user control the data in a project.  However, if a change is to be made, it also means that the user should be aware of the possible outcomes and test the change as fully as possible to see what the outcomes may be.  It could be disconcerting for a user to know that a person has been entered but can't find the person because the user has forgotten that the person has been entered one </a:t>
            </a:r>
            <a:r>
              <a:rPr lang="en-US" dirty="0" smtClean="0"/>
              <a:t>way, </a:t>
            </a:r>
            <a:r>
              <a:rPr lang="en-US" dirty="0"/>
              <a:t>but keeps trying to find the person another way.  This situation can apply even if the Sort fields have not been changed.</a:t>
            </a:r>
          </a:p>
          <a:p>
            <a:pPr marL="240030" indent="0">
              <a:lnSpc>
                <a:spcPct val="120000"/>
              </a:lnSpc>
              <a:spcBef>
                <a:spcPts val="0"/>
              </a:spcBef>
              <a:spcAft>
                <a:spcPts val="600"/>
              </a:spcAft>
              <a:buNone/>
            </a:pPr>
            <a:endParaRPr lang="en-US" dirty="0"/>
          </a:p>
        </p:txBody>
      </p:sp>
    </p:spTree>
    <p:extLst>
      <p:ext uri="{BB962C8B-B14F-4D97-AF65-F5344CB8AC3E}">
        <p14:creationId xmlns:p14="http://schemas.microsoft.com/office/powerpoint/2010/main" val="4350085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Restore</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solidFill>
                  <a:srgbClr val="FF0000"/>
                </a:solidFill>
              </a:rPr>
              <a:t>My </a:t>
            </a:r>
            <a:r>
              <a:rPr lang="en-US" dirty="0">
                <a:solidFill>
                  <a:srgbClr val="FF0000"/>
                </a:solidFill>
              </a:rPr>
              <a:t>hard drive on my computer died this weekend and a new hard drive has </a:t>
            </a:r>
            <a:r>
              <a:rPr lang="en-US" dirty="0" smtClean="0">
                <a:solidFill>
                  <a:srgbClr val="FF0000"/>
                </a:solidFill>
              </a:rPr>
              <a:t>been </a:t>
            </a:r>
            <a:r>
              <a:rPr lang="en-US" dirty="0">
                <a:solidFill>
                  <a:srgbClr val="FF0000"/>
                </a:solidFill>
              </a:rPr>
              <a:t>installed. I was able to install TMG and restore my main project </a:t>
            </a:r>
            <a:r>
              <a:rPr lang="en-US" dirty="0" smtClean="0">
                <a:solidFill>
                  <a:srgbClr val="FF0000"/>
                </a:solidFill>
              </a:rPr>
              <a:t>file</a:t>
            </a:r>
            <a:r>
              <a:rPr lang="en-US" dirty="0">
                <a:solidFill>
                  <a:srgbClr val="FF0000"/>
                </a:solidFill>
              </a:rPr>
              <a:t>. I have another project that I have backed up and want to put on </a:t>
            </a:r>
            <a:r>
              <a:rPr lang="en-US" dirty="0" smtClean="0">
                <a:solidFill>
                  <a:srgbClr val="FF0000"/>
                </a:solidFill>
              </a:rPr>
              <a:t>TMG</a:t>
            </a:r>
            <a:r>
              <a:rPr lang="en-US" dirty="0">
                <a:solidFill>
                  <a:srgbClr val="FF0000"/>
                </a:solidFill>
              </a:rPr>
              <a:t>. Do I select Restore from the screen where the project I have </a:t>
            </a:r>
            <a:r>
              <a:rPr lang="en-US" dirty="0" smtClean="0">
                <a:solidFill>
                  <a:srgbClr val="FF0000"/>
                </a:solidFill>
              </a:rPr>
              <a:t>&gt;</a:t>
            </a:r>
            <a:r>
              <a:rPr lang="en-US" dirty="0">
                <a:solidFill>
                  <a:srgbClr val="FF0000"/>
                </a:solidFill>
              </a:rPr>
              <a:t>already restored is showing?</a:t>
            </a:r>
          </a:p>
          <a:p>
            <a:pPr marL="0" indent="0">
              <a:buNone/>
            </a:pPr>
            <a:r>
              <a:rPr lang="en-US" dirty="0"/>
              <a:t> </a:t>
            </a:r>
          </a:p>
          <a:p>
            <a:pPr marL="0" indent="0">
              <a:buNone/>
            </a:pPr>
            <a:r>
              <a:rPr lang="en-US" dirty="0" smtClean="0"/>
              <a:t>LH: That </a:t>
            </a:r>
            <a:r>
              <a:rPr lang="en-US" dirty="0"/>
              <a:t>would be fine.  I usually close the open project, but that is </a:t>
            </a:r>
            <a:r>
              <a:rPr lang="en-US" dirty="0" smtClean="0"/>
              <a:t>not </a:t>
            </a:r>
            <a:r>
              <a:rPr lang="en-US" dirty="0"/>
              <a:t>necessary.   But, either way, once the SQZ file that I want to </a:t>
            </a:r>
            <a:r>
              <a:rPr lang="en-US" dirty="0" smtClean="0"/>
              <a:t>restore </a:t>
            </a:r>
            <a:r>
              <a:rPr lang="en-US" dirty="0"/>
              <a:t>is selected and I am in the Restore Wizard under Step 2, I usually "Restore project to this folder" by selecting the desired folder.  If the desired folder has not been created, you can just enter it in the field and TMG will ask if you want to create the folder and it will create it before restoring the project there.</a:t>
            </a:r>
          </a:p>
          <a:p>
            <a:pPr marL="0" indent="0">
              <a:buNone/>
            </a:pPr>
            <a:r>
              <a:rPr lang="en-US" dirty="0"/>
              <a:t> </a:t>
            </a:r>
          </a:p>
          <a:p>
            <a:pPr marL="0" indent="0">
              <a:buNone/>
            </a:pPr>
            <a:r>
              <a:rPr lang="en-US" dirty="0" smtClean="0"/>
              <a:t>I </a:t>
            </a:r>
            <a:r>
              <a:rPr lang="en-US" dirty="0"/>
              <a:t>always back up after each session -- even if I have </a:t>
            </a:r>
            <a:r>
              <a:rPr lang="en-US" dirty="0" smtClean="0"/>
              <a:t>only </a:t>
            </a:r>
            <a:r>
              <a:rPr lang="en-US" dirty="0"/>
              <a:t>been looking and not editing.  This often means I have multiple backups of the same "version" of my project, but better safe than sorry.</a:t>
            </a:r>
          </a:p>
          <a:p>
            <a:pPr marL="0" indent="0">
              <a:buNone/>
            </a:pPr>
            <a:endParaRPr lang="en-US" dirty="0"/>
          </a:p>
        </p:txBody>
      </p:sp>
    </p:spTree>
    <p:extLst>
      <p:ext uri="{BB962C8B-B14F-4D97-AF65-F5344CB8AC3E}">
        <p14:creationId xmlns:p14="http://schemas.microsoft.com/office/powerpoint/2010/main" val="35278323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Up</a:t>
            </a:r>
            <a:endParaRPr lang="en-US" dirty="0"/>
          </a:p>
        </p:txBody>
      </p:sp>
      <p:pic>
        <p:nvPicPr>
          <p:cNvPr id="4" name="Content Placeholder 3"/>
          <p:cNvPicPr>
            <a:picLocks noGrp="1" noChangeAspect="1"/>
          </p:cNvPicPr>
          <p:nvPr>
            <p:ph idx="1"/>
          </p:nvPr>
        </p:nvPicPr>
        <p:blipFill>
          <a:blip r:embed="rId3"/>
          <a:stretch>
            <a:fillRect/>
          </a:stretch>
        </p:blipFill>
        <p:spPr>
          <a:xfrm>
            <a:off x="457200" y="1720056"/>
            <a:ext cx="8229600" cy="4286250"/>
          </a:xfrm>
          <a:prstGeom prst="rect">
            <a:avLst/>
          </a:prstGeom>
        </p:spPr>
      </p:pic>
      <p:sp>
        <p:nvSpPr>
          <p:cNvPr id="5" name="Up Arrow 4"/>
          <p:cNvSpPr/>
          <p:nvPr/>
        </p:nvSpPr>
        <p:spPr>
          <a:xfrm>
            <a:off x="4067944" y="5085184"/>
            <a:ext cx="720080" cy="792088"/>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eft Arrow 5"/>
          <p:cNvSpPr/>
          <p:nvPr/>
        </p:nvSpPr>
        <p:spPr>
          <a:xfrm>
            <a:off x="8506780" y="3284984"/>
            <a:ext cx="360040" cy="504056"/>
          </a:xfrm>
          <a:prstGeom prst="leftArrow">
            <a:avLst>
              <a:gd name="adj1" fmla="val 50000"/>
              <a:gd name="adj2" fmla="val 579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85237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Genealogy for </a:t>
            </a:r>
            <a:r>
              <a:rPr lang="en-US" b="1" dirty="0" smtClean="0"/>
              <a:t>Beginners Workshop</a:t>
            </a:r>
            <a:endParaRPr lang="en-US" b="1" dirty="0"/>
          </a:p>
        </p:txBody>
      </p:sp>
      <p:sp>
        <p:nvSpPr>
          <p:cNvPr id="3" name="Content Placeholder 2"/>
          <p:cNvSpPr>
            <a:spLocks noGrp="1"/>
          </p:cNvSpPr>
          <p:nvPr>
            <p:ph idx="1"/>
          </p:nvPr>
        </p:nvSpPr>
        <p:spPr>
          <a:xfrm>
            <a:off x="457200" y="1600200"/>
            <a:ext cx="8229600" cy="2548880"/>
          </a:xfrm>
        </p:spPr>
        <p:txBody>
          <a:bodyPr>
            <a:normAutofit fontScale="85000" lnSpcReduction="10000"/>
          </a:bodyPr>
          <a:lstStyle/>
          <a:p>
            <a:pPr marL="0" indent="0">
              <a:buNone/>
            </a:pPr>
            <a:r>
              <a:rPr lang="en-US" sz="3100" dirty="0" smtClean="0"/>
              <a:t>In conjunction with Gene-O-Rama, Ottawa Branch will be running a </a:t>
            </a:r>
            <a:r>
              <a:rPr lang="en-US" sz="3100" b="1" dirty="0" smtClean="0"/>
              <a:t>Genealogy for Beginners Workshop </a:t>
            </a:r>
            <a:r>
              <a:rPr lang="en-US" sz="3100" dirty="0" smtClean="0"/>
              <a:t>on Friday 13 Apr at Confederation Education Centre (1645 Woodroffe Avenue), based on our successful Back-to </a:t>
            </a:r>
            <a:r>
              <a:rPr lang="en-US" sz="3100" smtClean="0"/>
              <a:t>Basics series.</a:t>
            </a:r>
            <a:endParaRPr lang="en-US" sz="3100" dirty="0" smtClean="0"/>
          </a:p>
          <a:p>
            <a:pPr marL="0" indent="0">
              <a:buNone/>
            </a:pPr>
            <a:r>
              <a:rPr lang="en-US" sz="3100" dirty="0" smtClean="0"/>
              <a:t>Cost: </a:t>
            </a:r>
            <a:r>
              <a:rPr lang="en-US" sz="3100" dirty="0"/>
              <a:t>$15 </a:t>
            </a:r>
            <a:r>
              <a:rPr lang="en-US" sz="3100" dirty="0" smtClean="0"/>
              <a:t>pre-registered, </a:t>
            </a:r>
            <a:r>
              <a:rPr lang="en-US" sz="3100" dirty="0"/>
              <a:t>$20 at the door</a:t>
            </a:r>
          </a:p>
          <a:p>
            <a:pPr marL="0" indent="0">
              <a:buNone/>
            </a:pPr>
            <a:r>
              <a:rPr lang="en-US" sz="2600" dirty="0" smtClean="0"/>
              <a:t>	</a:t>
            </a:r>
            <a:r>
              <a:rPr lang="en-US" sz="3100" dirty="0" smtClean="0"/>
              <a:t> </a:t>
            </a:r>
            <a:endParaRPr lang="en-US" sz="3100" dirty="0"/>
          </a:p>
        </p:txBody>
      </p:sp>
      <p:graphicFrame>
        <p:nvGraphicFramePr>
          <p:cNvPr id="4" name="Table 3"/>
          <p:cNvGraphicFramePr>
            <a:graphicFrameLocks noGrp="1"/>
          </p:cNvGraphicFramePr>
          <p:nvPr>
            <p:extLst>
              <p:ext uri="{D42A27DB-BD31-4B8C-83A1-F6EECF244321}">
                <p14:modId xmlns:p14="http://schemas.microsoft.com/office/powerpoint/2010/main" val="2778170677"/>
              </p:ext>
            </p:extLst>
          </p:nvPr>
        </p:nvGraphicFramePr>
        <p:xfrm>
          <a:off x="457200" y="3717032"/>
          <a:ext cx="8229600" cy="2808311"/>
        </p:xfrm>
        <a:graphic>
          <a:graphicData uri="http://schemas.openxmlformats.org/drawingml/2006/table">
            <a:tbl>
              <a:tblPr firstRow="1" bandRow="1">
                <a:tableStyleId>{5C22544A-7EE6-4342-B048-85BDC9FD1C3A}</a:tableStyleId>
              </a:tblPr>
              <a:tblGrid>
                <a:gridCol w="2170584"/>
                <a:gridCol w="6059016"/>
              </a:tblGrid>
              <a:tr h="361005">
                <a:tc>
                  <a:txBody>
                    <a:bodyPr/>
                    <a:lstStyle/>
                    <a:p>
                      <a:endParaRPr lang="en-US" dirty="0"/>
                    </a:p>
                  </a:txBody>
                  <a:tcPr/>
                </a:tc>
                <a:tc>
                  <a:txBody>
                    <a:bodyPr/>
                    <a:lstStyle/>
                    <a:p>
                      <a:r>
                        <a:rPr lang="en-US" dirty="0" smtClean="0"/>
                        <a:t>TOPIC</a:t>
                      </a:r>
                      <a:endParaRPr lang="en-US" dirty="0"/>
                    </a:p>
                  </a:txBody>
                  <a:tcPr/>
                </a:tc>
              </a:tr>
              <a:tr h="361005">
                <a:tc>
                  <a:txBody>
                    <a:bodyPr/>
                    <a:lstStyle/>
                    <a:p>
                      <a:r>
                        <a:rPr lang="en-US" sz="1800" dirty="0" smtClean="0"/>
                        <a:t>9:30 to 10:30</a:t>
                      </a:r>
                      <a:endParaRPr lang="en-US" dirty="0"/>
                    </a:p>
                  </a:txBody>
                  <a:tcPr/>
                </a:tc>
                <a:tc>
                  <a:txBody>
                    <a:bodyPr/>
                    <a:lstStyle/>
                    <a:p>
                      <a:r>
                        <a:rPr lang="en-US" sz="1800" dirty="0" smtClean="0"/>
                        <a:t>Getting Started – Mike More</a:t>
                      </a:r>
                      <a:endParaRPr lang="en-US" dirty="0"/>
                    </a:p>
                  </a:txBody>
                  <a:tcPr/>
                </a:tc>
              </a:tr>
              <a:tr h="623104">
                <a:tc>
                  <a:txBody>
                    <a:bodyPr/>
                    <a:lstStyle/>
                    <a:p>
                      <a:r>
                        <a:rPr lang="en-US" sz="1800" dirty="0" smtClean="0"/>
                        <a:t>11:00 to 12:00 </a:t>
                      </a:r>
                      <a:endParaRPr lang="en-US" dirty="0"/>
                    </a:p>
                  </a:txBody>
                  <a:tcPr/>
                </a:tc>
                <a:tc>
                  <a:txBody>
                    <a:bodyPr/>
                    <a:lstStyle/>
                    <a:p>
                      <a:r>
                        <a:rPr lang="en-US" sz="1800" dirty="0" smtClean="0"/>
                        <a:t>Discovering Ancestors through Census Information </a:t>
                      </a:r>
                    </a:p>
                    <a:p>
                      <a:r>
                        <a:rPr lang="en-US" sz="1800" dirty="0" smtClean="0"/>
                        <a:t>– Gloria Tubman</a:t>
                      </a:r>
                      <a:endParaRPr lang="en-US" dirty="0"/>
                    </a:p>
                  </a:txBody>
                  <a:tcPr/>
                </a:tc>
              </a:tr>
              <a:tr h="3610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Lunch (not provided)</a:t>
                      </a:r>
                      <a:endParaRPr lang="en-US" sz="1600" dirty="0" smtClean="0"/>
                    </a:p>
                  </a:txBody>
                  <a:tcPr/>
                </a:tc>
                <a:tc>
                  <a:txBody>
                    <a:bodyPr/>
                    <a:lstStyle/>
                    <a:p>
                      <a:endParaRPr lang="en-US"/>
                    </a:p>
                  </a:txBody>
                  <a:tcPr/>
                </a:tc>
              </a:tr>
              <a:tr h="623104">
                <a:tc>
                  <a:txBody>
                    <a:bodyPr/>
                    <a:lstStyle/>
                    <a:p>
                      <a:r>
                        <a:rPr lang="en-US" sz="1800" dirty="0" smtClean="0"/>
                        <a:t>13:30 to 14:30 </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Are You a “Trust Me” Genealogist? (Citation of Sources)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 Mike More</a:t>
                      </a:r>
                      <a:endParaRPr lang="en-US" dirty="0"/>
                    </a:p>
                  </a:txBody>
                  <a:tcPr/>
                </a:tc>
              </a:tr>
              <a:tr h="430871">
                <a:tc>
                  <a:txBody>
                    <a:bodyPr/>
                    <a:lstStyle/>
                    <a:p>
                      <a:r>
                        <a:rPr lang="en-US" sz="1800" dirty="0" smtClean="0"/>
                        <a:t>15:00 to 16:00</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Genetic Genealogy – Richard McGregor</a:t>
                      </a:r>
                      <a:endParaRPr lang="en-US" dirty="0"/>
                    </a:p>
                  </a:txBody>
                  <a:tcPr/>
                </a:tc>
              </a:tr>
            </a:tbl>
          </a:graphicData>
        </a:graphic>
      </p:graphicFrame>
    </p:spTree>
    <p:extLst>
      <p:ext uri="{BB962C8B-B14F-4D97-AF65-F5344CB8AC3E}">
        <p14:creationId xmlns:p14="http://schemas.microsoft.com/office/powerpoint/2010/main" val="494883534"/>
      </p:ext>
    </p:extLst>
  </p:cSld>
  <p:clrMapOvr>
    <a:masterClrMapping/>
  </p:clrMapOvr>
  <mc:AlternateContent xmlns:mc="http://schemas.openxmlformats.org/markup-compatibility/2006" xmlns:p14="http://schemas.microsoft.com/office/powerpoint/2010/main">
    <mc:Choice Requires="p14">
      <p:transition spd="slow" p14:dur="2000" advTm="17801"/>
    </mc:Choice>
    <mc:Fallback xmlns="">
      <p:transition spd="slow" advTm="17801"/>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Upcoming Presentations</a:t>
            </a:r>
          </a:p>
        </p:txBody>
      </p:sp>
      <p:sp>
        <p:nvSpPr>
          <p:cNvPr id="3" name="Content Placeholder 2"/>
          <p:cNvSpPr>
            <a:spLocks noGrp="1"/>
          </p:cNvSpPr>
          <p:nvPr>
            <p:ph idx="1"/>
          </p:nvPr>
        </p:nvSpPr>
        <p:spPr>
          <a:xfrm>
            <a:off x="628650" y="1700808"/>
            <a:ext cx="7886700" cy="4299942"/>
          </a:xfrm>
        </p:spPr>
        <p:txBody>
          <a:bodyPr vert="horz" lIns="68580" tIns="34290" rIns="68580" bIns="34290" rtlCol="0" anchor="t">
            <a:normAutofit fontScale="92500" lnSpcReduction="20000"/>
          </a:bodyPr>
          <a:lstStyle/>
          <a:p>
            <a:pPr algn="ctr">
              <a:buNone/>
            </a:pPr>
            <a:endParaRPr lang="en-US" sz="825" dirty="0"/>
          </a:p>
          <a:p>
            <a:pPr algn="ctr">
              <a:buNone/>
            </a:pPr>
            <a:r>
              <a:rPr lang="en-CA" b="1" dirty="0">
                <a:solidFill>
                  <a:srgbClr val="000000"/>
                </a:solidFill>
              </a:rPr>
              <a:t>Saturday 24 Mar</a:t>
            </a:r>
          </a:p>
          <a:p>
            <a:pPr algn="ctr">
              <a:buNone/>
            </a:pPr>
            <a:r>
              <a:rPr lang="en-US" dirty="0"/>
              <a:t>Municipal Records </a:t>
            </a:r>
          </a:p>
          <a:p>
            <a:pPr algn="ctr">
              <a:buNone/>
            </a:pPr>
            <a:r>
              <a:rPr lang="en-US" dirty="0"/>
              <a:t>Dr. Fraser Dunford</a:t>
            </a:r>
          </a:p>
          <a:p>
            <a:pPr algn="ctr">
              <a:buNone/>
            </a:pPr>
            <a:r>
              <a:rPr lang="en-CA" dirty="0"/>
              <a:t>1:00pm at City of Ottawa Archives</a:t>
            </a:r>
          </a:p>
          <a:p>
            <a:pPr algn="ctr">
              <a:buNone/>
            </a:pPr>
            <a:endParaRPr lang="en-CA" dirty="0"/>
          </a:p>
          <a:p>
            <a:pPr algn="ctr">
              <a:buNone/>
            </a:pPr>
            <a:r>
              <a:rPr lang="en-CA" b="1" dirty="0" smtClean="0">
                <a:solidFill>
                  <a:srgbClr val="000000"/>
                </a:solidFill>
              </a:rPr>
              <a:t>Saturday 28 Apr</a:t>
            </a:r>
          </a:p>
          <a:p>
            <a:pPr algn="ctr">
              <a:buNone/>
            </a:pPr>
            <a:r>
              <a:rPr lang="en-US" dirty="0"/>
              <a:t>George A. Snider, his sign, and his family </a:t>
            </a:r>
            <a:endParaRPr lang="en-US" dirty="0" smtClean="0"/>
          </a:p>
          <a:p>
            <a:pPr algn="ctr">
              <a:buNone/>
            </a:pPr>
            <a:r>
              <a:rPr lang="en-US" dirty="0"/>
              <a:t>Howard J. </a:t>
            </a:r>
            <a:r>
              <a:rPr lang="en-US" dirty="0" smtClean="0"/>
              <a:t>Simkover</a:t>
            </a:r>
          </a:p>
          <a:p>
            <a:pPr algn="ctr">
              <a:buNone/>
            </a:pPr>
            <a:r>
              <a:rPr lang="en-CA" dirty="0" smtClean="0"/>
              <a:t>1:00pm </a:t>
            </a:r>
            <a:r>
              <a:rPr lang="en-CA" dirty="0"/>
              <a:t>at City of Ottawa Archives</a:t>
            </a:r>
          </a:p>
        </p:txBody>
      </p:sp>
      <p:sp>
        <p:nvSpPr>
          <p:cNvPr id="4" name="Slide Number Placeholder 3"/>
          <p:cNvSpPr>
            <a:spLocks noGrp="1"/>
          </p:cNvSpPr>
          <p:nvPr>
            <p:ph type="sldNum" sz="quarter" idx="4294967295"/>
          </p:nvPr>
        </p:nvSpPr>
        <p:spPr>
          <a:xfrm>
            <a:off x="6057900" y="5624514"/>
            <a:ext cx="1600200" cy="273844"/>
          </a:xfrm>
        </p:spPr>
        <p:txBody>
          <a:bodyPr/>
          <a:lstStyle/>
          <a:p>
            <a:fld id="{C503B78F-149D-4870-987B-DD8D32DCE390}" type="slidenum">
              <a:rPr lang="en-US" smtClean="0"/>
              <a:pPr/>
              <a:t>4</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Tm="13046"/>
    </mc:Choice>
    <mc:Fallback xmlns="">
      <p:transition spd="slow" advTm="13046"/>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TMG Download</a:t>
            </a:r>
            <a:endParaRPr lang="en-US" dirty="0"/>
          </a:p>
        </p:txBody>
      </p:sp>
      <p:sp>
        <p:nvSpPr>
          <p:cNvPr id="3" name="Content Placeholder 2"/>
          <p:cNvSpPr>
            <a:spLocks noGrp="1"/>
          </p:cNvSpPr>
          <p:nvPr>
            <p:ph idx="1"/>
          </p:nvPr>
        </p:nvSpPr>
        <p:spPr>
          <a:xfrm>
            <a:off x="457200" y="1600200"/>
            <a:ext cx="8229600" cy="4997152"/>
          </a:xfrm>
        </p:spPr>
        <p:txBody>
          <a:bodyPr>
            <a:normAutofit fontScale="77500" lnSpcReduction="20000"/>
          </a:bodyPr>
          <a:lstStyle/>
          <a:p>
            <a:pPr marL="0" indent="0">
              <a:buNone/>
            </a:pPr>
            <a:r>
              <a:rPr lang="en-US" dirty="0"/>
              <a:t>TMG 9.05 USA Version </a:t>
            </a:r>
            <a:r>
              <a:rPr lang="en-US" u="sng" dirty="0">
                <a:hlinkClick r:id="rId3"/>
              </a:rPr>
              <a:t>http://www.whollygenes.com/files/tmg9setup.exe</a:t>
            </a:r>
            <a:endParaRPr lang="en-US" dirty="0"/>
          </a:p>
          <a:p>
            <a:pPr marL="0" indent="0">
              <a:buNone/>
            </a:pPr>
            <a:r>
              <a:rPr lang="en-US" dirty="0"/>
              <a:t>TMG 9.05 UK Version </a:t>
            </a:r>
            <a:r>
              <a:rPr lang="en-US" u="sng" dirty="0">
                <a:hlinkClick r:id="rId4"/>
              </a:rPr>
              <a:t>http://www.whollygenes.com/files/tmg9uksetup.exe</a:t>
            </a:r>
            <a:endParaRPr lang="en-US" dirty="0"/>
          </a:p>
          <a:p>
            <a:pPr marL="0" indent="0">
              <a:buNone/>
            </a:pPr>
            <a:r>
              <a:rPr lang="en-US" dirty="0"/>
              <a:t> </a:t>
            </a:r>
          </a:p>
          <a:p>
            <a:pPr marL="0" indent="0">
              <a:buNone/>
            </a:pPr>
            <a:r>
              <a:rPr lang="en-US" dirty="0" smtClean="0"/>
              <a:t>You </a:t>
            </a:r>
            <a:r>
              <a:rPr lang="en-US" dirty="0"/>
              <a:t>should select to save the file to a location on your system</a:t>
            </a:r>
            <a:r>
              <a:rPr lang="en-US" dirty="0" smtClean="0"/>
              <a:t>. Then </a:t>
            </a:r>
            <a:r>
              <a:rPr lang="en-US" dirty="0"/>
              <a:t>double-click on the file after the download is finished</a:t>
            </a:r>
            <a:r>
              <a:rPr lang="en-US" dirty="0" smtClean="0"/>
              <a:t>. This opens </a:t>
            </a:r>
            <a:r>
              <a:rPr lang="en-US" dirty="0"/>
              <a:t>the installer and begins the installation</a:t>
            </a:r>
            <a:r>
              <a:rPr lang="en-US" dirty="0" smtClean="0"/>
              <a:t>. You </a:t>
            </a:r>
            <a:r>
              <a:rPr lang="en-US" dirty="0"/>
              <a:t>should tell the installer to install the program in the same place that an earlier v9 version is already installed</a:t>
            </a:r>
            <a:r>
              <a:rPr lang="en-US" dirty="0" smtClean="0"/>
              <a:t>. This </a:t>
            </a:r>
            <a:r>
              <a:rPr lang="en-US" dirty="0"/>
              <a:t>will overwrite the installation with the v9.05 </a:t>
            </a:r>
            <a:r>
              <a:rPr lang="en-US" dirty="0" smtClean="0"/>
              <a:t>version while </a:t>
            </a:r>
            <a:r>
              <a:rPr lang="en-US" dirty="0"/>
              <a:t>leaving your data alone</a:t>
            </a:r>
            <a:r>
              <a:rPr lang="en-US" dirty="0" smtClean="0"/>
              <a:t>. After v9.05 </a:t>
            </a:r>
            <a:r>
              <a:rPr lang="en-US" dirty="0"/>
              <a:t>is installed, you should be able to open (or restore and open) your v9.05 projects</a:t>
            </a:r>
            <a:r>
              <a:rPr lang="en-US" dirty="0" smtClean="0"/>
              <a:t>. If </a:t>
            </a:r>
            <a:r>
              <a:rPr lang="en-US" dirty="0"/>
              <a:t>you happen to restore a project from an earlier version, v9.05 will upgrade it at the time.</a:t>
            </a:r>
          </a:p>
          <a:p>
            <a:endParaRPr lang="en-US" dirty="0"/>
          </a:p>
        </p:txBody>
      </p:sp>
    </p:spTree>
    <p:extLst>
      <p:ext uri="{BB962C8B-B14F-4D97-AF65-F5344CB8AC3E}">
        <p14:creationId xmlns:p14="http://schemas.microsoft.com/office/powerpoint/2010/main" val="409609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Upgrading </a:t>
            </a:r>
            <a:r>
              <a:rPr lang="en-US" dirty="0"/>
              <a:t>to TMG 9</a:t>
            </a:r>
          </a:p>
        </p:txBody>
      </p:sp>
      <p:sp>
        <p:nvSpPr>
          <p:cNvPr id="3" name="Content Placeholder 2"/>
          <p:cNvSpPr>
            <a:spLocks noGrp="1"/>
          </p:cNvSpPr>
          <p:nvPr>
            <p:ph idx="1"/>
          </p:nvPr>
        </p:nvSpPr>
        <p:spPr>
          <a:xfrm>
            <a:off x="457200" y="1600201"/>
            <a:ext cx="6347048" cy="3052936"/>
          </a:xfrm>
        </p:spPr>
        <p:txBody>
          <a:bodyPr/>
          <a:lstStyle/>
          <a:p>
            <a:r>
              <a:rPr lang="en-US" dirty="0"/>
              <a:t>To get TMG 9 you need to buy a license code, which is available only from Harry </a:t>
            </a:r>
            <a:r>
              <a:rPr lang="en-US" dirty="0" err="1"/>
              <a:t>Goegebeur</a:t>
            </a:r>
            <a:r>
              <a:rPr lang="en-US" dirty="0"/>
              <a:t>, the TMG dealer in Holland, and download the installer. Links to both are in Terry </a:t>
            </a:r>
            <a:r>
              <a:rPr lang="en-US" dirty="0" err="1" smtClean="0"/>
              <a:t>Reigel’s</a:t>
            </a:r>
            <a:r>
              <a:rPr lang="en-US" dirty="0" smtClean="0"/>
              <a:t> article at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4208" y="1417638"/>
            <a:ext cx="2026568" cy="2166771"/>
          </a:xfrm>
          <a:prstGeom prst="rect">
            <a:avLst/>
          </a:prstGeom>
        </p:spPr>
      </p:pic>
      <p:sp>
        <p:nvSpPr>
          <p:cNvPr id="5" name="TextBox 4"/>
          <p:cNvSpPr txBox="1"/>
          <p:nvPr/>
        </p:nvSpPr>
        <p:spPr>
          <a:xfrm>
            <a:off x="755576" y="4678259"/>
            <a:ext cx="7931224" cy="584775"/>
          </a:xfrm>
          <a:prstGeom prst="rect">
            <a:avLst/>
          </a:prstGeom>
          <a:noFill/>
        </p:spPr>
        <p:txBody>
          <a:bodyPr wrap="square" rtlCol="0">
            <a:spAutoFit/>
          </a:bodyPr>
          <a:lstStyle/>
          <a:p>
            <a:r>
              <a:rPr lang="en-US" sz="3200" u="sng" dirty="0">
                <a:hlinkClick r:id="rId3"/>
              </a:rPr>
              <a:t>http://tmg.reigelridge.com/future.htm#wait</a:t>
            </a:r>
            <a:endParaRPr lang="en-US" sz="3200" dirty="0"/>
          </a:p>
        </p:txBody>
      </p:sp>
      <p:sp>
        <p:nvSpPr>
          <p:cNvPr id="8" name="AutoShape 3" descr="Robert Martinson">
            <a:hlinkClick r:id="rId4"/>
          </p:cNvPr>
          <p:cNvSpPr>
            <a:spLocks noChangeAspect="1" noChangeArrowheads="1"/>
          </p:cNvSpPr>
          <p:nvPr/>
        </p:nvSpPr>
        <p:spPr bwMode="auto">
          <a:xfrm>
            <a:off x="57150"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Rectangle 6"/>
          <p:cNvSpPr>
            <a:spLocks noChangeArrowheads="1"/>
          </p:cNvSpPr>
          <p:nvPr/>
        </p:nvSpPr>
        <p:spPr bwMode="auto">
          <a:xfrm>
            <a:off x="755576" y="5785463"/>
            <a:ext cx="7715200" cy="492443"/>
          </a:xfrm>
          <a:prstGeom prst="rect">
            <a:avLst/>
          </a:prstGeom>
          <a:solidFill>
            <a:srgbClr val="F6F7F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smtClean="0">
                <a:ln>
                  <a:noFill/>
                </a:ln>
                <a:solidFill>
                  <a:srgbClr val="1D2129"/>
                </a:solidFill>
                <a:effectLst/>
                <a:latin typeface="+mn-lt"/>
              </a:rPr>
              <a:t>Costs about $60US. </a:t>
            </a:r>
            <a:endParaRPr kumimoji="0" lang="en-US" altLang="en-US" sz="900" b="0" i="0" u="none" strike="noStrike" cap="none" normalizeH="0" baseline="0" dirty="0" smtClean="0">
              <a:ln>
                <a:noFill/>
              </a:ln>
              <a:solidFill>
                <a:srgbClr val="365899"/>
              </a:solidFill>
              <a:effectLst/>
              <a:latin typeface="inherit"/>
            </a:endParaRPr>
          </a:p>
        </p:txBody>
      </p:sp>
      <p:sp>
        <p:nvSpPr>
          <p:cNvPr id="13" name="AutoShape 7" descr="Robert Martinson">
            <a:hlinkClick r:id="rId4"/>
          </p:cNvPr>
          <p:cNvSpPr>
            <a:spLocks noChangeAspect="1" noChangeArrowheads="1"/>
          </p:cNvSpPr>
          <p:nvPr/>
        </p:nvSpPr>
        <p:spPr bwMode="auto">
          <a:xfrm>
            <a:off x="209550" y="144462"/>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9420060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History Research </a:t>
            </a:r>
            <a:r>
              <a:rPr lang="en-CA" dirty="0" smtClean="0"/>
              <a:t>Environment (HRE)</a:t>
            </a:r>
            <a:endParaRPr lang="en-CA" dirty="0"/>
          </a:p>
        </p:txBody>
      </p:sp>
      <p:sp>
        <p:nvSpPr>
          <p:cNvPr id="3" name="Content Placeholder 2"/>
          <p:cNvSpPr>
            <a:spLocks noGrp="1"/>
          </p:cNvSpPr>
          <p:nvPr>
            <p:ph idx="1"/>
          </p:nvPr>
        </p:nvSpPr>
        <p:spPr>
          <a:xfrm>
            <a:off x="457200" y="1556792"/>
            <a:ext cx="8363272" cy="5184576"/>
          </a:xfrm>
        </p:spPr>
        <p:txBody>
          <a:bodyPr>
            <a:normAutofit/>
          </a:bodyPr>
          <a:lstStyle/>
          <a:p>
            <a:pPr marL="0" indent="-457200" algn="ctr" fontAlgn="base">
              <a:buNone/>
            </a:pPr>
            <a:r>
              <a:rPr lang="en-US" sz="2400" dirty="0"/>
              <a:t>History Research Environment is a community project to create a free platform-independent application for the serious amateur or professional historical researcher.</a:t>
            </a:r>
          </a:p>
          <a:p>
            <a:pPr marL="0" indent="-457200" algn="ctr" fontAlgn="base">
              <a:buNone/>
            </a:pPr>
            <a:r>
              <a:rPr lang="en-US" sz="2400" dirty="0"/>
              <a:t>For genealogists, HRE will provide an onward path for users of the discontinued program </a:t>
            </a:r>
            <a:r>
              <a:rPr lang="en-US" sz="2400" i="1" dirty="0"/>
              <a:t>The Master Genealogist (TMG)</a:t>
            </a:r>
            <a:r>
              <a:rPr lang="en-US" sz="2400" dirty="0"/>
              <a:t>.</a:t>
            </a:r>
          </a:p>
          <a:p>
            <a:pPr marL="0" indent="-457200" algn="ctr" fontAlgn="base">
              <a:buNone/>
            </a:pPr>
            <a:r>
              <a:rPr lang="en-US" sz="2400" dirty="0"/>
              <a:t>HRE will also handle a very wide range of other historical and cultural research needs.</a:t>
            </a:r>
          </a:p>
          <a:p>
            <a:pPr marL="0" indent="-457200" algn="ctr">
              <a:buNone/>
            </a:pPr>
            <a:endParaRPr lang="en-US" sz="1400" dirty="0" smtClean="0"/>
          </a:p>
          <a:p>
            <a:pPr marL="0" indent="-457200" algn="ctr">
              <a:buNone/>
            </a:pPr>
            <a:r>
              <a:rPr lang="en-US" sz="2400" dirty="0"/>
              <a:t>Project website: </a:t>
            </a:r>
            <a:r>
              <a:rPr lang="en-US" sz="2400" dirty="0">
                <a:hlinkClick r:id="rId3"/>
              </a:rPr>
              <a:t>https://historyresearchenvironment.org</a:t>
            </a:r>
            <a:r>
              <a:rPr lang="en-US" sz="2400" dirty="0"/>
              <a:t/>
            </a:r>
            <a:br>
              <a:rPr lang="en-US" sz="2400" dirty="0"/>
            </a:br>
            <a:r>
              <a:rPr lang="en-US" sz="2400" dirty="0"/>
              <a:t>Volunteer </a:t>
            </a:r>
            <a:r>
              <a:rPr lang="en-US" sz="2400" dirty="0" smtClean="0"/>
              <a:t>skills: </a:t>
            </a:r>
            <a:r>
              <a:rPr lang="en-US" sz="2400" dirty="0">
                <a:hlinkClick r:id="rId4"/>
              </a:rPr>
              <a:t>https://</a:t>
            </a:r>
            <a:r>
              <a:rPr lang="en-US" sz="2400" dirty="0" smtClean="0">
                <a:hlinkClick r:id="rId4"/>
              </a:rPr>
              <a:t>historyresearchenvironment.org/become-a-volunteer</a:t>
            </a:r>
            <a:r>
              <a:rPr lang="en-US" sz="2400" dirty="0">
                <a:hlinkClick r:id="rId4"/>
              </a:rPr>
              <a:t>/</a:t>
            </a:r>
            <a:r>
              <a:rPr lang="en-US" sz="2400" dirty="0"/>
              <a:t/>
            </a:r>
            <a:br>
              <a:rPr lang="en-US" sz="2400" dirty="0"/>
            </a:br>
            <a:r>
              <a:rPr lang="en-US" sz="2400" dirty="0"/>
              <a:t>Donate: </a:t>
            </a:r>
            <a:r>
              <a:rPr lang="en-US" sz="2400" dirty="0">
                <a:hlinkClick r:id="rId5"/>
              </a:rPr>
              <a:t>https://historyresearchenvironment.org/donate/</a:t>
            </a:r>
            <a:br>
              <a:rPr lang="en-US" sz="2400" dirty="0">
                <a:hlinkClick r:id="rId5"/>
              </a:rPr>
            </a:br>
            <a:r>
              <a:rPr lang="en-US" sz="2400" dirty="0"/>
              <a:t>Wiki: </a:t>
            </a:r>
            <a:r>
              <a:rPr lang="en-US" sz="2400" dirty="0">
                <a:hlinkClick r:id="rId6"/>
              </a:rPr>
              <a:t>http://hrewiki.org/index.php?title=Main_Page</a:t>
            </a:r>
            <a:endParaRPr lang="en-CA" sz="2400" dirty="0" smtClean="0"/>
          </a:p>
        </p:txBody>
      </p:sp>
    </p:spTree>
    <p:extLst>
      <p:ext uri="{BB962C8B-B14F-4D97-AF65-F5344CB8AC3E}">
        <p14:creationId xmlns:p14="http://schemas.microsoft.com/office/powerpoint/2010/main" val="37386345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n-CA" dirty="0" smtClean="0"/>
              <a:t>Social </a:t>
            </a:r>
            <a:r>
              <a:rPr lang="en-CA" dirty="0"/>
              <a:t>M</a:t>
            </a:r>
            <a:r>
              <a:rPr lang="en-CA" dirty="0" smtClean="0"/>
              <a:t>edia Update</a:t>
            </a:r>
            <a:endParaRPr lang="en-CA" dirty="0"/>
          </a:p>
        </p:txBody>
      </p:sp>
      <p:sp>
        <p:nvSpPr>
          <p:cNvPr id="3" name="Content Placeholder 2"/>
          <p:cNvSpPr>
            <a:spLocks noGrp="1"/>
          </p:cNvSpPr>
          <p:nvPr>
            <p:ph idx="1"/>
          </p:nvPr>
        </p:nvSpPr>
        <p:spPr>
          <a:xfrm>
            <a:off x="457200" y="1628800"/>
            <a:ext cx="8579296" cy="4824536"/>
          </a:xfrm>
        </p:spPr>
        <p:txBody>
          <a:bodyPr>
            <a:normAutofit fontScale="85000" lnSpcReduction="20000"/>
          </a:bodyPr>
          <a:lstStyle/>
          <a:p>
            <a:pPr marL="0" indent="0">
              <a:buNone/>
            </a:pPr>
            <a:r>
              <a:rPr lang="en-CA" b="1" dirty="0" smtClean="0"/>
              <a:t>TMG-REFUGEES:</a:t>
            </a:r>
            <a:endParaRPr lang="en-CA" dirty="0" smtClean="0"/>
          </a:p>
          <a:p>
            <a:pPr marL="0" indent="0" algn="ctr">
              <a:buNone/>
            </a:pPr>
            <a:r>
              <a:rPr lang="en-CA" sz="2400" dirty="0" smtClean="0"/>
              <a:t>(</a:t>
            </a:r>
            <a:r>
              <a:rPr lang="en-CA" sz="2400" dirty="0" smtClean="0">
                <a:hlinkClick r:id="rId3"/>
              </a:rPr>
              <a:t>http</a:t>
            </a:r>
            <a:r>
              <a:rPr lang="en-CA" sz="2400" dirty="0">
                <a:hlinkClick r:id="rId3"/>
              </a:rPr>
              <a:t>://</a:t>
            </a:r>
            <a:r>
              <a:rPr lang="en-CA" sz="2400" dirty="0" smtClean="0">
                <a:hlinkClick r:id="rId3"/>
              </a:rPr>
              <a:t>lists.rootsweb.ancestry.com/index/other/Miscellaneous/TMG-REFUGEES.html</a:t>
            </a:r>
            <a:r>
              <a:rPr lang="en-CA" sz="2400" dirty="0" smtClean="0"/>
              <a:t>)</a:t>
            </a:r>
          </a:p>
          <a:p>
            <a:pPr marL="0" indent="0" algn="ctr">
              <a:buNone/>
            </a:pPr>
            <a:r>
              <a:rPr lang="en-US" sz="2400" b="1" dirty="0">
                <a:solidFill>
                  <a:srgbClr val="FF0000"/>
                </a:solidFill>
              </a:rPr>
              <a:t>January 25, </a:t>
            </a:r>
            <a:r>
              <a:rPr lang="en-US" sz="2400" b="1" dirty="0" smtClean="0">
                <a:solidFill>
                  <a:srgbClr val="FF0000"/>
                </a:solidFill>
              </a:rPr>
              <a:t>2018: </a:t>
            </a:r>
            <a:r>
              <a:rPr lang="en-US" sz="2400" dirty="0" smtClean="0">
                <a:solidFill>
                  <a:srgbClr val="FF0000"/>
                </a:solidFill>
              </a:rPr>
              <a:t>We </a:t>
            </a:r>
            <a:r>
              <a:rPr lang="en-US" sz="2400" dirty="0">
                <a:solidFill>
                  <a:srgbClr val="FF0000"/>
                </a:solidFill>
              </a:rPr>
              <a:t>have taken the </a:t>
            </a:r>
            <a:r>
              <a:rPr lang="en-US" sz="2400" dirty="0" err="1">
                <a:solidFill>
                  <a:srgbClr val="FF0000"/>
                </a:solidFill>
              </a:rPr>
              <a:t>RootsWeb</a:t>
            </a:r>
            <a:r>
              <a:rPr lang="en-US" sz="2400" dirty="0">
                <a:solidFill>
                  <a:srgbClr val="FF0000"/>
                </a:solidFill>
              </a:rPr>
              <a:t> Mail system offline for the next few weeks so that we can upgrade the Mailman system.</a:t>
            </a:r>
            <a:r>
              <a:rPr lang="en-US" sz="2400" dirty="0"/>
              <a:t> </a:t>
            </a:r>
          </a:p>
          <a:p>
            <a:pPr marL="0" indent="0" algn="ctr">
              <a:buNone/>
            </a:pPr>
            <a:endParaRPr lang="en-CA" sz="2400" dirty="0" smtClean="0"/>
          </a:p>
          <a:p>
            <a:pPr marL="0" indent="0" algn="ctr">
              <a:buNone/>
            </a:pPr>
            <a:r>
              <a:rPr lang="en-CA" sz="2400" dirty="0" smtClean="0"/>
              <a:t>Website: </a:t>
            </a:r>
            <a:r>
              <a:rPr lang="en-CA" sz="2400" dirty="0" smtClean="0">
                <a:hlinkClick r:id="rId4"/>
              </a:rPr>
              <a:t>https://sites.google.com/site/tmgrefugees</a:t>
            </a:r>
            <a:r>
              <a:rPr lang="en-CA" sz="2400" dirty="0" smtClean="0"/>
              <a:t/>
            </a:r>
            <a:br>
              <a:rPr lang="en-CA" sz="2400" dirty="0" smtClean="0"/>
            </a:br>
            <a:endParaRPr lang="en-CA" sz="2400" dirty="0" smtClean="0"/>
          </a:p>
          <a:p>
            <a:pPr marL="0" indent="0">
              <a:buNone/>
            </a:pPr>
            <a:r>
              <a:rPr lang="en-CA" b="1" dirty="0" smtClean="0"/>
              <a:t>TMG Facebook Page</a:t>
            </a:r>
            <a:r>
              <a:rPr lang="en-CA" dirty="0" smtClean="0"/>
              <a:t>: </a:t>
            </a:r>
            <a:r>
              <a:rPr lang="en-CA" sz="2800" dirty="0" smtClean="0"/>
              <a:t>4 posts plus comments in Feb </a:t>
            </a:r>
          </a:p>
          <a:p>
            <a:pPr marL="0" indent="0" algn="ctr">
              <a:buNone/>
            </a:pPr>
            <a:r>
              <a:rPr lang="en-CA" sz="2400" dirty="0" smtClean="0"/>
              <a:t>(</a:t>
            </a:r>
            <a:r>
              <a:rPr lang="en-CA" sz="2400" dirty="0" smtClean="0">
                <a:hlinkClick r:id="rId5"/>
              </a:rPr>
              <a:t>https</a:t>
            </a:r>
            <a:r>
              <a:rPr lang="en-CA" sz="2400" dirty="0">
                <a:hlinkClick r:id="rId5"/>
              </a:rPr>
              <a:t>://www.facebook.com/groups/themastergenealogist</a:t>
            </a:r>
            <a:r>
              <a:rPr lang="en-CA" sz="2400" dirty="0" smtClean="0">
                <a:hlinkClick r:id="rId5"/>
              </a:rPr>
              <a:t>/</a:t>
            </a:r>
            <a:r>
              <a:rPr lang="en-CA" sz="2400" dirty="0" smtClean="0"/>
              <a:t>)</a:t>
            </a:r>
          </a:p>
          <a:p>
            <a:pPr marL="0" indent="0">
              <a:buNone/>
            </a:pPr>
            <a:endParaRPr lang="en-CA" sz="2400" dirty="0" smtClean="0"/>
          </a:p>
          <a:p>
            <a:pPr marL="0" indent="0">
              <a:buNone/>
            </a:pPr>
            <a:r>
              <a:rPr lang="en-CA" b="1" dirty="0" smtClean="0"/>
              <a:t>TMG </a:t>
            </a:r>
            <a:r>
              <a:rPr lang="en-CA" b="1" dirty="0"/>
              <a:t>Mailing List </a:t>
            </a:r>
            <a:r>
              <a:rPr lang="en-CA" sz="2400" dirty="0" smtClean="0"/>
              <a:t>(</a:t>
            </a:r>
            <a:r>
              <a:rPr lang="en-CA" sz="2400" dirty="0" smtClean="0">
                <a:hlinkClick r:id="rId6"/>
              </a:rPr>
              <a:t>http</a:t>
            </a:r>
            <a:r>
              <a:rPr lang="en-CA" sz="2400" dirty="0">
                <a:hlinkClick r:id="rId6"/>
              </a:rPr>
              <a:t>://</a:t>
            </a:r>
            <a:r>
              <a:rPr lang="en-CA" sz="2400" dirty="0" smtClean="0">
                <a:hlinkClick r:id="rId6"/>
              </a:rPr>
              <a:t>lists.rootsweb.ancestry.com/index/other/Software/TMG.html</a:t>
            </a:r>
            <a:r>
              <a:rPr lang="en-CA" sz="2400" dirty="0" smtClean="0"/>
              <a:t>)</a:t>
            </a:r>
          </a:p>
          <a:p>
            <a:pPr marL="0" indent="0" algn="ctr">
              <a:buNone/>
            </a:pPr>
            <a:r>
              <a:rPr lang="en-US" sz="2400" b="1" dirty="0">
                <a:solidFill>
                  <a:srgbClr val="FF0000"/>
                </a:solidFill>
              </a:rPr>
              <a:t>January 25, </a:t>
            </a:r>
            <a:r>
              <a:rPr lang="en-US" sz="2400" b="1" dirty="0" smtClean="0">
                <a:solidFill>
                  <a:srgbClr val="FF0000"/>
                </a:solidFill>
              </a:rPr>
              <a:t>2018: </a:t>
            </a:r>
            <a:r>
              <a:rPr lang="en-US" sz="2400" dirty="0" smtClean="0">
                <a:solidFill>
                  <a:srgbClr val="FF0000"/>
                </a:solidFill>
              </a:rPr>
              <a:t>We </a:t>
            </a:r>
            <a:r>
              <a:rPr lang="en-US" sz="2400" dirty="0">
                <a:solidFill>
                  <a:srgbClr val="FF0000"/>
                </a:solidFill>
              </a:rPr>
              <a:t>have taken the </a:t>
            </a:r>
            <a:r>
              <a:rPr lang="en-US" sz="2400" dirty="0" err="1">
                <a:solidFill>
                  <a:srgbClr val="FF0000"/>
                </a:solidFill>
              </a:rPr>
              <a:t>RootsWeb</a:t>
            </a:r>
            <a:r>
              <a:rPr lang="en-US" sz="2400" dirty="0">
                <a:solidFill>
                  <a:srgbClr val="FF0000"/>
                </a:solidFill>
              </a:rPr>
              <a:t> Mail system offline for the next few weeks so that we can upgrade the Mailman system.</a:t>
            </a:r>
            <a:r>
              <a:rPr lang="en-US" sz="2400" dirty="0"/>
              <a:t> </a:t>
            </a:r>
          </a:p>
          <a:p>
            <a:pPr lvl="1" fontAlgn="b"/>
            <a:endParaRPr lang="en-US" dirty="0"/>
          </a:p>
          <a:p>
            <a:pPr lvl="1" fontAlgn="b"/>
            <a:endParaRPr lang="en-US" dirty="0"/>
          </a:p>
          <a:p>
            <a:pPr lvl="1" fontAlgn="b"/>
            <a:endParaRPr lang="en-US" dirty="0"/>
          </a:p>
          <a:p>
            <a:endParaRPr lang="en-CA" dirty="0"/>
          </a:p>
        </p:txBody>
      </p:sp>
    </p:spTree>
    <p:extLst>
      <p:ext uri="{BB962C8B-B14F-4D97-AF65-F5344CB8AC3E}">
        <p14:creationId xmlns:p14="http://schemas.microsoft.com/office/powerpoint/2010/main" val="24426868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Missing Fonts</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solidFill>
                  <a:srgbClr val="FF0000"/>
                </a:solidFill>
              </a:rPr>
              <a:t>I'm </a:t>
            </a:r>
            <a:r>
              <a:rPr lang="en-US" dirty="0">
                <a:solidFill>
                  <a:srgbClr val="FF0000"/>
                </a:solidFill>
              </a:rPr>
              <a:t>trying to make </a:t>
            </a:r>
            <a:r>
              <a:rPr lang="en-US" dirty="0" smtClean="0">
                <a:solidFill>
                  <a:srgbClr val="FF0000"/>
                </a:solidFill>
              </a:rPr>
              <a:t>an Individual </a:t>
            </a:r>
            <a:r>
              <a:rPr lang="en-US" dirty="0">
                <a:solidFill>
                  <a:srgbClr val="FF0000"/>
                </a:solidFill>
              </a:rPr>
              <a:t>Detail report I get tons of mark up language after every </a:t>
            </a:r>
            <a:r>
              <a:rPr lang="en-US" dirty="0" smtClean="0">
                <a:solidFill>
                  <a:srgbClr val="FF0000"/>
                </a:solidFill>
              </a:rPr>
              <a:t>detail </a:t>
            </a:r>
            <a:r>
              <a:rPr lang="en-US" dirty="0">
                <a:solidFill>
                  <a:srgbClr val="FF0000"/>
                </a:solidFill>
              </a:rPr>
              <a:t>(</a:t>
            </a:r>
            <a:r>
              <a:rPr lang="en-US" dirty="0" err="1">
                <a:solidFill>
                  <a:srgbClr val="FF0000"/>
                </a:solidFill>
              </a:rPr>
              <a:t>eg</a:t>
            </a:r>
            <a:r>
              <a:rPr lang="en-US" dirty="0">
                <a:solidFill>
                  <a:srgbClr val="FF0000"/>
                </a:solidFill>
              </a:rPr>
              <a:t> &lt;FHELVSS75&gt;5&lt;5FHELVSS75&gt;, &lt;FHELVSS75&gt;6 after a detail about </a:t>
            </a:r>
            <a:r>
              <a:rPr lang="en-US" dirty="0" smtClean="0">
                <a:solidFill>
                  <a:srgbClr val="FF0000"/>
                </a:solidFill>
              </a:rPr>
              <a:t>marriage).</a:t>
            </a:r>
            <a:endParaRPr lang="en-US" dirty="0">
              <a:solidFill>
                <a:srgbClr val="FF0000"/>
              </a:solidFill>
            </a:endParaRPr>
          </a:p>
          <a:p>
            <a:pPr marL="0" indent="0">
              <a:buNone/>
            </a:pPr>
            <a:r>
              <a:rPr lang="en-US" dirty="0"/>
              <a:t> </a:t>
            </a:r>
          </a:p>
          <a:p>
            <a:pPr marL="0" indent="0">
              <a:buNone/>
            </a:pPr>
            <a:r>
              <a:rPr lang="en-US" dirty="0" smtClean="0"/>
              <a:t>LH: You </a:t>
            </a:r>
            <a:r>
              <a:rPr lang="en-US" dirty="0"/>
              <a:t>are missing the Helvetica HelvSS75 font.  TMG uses this font for superscripts.  I expect that if you "turn off" Sources in the report that the problem will disappear.  </a:t>
            </a:r>
            <a:endParaRPr lang="en-US" dirty="0" smtClean="0"/>
          </a:p>
          <a:p>
            <a:pPr marL="0" indent="0">
              <a:buNone/>
            </a:pPr>
            <a:r>
              <a:rPr lang="en-US" dirty="0" smtClean="0"/>
              <a:t>To </a:t>
            </a:r>
            <a:r>
              <a:rPr lang="en-US" dirty="0"/>
              <a:t>re-install the font, just re-install TMG again.  You </a:t>
            </a:r>
            <a:r>
              <a:rPr lang="en-US" dirty="0" smtClean="0"/>
              <a:t>don't </a:t>
            </a:r>
            <a:r>
              <a:rPr lang="en-US" dirty="0"/>
              <a:t>need to uninstall TMG, just install it over the current installation.  Be sure that you have your Serial number in case TMG wants that again.</a:t>
            </a:r>
          </a:p>
          <a:p>
            <a:pPr marL="0" indent="0">
              <a:buNone/>
            </a:pPr>
            <a:r>
              <a:rPr lang="en-US" dirty="0"/>
              <a:t> </a:t>
            </a:r>
          </a:p>
          <a:p>
            <a:pPr marL="0" indent="0">
              <a:buNone/>
            </a:pPr>
            <a:r>
              <a:rPr lang="en-US" dirty="0"/>
              <a:t>This re-install should not affect your data, but I suggest a good backup before you start the install just in case</a:t>
            </a:r>
            <a:r>
              <a:rPr lang="en-US" dirty="0" smtClean="0"/>
              <a:t>.</a:t>
            </a:r>
            <a:endParaRPr lang="en-US" dirty="0"/>
          </a:p>
        </p:txBody>
      </p:sp>
    </p:spTree>
    <p:extLst>
      <p:ext uri="{BB962C8B-B14F-4D97-AF65-F5344CB8AC3E}">
        <p14:creationId xmlns:p14="http://schemas.microsoft.com/office/powerpoint/2010/main" val="41953339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4303</TotalTime>
  <Words>1824</Words>
  <Application>Microsoft Office PowerPoint</Application>
  <PresentationFormat>On-screen Show (4:3)</PresentationFormat>
  <Paragraphs>172</Paragraphs>
  <Slides>26</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inherit</vt:lpstr>
      <vt:lpstr>Office Theme</vt:lpstr>
      <vt:lpstr>Mike’s TMG Tips</vt:lpstr>
      <vt:lpstr>GENE-O-RAMA 2018</vt:lpstr>
      <vt:lpstr>Genealogy for Beginners Workshop</vt:lpstr>
      <vt:lpstr>Upcoming Presentations</vt:lpstr>
      <vt:lpstr>TMG Download</vt:lpstr>
      <vt:lpstr>Upgrading to TMG 9</vt:lpstr>
      <vt:lpstr>History Research Environment (HRE)</vt:lpstr>
      <vt:lpstr>Social Media Update</vt:lpstr>
      <vt:lpstr>Missing Fonts</vt:lpstr>
      <vt:lpstr>Duplicate Persons Listings</vt:lpstr>
      <vt:lpstr>Check for Duplicate People</vt:lpstr>
      <vt:lpstr>Check for Duplicate People</vt:lpstr>
      <vt:lpstr>Check for Duplicate People</vt:lpstr>
      <vt:lpstr>Configuration for Duplicate People</vt:lpstr>
      <vt:lpstr>Family Group Sheet</vt:lpstr>
      <vt:lpstr>Family Group Sheet</vt:lpstr>
      <vt:lpstr>Family Group Sheet</vt:lpstr>
      <vt:lpstr>Birth Order Flag</vt:lpstr>
      <vt:lpstr>Setting Birth Order</vt:lpstr>
      <vt:lpstr>Setting Birth Order</vt:lpstr>
      <vt:lpstr>Name Tags (from Lee Hoffman)</vt:lpstr>
      <vt:lpstr>Name Tags (from Lee Hoffman)</vt:lpstr>
      <vt:lpstr>Name Tags (from Lee Hoffman)</vt:lpstr>
      <vt:lpstr>Name Tags (from Lee Hoffman)</vt:lpstr>
      <vt:lpstr>Restore</vt:lpstr>
      <vt:lpstr>Back Up</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Variable in Sentences</dc:title>
  <dc:creator>Mike More</dc:creator>
  <cp:lastModifiedBy>Michael More</cp:lastModifiedBy>
  <cp:revision>400</cp:revision>
  <dcterms:created xsi:type="dcterms:W3CDTF">2014-05-03T20:45:47Z</dcterms:created>
  <dcterms:modified xsi:type="dcterms:W3CDTF">2018-03-02T18:02:03Z</dcterms:modified>
</cp:coreProperties>
</file>