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97" r:id="rId3"/>
    <p:sldId id="398" r:id="rId4"/>
    <p:sldId id="369" r:id="rId5"/>
    <p:sldId id="382" r:id="rId6"/>
    <p:sldId id="340" r:id="rId7"/>
    <p:sldId id="383" r:id="rId8"/>
    <p:sldId id="417" r:id="rId9"/>
    <p:sldId id="418" r:id="rId10"/>
    <p:sldId id="399" r:id="rId11"/>
    <p:sldId id="403" r:id="rId12"/>
    <p:sldId id="404" r:id="rId13"/>
    <p:sldId id="400" r:id="rId14"/>
    <p:sldId id="401" r:id="rId15"/>
    <p:sldId id="402" r:id="rId16"/>
    <p:sldId id="405" r:id="rId17"/>
    <p:sldId id="416" r:id="rId18"/>
    <p:sldId id="406" r:id="rId19"/>
    <p:sldId id="409" r:id="rId20"/>
    <p:sldId id="407" r:id="rId21"/>
    <p:sldId id="410" r:id="rId22"/>
    <p:sldId id="408" r:id="rId23"/>
    <p:sldId id="411" r:id="rId24"/>
    <p:sldId id="412" r:id="rId25"/>
    <p:sldId id="413" r:id="rId26"/>
    <p:sldId id="414" r:id="rId27"/>
    <p:sldId id="415" r:id="rId28"/>
    <p:sldId id="419" r:id="rId29"/>
    <p:sldId id="421" r:id="rId30"/>
    <p:sldId id="425" r:id="rId31"/>
    <p:sldId id="423" r:id="rId32"/>
    <p:sldId id="424" r:id="rId33"/>
    <p:sldId id="42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2018-04-06</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a word from our sponsor</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09656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these reports showed some anomalies that I went back and fixed. But TMG also has an Audit Report. You can set the parameters for</a:t>
            </a:r>
            <a:r>
              <a:rPr lang="en-US" baseline="0" dirty="0" smtClean="0"/>
              <a:t> some of </a:t>
            </a:r>
            <a:r>
              <a:rPr lang="en-US" baseline="0" smtClean="0"/>
              <a:t>the checks.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26</a:t>
            </a:fld>
            <a:endParaRPr lang="en-CA"/>
          </a:p>
        </p:txBody>
      </p:sp>
    </p:spTree>
    <p:extLst>
      <p:ext uri="{BB962C8B-B14F-4D97-AF65-F5344CB8AC3E}">
        <p14:creationId xmlns:p14="http://schemas.microsoft.com/office/powerpoint/2010/main" val="275082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these reports showed some anomalies that I went back and fixed. But TMG also has an Audit Report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27</a:t>
            </a:fld>
            <a:endParaRPr lang="en-CA"/>
          </a:p>
        </p:txBody>
      </p:sp>
    </p:spTree>
    <p:extLst>
      <p:ext uri="{BB962C8B-B14F-4D97-AF65-F5344CB8AC3E}">
        <p14:creationId xmlns:p14="http://schemas.microsoft.com/office/powerpoint/2010/main" val="3261554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a word from our sponsor</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33</a:t>
            </a:fld>
            <a:endParaRPr lang="en-CA"/>
          </a:p>
        </p:txBody>
      </p:sp>
    </p:spTree>
    <p:extLst>
      <p:ext uri="{BB962C8B-B14F-4D97-AF65-F5344CB8AC3E}">
        <p14:creationId xmlns:p14="http://schemas.microsoft.com/office/powerpoint/2010/main" val="165138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Norton found a problem with the UK Version when I tried to download it.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a:p>
        </p:txBody>
      </p:sp>
    </p:spTree>
    <p:extLst>
      <p:ext uri="{BB962C8B-B14F-4D97-AF65-F5344CB8AC3E}">
        <p14:creationId xmlns:p14="http://schemas.microsoft.com/office/powerpoint/2010/main" val="320740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and the Mailing Lists came back </a:t>
            </a:r>
            <a:r>
              <a:rPr lang="en-CA" smtClean="0"/>
              <a:t>on-line last month</a:t>
            </a:r>
            <a:r>
              <a:rPr lang="en-CA" baseline="0" smtClean="0"/>
              <a: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the box to Search and then click to Specify the Folders to Search</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14</a:t>
            </a:fld>
            <a:endParaRPr lang="en-CA"/>
          </a:p>
        </p:txBody>
      </p:sp>
    </p:spTree>
    <p:extLst>
      <p:ext uri="{BB962C8B-B14F-4D97-AF65-F5344CB8AC3E}">
        <p14:creationId xmlns:p14="http://schemas.microsoft.com/office/powerpoint/2010/main" val="3280316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the button to Search in Subfolder and not that a * appears beside the directory to be searched</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15</a:t>
            </a:fld>
            <a:endParaRPr lang="en-CA"/>
          </a:p>
        </p:txBody>
      </p:sp>
    </p:spTree>
    <p:extLst>
      <p:ext uri="{BB962C8B-B14F-4D97-AF65-F5344CB8AC3E}">
        <p14:creationId xmlns:p14="http://schemas.microsoft.com/office/powerpoint/2010/main" val="109222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checking, this I discovered</a:t>
            </a:r>
            <a:r>
              <a:rPr lang="en-US" baseline="0" dirty="0" smtClean="0"/>
              <a:t> a number of interesting things about the Journal Report</a:t>
            </a:r>
          </a:p>
          <a:p>
            <a:endParaRPr lang="en-US" baseline="0" dirty="0" smtClean="0"/>
          </a:p>
          <a:p>
            <a:r>
              <a:rPr lang="en-US" baseline="0" dirty="0" smtClean="0"/>
              <a:t>There are three styles plus a Custom format. </a:t>
            </a:r>
            <a:r>
              <a:rPr lang="en-US" baseline="0" dirty="0" err="1" smtClean="0"/>
              <a:t>Obvioulsy</a:t>
            </a:r>
            <a:r>
              <a:rPr lang="en-US" baseline="0" dirty="0" smtClean="0"/>
              <a:t>, if you want to use the official styles, most of the options are </a:t>
            </a:r>
            <a:r>
              <a:rPr lang="en-US" baseline="0" dirty="0" err="1" smtClean="0"/>
              <a:t>fixewd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19</a:t>
            </a:fld>
            <a:endParaRPr lang="en-CA"/>
          </a:p>
        </p:txBody>
      </p:sp>
    </p:spTree>
    <p:extLst>
      <p:ext uri="{BB962C8B-B14F-4D97-AF65-F5344CB8AC3E}">
        <p14:creationId xmlns:p14="http://schemas.microsoft.com/office/powerpoint/2010/main" val="1509276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checking, this I discovered</a:t>
            </a:r>
            <a:r>
              <a:rPr lang="en-US" baseline="0" dirty="0" smtClean="0"/>
              <a:t> a number of interesting things about the Journal Report</a:t>
            </a:r>
          </a:p>
          <a:p>
            <a:endParaRPr lang="en-US" baseline="0" dirty="0" smtClean="0"/>
          </a:p>
          <a:p>
            <a:r>
              <a:rPr lang="en-US" baseline="0" dirty="0" smtClean="0"/>
              <a:t>There are three styles plus a Custom format. </a:t>
            </a:r>
            <a:r>
              <a:rPr lang="en-US" baseline="0" dirty="0" err="1" smtClean="0"/>
              <a:t>Obvioulsy</a:t>
            </a:r>
            <a:r>
              <a:rPr lang="en-US" baseline="0" dirty="0" smtClean="0"/>
              <a:t>, if you want to use the official styles, most of the options are </a:t>
            </a:r>
            <a:r>
              <a:rPr lang="en-US" baseline="0" dirty="0" err="1" smtClean="0"/>
              <a:t>fixewd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a:p>
        </p:txBody>
      </p:sp>
    </p:spTree>
    <p:extLst>
      <p:ext uri="{BB962C8B-B14F-4D97-AF65-F5344CB8AC3E}">
        <p14:creationId xmlns:p14="http://schemas.microsoft.com/office/powerpoint/2010/main" val="2603987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you can focus the subject of the report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23</a:t>
            </a:fld>
            <a:endParaRPr lang="en-CA"/>
          </a:p>
        </p:txBody>
      </p:sp>
    </p:spTree>
    <p:extLst>
      <p:ext uri="{BB962C8B-B14F-4D97-AF65-F5344CB8AC3E}">
        <p14:creationId xmlns:p14="http://schemas.microsoft.com/office/powerpoint/2010/main" val="4199571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2018-04-06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2018-04-06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gsottawa.on.ca/gene-o-ram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hollygenes.com/files/tmg9setup.ex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whollygenes.com/files/tmg9uksetup.ex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tmg.reigelridge.com/future.htm#wait"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www.facebook.com/RLM1938?fref=uf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home.rootsweb.ancestry.com/listindexes/search/TMG-REFUGE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home.rootsweb.ancestry.com/listindexes/search/TMG"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7 Apr 2018</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 of </a:t>
            </a:r>
            <a:r>
              <a:rPr lang="en-US" dirty="0" smtClean="0"/>
              <a:t>Exhibits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TMG does NOT require all exhibits </a:t>
            </a:r>
            <a:r>
              <a:rPr lang="en-US" dirty="0" smtClean="0"/>
              <a:t>to come </a:t>
            </a:r>
            <a:r>
              <a:rPr lang="en-US" dirty="0"/>
              <a:t>from a single </a:t>
            </a:r>
            <a:r>
              <a:rPr lang="en-US" dirty="0" smtClean="0"/>
              <a:t>folder. </a:t>
            </a:r>
          </a:p>
          <a:p>
            <a:r>
              <a:rPr lang="en-US" dirty="0" smtClean="0"/>
              <a:t>Lee Hoffmann suggests </a:t>
            </a:r>
            <a:r>
              <a:rPr lang="en-US" dirty="0"/>
              <a:t>that you place all the various folder as sub-folders of a single folder.  Then, select that folder as the file path that you enter in Preferences.</a:t>
            </a:r>
            <a:endParaRPr lang="en-US" dirty="0" smtClean="0"/>
          </a:p>
          <a:p>
            <a:r>
              <a:rPr lang="en-US" dirty="0" smtClean="0"/>
              <a:t>Store all </a:t>
            </a:r>
            <a:r>
              <a:rPr lang="en-US" dirty="0"/>
              <a:t>by exhibits in folders like C:\genealogy\exhibits that way it isn’t tied to </a:t>
            </a:r>
            <a:r>
              <a:rPr lang="en-US" dirty="0" smtClean="0"/>
              <a:t>your user </a:t>
            </a:r>
            <a:r>
              <a:rPr lang="en-US" dirty="0"/>
              <a:t>name (or where this version of </a:t>
            </a:r>
            <a:r>
              <a:rPr lang="en-US" dirty="0" smtClean="0"/>
              <a:t>Windows </a:t>
            </a:r>
            <a:r>
              <a:rPr lang="en-US" dirty="0"/>
              <a:t>wants to place my user files).</a:t>
            </a:r>
          </a:p>
          <a:p>
            <a:endParaRPr lang="en-US" dirty="0" smtClean="0"/>
          </a:p>
        </p:txBody>
      </p:sp>
    </p:spTree>
    <p:extLst>
      <p:ext uri="{BB962C8B-B14F-4D97-AF65-F5344CB8AC3E}">
        <p14:creationId xmlns:p14="http://schemas.microsoft.com/office/powerpoint/2010/main" val="4064203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Exhibit Location</a:t>
            </a:r>
            <a:endParaRPr lang="en-US" dirty="0"/>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US" dirty="0"/>
              <a:t>To change the location of already created exhibits, you use the </a:t>
            </a:r>
            <a:r>
              <a:rPr lang="en-US" dirty="0" smtClean="0"/>
              <a:t>Validate File Integrity </a:t>
            </a:r>
            <a:r>
              <a:rPr lang="en-US" dirty="0"/>
              <a:t>function and give it the new location of where your exhibits are now stored.</a:t>
            </a:r>
          </a:p>
          <a:p>
            <a:r>
              <a:rPr lang="en-US" dirty="0"/>
              <a:t> </a:t>
            </a:r>
            <a:r>
              <a:rPr lang="en-US" dirty="0" smtClean="0"/>
              <a:t>VFI </a:t>
            </a:r>
            <a:r>
              <a:rPr lang="en-US" dirty="0"/>
              <a:t>allows a list of directories to check, so even that doesn't get in the way.</a:t>
            </a:r>
          </a:p>
          <a:p>
            <a:r>
              <a:rPr lang="en-US" dirty="0"/>
              <a:t>Best to keep every file having a unique name to help VFI, if something breaks the links, it just takes the first matching name it finds</a:t>
            </a:r>
            <a:r>
              <a:rPr lang="en-US" dirty="0" smtClean="0"/>
              <a:t>.</a:t>
            </a:r>
          </a:p>
          <a:p>
            <a:r>
              <a:rPr lang="en-US" dirty="0" smtClean="0"/>
              <a:t>If </a:t>
            </a:r>
            <a:r>
              <a:rPr lang="en-US" dirty="0"/>
              <a:t>you are moving to a new folder on the same computer, the previous location(s) cannot exist or TMG will not regard the exhibit as "missing." If this is the case temporarily re-name some part of the path to the old location(s) so the exhibits cannot be found there</a:t>
            </a:r>
            <a:r>
              <a:rPr lang="en-US" dirty="0" smtClean="0"/>
              <a:t>.</a:t>
            </a:r>
            <a:endParaRPr lang="en-US" dirty="0"/>
          </a:p>
        </p:txBody>
      </p:sp>
    </p:spTree>
    <p:extLst>
      <p:ext uri="{BB962C8B-B14F-4D97-AF65-F5344CB8AC3E}">
        <p14:creationId xmlns:p14="http://schemas.microsoft.com/office/powerpoint/2010/main" val="325187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 of Exhibits</a:t>
            </a:r>
          </a:p>
        </p:txBody>
      </p:sp>
      <p:pic>
        <p:nvPicPr>
          <p:cNvPr id="4" name="Content Placeholder 3"/>
          <p:cNvPicPr>
            <a:picLocks noGrp="1" noChangeAspect="1"/>
          </p:cNvPicPr>
          <p:nvPr>
            <p:ph idx="1"/>
          </p:nvPr>
        </p:nvPicPr>
        <p:blipFill>
          <a:blip r:embed="rId2"/>
          <a:stretch>
            <a:fillRect/>
          </a:stretch>
        </p:blipFill>
        <p:spPr>
          <a:xfrm>
            <a:off x="1954756" y="2492896"/>
            <a:ext cx="5363876" cy="2808312"/>
          </a:xfrm>
          <a:prstGeom prst="rect">
            <a:avLst/>
          </a:prstGeom>
        </p:spPr>
      </p:pic>
    </p:spTree>
    <p:extLst>
      <p:ext uri="{BB962C8B-B14F-4D97-AF65-F5344CB8AC3E}">
        <p14:creationId xmlns:p14="http://schemas.microsoft.com/office/powerpoint/2010/main" val="59323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Validate File Integrity</a:t>
            </a:r>
            <a:endParaRPr lang="en-US" dirty="0"/>
          </a:p>
        </p:txBody>
      </p:sp>
      <p:pic>
        <p:nvPicPr>
          <p:cNvPr id="4" name="Content Placeholder 3"/>
          <p:cNvPicPr>
            <a:picLocks noGrp="1" noChangeAspect="1"/>
          </p:cNvPicPr>
          <p:nvPr>
            <p:ph idx="1"/>
          </p:nvPr>
        </p:nvPicPr>
        <p:blipFill>
          <a:blip r:embed="rId2"/>
          <a:stretch>
            <a:fillRect/>
          </a:stretch>
        </p:blipFill>
        <p:spPr>
          <a:xfrm>
            <a:off x="1231001" y="1600200"/>
            <a:ext cx="6681998" cy="4525963"/>
          </a:xfrm>
          <a:prstGeom prst="rect">
            <a:avLst/>
          </a:prstGeom>
        </p:spPr>
      </p:pic>
      <p:sp>
        <p:nvSpPr>
          <p:cNvPr id="5" name="Left Arrow 4"/>
          <p:cNvSpPr/>
          <p:nvPr/>
        </p:nvSpPr>
        <p:spPr>
          <a:xfrm>
            <a:off x="8028384" y="4581128"/>
            <a:ext cx="93610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385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for Missing External Exhibits</a:t>
            </a:r>
            <a:endParaRPr lang="en-US" dirty="0"/>
          </a:p>
        </p:txBody>
      </p:sp>
      <p:pic>
        <p:nvPicPr>
          <p:cNvPr id="4" name="Content Placeholder 3"/>
          <p:cNvPicPr>
            <a:picLocks noGrp="1" noChangeAspect="1"/>
          </p:cNvPicPr>
          <p:nvPr>
            <p:ph idx="1"/>
          </p:nvPr>
        </p:nvPicPr>
        <p:blipFill>
          <a:blip r:embed="rId3"/>
          <a:stretch>
            <a:fillRect/>
          </a:stretch>
        </p:blipFill>
        <p:spPr>
          <a:xfrm>
            <a:off x="2181225" y="2132856"/>
            <a:ext cx="4781550" cy="2600325"/>
          </a:xfrm>
          <a:prstGeom prst="rect">
            <a:avLst/>
          </a:prstGeom>
        </p:spPr>
      </p:pic>
      <p:sp>
        <p:nvSpPr>
          <p:cNvPr id="5" name="Right Arrow 4"/>
          <p:cNvSpPr/>
          <p:nvPr/>
        </p:nvSpPr>
        <p:spPr>
          <a:xfrm>
            <a:off x="899592" y="3284984"/>
            <a:ext cx="1008112" cy="1152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37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Folders to Search</a:t>
            </a:r>
            <a:endParaRPr lang="en-US" dirty="0"/>
          </a:p>
        </p:txBody>
      </p:sp>
      <p:pic>
        <p:nvPicPr>
          <p:cNvPr id="4" name="Content Placeholder 3"/>
          <p:cNvPicPr>
            <a:picLocks noGrp="1" noChangeAspect="1"/>
          </p:cNvPicPr>
          <p:nvPr>
            <p:ph idx="1"/>
          </p:nvPr>
        </p:nvPicPr>
        <p:blipFill>
          <a:blip r:embed="rId3"/>
          <a:stretch>
            <a:fillRect/>
          </a:stretch>
        </p:blipFill>
        <p:spPr>
          <a:xfrm>
            <a:off x="1547664" y="1772816"/>
            <a:ext cx="6408712" cy="4505325"/>
          </a:xfrm>
          <a:prstGeom prst="rect">
            <a:avLst/>
          </a:prstGeom>
        </p:spPr>
      </p:pic>
      <p:sp>
        <p:nvSpPr>
          <p:cNvPr id="5" name="Up Arrow 4"/>
          <p:cNvSpPr/>
          <p:nvPr/>
        </p:nvSpPr>
        <p:spPr>
          <a:xfrm>
            <a:off x="1907704" y="3501008"/>
            <a:ext cx="288032" cy="7920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436096" y="4581128"/>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1019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Validate File Integrity Process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It is recommended that you run</a:t>
            </a:r>
          </a:p>
          <a:p>
            <a:pPr marL="914400" lvl="1" indent="-514350">
              <a:buFont typeface="+mj-lt"/>
              <a:buAutoNum type="arabicPeriod"/>
            </a:pPr>
            <a:r>
              <a:rPr lang="en-US" dirty="0" smtClean="0"/>
              <a:t>Optimize</a:t>
            </a:r>
          </a:p>
          <a:p>
            <a:pPr marL="914400" lvl="1" indent="-514350">
              <a:buFont typeface="+mj-lt"/>
              <a:buAutoNum type="arabicPeriod"/>
            </a:pPr>
            <a:r>
              <a:rPr lang="en-US" dirty="0" smtClean="0"/>
              <a:t>VFI</a:t>
            </a:r>
          </a:p>
          <a:p>
            <a:pPr marL="914400" lvl="1" indent="-514350">
              <a:buFont typeface="+mj-lt"/>
              <a:buAutoNum type="arabicPeriod"/>
            </a:pPr>
            <a:r>
              <a:rPr lang="en-US" dirty="0" smtClean="0"/>
              <a:t>Optimize</a:t>
            </a:r>
          </a:p>
          <a:p>
            <a:pPr marL="0" indent="0">
              <a:buNone/>
            </a:pPr>
            <a:endParaRPr lang="en-US" dirty="0" smtClean="0"/>
          </a:p>
          <a:p>
            <a:pPr marL="0" indent="0">
              <a:buNone/>
            </a:pPr>
            <a:r>
              <a:rPr lang="en-US" dirty="0" smtClean="0"/>
              <a:t>Whenever </a:t>
            </a:r>
            <a:r>
              <a:rPr lang="en-US" dirty="0"/>
              <a:t>you get VFI errors, you should do an Optimize and then immediately re-run VFI. When VFI "fixes" an error, that fix can then let a subsequent VFI discover and fix other errors which were hidden due to those first errors. Keep doing the Optimize/VFI until VFI finally reports no errors. Then do one last Optimize and Backup.</a:t>
            </a:r>
          </a:p>
        </p:txBody>
      </p:sp>
    </p:spTree>
    <p:extLst>
      <p:ext uri="{BB962C8B-B14F-4D97-AF65-F5344CB8AC3E}">
        <p14:creationId xmlns:p14="http://schemas.microsoft.com/office/powerpoint/2010/main" val="1116575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Exhibits </a:t>
            </a:r>
            <a:r>
              <a:rPr lang="en-US" dirty="0"/>
              <a:t>- Additional </a:t>
            </a:r>
            <a:r>
              <a:rPr lang="en-US" dirty="0" smtClean="0"/>
              <a:t>Comments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Image files are controlled by TMG Preferences to be: Internal, External Link, Ask each time</a:t>
            </a:r>
            <a:r>
              <a:rPr lang="en-US" dirty="0" smtClean="0"/>
              <a:t>.</a:t>
            </a:r>
          </a:p>
          <a:p>
            <a:pPr marL="0" indent="0">
              <a:buNone/>
            </a:pPr>
            <a:endParaRPr lang="en-US" dirty="0"/>
          </a:p>
          <a:p>
            <a:pPr marL="0" indent="0">
              <a:buNone/>
            </a:pPr>
            <a:r>
              <a:rPr lang="en-US" dirty="0"/>
              <a:t>This primarily is concerned with image files (JPG, TIF, GIF, PNG, BMP, etc</a:t>
            </a:r>
            <a:r>
              <a:rPr lang="en-US" dirty="0" smtClean="0"/>
              <a:t>.) </a:t>
            </a:r>
            <a:r>
              <a:rPr lang="en-US" dirty="0"/>
              <a:t>as TMG has routines to handle most of these kind of formats.  Many other file formats are not handled by TMG and thus will automatically be External.</a:t>
            </a:r>
          </a:p>
          <a:p>
            <a:pPr marL="0" indent="0">
              <a:buNone/>
            </a:pPr>
            <a:endParaRPr lang="en-US" dirty="0"/>
          </a:p>
          <a:p>
            <a:pPr marL="0" indent="0">
              <a:buNone/>
            </a:pPr>
            <a:r>
              <a:rPr lang="en-US" dirty="0" smtClean="0"/>
              <a:t>In </a:t>
            </a:r>
            <a:r>
              <a:rPr lang="en-US" dirty="0"/>
              <a:t>a quick test, </a:t>
            </a:r>
            <a:r>
              <a:rPr lang="en-US" dirty="0" smtClean="0"/>
              <a:t>.</a:t>
            </a:r>
            <a:r>
              <a:rPr lang="en-US" dirty="0"/>
              <a:t>TXT, </a:t>
            </a:r>
            <a:r>
              <a:rPr lang="en-US" dirty="0" smtClean="0"/>
              <a:t>.</a:t>
            </a:r>
            <a:r>
              <a:rPr lang="en-US" dirty="0"/>
              <a:t>RTF</a:t>
            </a:r>
            <a:r>
              <a:rPr lang="en-US" dirty="0" smtClean="0"/>
              <a:t>, </a:t>
            </a:r>
            <a:r>
              <a:rPr lang="en-US" dirty="0"/>
              <a:t>and .</a:t>
            </a:r>
            <a:r>
              <a:rPr lang="en-US" dirty="0" smtClean="0"/>
              <a:t>PDF, </a:t>
            </a:r>
            <a:r>
              <a:rPr lang="en-US" b="1" dirty="0" smtClean="0"/>
              <a:t>all</a:t>
            </a:r>
            <a:r>
              <a:rPr lang="en-US" dirty="0" smtClean="0"/>
              <a:t> </a:t>
            </a:r>
            <a:r>
              <a:rPr lang="en-US" dirty="0"/>
              <a:t>came in as External </a:t>
            </a:r>
            <a:r>
              <a:rPr lang="en-US" dirty="0" smtClean="0"/>
              <a:t>-- .PNG </a:t>
            </a:r>
            <a:r>
              <a:rPr lang="en-US" dirty="0"/>
              <a:t>and </a:t>
            </a:r>
            <a:r>
              <a:rPr lang="en-US" dirty="0" smtClean="0"/>
              <a:t>.BMP </a:t>
            </a:r>
            <a:r>
              <a:rPr lang="en-US" dirty="0"/>
              <a:t>asked how I wanted them, the </a:t>
            </a:r>
            <a:r>
              <a:rPr lang="en-US" dirty="0" smtClean="0"/>
              <a:t>.PDF </a:t>
            </a:r>
            <a:r>
              <a:rPr lang="en-US" dirty="0"/>
              <a:t>warned that TMG can't embed them in reports, and the </a:t>
            </a:r>
            <a:r>
              <a:rPr lang="en-US" dirty="0" smtClean="0"/>
              <a:t>.TXT </a:t>
            </a:r>
            <a:r>
              <a:rPr lang="en-US" dirty="0"/>
              <a:t>and </a:t>
            </a:r>
            <a:r>
              <a:rPr lang="en-US" dirty="0" smtClean="0"/>
              <a:t>.RTF </a:t>
            </a:r>
            <a:r>
              <a:rPr lang="en-US" dirty="0"/>
              <a:t>just quietly came in as externals with no additional prompts.</a:t>
            </a:r>
          </a:p>
        </p:txBody>
      </p:sp>
    </p:spTree>
    <p:extLst>
      <p:ext uri="{BB962C8B-B14F-4D97-AF65-F5344CB8AC3E}">
        <p14:creationId xmlns:p14="http://schemas.microsoft.com/office/powerpoint/2010/main" val="855425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Journal Report </a:t>
            </a:r>
            <a:r>
              <a:rPr lang="en-US" dirty="0"/>
              <a:t>with </a:t>
            </a:r>
            <a:r>
              <a:rPr lang="en-US" dirty="0" smtClean="0"/>
              <a:t>Spouse's Information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Trying </a:t>
            </a:r>
            <a:r>
              <a:rPr lang="en-US" dirty="0"/>
              <a:t>to duplicate a report </a:t>
            </a:r>
            <a:r>
              <a:rPr lang="en-US" dirty="0" smtClean="0"/>
              <a:t>that </a:t>
            </a:r>
            <a:r>
              <a:rPr lang="en-US" dirty="0"/>
              <a:t>had the </a:t>
            </a:r>
            <a:r>
              <a:rPr lang="en-US" dirty="0" smtClean="0"/>
              <a:t>spouse's </a:t>
            </a:r>
            <a:r>
              <a:rPr lang="en-US" dirty="0"/>
              <a:t>information as a separate </a:t>
            </a:r>
            <a:r>
              <a:rPr lang="en-US" dirty="0" smtClean="0"/>
              <a:t>entry:</a:t>
            </a:r>
          </a:p>
          <a:p>
            <a:pPr marL="0" indent="0">
              <a:buNone/>
            </a:pPr>
            <a:endParaRPr lang="en-US" dirty="0"/>
          </a:p>
          <a:p>
            <a:r>
              <a:rPr lang="en-US" dirty="0"/>
              <a:t>In the Journal Report options, Miscellaneous tab, check the box "Include spouse events." This should cause the narrative(s) for the spouse(s) to appear right after the narrative for the subject person.</a:t>
            </a:r>
          </a:p>
        </p:txBody>
      </p:sp>
    </p:spTree>
    <p:extLst>
      <p:ext uri="{BB962C8B-B14F-4D97-AF65-F5344CB8AC3E}">
        <p14:creationId xmlns:p14="http://schemas.microsoft.com/office/powerpoint/2010/main" val="2725623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Journal </a:t>
            </a:r>
            <a:r>
              <a:rPr lang="en-US" dirty="0" smtClean="0"/>
              <a:t>Report Options</a:t>
            </a:r>
            <a:endParaRPr lang="en-US" dirty="0"/>
          </a:p>
        </p:txBody>
      </p:sp>
      <p:pic>
        <p:nvPicPr>
          <p:cNvPr id="4" name="Content Placeholder 3"/>
          <p:cNvPicPr>
            <a:picLocks noGrp="1" noChangeAspect="1"/>
          </p:cNvPicPr>
          <p:nvPr>
            <p:ph idx="1"/>
          </p:nvPr>
        </p:nvPicPr>
        <p:blipFill>
          <a:blip r:embed="rId3"/>
          <a:stretch>
            <a:fillRect/>
          </a:stretch>
        </p:blipFill>
        <p:spPr>
          <a:xfrm>
            <a:off x="457200" y="1417638"/>
            <a:ext cx="8229600" cy="5035698"/>
          </a:xfrm>
          <a:prstGeom prst="rect">
            <a:avLst/>
          </a:prstGeom>
        </p:spPr>
      </p:pic>
    </p:spTree>
    <p:extLst>
      <p:ext uri="{BB962C8B-B14F-4D97-AF65-F5344CB8AC3E}">
        <p14:creationId xmlns:p14="http://schemas.microsoft.com/office/powerpoint/2010/main" val="375210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7200" b="1" dirty="0"/>
              <a:t>GENE-O-RAMA </a:t>
            </a:r>
            <a:r>
              <a:rPr lang="en-CA" sz="7200" b="1" dirty="0" smtClean="0"/>
              <a:t>2018</a:t>
            </a:r>
            <a:endParaRPr lang="en-US" sz="7200"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CA" sz="2600" b="1" dirty="0" smtClean="0"/>
              <a:t>presented </a:t>
            </a:r>
            <a:r>
              <a:rPr lang="en-CA" sz="2600" b="1" dirty="0"/>
              <a:t>by Ottawa Branch OGS</a:t>
            </a:r>
          </a:p>
          <a:p>
            <a:pPr marL="0" indent="0" algn="ctr">
              <a:buNone/>
            </a:pPr>
            <a:r>
              <a:rPr lang="en-CA" b="1" dirty="0"/>
              <a:t>April 13-14, 2018</a:t>
            </a:r>
          </a:p>
          <a:p>
            <a:pPr marL="0" indent="0" algn="ctr">
              <a:buNone/>
            </a:pPr>
            <a:r>
              <a:rPr lang="en-CA" b="1" dirty="0"/>
              <a:t>Confederation Education Centre</a:t>
            </a:r>
          </a:p>
          <a:p>
            <a:pPr marL="0" indent="0" algn="ctr">
              <a:buNone/>
            </a:pPr>
            <a:r>
              <a:rPr lang="en-CA" b="1" dirty="0"/>
              <a:t>1645 Woodroffe Avenue, Ottawa</a:t>
            </a:r>
          </a:p>
          <a:p>
            <a:pPr marL="0" indent="0" algn="ctr">
              <a:buNone/>
            </a:pPr>
            <a:endParaRPr lang="en-CA" b="1" dirty="0"/>
          </a:p>
          <a:p>
            <a:pPr marL="0" indent="0" algn="ctr">
              <a:buNone/>
            </a:pPr>
            <a:r>
              <a:rPr lang="en-CA" dirty="0"/>
              <a:t>Speakers, Marketplace, Computer Room</a:t>
            </a:r>
          </a:p>
          <a:p>
            <a:pPr marL="0" indent="0" algn="ctr">
              <a:buNone/>
            </a:pPr>
            <a:r>
              <a:rPr lang="en-CA" dirty="0"/>
              <a:t>Featured Speaker: Ruth </a:t>
            </a:r>
            <a:r>
              <a:rPr lang="en-CA" dirty="0" smtClean="0"/>
              <a:t>Burkholder</a:t>
            </a:r>
          </a:p>
          <a:p>
            <a:pPr marL="0" indent="0" algn="ctr">
              <a:buNone/>
            </a:pPr>
            <a:endParaRPr lang="en-CA" dirty="0"/>
          </a:p>
          <a:p>
            <a:pPr marL="0" indent="0" algn="ctr">
              <a:buNone/>
            </a:pPr>
            <a:r>
              <a:rPr lang="en-CA" b="1" dirty="0" smtClean="0">
                <a:solidFill>
                  <a:srgbClr val="FF0000"/>
                </a:solidFill>
              </a:rPr>
              <a:t>Volunteers Needed</a:t>
            </a:r>
            <a:endParaRPr lang="en-CA" b="1" dirty="0">
              <a:solidFill>
                <a:srgbClr val="FF0000"/>
              </a:solidFill>
            </a:endParaRPr>
          </a:p>
          <a:p>
            <a:pPr marL="0" indent="0" algn="ctr">
              <a:buNone/>
            </a:pPr>
            <a:endParaRPr lang="en-CA" dirty="0"/>
          </a:p>
          <a:p>
            <a:pPr marL="0" indent="0" algn="ctr">
              <a:buNone/>
            </a:pPr>
            <a:r>
              <a:rPr lang="en-CA" dirty="0"/>
              <a:t>Check our website for the latest details </a:t>
            </a:r>
          </a:p>
          <a:p>
            <a:pPr marL="0" indent="0" algn="ctr">
              <a:buNone/>
            </a:pPr>
            <a:r>
              <a:rPr lang="en-CA" dirty="0">
                <a:hlinkClick r:id="rId3"/>
              </a:rPr>
              <a:t>http://ogsottawa.on.ca/gene-o-rama/</a:t>
            </a:r>
            <a:endParaRPr lang="en-US" dirty="0"/>
          </a:p>
        </p:txBody>
      </p:sp>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500"/>
                                  </p:stCondLst>
                                  <p:childTnLst>
                                    <p:animEffect transition="out" filter="fade">
                                      <p:cBhvr>
                                        <p:cTn id="6" dur="500" tmFilter="0, 0; .2, .5; .8, .5; 1, 0"/>
                                        <p:tgtEl>
                                          <p:spTgt spid="3">
                                            <p:txEl>
                                              <p:pRg st="8" end="8"/>
                                            </p:txEl>
                                          </p:spTgt>
                                        </p:tgtEl>
                                      </p:cBhvr>
                                    </p:animEffect>
                                    <p:animScale>
                                      <p:cBhvr>
                                        <p:cTn id="7" dur="250" autoRev="1" fill="hold"/>
                                        <p:tgtEl>
                                          <p:spTgt spid="3">
                                            <p:txEl>
                                              <p:pRg st="8" end="8"/>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Journal Report with Spouse's Information</a:t>
            </a:r>
          </a:p>
        </p:txBody>
      </p:sp>
      <p:sp>
        <p:nvSpPr>
          <p:cNvPr id="3" name="Content Placeholder 2"/>
          <p:cNvSpPr>
            <a:spLocks noGrp="1"/>
          </p:cNvSpPr>
          <p:nvPr>
            <p:ph idx="1"/>
          </p:nvPr>
        </p:nvSpPr>
        <p:spPr/>
        <p:txBody>
          <a:bodyPr>
            <a:normAutofit fontScale="47500" lnSpcReduction="20000"/>
          </a:bodyPr>
          <a:lstStyle/>
          <a:p>
            <a:pPr marL="0" indent="0">
              <a:buNone/>
            </a:pPr>
            <a:r>
              <a:rPr lang="en-US" b="1" dirty="0"/>
              <a:t>1</a:t>
            </a:r>
            <a:r>
              <a:rPr lang="en-US" dirty="0"/>
              <a:t>.  Clara Garnet</a:t>
            </a:r>
            <a:r>
              <a:rPr lang="en-US" i="1" baseline="30000" dirty="0"/>
              <a:t>1</a:t>
            </a:r>
            <a:r>
              <a:rPr lang="en-US" dirty="0"/>
              <a:t> </a:t>
            </a:r>
            <a:r>
              <a:rPr lang="en-US" dirty="0" err="1"/>
              <a:t>Lepper</a:t>
            </a:r>
            <a:r>
              <a:rPr lang="en-US" dirty="0"/>
              <a:t> was born on 16 Mar 1887 at </a:t>
            </a:r>
            <a:r>
              <a:rPr lang="en-US" dirty="0" err="1"/>
              <a:t>Birtle</a:t>
            </a:r>
            <a:r>
              <a:rPr lang="en-US" dirty="0"/>
              <a:t>, Shoal Lake, Manitoba, Canada.  She married Stanley Earl </a:t>
            </a:r>
            <a:r>
              <a:rPr lang="en-US" dirty="0" err="1"/>
              <a:t>Aglor</a:t>
            </a:r>
            <a:r>
              <a:rPr lang="en-US" dirty="0"/>
              <a:t> on 1 Jul 1913 at 40 Church St, St </a:t>
            </a:r>
            <a:r>
              <a:rPr lang="en-US" dirty="0" err="1"/>
              <a:t>Catharines</a:t>
            </a:r>
            <a:r>
              <a:rPr lang="en-US" dirty="0"/>
              <a:t>, Lincoln County, Ontario, Canada.  She married Oscar Adolph Lund on 21 Oct 1926 at Niagara Falls, Niagara County, New York, USA.  She married (--?--) Bunting.  She died on 21 Dec 1959 at age 72.</a:t>
            </a:r>
          </a:p>
          <a:p>
            <a:pPr marL="0" indent="0">
              <a:buNone/>
            </a:pPr>
            <a:endParaRPr lang="en-US" dirty="0" smtClean="0"/>
          </a:p>
          <a:p>
            <a:pPr marL="0" indent="0">
              <a:buNone/>
            </a:pPr>
            <a:r>
              <a:rPr lang="en-US" dirty="0" smtClean="0"/>
              <a:t>     </a:t>
            </a:r>
            <a:r>
              <a:rPr lang="en-US" b="1" dirty="0"/>
              <a:t>Stanley Earl </a:t>
            </a:r>
            <a:r>
              <a:rPr lang="en-US" b="1" dirty="0" err="1"/>
              <a:t>Aglor</a:t>
            </a:r>
            <a:r>
              <a:rPr lang="en-US" b="1" dirty="0"/>
              <a:t> </a:t>
            </a:r>
            <a:r>
              <a:rPr lang="en-US" dirty="0"/>
              <a:t>was born on 30 Nov 1889 at Simcoe, Norfolk County, Ontario, Canada, s/o James </a:t>
            </a:r>
            <a:r>
              <a:rPr lang="en-US" dirty="0" err="1"/>
              <a:t>Aglor</a:t>
            </a:r>
            <a:r>
              <a:rPr lang="en-US" dirty="0"/>
              <a:t> and Hannah Eliza </a:t>
            </a:r>
            <a:r>
              <a:rPr lang="en-US" dirty="0" err="1"/>
              <a:t>Chattington</a:t>
            </a:r>
            <a:r>
              <a:rPr lang="en-US" dirty="0"/>
              <a:t>.  He died between 1 Dec 1925 and 1 Oct 1926 at age 36.  He was the informant for the death of (--?--) </a:t>
            </a:r>
            <a:r>
              <a:rPr lang="en-US" dirty="0" err="1"/>
              <a:t>Aglor</a:t>
            </a:r>
            <a:r>
              <a:rPr lang="en-US" dirty="0"/>
              <a:t> on 22 Oct 1914 at 40 Church St, St </a:t>
            </a:r>
            <a:r>
              <a:rPr lang="en-US" dirty="0" err="1"/>
              <a:t>Catharines</a:t>
            </a:r>
            <a:r>
              <a:rPr lang="en-US" dirty="0"/>
              <a:t>, Lincoln County, Ontario, Canada.</a:t>
            </a:r>
          </a:p>
          <a:p>
            <a:pPr marL="0" indent="0">
              <a:buNone/>
            </a:pPr>
            <a:r>
              <a:rPr lang="en-US" dirty="0"/>
              <a:t>     The two known children of Clara Garnet</a:t>
            </a:r>
            <a:r>
              <a:rPr lang="en-US" i="1" baseline="30000" dirty="0"/>
              <a:t>1</a:t>
            </a:r>
            <a:r>
              <a:rPr lang="en-US" dirty="0"/>
              <a:t> </a:t>
            </a:r>
            <a:r>
              <a:rPr lang="en-US" dirty="0" err="1"/>
              <a:t>Lepper</a:t>
            </a:r>
            <a:r>
              <a:rPr lang="en-US" dirty="0"/>
              <a:t> and Stanley Earl </a:t>
            </a:r>
            <a:r>
              <a:rPr lang="en-US" dirty="0" err="1"/>
              <a:t>Aglor</a:t>
            </a:r>
            <a:r>
              <a:rPr lang="en-US" dirty="0"/>
              <a:t> were as follows:</a:t>
            </a:r>
          </a:p>
          <a:p>
            <a:pPr marL="0" indent="0">
              <a:buNone/>
            </a:pPr>
            <a:r>
              <a:rPr lang="en-US" dirty="0"/>
              <a:t>		 2	</a:t>
            </a:r>
            <a:r>
              <a:rPr lang="en-US" dirty="0" err="1"/>
              <a:t>i</a:t>
            </a:r>
            <a:r>
              <a:rPr lang="en-US" dirty="0"/>
              <a:t>.	(--?--)</a:t>
            </a:r>
            <a:r>
              <a:rPr lang="en-US" i="1" baseline="30000" dirty="0"/>
              <a:t>2</a:t>
            </a:r>
            <a:r>
              <a:rPr lang="en-US" dirty="0"/>
              <a:t> </a:t>
            </a:r>
            <a:r>
              <a:rPr lang="en-US" dirty="0" err="1"/>
              <a:t>Aglor</a:t>
            </a:r>
            <a:r>
              <a:rPr lang="en-US" dirty="0"/>
              <a:t>.</a:t>
            </a:r>
          </a:p>
          <a:p>
            <a:pPr marL="0" indent="0">
              <a:buNone/>
            </a:pPr>
            <a:r>
              <a:rPr lang="en-US" dirty="0"/>
              <a:t>		 3	ii.	Marjorie Julia </a:t>
            </a:r>
            <a:r>
              <a:rPr lang="en-US" dirty="0" err="1"/>
              <a:t>Aglor</a:t>
            </a:r>
            <a:r>
              <a:rPr lang="en-US" dirty="0"/>
              <a:t> </a:t>
            </a:r>
            <a:r>
              <a:rPr lang="en-US" dirty="0" smtClean="0"/>
              <a:t>.</a:t>
            </a:r>
          </a:p>
          <a:p>
            <a:pPr marL="0" indent="0">
              <a:buNone/>
            </a:pPr>
            <a:r>
              <a:rPr lang="en-US" dirty="0"/>
              <a:t> </a:t>
            </a:r>
          </a:p>
          <a:p>
            <a:pPr marL="0" indent="0">
              <a:buNone/>
            </a:pPr>
            <a:r>
              <a:rPr lang="en-US" b="1" dirty="0" smtClean="0"/>
              <a:t>Oscar </a:t>
            </a:r>
            <a:r>
              <a:rPr lang="en-US" b="1" dirty="0"/>
              <a:t>Adolph Lund </a:t>
            </a:r>
            <a:r>
              <a:rPr lang="en-US" dirty="0"/>
              <a:t>was born on 24 Dec 1881 at Norway, s/o </a:t>
            </a:r>
            <a:r>
              <a:rPr lang="en-US" dirty="0" err="1"/>
              <a:t>Nels</a:t>
            </a:r>
            <a:r>
              <a:rPr lang="en-US" dirty="0"/>
              <a:t> Lund and Annie Holston.  He died on 14 Nov 1929 at 40 Church St, St </a:t>
            </a:r>
            <a:r>
              <a:rPr lang="en-US" dirty="0" err="1"/>
              <a:t>Catharines</a:t>
            </a:r>
            <a:r>
              <a:rPr lang="en-US" dirty="0"/>
              <a:t>, Lincoln County, Ontario, Canada, at age 47.</a:t>
            </a:r>
          </a:p>
          <a:p>
            <a:pPr marL="0" indent="0">
              <a:buNone/>
            </a:pPr>
            <a:r>
              <a:rPr lang="en-US" dirty="0"/>
              <a:t>     There were no known children of Clara Garnet</a:t>
            </a:r>
            <a:r>
              <a:rPr lang="en-US" i="1" baseline="30000" dirty="0"/>
              <a:t>1</a:t>
            </a:r>
            <a:r>
              <a:rPr lang="en-US" dirty="0"/>
              <a:t> </a:t>
            </a:r>
            <a:r>
              <a:rPr lang="en-US" dirty="0" err="1"/>
              <a:t>Lepper</a:t>
            </a:r>
            <a:r>
              <a:rPr lang="en-US" dirty="0"/>
              <a:t> and Oscar Adolph Lund.</a:t>
            </a:r>
          </a:p>
          <a:p>
            <a:pPr marL="0" indent="0">
              <a:buNone/>
            </a:pPr>
            <a:r>
              <a:rPr lang="en-US" dirty="0"/>
              <a:t>    </a:t>
            </a:r>
            <a:endParaRPr lang="en-US" dirty="0" smtClean="0"/>
          </a:p>
          <a:p>
            <a:pPr marL="0" indent="0">
              <a:buNone/>
            </a:pPr>
            <a:r>
              <a:rPr lang="en-US" dirty="0" smtClean="0"/>
              <a:t> </a:t>
            </a:r>
            <a:r>
              <a:rPr lang="en-US" b="1" dirty="0"/>
              <a:t>(--?--) Bunting </a:t>
            </a:r>
            <a:r>
              <a:rPr lang="en-US" dirty="0"/>
              <a:t>is still living.</a:t>
            </a:r>
          </a:p>
          <a:p>
            <a:pPr marL="0" indent="0">
              <a:buNone/>
            </a:pPr>
            <a:r>
              <a:rPr lang="en-US" dirty="0"/>
              <a:t>     There were no known children of Clara Garnet</a:t>
            </a:r>
            <a:r>
              <a:rPr lang="en-US" i="1" baseline="30000" dirty="0"/>
              <a:t>1</a:t>
            </a:r>
            <a:r>
              <a:rPr lang="en-US" dirty="0"/>
              <a:t> </a:t>
            </a:r>
            <a:r>
              <a:rPr lang="en-US" dirty="0" err="1"/>
              <a:t>Lepper</a:t>
            </a:r>
            <a:r>
              <a:rPr lang="en-US" dirty="0"/>
              <a:t> and (--?--) Bunting.</a:t>
            </a:r>
          </a:p>
          <a:p>
            <a:pPr marL="0" indent="0">
              <a:buNone/>
            </a:pPr>
            <a:endParaRPr lang="en-US" dirty="0"/>
          </a:p>
        </p:txBody>
      </p:sp>
    </p:spTree>
    <p:extLst>
      <p:ext uri="{BB962C8B-B14F-4D97-AF65-F5344CB8AC3E}">
        <p14:creationId xmlns:p14="http://schemas.microsoft.com/office/powerpoint/2010/main" val="1641691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Journal </a:t>
            </a:r>
            <a:r>
              <a:rPr lang="en-US" dirty="0" smtClean="0"/>
              <a:t>Report Options</a:t>
            </a:r>
            <a:endParaRPr lang="en-US" dirty="0"/>
          </a:p>
        </p:txBody>
      </p:sp>
      <p:pic>
        <p:nvPicPr>
          <p:cNvPr id="5" name="Content Placeholder 4"/>
          <p:cNvPicPr>
            <a:picLocks noGrp="1" noChangeAspect="1"/>
          </p:cNvPicPr>
          <p:nvPr>
            <p:ph idx="1"/>
          </p:nvPr>
        </p:nvPicPr>
        <p:blipFill>
          <a:blip r:embed="rId3"/>
          <a:stretch>
            <a:fillRect/>
          </a:stretch>
        </p:blipFill>
        <p:spPr>
          <a:xfrm>
            <a:off x="457200" y="1439351"/>
            <a:ext cx="3250704" cy="5012901"/>
          </a:xfrm>
          <a:prstGeom prst="rect">
            <a:avLst/>
          </a:prstGeom>
        </p:spPr>
      </p:pic>
      <p:sp>
        <p:nvSpPr>
          <p:cNvPr id="6" name="TextBox 5"/>
          <p:cNvSpPr txBox="1"/>
          <p:nvPr/>
        </p:nvSpPr>
        <p:spPr>
          <a:xfrm>
            <a:off x="4283968" y="2564904"/>
            <a:ext cx="4176464" cy="1815882"/>
          </a:xfrm>
          <a:prstGeom prst="rect">
            <a:avLst/>
          </a:prstGeom>
          <a:noFill/>
        </p:spPr>
        <p:txBody>
          <a:bodyPr wrap="square" rtlCol="0">
            <a:spAutoFit/>
          </a:bodyPr>
          <a:lstStyle/>
          <a:p>
            <a:r>
              <a:rPr lang="en-US" sz="2800" dirty="0" smtClean="0"/>
              <a:t>Several options are only available with the Custom format, such as the one that I just showed </a:t>
            </a:r>
            <a:endParaRPr lang="en-US" sz="2800" dirty="0"/>
          </a:p>
        </p:txBody>
      </p:sp>
    </p:spTree>
    <p:extLst>
      <p:ext uri="{BB962C8B-B14F-4D97-AF65-F5344CB8AC3E}">
        <p14:creationId xmlns:p14="http://schemas.microsoft.com/office/powerpoint/2010/main" val="4077266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Oldest Ancestor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My grandson </a:t>
            </a:r>
            <a:r>
              <a:rPr lang="en-US" dirty="0" smtClean="0"/>
              <a:t>asked who </a:t>
            </a:r>
            <a:r>
              <a:rPr lang="en-US" dirty="0"/>
              <a:t>and how old was our oldest </a:t>
            </a:r>
            <a:r>
              <a:rPr lang="en-US" dirty="0" smtClean="0"/>
              <a:t>ancestor: </a:t>
            </a:r>
          </a:p>
          <a:p>
            <a:pPr marL="0" indent="0">
              <a:buNone/>
            </a:pPr>
            <a:endParaRPr lang="en-US" dirty="0"/>
          </a:p>
          <a:p>
            <a:r>
              <a:rPr lang="en-US" dirty="0" smtClean="0"/>
              <a:t>Run the Statistical Report: The </a:t>
            </a:r>
            <a:r>
              <a:rPr lang="en-US" dirty="0"/>
              <a:t>ID Min and ID Max are IDs of the persons associated with the Min and Max ages. This is one way to find IDs of people who may need to be edited</a:t>
            </a:r>
            <a:r>
              <a:rPr lang="en-US" dirty="0" smtClean="0"/>
              <a:t>.</a:t>
            </a:r>
          </a:p>
          <a:p>
            <a:endParaRPr lang="en-US" dirty="0"/>
          </a:p>
          <a:p>
            <a:r>
              <a:rPr lang="en-US" dirty="0"/>
              <a:t>A List of People report, filtered for Age at death </a:t>
            </a:r>
            <a:r>
              <a:rPr lang="en-US" dirty="0" smtClean="0"/>
              <a:t>greater </a:t>
            </a:r>
            <a:r>
              <a:rPr lang="en-US" dirty="0"/>
              <a:t>than </a:t>
            </a:r>
            <a:r>
              <a:rPr lang="en-US" dirty="0" smtClean="0"/>
              <a:t>100 </a:t>
            </a:r>
            <a:r>
              <a:rPr lang="en-US" dirty="0"/>
              <a:t>may turn up a short list of likely candidates. If not, try a lower number than 100. Include Age at death as a report output column to make it easy to screen the list. I tried this and found a clear winner in my database who died at age 236 - so some data cleanup is clearly needed</a:t>
            </a:r>
          </a:p>
          <a:p>
            <a:endParaRPr lang="en-US" dirty="0"/>
          </a:p>
        </p:txBody>
      </p:sp>
    </p:spTree>
    <p:extLst>
      <p:ext uri="{BB962C8B-B14F-4D97-AF65-F5344CB8AC3E}">
        <p14:creationId xmlns:p14="http://schemas.microsoft.com/office/powerpoint/2010/main" val="3755414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Report</a:t>
            </a:r>
            <a:endParaRPr lang="en-US" dirty="0"/>
          </a:p>
        </p:txBody>
      </p:sp>
      <p:pic>
        <p:nvPicPr>
          <p:cNvPr id="6" name="Content Placeholder 5"/>
          <p:cNvPicPr>
            <a:picLocks noGrp="1" noChangeAspect="1"/>
          </p:cNvPicPr>
          <p:nvPr>
            <p:ph idx="1"/>
          </p:nvPr>
        </p:nvPicPr>
        <p:blipFill>
          <a:blip r:embed="rId3"/>
          <a:stretch>
            <a:fillRect/>
          </a:stretch>
        </p:blipFill>
        <p:spPr>
          <a:xfrm>
            <a:off x="1691680" y="1600200"/>
            <a:ext cx="5544616" cy="4525963"/>
          </a:xfrm>
          <a:prstGeom prst="rect">
            <a:avLst/>
          </a:prstGeom>
        </p:spPr>
      </p:pic>
      <p:sp>
        <p:nvSpPr>
          <p:cNvPr id="7" name="Right Arrow 6"/>
          <p:cNvSpPr/>
          <p:nvPr/>
        </p:nvSpPr>
        <p:spPr>
          <a:xfrm>
            <a:off x="755576" y="2564904"/>
            <a:ext cx="658416"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9353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Statistical </a:t>
            </a:r>
            <a:r>
              <a:rPr lang="en-US" dirty="0" smtClean="0"/>
              <a:t>Report Results</a:t>
            </a:r>
            <a:endParaRPr lang="en-US" dirty="0"/>
          </a:p>
        </p:txBody>
      </p:sp>
      <p:pic>
        <p:nvPicPr>
          <p:cNvPr id="4" name="Content Placeholder 3"/>
          <p:cNvPicPr>
            <a:picLocks noGrp="1" noChangeAspect="1"/>
          </p:cNvPicPr>
          <p:nvPr>
            <p:ph idx="1"/>
          </p:nvPr>
        </p:nvPicPr>
        <p:blipFill>
          <a:blip r:embed="rId2"/>
          <a:stretch>
            <a:fillRect/>
          </a:stretch>
        </p:blipFill>
        <p:spPr>
          <a:xfrm>
            <a:off x="457200" y="1988840"/>
            <a:ext cx="8229599" cy="4176464"/>
          </a:xfrm>
          <a:prstGeom prst="rect">
            <a:avLst/>
          </a:prstGeom>
        </p:spPr>
      </p:pic>
    </p:spTree>
    <p:extLst>
      <p:ext uri="{BB962C8B-B14F-4D97-AF65-F5344CB8AC3E}">
        <p14:creationId xmlns:p14="http://schemas.microsoft.com/office/powerpoint/2010/main" val="465011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People Report</a:t>
            </a:r>
            <a:endParaRPr lang="en-US" dirty="0"/>
          </a:p>
        </p:txBody>
      </p:sp>
      <p:pic>
        <p:nvPicPr>
          <p:cNvPr id="4" name="Content Placeholder 3"/>
          <p:cNvPicPr>
            <a:picLocks noGrp="1" noChangeAspect="1"/>
          </p:cNvPicPr>
          <p:nvPr>
            <p:ph idx="1"/>
          </p:nvPr>
        </p:nvPicPr>
        <p:blipFill>
          <a:blip r:embed="rId2"/>
          <a:stretch>
            <a:fillRect/>
          </a:stretch>
        </p:blipFill>
        <p:spPr>
          <a:xfrm>
            <a:off x="457200" y="1628800"/>
            <a:ext cx="8229600" cy="1728192"/>
          </a:xfrm>
          <a:prstGeom prst="rect">
            <a:avLst/>
          </a:prstGeom>
        </p:spPr>
      </p:pic>
      <p:sp>
        <p:nvSpPr>
          <p:cNvPr id="5" name="TextBox 4"/>
          <p:cNvSpPr txBox="1"/>
          <p:nvPr/>
        </p:nvSpPr>
        <p:spPr>
          <a:xfrm>
            <a:off x="539552" y="4005064"/>
            <a:ext cx="8147248" cy="923330"/>
          </a:xfrm>
          <a:prstGeom prst="rect">
            <a:avLst/>
          </a:prstGeom>
          <a:noFill/>
        </p:spPr>
        <p:txBody>
          <a:bodyPr wrap="square" rtlCol="0">
            <a:spAutoFit/>
          </a:bodyPr>
          <a:lstStyle/>
          <a:p>
            <a:r>
              <a:rPr lang="en-US" dirty="0"/>
              <a:t>Name-------------------------- ID #- </a:t>
            </a:r>
            <a:r>
              <a:rPr lang="en-US" dirty="0" smtClean="0"/>
              <a:t>	Year 	Year 	Age </a:t>
            </a:r>
            <a:r>
              <a:rPr lang="en-US" dirty="0"/>
              <a:t>at death</a:t>
            </a:r>
          </a:p>
          <a:p>
            <a:r>
              <a:rPr lang="en-US" dirty="0" err="1"/>
              <a:t>Dolson</a:t>
            </a:r>
            <a:r>
              <a:rPr lang="en-US" dirty="0"/>
              <a:t>, </a:t>
            </a:r>
            <a:r>
              <a:rPr lang="en-US" dirty="0" err="1"/>
              <a:t>Teunis</a:t>
            </a:r>
            <a:r>
              <a:rPr lang="en-US" dirty="0"/>
              <a:t>                  </a:t>
            </a:r>
            <a:r>
              <a:rPr lang="en-US" dirty="0" smtClean="0"/>
              <a:t>1264 	1664 	1766        </a:t>
            </a:r>
            <a:r>
              <a:rPr lang="en-US" dirty="0"/>
              <a:t>101</a:t>
            </a:r>
          </a:p>
          <a:p>
            <a:r>
              <a:rPr lang="en-US" dirty="0"/>
              <a:t>Mueller, Susanna             </a:t>
            </a:r>
            <a:r>
              <a:rPr lang="en-US" dirty="0" smtClean="0"/>
              <a:t>1101 	1699 	1809        </a:t>
            </a:r>
            <a:r>
              <a:rPr lang="en-US" dirty="0"/>
              <a:t>110</a:t>
            </a:r>
          </a:p>
        </p:txBody>
      </p:sp>
    </p:spTree>
    <p:extLst>
      <p:ext uri="{BB962C8B-B14F-4D97-AF65-F5344CB8AC3E}">
        <p14:creationId xmlns:p14="http://schemas.microsoft.com/office/powerpoint/2010/main" val="2451637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Report</a:t>
            </a:r>
            <a:endParaRPr lang="en-US" dirty="0"/>
          </a:p>
        </p:txBody>
      </p:sp>
      <p:pic>
        <p:nvPicPr>
          <p:cNvPr id="6" name="Content Placeholder 5"/>
          <p:cNvPicPr>
            <a:picLocks noGrp="1" noChangeAspect="1"/>
          </p:cNvPicPr>
          <p:nvPr>
            <p:ph idx="1"/>
          </p:nvPr>
        </p:nvPicPr>
        <p:blipFill>
          <a:blip r:embed="rId3"/>
          <a:stretch>
            <a:fillRect/>
          </a:stretch>
        </p:blipFill>
        <p:spPr>
          <a:xfrm>
            <a:off x="1143712" y="1628800"/>
            <a:ext cx="6856575" cy="4752528"/>
          </a:xfrm>
          <a:prstGeom prst="rect">
            <a:avLst/>
          </a:prstGeom>
        </p:spPr>
      </p:pic>
    </p:spTree>
    <p:extLst>
      <p:ext uri="{BB962C8B-B14F-4D97-AF65-F5344CB8AC3E}">
        <p14:creationId xmlns:p14="http://schemas.microsoft.com/office/powerpoint/2010/main" val="1363009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Report</a:t>
            </a:r>
            <a:endParaRPr lang="en-US" dirty="0"/>
          </a:p>
        </p:txBody>
      </p:sp>
      <p:sp>
        <p:nvSpPr>
          <p:cNvPr id="3" name="Content Placeholder 2"/>
          <p:cNvSpPr>
            <a:spLocks noGrp="1"/>
          </p:cNvSpPr>
          <p:nvPr>
            <p:ph idx="1"/>
          </p:nvPr>
        </p:nvSpPr>
        <p:spPr>
          <a:xfrm>
            <a:off x="457200" y="1600200"/>
            <a:ext cx="3754760" cy="4525963"/>
          </a:xfrm>
        </p:spPr>
        <p:txBody>
          <a:bodyPr>
            <a:normAutofit fontScale="62500" lnSpcReduction="20000"/>
          </a:bodyPr>
          <a:lstStyle/>
          <a:p>
            <a:pPr marL="0" indent="0">
              <a:buNone/>
            </a:pPr>
            <a:r>
              <a:rPr lang="en-US" b="1" dirty="0" err="1"/>
              <a:t>Dezso</a:t>
            </a:r>
            <a:r>
              <a:rPr lang="en-US" dirty="0"/>
              <a:t> </a:t>
            </a:r>
            <a:r>
              <a:rPr lang="en-US" b="1" dirty="0" err="1"/>
              <a:t>Scheibel</a:t>
            </a:r>
            <a:r>
              <a:rPr lang="en-US" dirty="0"/>
              <a:t> (12)</a:t>
            </a:r>
          </a:p>
          <a:p>
            <a:pPr marL="0" indent="0">
              <a:buNone/>
            </a:pPr>
            <a:r>
              <a:rPr lang="en-US" dirty="0"/>
              <a:t>Birth after non-birth events.</a:t>
            </a:r>
          </a:p>
          <a:p>
            <a:pPr marL="0" indent="0">
              <a:buNone/>
            </a:pPr>
            <a:r>
              <a:rPr lang="en-US" dirty="0"/>
              <a:t> </a:t>
            </a:r>
            <a:r>
              <a:rPr lang="en-US" b="1" dirty="0"/>
              <a:t> </a:t>
            </a:r>
            <a:endParaRPr lang="en-US" dirty="0"/>
          </a:p>
          <a:p>
            <a:pPr marL="0" indent="0">
              <a:buNone/>
            </a:pPr>
            <a:r>
              <a:rPr lang="en-US" b="1" dirty="0"/>
              <a:t>John</a:t>
            </a:r>
            <a:r>
              <a:rPr lang="en-US" dirty="0"/>
              <a:t> </a:t>
            </a:r>
            <a:r>
              <a:rPr lang="en-US" b="1" dirty="0"/>
              <a:t>More</a:t>
            </a:r>
            <a:r>
              <a:rPr lang="en-US" dirty="0"/>
              <a:t> (32)</a:t>
            </a:r>
          </a:p>
          <a:p>
            <a:pPr marL="0" indent="0">
              <a:buNone/>
            </a:pPr>
            <a:r>
              <a:rPr lang="en-US" dirty="0"/>
              <a:t>Death before non-death events.</a:t>
            </a:r>
          </a:p>
          <a:p>
            <a:pPr marL="0" indent="0">
              <a:buNone/>
            </a:pPr>
            <a:r>
              <a:rPr lang="en-US" dirty="0"/>
              <a:t> </a:t>
            </a:r>
            <a:r>
              <a:rPr lang="en-US" b="1" dirty="0"/>
              <a:t> </a:t>
            </a:r>
            <a:endParaRPr lang="en-US" dirty="0"/>
          </a:p>
          <a:p>
            <a:pPr marL="0" indent="0">
              <a:buNone/>
            </a:pPr>
            <a:r>
              <a:rPr lang="en-US" b="1" dirty="0" smtClean="0"/>
              <a:t>John</a:t>
            </a:r>
            <a:r>
              <a:rPr lang="en-US" dirty="0" smtClean="0"/>
              <a:t> </a:t>
            </a:r>
            <a:r>
              <a:rPr lang="en-US" b="1" dirty="0"/>
              <a:t>More</a:t>
            </a:r>
            <a:r>
              <a:rPr lang="en-US" dirty="0"/>
              <a:t> (64)</a:t>
            </a:r>
          </a:p>
          <a:p>
            <a:pPr marL="0" indent="0">
              <a:buNone/>
            </a:pPr>
            <a:r>
              <a:rPr lang="en-US" dirty="0"/>
              <a:t>More than 12 children.</a:t>
            </a:r>
          </a:p>
          <a:p>
            <a:pPr marL="0" indent="0">
              <a:buNone/>
            </a:pPr>
            <a:r>
              <a:rPr lang="en-US" b="1" dirty="0"/>
              <a:t> </a:t>
            </a:r>
            <a:endParaRPr lang="en-US" dirty="0"/>
          </a:p>
          <a:p>
            <a:pPr marL="0" indent="0">
              <a:buNone/>
            </a:pPr>
            <a:r>
              <a:rPr lang="en-US" b="1" dirty="0"/>
              <a:t>Grace Helen</a:t>
            </a:r>
            <a:r>
              <a:rPr lang="en-US" dirty="0"/>
              <a:t> </a:t>
            </a:r>
            <a:r>
              <a:rPr lang="en-US" b="1" dirty="0"/>
              <a:t>More</a:t>
            </a:r>
            <a:r>
              <a:rPr lang="en-US" dirty="0"/>
              <a:t> (93)</a:t>
            </a:r>
          </a:p>
          <a:p>
            <a:pPr marL="0" indent="0">
              <a:buNone/>
            </a:pPr>
            <a:r>
              <a:rPr lang="en-US" dirty="0"/>
              <a:t>Living after age 95 years.</a:t>
            </a:r>
          </a:p>
          <a:p>
            <a:pPr marL="0" indent="0">
              <a:buNone/>
            </a:pPr>
            <a:r>
              <a:rPr lang="en-US" dirty="0"/>
              <a:t> </a:t>
            </a:r>
            <a:endParaRPr lang="en-US" dirty="0" smtClean="0"/>
          </a:p>
          <a:p>
            <a:pPr marL="0" indent="0">
              <a:buNone/>
            </a:pPr>
            <a:r>
              <a:rPr lang="en-US" b="1" dirty="0"/>
              <a:t>Phineas</a:t>
            </a:r>
            <a:r>
              <a:rPr lang="en-US" dirty="0"/>
              <a:t> </a:t>
            </a:r>
            <a:r>
              <a:rPr lang="en-US" b="1" dirty="0"/>
              <a:t>Snow</a:t>
            </a:r>
            <a:r>
              <a:rPr lang="en-US" dirty="0"/>
              <a:t> (3526)</a:t>
            </a:r>
          </a:p>
          <a:p>
            <a:pPr marL="0" indent="0">
              <a:buNone/>
            </a:pPr>
            <a:r>
              <a:rPr lang="en-US" dirty="0"/>
              <a:t>Birth after death</a:t>
            </a:r>
            <a:r>
              <a:rPr lang="en-US" dirty="0" smtClean="0"/>
              <a:t>.</a:t>
            </a:r>
            <a:endParaRPr lang="en-US" dirty="0"/>
          </a:p>
        </p:txBody>
      </p:sp>
      <p:sp>
        <p:nvSpPr>
          <p:cNvPr id="4" name="TextBox 3"/>
          <p:cNvSpPr txBox="1"/>
          <p:nvPr/>
        </p:nvSpPr>
        <p:spPr>
          <a:xfrm>
            <a:off x="4572001" y="1600200"/>
            <a:ext cx="4037570" cy="3970318"/>
          </a:xfrm>
          <a:prstGeom prst="rect">
            <a:avLst/>
          </a:prstGeom>
          <a:noFill/>
        </p:spPr>
        <p:txBody>
          <a:bodyPr wrap="square" rtlCol="0">
            <a:spAutoFit/>
          </a:bodyPr>
          <a:lstStyle/>
          <a:p>
            <a:r>
              <a:rPr lang="en-US" b="1" dirty="0"/>
              <a:t>Susan</a:t>
            </a:r>
            <a:r>
              <a:rPr lang="en-US" dirty="0"/>
              <a:t> </a:t>
            </a:r>
            <a:r>
              <a:rPr lang="en-US" b="1" dirty="0" err="1"/>
              <a:t>Bagshaw</a:t>
            </a:r>
            <a:r>
              <a:rPr lang="en-US" dirty="0"/>
              <a:t> (394)</a:t>
            </a:r>
          </a:p>
          <a:p>
            <a:r>
              <a:rPr lang="en-US" dirty="0"/>
              <a:t>Death when LIVING flag is not equal to N.</a:t>
            </a:r>
          </a:p>
          <a:p>
            <a:endParaRPr lang="en-US" dirty="0"/>
          </a:p>
          <a:p>
            <a:r>
              <a:rPr lang="en-US" b="1" dirty="0"/>
              <a:t>Christopher</a:t>
            </a:r>
            <a:r>
              <a:rPr lang="en-US" dirty="0"/>
              <a:t> </a:t>
            </a:r>
            <a:r>
              <a:rPr lang="en-US" b="1" dirty="0"/>
              <a:t>Donnelly</a:t>
            </a:r>
            <a:r>
              <a:rPr lang="en-US" dirty="0"/>
              <a:t> (410)</a:t>
            </a:r>
          </a:p>
          <a:p>
            <a:r>
              <a:rPr lang="en-US" dirty="0"/>
              <a:t>Born before mother was 14 years old.</a:t>
            </a:r>
          </a:p>
          <a:p>
            <a:r>
              <a:rPr lang="en-US" dirty="0"/>
              <a:t> </a:t>
            </a:r>
          </a:p>
          <a:p>
            <a:r>
              <a:rPr lang="en-US" b="1" dirty="0"/>
              <a:t>Charity</a:t>
            </a:r>
            <a:r>
              <a:rPr lang="en-US" dirty="0"/>
              <a:t> </a:t>
            </a:r>
            <a:r>
              <a:rPr lang="en-US" b="1" dirty="0"/>
              <a:t>Clapp</a:t>
            </a:r>
            <a:r>
              <a:rPr lang="en-US" dirty="0"/>
              <a:t> (1065)</a:t>
            </a:r>
          </a:p>
          <a:p>
            <a:r>
              <a:rPr lang="en-US" dirty="0"/>
              <a:t>Death after burial.</a:t>
            </a:r>
          </a:p>
          <a:p>
            <a:endParaRPr lang="en-US" dirty="0"/>
          </a:p>
          <a:p>
            <a:r>
              <a:rPr lang="en-US" b="1" dirty="0"/>
              <a:t>Abigail</a:t>
            </a:r>
            <a:r>
              <a:rPr lang="en-US" dirty="0"/>
              <a:t> </a:t>
            </a:r>
            <a:r>
              <a:rPr lang="en-US" b="1" dirty="0"/>
              <a:t>Shaw</a:t>
            </a:r>
            <a:r>
              <a:rPr lang="en-US" dirty="0"/>
              <a:t> (1247)</a:t>
            </a:r>
          </a:p>
          <a:p>
            <a:r>
              <a:rPr lang="en-US" dirty="0"/>
              <a:t>Birth after father's death.</a:t>
            </a:r>
          </a:p>
          <a:p>
            <a:endParaRPr lang="en-US" b="1" dirty="0"/>
          </a:p>
          <a:p>
            <a:r>
              <a:rPr lang="en-US" b="1" dirty="0"/>
              <a:t>Mary</a:t>
            </a:r>
            <a:r>
              <a:rPr lang="en-US" dirty="0"/>
              <a:t> </a:t>
            </a:r>
            <a:r>
              <a:rPr lang="en-US" b="1" dirty="0"/>
              <a:t>Foster</a:t>
            </a:r>
            <a:r>
              <a:rPr lang="en-US" dirty="0"/>
              <a:t> (1647)</a:t>
            </a:r>
          </a:p>
          <a:p>
            <a:r>
              <a:rPr lang="en-US" dirty="0"/>
              <a:t>Death after age 100 years</a:t>
            </a:r>
          </a:p>
        </p:txBody>
      </p:sp>
    </p:spTree>
    <p:extLst>
      <p:ext uri="{BB962C8B-B14F-4D97-AF65-F5344CB8AC3E}">
        <p14:creationId xmlns:p14="http://schemas.microsoft.com/office/powerpoint/2010/main" val="302715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Half-Relationships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Actually </a:t>
            </a:r>
            <a:r>
              <a:rPr lang="en-US" dirty="0"/>
              <a:t>half-anything is not calculated as the relationship is still sibling, cousin, aunt, uncle, father, mother, etc.  Similarly, double-cousins  are still just cousins.  Yes, half-whatever and double-whatever makes a difference in regard to DNA (double first cousins tend to be closer genetically to siblings than just first cousins), but they're still </a:t>
            </a:r>
            <a:r>
              <a:rPr lang="en-US" dirty="0" smtClean="0"/>
              <a:t>….</a:t>
            </a:r>
          </a:p>
          <a:p>
            <a:pPr marL="0" indent="0">
              <a:buNone/>
            </a:pPr>
            <a:endParaRPr lang="en-US" dirty="0"/>
          </a:p>
          <a:p>
            <a:pPr marL="0" indent="0">
              <a:buNone/>
            </a:pPr>
            <a:r>
              <a:rPr lang="en-US" dirty="0" smtClean="0"/>
              <a:t>Example: My  </a:t>
            </a:r>
            <a:r>
              <a:rPr lang="en-US" dirty="0"/>
              <a:t>wife's </a:t>
            </a:r>
            <a:r>
              <a:rPr lang="en-US" dirty="0" smtClean="0"/>
              <a:t>grandfather </a:t>
            </a:r>
            <a:r>
              <a:rPr lang="en-US" dirty="0"/>
              <a:t>had  two wives and had a daughter by each.  TMG calculates the daughters as sisters</a:t>
            </a:r>
            <a:r>
              <a:rPr lang="en-US" dirty="0" smtClean="0"/>
              <a:t>, which </a:t>
            </a:r>
            <a:r>
              <a:rPr lang="en-US" dirty="0"/>
              <a:t>they are -- through their father.  Both daughters had daughters and TMG calculates the granddaughters as first cousins</a:t>
            </a:r>
            <a:r>
              <a:rPr lang="en-US" dirty="0" smtClean="0"/>
              <a:t>, which </a:t>
            </a:r>
            <a:r>
              <a:rPr lang="en-US" dirty="0"/>
              <a:t>they are -- through their grandfather.</a:t>
            </a:r>
          </a:p>
          <a:p>
            <a:pPr marL="0" indent="0">
              <a:buNone/>
            </a:pPr>
            <a:endParaRPr lang="en-US" dirty="0"/>
          </a:p>
        </p:txBody>
      </p:sp>
    </p:spTree>
    <p:extLst>
      <p:ext uri="{BB962C8B-B14F-4D97-AF65-F5344CB8AC3E}">
        <p14:creationId xmlns:p14="http://schemas.microsoft.com/office/powerpoint/2010/main" val="3732840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Places: Start </a:t>
            </a:r>
            <a:r>
              <a:rPr lang="en-US" b="1" dirty="0"/>
              <a:t>and End </a:t>
            </a:r>
            <a:r>
              <a:rPr lang="en-US" b="1" dirty="0" smtClean="0"/>
              <a:t>Dates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You </a:t>
            </a:r>
            <a:r>
              <a:rPr lang="en-US" dirty="0"/>
              <a:t>can associate start and end dates with a </a:t>
            </a:r>
            <a:r>
              <a:rPr lang="en-US" dirty="0" smtClean="0"/>
              <a:t>place. </a:t>
            </a:r>
          </a:p>
          <a:p>
            <a:pPr marL="0" indent="0">
              <a:buNone/>
            </a:pPr>
            <a:r>
              <a:rPr lang="en-US" dirty="0" smtClean="0"/>
              <a:t>If </a:t>
            </a:r>
            <a:r>
              <a:rPr lang="en-US" dirty="0"/>
              <a:t>you enter a start or end date in a place record, TMG will validate the date of any event entered in that place and tell you if the event falls outside the date range for that place. If you have zeros in both date fields, then no validation is done on the date in relationship to the place. </a:t>
            </a:r>
            <a:endParaRPr lang="en-US" dirty="0" smtClean="0"/>
          </a:p>
          <a:p>
            <a:pPr marL="0" indent="0">
              <a:buNone/>
            </a:pPr>
            <a:r>
              <a:rPr lang="en-US" dirty="0" smtClean="0"/>
              <a:t>Remember </a:t>
            </a:r>
            <a:r>
              <a:rPr lang="en-US" dirty="0"/>
              <a:t>that all of the place fields must match the place record which contains the start and end dates in order for this to work.</a:t>
            </a:r>
          </a:p>
          <a:p>
            <a:endParaRPr lang="en-US" dirty="0"/>
          </a:p>
        </p:txBody>
      </p:sp>
    </p:spTree>
    <p:extLst>
      <p:ext uri="{BB962C8B-B14F-4D97-AF65-F5344CB8AC3E}">
        <p14:creationId xmlns:p14="http://schemas.microsoft.com/office/powerpoint/2010/main" val="425669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Genealogy for </a:t>
            </a:r>
            <a:r>
              <a:rPr lang="en-US" b="1" dirty="0" smtClean="0"/>
              <a:t>Beginners Workshop</a:t>
            </a:r>
            <a:endParaRPr lang="en-US" b="1" dirty="0"/>
          </a:p>
        </p:txBody>
      </p:sp>
      <p:sp>
        <p:nvSpPr>
          <p:cNvPr id="3" name="Content Placeholder 2"/>
          <p:cNvSpPr>
            <a:spLocks noGrp="1"/>
          </p:cNvSpPr>
          <p:nvPr>
            <p:ph idx="1"/>
          </p:nvPr>
        </p:nvSpPr>
        <p:spPr>
          <a:xfrm>
            <a:off x="457200" y="1600200"/>
            <a:ext cx="8229600" cy="2548880"/>
          </a:xfrm>
        </p:spPr>
        <p:txBody>
          <a:bodyPr>
            <a:normAutofit fontScale="85000" lnSpcReduction="10000"/>
          </a:bodyPr>
          <a:lstStyle/>
          <a:p>
            <a:pPr marL="0" indent="0">
              <a:buNone/>
            </a:pPr>
            <a:r>
              <a:rPr lang="en-US" sz="3100" dirty="0" smtClean="0"/>
              <a:t>In conjunction with Gene-O-Rama, Ottawa Branch will be running a </a:t>
            </a:r>
            <a:r>
              <a:rPr lang="en-US" sz="3100" b="1" dirty="0" smtClean="0"/>
              <a:t>Genealogy for Beginners Workshop </a:t>
            </a:r>
            <a:r>
              <a:rPr lang="en-US" sz="3100" dirty="0" smtClean="0"/>
              <a:t>on Friday 13 Apr at Confederation Education Centre (1645 Woodroffe Avenue), based on our successful Back-to </a:t>
            </a:r>
            <a:r>
              <a:rPr lang="en-US" sz="3100" smtClean="0"/>
              <a:t>Basics series.</a:t>
            </a:r>
            <a:endParaRPr lang="en-US" sz="3100" dirty="0" smtClean="0"/>
          </a:p>
          <a:p>
            <a:pPr marL="0" indent="0">
              <a:buNone/>
            </a:pPr>
            <a:r>
              <a:rPr lang="en-US" sz="3100" dirty="0" smtClean="0"/>
              <a:t>Cost: </a:t>
            </a:r>
            <a:r>
              <a:rPr lang="en-US" sz="3100" dirty="0"/>
              <a:t>$15 </a:t>
            </a:r>
            <a:r>
              <a:rPr lang="en-US" sz="3100" dirty="0" smtClean="0"/>
              <a:t>pre-registered, </a:t>
            </a:r>
            <a:r>
              <a:rPr lang="en-US" sz="3100" dirty="0"/>
              <a:t>$20 at the door</a:t>
            </a:r>
          </a:p>
          <a:p>
            <a:pPr marL="0" indent="0">
              <a:buNone/>
            </a:pPr>
            <a:r>
              <a:rPr lang="en-US" sz="2600" dirty="0" smtClean="0"/>
              <a:t>	</a:t>
            </a:r>
            <a:r>
              <a:rPr lang="en-US" sz="3100" dirty="0" smtClean="0"/>
              <a:t> </a:t>
            </a:r>
            <a:endParaRPr lang="en-US" sz="3100" dirty="0"/>
          </a:p>
        </p:txBody>
      </p:sp>
      <p:graphicFrame>
        <p:nvGraphicFramePr>
          <p:cNvPr id="4" name="Table 3"/>
          <p:cNvGraphicFramePr>
            <a:graphicFrameLocks noGrp="1"/>
          </p:cNvGraphicFramePr>
          <p:nvPr>
            <p:extLst>
              <p:ext uri="{D42A27DB-BD31-4B8C-83A1-F6EECF244321}">
                <p14:modId xmlns:p14="http://schemas.microsoft.com/office/powerpoint/2010/main" val="2778170677"/>
              </p:ext>
            </p:extLst>
          </p:nvPr>
        </p:nvGraphicFramePr>
        <p:xfrm>
          <a:off x="457200" y="3717032"/>
          <a:ext cx="8229600" cy="2808311"/>
        </p:xfrm>
        <a:graphic>
          <a:graphicData uri="http://schemas.openxmlformats.org/drawingml/2006/table">
            <a:tbl>
              <a:tblPr firstRow="1" bandRow="1">
                <a:tableStyleId>{5C22544A-7EE6-4342-B048-85BDC9FD1C3A}</a:tableStyleId>
              </a:tblPr>
              <a:tblGrid>
                <a:gridCol w="2170584"/>
                <a:gridCol w="6059016"/>
              </a:tblGrid>
              <a:tr h="361005">
                <a:tc>
                  <a:txBody>
                    <a:bodyPr/>
                    <a:lstStyle/>
                    <a:p>
                      <a:endParaRPr lang="en-US" dirty="0"/>
                    </a:p>
                  </a:txBody>
                  <a:tcPr/>
                </a:tc>
                <a:tc>
                  <a:txBody>
                    <a:bodyPr/>
                    <a:lstStyle/>
                    <a:p>
                      <a:r>
                        <a:rPr lang="en-US" dirty="0" smtClean="0"/>
                        <a:t>TOPIC</a:t>
                      </a:r>
                      <a:endParaRPr lang="en-US" dirty="0"/>
                    </a:p>
                  </a:txBody>
                  <a:tcPr/>
                </a:tc>
              </a:tr>
              <a:tr h="361005">
                <a:tc>
                  <a:txBody>
                    <a:bodyPr/>
                    <a:lstStyle/>
                    <a:p>
                      <a:r>
                        <a:rPr lang="en-US" sz="1800" dirty="0" smtClean="0"/>
                        <a:t>9:30 to 10:30</a:t>
                      </a:r>
                      <a:endParaRPr lang="en-US" dirty="0"/>
                    </a:p>
                  </a:txBody>
                  <a:tcPr/>
                </a:tc>
                <a:tc>
                  <a:txBody>
                    <a:bodyPr/>
                    <a:lstStyle/>
                    <a:p>
                      <a:r>
                        <a:rPr lang="en-US" sz="1800" dirty="0" smtClean="0"/>
                        <a:t>Getting Started – Mike More</a:t>
                      </a:r>
                      <a:endParaRPr lang="en-US" dirty="0"/>
                    </a:p>
                  </a:txBody>
                  <a:tcPr/>
                </a:tc>
              </a:tr>
              <a:tr h="623104">
                <a:tc>
                  <a:txBody>
                    <a:bodyPr/>
                    <a:lstStyle/>
                    <a:p>
                      <a:r>
                        <a:rPr lang="en-US" sz="1800" dirty="0" smtClean="0"/>
                        <a:t>11:00 to 12:00 </a:t>
                      </a:r>
                      <a:endParaRPr lang="en-US" dirty="0"/>
                    </a:p>
                  </a:txBody>
                  <a:tcPr/>
                </a:tc>
                <a:tc>
                  <a:txBody>
                    <a:bodyPr/>
                    <a:lstStyle/>
                    <a:p>
                      <a:r>
                        <a:rPr lang="en-US" sz="1800" dirty="0" smtClean="0"/>
                        <a:t>Discovering Ancestors through Census Information </a:t>
                      </a:r>
                    </a:p>
                    <a:p>
                      <a:r>
                        <a:rPr lang="en-US" sz="1800" dirty="0" smtClean="0"/>
                        <a:t>– Gloria Tubman</a:t>
                      </a:r>
                      <a:endParaRPr lang="en-US" dirty="0"/>
                    </a:p>
                  </a:txBody>
                  <a:tcPr/>
                </a:tc>
              </a:tr>
              <a:tr h="3610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Lunch (not provided)</a:t>
                      </a:r>
                      <a:endParaRPr lang="en-US" sz="1600" dirty="0" smtClean="0"/>
                    </a:p>
                  </a:txBody>
                  <a:tcPr/>
                </a:tc>
                <a:tc>
                  <a:txBody>
                    <a:bodyPr/>
                    <a:lstStyle/>
                    <a:p>
                      <a:endParaRPr lang="en-US"/>
                    </a:p>
                  </a:txBody>
                  <a:tcPr/>
                </a:tc>
              </a:tr>
              <a:tr h="623104">
                <a:tc>
                  <a:txBody>
                    <a:bodyPr/>
                    <a:lstStyle/>
                    <a:p>
                      <a:r>
                        <a:rPr lang="en-US" sz="1800" dirty="0" smtClean="0"/>
                        <a:t>13:30 to 14:30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Are You a “Trust Me” Genealogist? (Citation of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 Mike More</a:t>
                      </a:r>
                      <a:endParaRPr lang="en-US" dirty="0"/>
                    </a:p>
                  </a:txBody>
                  <a:tcPr/>
                </a:tc>
              </a:tr>
              <a:tr h="430871">
                <a:tc>
                  <a:txBody>
                    <a:bodyPr/>
                    <a:lstStyle/>
                    <a:p>
                      <a:r>
                        <a:rPr lang="en-US" sz="1800" dirty="0" smtClean="0"/>
                        <a:t>15:00 to 16:00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Genetic Genealogy – Richard McGregor</a:t>
                      </a:r>
                      <a:endParaRPr lang="en-US" dirty="0"/>
                    </a:p>
                  </a:txBody>
                  <a:tcPr/>
                </a:tc>
              </a:tr>
            </a:tbl>
          </a:graphicData>
        </a:graphic>
      </p:graphicFrame>
    </p:spTree>
    <p:extLst>
      <p:ext uri="{BB962C8B-B14F-4D97-AF65-F5344CB8AC3E}">
        <p14:creationId xmlns:p14="http://schemas.microsoft.com/office/powerpoint/2010/main" val="494883534"/>
      </p:ext>
    </p:extLst>
  </p:cSld>
  <p:clrMapOvr>
    <a:masterClrMapping/>
  </p:clrMapOvr>
  <mc:AlternateContent xmlns:mc="http://schemas.openxmlformats.org/markup-compatibility/2006" xmlns:p14="http://schemas.microsoft.com/office/powerpoint/2010/main">
    <mc:Choice Requires="p14">
      <p:transition spd="slow" p14:dur="2000" advTm="17801"/>
    </mc:Choice>
    <mc:Fallback xmlns="">
      <p:transition spd="slow" advTm="17801"/>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Places: Start </a:t>
            </a:r>
            <a:r>
              <a:rPr lang="en-US" b="1" dirty="0"/>
              <a:t>and End </a:t>
            </a:r>
            <a:r>
              <a:rPr lang="en-US" b="1" dirty="0" smtClean="0"/>
              <a:t>Dates</a:t>
            </a:r>
            <a:endParaRPr lang="en-US" dirty="0"/>
          </a:p>
        </p:txBody>
      </p:sp>
      <p:pic>
        <p:nvPicPr>
          <p:cNvPr id="5" name="Picture 4"/>
          <p:cNvPicPr>
            <a:picLocks noChangeAspect="1"/>
          </p:cNvPicPr>
          <p:nvPr/>
        </p:nvPicPr>
        <p:blipFill>
          <a:blip r:embed="rId2"/>
          <a:stretch>
            <a:fillRect/>
          </a:stretch>
        </p:blipFill>
        <p:spPr>
          <a:xfrm>
            <a:off x="457200" y="1407354"/>
            <a:ext cx="8229600" cy="5086350"/>
          </a:xfrm>
          <a:prstGeom prst="rect">
            <a:avLst/>
          </a:prstGeom>
        </p:spPr>
      </p:pic>
      <p:sp>
        <p:nvSpPr>
          <p:cNvPr id="6" name="Oval 5"/>
          <p:cNvSpPr/>
          <p:nvPr/>
        </p:nvSpPr>
        <p:spPr>
          <a:xfrm>
            <a:off x="323528" y="2420888"/>
            <a:ext cx="1080120" cy="43204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47864" y="3284984"/>
            <a:ext cx="864096" cy="43204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1403648" y="2780928"/>
            <a:ext cx="1944216" cy="64807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547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Places: Start </a:t>
            </a:r>
            <a:r>
              <a:rPr lang="en-US" b="1" dirty="0"/>
              <a:t>and End </a:t>
            </a:r>
            <a:r>
              <a:rPr lang="en-US" b="1" dirty="0" smtClean="0"/>
              <a:t>Dates</a:t>
            </a:r>
            <a:endParaRPr lang="en-US" dirty="0"/>
          </a:p>
        </p:txBody>
      </p:sp>
      <p:pic>
        <p:nvPicPr>
          <p:cNvPr id="5" name="Content Placeholder 4"/>
          <p:cNvPicPr>
            <a:picLocks noGrp="1" noChangeAspect="1"/>
          </p:cNvPicPr>
          <p:nvPr>
            <p:ph idx="1"/>
          </p:nvPr>
        </p:nvPicPr>
        <p:blipFill>
          <a:blip r:embed="rId2"/>
          <a:stretch>
            <a:fillRect/>
          </a:stretch>
        </p:blipFill>
        <p:spPr>
          <a:xfrm>
            <a:off x="457200" y="2947575"/>
            <a:ext cx="8229600" cy="1831212"/>
          </a:xfrm>
          <a:prstGeom prst="rect">
            <a:avLst/>
          </a:prstGeom>
        </p:spPr>
      </p:pic>
    </p:spTree>
    <p:extLst>
      <p:ext uri="{BB962C8B-B14F-4D97-AF65-F5344CB8AC3E}">
        <p14:creationId xmlns:p14="http://schemas.microsoft.com/office/powerpoint/2010/main" val="3054931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Places: Start </a:t>
            </a:r>
            <a:r>
              <a:rPr lang="en-US" b="1" dirty="0"/>
              <a:t>and End </a:t>
            </a:r>
            <a:r>
              <a:rPr lang="en-US" b="1" dirty="0" smtClean="0"/>
              <a:t>Dates</a:t>
            </a:r>
            <a:endParaRPr lang="en-US" dirty="0"/>
          </a:p>
        </p:txBody>
      </p:sp>
      <p:pic>
        <p:nvPicPr>
          <p:cNvPr id="4" name="Content Placeholder 3"/>
          <p:cNvPicPr>
            <a:picLocks noGrp="1" noChangeAspect="1"/>
          </p:cNvPicPr>
          <p:nvPr>
            <p:ph idx="1"/>
          </p:nvPr>
        </p:nvPicPr>
        <p:blipFill>
          <a:blip r:embed="rId2"/>
          <a:stretch>
            <a:fillRect/>
          </a:stretch>
        </p:blipFill>
        <p:spPr>
          <a:xfrm>
            <a:off x="457200" y="1600200"/>
            <a:ext cx="8229600" cy="4525963"/>
          </a:xfrm>
          <a:prstGeom prst="rect">
            <a:avLst/>
          </a:prstGeom>
        </p:spPr>
      </p:pic>
      <p:sp>
        <p:nvSpPr>
          <p:cNvPr id="6" name="Down Arrow 5"/>
          <p:cNvSpPr/>
          <p:nvPr/>
        </p:nvSpPr>
        <p:spPr>
          <a:xfrm>
            <a:off x="1979712" y="3933056"/>
            <a:ext cx="79208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stretch>
            <a:fillRect/>
          </a:stretch>
        </p:blipFill>
        <p:spPr>
          <a:xfrm>
            <a:off x="4102567" y="3904069"/>
            <a:ext cx="938865" cy="317019"/>
          </a:xfrm>
          <a:prstGeom prst="rect">
            <a:avLst/>
          </a:prstGeom>
        </p:spPr>
      </p:pic>
    </p:spTree>
    <p:extLst>
      <p:ext uri="{BB962C8B-B14F-4D97-AF65-F5344CB8AC3E}">
        <p14:creationId xmlns:p14="http://schemas.microsoft.com/office/powerpoint/2010/main" val="29331488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7200" b="1" dirty="0"/>
              <a:t>GENE-O-RAMA </a:t>
            </a:r>
            <a:r>
              <a:rPr lang="en-CA" sz="7200" b="1" dirty="0" smtClean="0"/>
              <a:t>2018</a:t>
            </a:r>
            <a:endParaRPr lang="en-US" sz="7200" dirty="0"/>
          </a:p>
        </p:txBody>
      </p:sp>
      <p:pic>
        <p:nvPicPr>
          <p:cNvPr id="4" name="Content Placeholder 3"/>
          <p:cNvPicPr>
            <a:picLocks noGrp="1" noChangeAspect="1"/>
          </p:cNvPicPr>
          <p:nvPr>
            <p:ph idx="1"/>
          </p:nvPr>
        </p:nvPicPr>
        <p:blipFill>
          <a:blip r:embed="rId3"/>
          <a:stretch>
            <a:fillRect/>
          </a:stretch>
        </p:blipFill>
        <p:spPr>
          <a:xfrm>
            <a:off x="1404425" y="1600200"/>
            <a:ext cx="6335150" cy="5097780"/>
          </a:xfrm>
          <a:prstGeom prst="rect">
            <a:avLst/>
          </a:prstGeom>
        </p:spPr>
      </p:pic>
    </p:spTree>
    <p:extLst>
      <p:ext uri="{BB962C8B-B14F-4D97-AF65-F5344CB8AC3E}">
        <p14:creationId xmlns:p14="http://schemas.microsoft.com/office/powerpoint/2010/main" val="2958025767"/>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Download</a:t>
            </a:r>
            <a:endParaRPr lang="en-US"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pPr marL="0" indent="0">
              <a:buNone/>
            </a:pPr>
            <a:r>
              <a:rPr lang="en-US" dirty="0"/>
              <a:t>TMG 9.05 USA Version </a:t>
            </a:r>
            <a:r>
              <a:rPr lang="en-US" u="sng" dirty="0">
                <a:hlinkClick r:id="rId3"/>
              </a:rPr>
              <a:t>http://www.whollygenes.com/files/tmg9setup.exe</a:t>
            </a:r>
            <a:endParaRPr lang="en-US" dirty="0"/>
          </a:p>
          <a:p>
            <a:pPr marL="0" indent="0">
              <a:buNone/>
            </a:pPr>
            <a:r>
              <a:rPr lang="en-US" dirty="0"/>
              <a:t>TMG 9.05 UK Version </a:t>
            </a:r>
            <a:r>
              <a:rPr lang="en-US" u="sng" dirty="0">
                <a:hlinkClick r:id="rId4"/>
              </a:rPr>
              <a:t>http://www.whollygenes.com/files/tmg9uksetup.exe</a:t>
            </a:r>
            <a:endParaRPr lang="en-US" dirty="0"/>
          </a:p>
          <a:p>
            <a:pPr marL="0" indent="0">
              <a:buNone/>
            </a:pPr>
            <a:r>
              <a:rPr lang="en-US" dirty="0"/>
              <a:t> </a:t>
            </a:r>
          </a:p>
          <a:p>
            <a:pPr marL="0" indent="0">
              <a:buNone/>
            </a:pPr>
            <a:r>
              <a:rPr lang="en-US" dirty="0" smtClean="0"/>
              <a:t>You </a:t>
            </a:r>
            <a:r>
              <a:rPr lang="en-US" dirty="0"/>
              <a:t>should select to save the file to a location on your system</a:t>
            </a:r>
            <a:r>
              <a:rPr lang="en-US" dirty="0" smtClean="0"/>
              <a:t>. Then </a:t>
            </a:r>
            <a:r>
              <a:rPr lang="en-US" dirty="0"/>
              <a:t>double-click on the file after the download is finished</a:t>
            </a:r>
            <a:r>
              <a:rPr lang="en-US" dirty="0" smtClean="0"/>
              <a:t>. This opens </a:t>
            </a:r>
            <a:r>
              <a:rPr lang="en-US" dirty="0"/>
              <a:t>the installer and begins the installation</a:t>
            </a:r>
            <a:r>
              <a:rPr lang="en-US" dirty="0" smtClean="0"/>
              <a:t>. You </a:t>
            </a:r>
            <a:r>
              <a:rPr lang="en-US" dirty="0"/>
              <a:t>should tell the installer to install the program in the same place that an earlier v9 version is already installed</a:t>
            </a:r>
            <a:r>
              <a:rPr lang="en-US" dirty="0" smtClean="0"/>
              <a:t>. This </a:t>
            </a:r>
            <a:r>
              <a:rPr lang="en-US" dirty="0"/>
              <a:t>will overwrite the installation with the v9.05 </a:t>
            </a:r>
            <a:r>
              <a:rPr lang="en-US" dirty="0" smtClean="0"/>
              <a:t>version while </a:t>
            </a:r>
            <a:r>
              <a:rPr lang="en-US" dirty="0"/>
              <a:t>leaving your data alone</a:t>
            </a:r>
            <a:r>
              <a:rPr lang="en-US" dirty="0" smtClean="0"/>
              <a:t>. After v9.05 </a:t>
            </a:r>
            <a:r>
              <a:rPr lang="en-US" dirty="0"/>
              <a:t>is installed, you should be able to open (or restore and open) your v9.05 projects</a:t>
            </a:r>
            <a:r>
              <a:rPr lang="en-US" dirty="0" smtClean="0"/>
              <a:t>. If </a:t>
            </a:r>
            <a:r>
              <a:rPr lang="en-US" dirty="0"/>
              <a:t>you happen to restore a project from an earlier version, v9.05 will upgrade it at the time.</a:t>
            </a:r>
          </a:p>
          <a:p>
            <a:endParaRPr lang="en-US" dirty="0"/>
          </a:p>
        </p:txBody>
      </p:sp>
    </p:spTree>
    <p:extLst>
      <p:ext uri="{BB962C8B-B14F-4D97-AF65-F5344CB8AC3E}">
        <p14:creationId xmlns:p14="http://schemas.microsoft.com/office/powerpoint/2010/main" val="40960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Upgrading </a:t>
            </a:r>
            <a:r>
              <a:rPr lang="en-US" dirty="0"/>
              <a:t>to TMG 9</a:t>
            </a:r>
          </a:p>
        </p:txBody>
      </p:sp>
      <p:sp>
        <p:nvSpPr>
          <p:cNvPr id="3" name="Content Placeholder 2"/>
          <p:cNvSpPr>
            <a:spLocks noGrp="1"/>
          </p:cNvSpPr>
          <p:nvPr>
            <p:ph idx="1"/>
          </p:nvPr>
        </p:nvSpPr>
        <p:spPr>
          <a:xfrm>
            <a:off x="457200" y="1600201"/>
            <a:ext cx="6347048" cy="3052936"/>
          </a:xfrm>
        </p:spPr>
        <p:txBody>
          <a:bodyPr/>
          <a:lstStyle/>
          <a:p>
            <a:r>
              <a:rPr lang="en-US" dirty="0"/>
              <a:t>To get TMG 9 you need to buy a license code, which is available only from Harry </a:t>
            </a:r>
            <a:r>
              <a:rPr lang="en-US" dirty="0" err="1"/>
              <a:t>Goegebeur</a:t>
            </a:r>
            <a:r>
              <a:rPr lang="en-US" dirty="0"/>
              <a:t>, the TMG dealer in Holland, and download the installer. Links to both are in Terry </a:t>
            </a:r>
            <a:r>
              <a:rPr lang="en-US" dirty="0" err="1" smtClean="0"/>
              <a:t>Reigel’s</a:t>
            </a:r>
            <a:r>
              <a:rPr lang="en-US" dirty="0" smtClean="0"/>
              <a:t> article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417638"/>
            <a:ext cx="2026568" cy="2166771"/>
          </a:xfrm>
          <a:prstGeom prst="rect">
            <a:avLst/>
          </a:prstGeom>
        </p:spPr>
      </p:pic>
      <p:sp>
        <p:nvSpPr>
          <p:cNvPr id="5" name="TextBox 4"/>
          <p:cNvSpPr txBox="1"/>
          <p:nvPr/>
        </p:nvSpPr>
        <p:spPr>
          <a:xfrm>
            <a:off x="755576" y="4678259"/>
            <a:ext cx="7931224" cy="584775"/>
          </a:xfrm>
          <a:prstGeom prst="rect">
            <a:avLst/>
          </a:prstGeom>
          <a:noFill/>
        </p:spPr>
        <p:txBody>
          <a:bodyPr wrap="square" rtlCol="0">
            <a:spAutoFit/>
          </a:bodyPr>
          <a:lstStyle/>
          <a:p>
            <a:r>
              <a:rPr lang="en-US" sz="3200" u="sng" dirty="0">
                <a:hlinkClick r:id="rId3"/>
              </a:rPr>
              <a:t>http://tmg.reigelridge.com/future.htm#wait</a:t>
            </a:r>
            <a:endParaRPr lang="en-US" sz="3200" dirty="0"/>
          </a:p>
        </p:txBody>
      </p:sp>
      <p:sp>
        <p:nvSpPr>
          <p:cNvPr id="8" name="AutoShape 3" descr="Robert Martinson">
            <a:hlinkClick r:id="rId4"/>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p:cNvSpPr>
            <a:spLocks noChangeArrowheads="1"/>
          </p:cNvSpPr>
          <p:nvPr/>
        </p:nvSpPr>
        <p:spPr bwMode="auto">
          <a:xfrm>
            <a:off x="755576" y="5785463"/>
            <a:ext cx="7715200" cy="492443"/>
          </a:xfrm>
          <a:prstGeom prst="rect">
            <a:avLst/>
          </a:prstGeom>
          <a:solidFill>
            <a:srgbClr val="F6F7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1D2129"/>
                </a:solidFill>
                <a:effectLst/>
                <a:latin typeface="+mn-lt"/>
              </a:rPr>
              <a:t>Costs about $60US. </a:t>
            </a:r>
            <a:endParaRPr kumimoji="0" lang="en-US" altLang="en-US" sz="900" b="0" i="0" u="none" strike="noStrike" cap="none" normalizeH="0" baseline="0" dirty="0" smtClean="0">
              <a:ln>
                <a:noFill/>
              </a:ln>
              <a:solidFill>
                <a:srgbClr val="365899"/>
              </a:solidFill>
              <a:effectLst/>
              <a:latin typeface="inherit"/>
            </a:endParaRPr>
          </a:p>
        </p:txBody>
      </p:sp>
      <p:sp>
        <p:nvSpPr>
          <p:cNvPr id="13" name="AutoShape 7" descr="Robert Martinson">
            <a:hlinkClick r:id="rId4"/>
          </p:cNvPr>
          <p:cNvSpPr>
            <a:spLocks noChangeAspect="1" noChangeArrowheads="1"/>
          </p:cNvSpPr>
          <p:nvPr/>
        </p:nvSpPr>
        <p:spPr bwMode="auto">
          <a:xfrm>
            <a:off x="209550"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2006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579296" cy="4824536"/>
          </a:xfrm>
        </p:spPr>
        <p:txBody>
          <a:bodyPr>
            <a:normAutofit fontScale="85000" lnSpcReduction="10000"/>
          </a:bodyPr>
          <a:lstStyle/>
          <a:p>
            <a:pPr marL="0" indent="0">
              <a:buNone/>
            </a:pPr>
            <a:r>
              <a:rPr lang="en-CA" sz="2800" b="1" dirty="0" smtClean="0"/>
              <a:t>TMG-REFUGEES:</a:t>
            </a:r>
            <a:endParaRPr lang="en-CA" sz="2800" dirty="0" smtClean="0"/>
          </a:p>
          <a:p>
            <a:pPr marL="0" indent="0" algn="ctr">
              <a:buNone/>
            </a:pPr>
            <a:r>
              <a:rPr lang="en-CA" sz="2800" dirty="0" smtClean="0"/>
              <a:t>(</a:t>
            </a:r>
            <a:r>
              <a:rPr lang="en-CA" sz="2800" dirty="0" smtClean="0">
                <a:hlinkClick r:id="rId3"/>
              </a:rPr>
              <a:t>home.rootsweb.ancestry.com/</a:t>
            </a:r>
            <a:r>
              <a:rPr lang="en-CA" sz="2800" dirty="0" err="1" smtClean="0">
                <a:hlinkClick r:id="rId3"/>
              </a:rPr>
              <a:t>listindexes</a:t>
            </a:r>
            <a:r>
              <a:rPr lang="en-CA" sz="2800" dirty="0" smtClean="0">
                <a:hlinkClick r:id="rId3"/>
              </a:rPr>
              <a:t>/search/TMG-REFUGEES</a:t>
            </a:r>
            <a:r>
              <a:rPr lang="en-CA" sz="2800" dirty="0" smtClean="0"/>
              <a:t>)</a:t>
            </a:r>
          </a:p>
          <a:p>
            <a:pPr marL="800100" lvl="2" indent="0">
              <a:buNone/>
            </a:pPr>
            <a:r>
              <a:rPr lang="en-US" sz="2800" smtClean="0"/>
              <a:t>-</a:t>
            </a:r>
            <a:r>
              <a:rPr lang="en-US" sz="2800" dirty="0" smtClean="0"/>
              <a:t>3 discussions in March</a:t>
            </a:r>
            <a:endParaRPr lang="en-US" sz="2800" dirty="0"/>
          </a:p>
          <a:p>
            <a:pPr marL="0" indent="0">
              <a:buNone/>
            </a:pPr>
            <a:r>
              <a:rPr lang="en-CA" sz="2800" dirty="0" smtClean="0"/>
              <a:t>Website: </a:t>
            </a:r>
            <a:r>
              <a:rPr lang="en-CA" sz="2800" dirty="0" smtClean="0">
                <a:hlinkClick r:id="rId4"/>
              </a:rPr>
              <a:t>https://sites.google.com/site/tmgrefugees</a:t>
            </a:r>
            <a:r>
              <a:rPr lang="en-CA" sz="2800" dirty="0" smtClean="0"/>
              <a:t/>
            </a:r>
            <a:br>
              <a:rPr lang="en-CA" sz="2800" dirty="0" smtClean="0"/>
            </a:br>
            <a:endParaRPr lang="en-CA" sz="2800" dirty="0" smtClean="0"/>
          </a:p>
          <a:p>
            <a:pPr marL="0" indent="0">
              <a:buNone/>
            </a:pPr>
            <a:r>
              <a:rPr lang="en-CA" sz="2800" b="1" dirty="0" smtClean="0"/>
              <a:t>TMG Facebook Page</a:t>
            </a:r>
            <a:r>
              <a:rPr lang="en-CA" sz="2800" dirty="0" smtClean="0"/>
              <a:t>: 3 posts plus comments in Mar </a:t>
            </a:r>
          </a:p>
          <a:p>
            <a:pPr marL="0" indent="0" algn="ctr">
              <a:buNone/>
            </a:pPr>
            <a:r>
              <a:rPr lang="en-CA" sz="2800" dirty="0" smtClean="0"/>
              <a:t>(</a:t>
            </a:r>
            <a:r>
              <a:rPr lang="en-CA" sz="2800" dirty="0" smtClean="0">
                <a:hlinkClick r:id="rId5"/>
              </a:rPr>
              <a:t>https</a:t>
            </a:r>
            <a:r>
              <a:rPr lang="en-CA" sz="2800" dirty="0">
                <a:hlinkClick r:id="rId5"/>
              </a:rPr>
              <a:t>://www.facebook.com/groups/themastergenealogist</a:t>
            </a:r>
            <a:r>
              <a:rPr lang="en-CA" sz="2800" dirty="0" smtClean="0">
                <a:hlinkClick r:id="rId5"/>
              </a:rPr>
              <a:t>/</a:t>
            </a:r>
            <a:r>
              <a:rPr lang="en-CA" sz="2800" dirty="0" smtClean="0"/>
              <a:t>)</a:t>
            </a:r>
          </a:p>
          <a:p>
            <a:pPr marL="0" indent="0">
              <a:buNone/>
            </a:pPr>
            <a:endParaRPr lang="en-CA" sz="2800" dirty="0" smtClean="0"/>
          </a:p>
          <a:p>
            <a:pPr marL="0" indent="0">
              <a:buNone/>
            </a:pPr>
            <a:r>
              <a:rPr lang="en-CA" sz="2800" b="1" dirty="0" smtClean="0"/>
              <a:t>TMG </a:t>
            </a:r>
            <a:r>
              <a:rPr lang="en-CA" sz="2800" b="1" dirty="0"/>
              <a:t>Mailing List </a:t>
            </a:r>
            <a:r>
              <a:rPr lang="en-CA" sz="2800" dirty="0"/>
              <a:t>(</a:t>
            </a:r>
            <a:r>
              <a:rPr lang="en-CA" sz="2800" dirty="0">
                <a:hlinkClick r:id="rId6"/>
              </a:rPr>
              <a:t>http://home.rootsweb.ancestry.com/listindexes/search/TMG</a:t>
            </a:r>
            <a:r>
              <a:rPr lang="en-CA" sz="2800" dirty="0" smtClean="0"/>
              <a:t>)</a:t>
            </a:r>
          </a:p>
          <a:p>
            <a:pPr marL="0" indent="0">
              <a:buNone/>
            </a:pPr>
            <a:r>
              <a:rPr lang="en-CA" sz="2800" dirty="0"/>
              <a:t>	</a:t>
            </a:r>
            <a:r>
              <a:rPr lang="en-CA" sz="2800" dirty="0" smtClean="0"/>
              <a:t>-</a:t>
            </a:r>
            <a:r>
              <a:rPr lang="en-US" sz="2800" dirty="0"/>
              <a:t>51 </a:t>
            </a:r>
            <a:r>
              <a:rPr lang="en-US" sz="2800" dirty="0" smtClean="0"/>
              <a:t>discussions in March</a:t>
            </a:r>
            <a:r>
              <a:rPr lang="en-US" sz="2800" dirty="0"/>
              <a:t/>
            </a:r>
            <a:br>
              <a:rPr lang="en-US" sz="2800" dirty="0"/>
            </a:br>
            <a:endParaRPr lang="en-CA" sz="2800" dirty="0" smtClean="0"/>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Exhibits Review</a:t>
            </a:r>
            <a:endParaRPr lang="en-US" dirty="0"/>
          </a:p>
        </p:txBody>
      </p:sp>
      <p:sp>
        <p:nvSpPr>
          <p:cNvPr id="3" name="Content Placeholder 2"/>
          <p:cNvSpPr>
            <a:spLocks noGrp="1"/>
          </p:cNvSpPr>
          <p:nvPr>
            <p:ph idx="1"/>
          </p:nvPr>
        </p:nvSpPr>
        <p:spPr/>
        <p:txBody>
          <a:bodyPr>
            <a:normAutofit/>
          </a:bodyPr>
          <a:lstStyle/>
          <a:p>
            <a:r>
              <a:rPr lang="en-US" dirty="0"/>
              <a:t>Exhibits can be attached to people, events, Sources, or </a:t>
            </a:r>
            <a:r>
              <a:rPr lang="en-US" dirty="0" smtClean="0"/>
              <a:t>Repositories.</a:t>
            </a:r>
          </a:p>
          <a:p>
            <a:r>
              <a:rPr lang="en-US" dirty="0" smtClean="0"/>
              <a:t>TMG will </a:t>
            </a:r>
            <a:r>
              <a:rPr lang="en-US" dirty="0"/>
              <a:t>find the Exhibit in the specified folder by the given filename.  If you tell TMG to look for Exhibits in the Exhibits folder, and the Exhibit is actually in the Photos subfolder of the Exhibits folder then TMG may not find it unless you have told it to search in subfolders.</a:t>
            </a:r>
          </a:p>
        </p:txBody>
      </p:sp>
    </p:spTree>
    <p:extLst>
      <p:ext uri="{BB962C8B-B14F-4D97-AF65-F5344CB8AC3E}">
        <p14:creationId xmlns:p14="http://schemas.microsoft.com/office/powerpoint/2010/main" val="48197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vs External Exhibits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Lee </a:t>
            </a:r>
            <a:r>
              <a:rPr lang="en-US" dirty="0"/>
              <a:t>recommended that </a:t>
            </a:r>
            <a:r>
              <a:rPr lang="en-US" dirty="0" smtClean="0"/>
              <a:t>most exhibits be </a:t>
            </a:r>
            <a:r>
              <a:rPr lang="en-US" dirty="0"/>
              <a:t>"external" </a:t>
            </a:r>
            <a:r>
              <a:rPr lang="en-US" dirty="0" smtClean="0"/>
              <a:t>exhibits; </a:t>
            </a:r>
            <a:r>
              <a:rPr lang="en-US" dirty="0"/>
              <a:t>some text-only files would be good candidates for being </a:t>
            </a:r>
            <a:r>
              <a:rPr lang="en-US" dirty="0" smtClean="0"/>
              <a:t>Internal.</a:t>
            </a:r>
          </a:p>
          <a:p>
            <a:pPr marL="0" indent="0">
              <a:buNone/>
            </a:pPr>
            <a:endParaRPr lang="en-US" dirty="0"/>
          </a:p>
          <a:p>
            <a:pPr marL="0" indent="0">
              <a:buNone/>
            </a:pPr>
            <a:r>
              <a:rPr lang="en-US" dirty="0"/>
              <a:t>Most "experts" recommend you store image files externally, so they remain outside the TMG file system. Only the Exhibit record is stored within the TMG Project. This keeps your backups smaller, and prevents multiple copies being saved should you attach the same image to more than one Person or Event. This does mean that you need to backup your images outside of your TMG backups, and you are likely to have to manage their movement to a new computer.</a:t>
            </a:r>
          </a:p>
          <a:p>
            <a:pPr marL="0" indent="0">
              <a:buNone/>
            </a:pPr>
            <a:r>
              <a:rPr lang="en-US" dirty="0"/>
              <a:t> </a:t>
            </a:r>
          </a:p>
          <a:p>
            <a:pPr marL="0" indent="0">
              <a:buNone/>
            </a:pPr>
            <a:r>
              <a:rPr lang="en-US" dirty="0" smtClean="0"/>
              <a:t>Check </a:t>
            </a:r>
            <a:r>
              <a:rPr lang="en-US" dirty="0"/>
              <a:t>the settings of File=Preferences=&gt;Program Options=&gt;Exhibits</a:t>
            </a:r>
            <a:r>
              <a:rPr lang="en-US" dirty="0" smtClean="0"/>
              <a:t>.</a:t>
            </a:r>
          </a:p>
          <a:p>
            <a:pPr marL="0" indent="0">
              <a:buNone/>
            </a:pPr>
            <a:r>
              <a:rPr lang="en-US" dirty="0" smtClean="0"/>
              <a:t>Set </a:t>
            </a:r>
            <a:r>
              <a:rPr lang="en-US" dirty="0"/>
              <a:t>to Ask each </a:t>
            </a:r>
            <a:r>
              <a:rPr lang="en-US" dirty="0" smtClean="0"/>
              <a:t>time will allows you to </a:t>
            </a:r>
            <a:r>
              <a:rPr lang="en-US" dirty="0"/>
              <a:t>determine what </a:t>
            </a:r>
            <a:r>
              <a:rPr lang="en-US" dirty="0" smtClean="0"/>
              <a:t>you </a:t>
            </a:r>
            <a:r>
              <a:rPr lang="en-US" dirty="0"/>
              <a:t>want for that Exhibit.</a:t>
            </a:r>
          </a:p>
          <a:p>
            <a:endParaRPr lang="en-US" dirty="0"/>
          </a:p>
        </p:txBody>
      </p:sp>
    </p:spTree>
    <p:extLst>
      <p:ext uri="{BB962C8B-B14F-4D97-AF65-F5344CB8AC3E}">
        <p14:creationId xmlns:p14="http://schemas.microsoft.com/office/powerpoint/2010/main" val="1224869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4708</TotalTime>
  <Words>1723</Words>
  <Application>Microsoft Office PowerPoint</Application>
  <PresentationFormat>On-screen Show (4:3)</PresentationFormat>
  <Paragraphs>197</Paragraphs>
  <Slides>33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inherit</vt:lpstr>
      <vt:lpstr>Office Theme</vt:lpstr>
      <vt:lpstr>Mike’s TMG Tips</vt:lpstr>
      <vt:lpstr>GENE-O-RAMA 2018</vt:lpstr>
      <vt:lpstr>Genealogy for Beginners Workshop</vt:lpstr>
      <vt:lpstr>TMG Download</vt:lpstr>
      <vt:lpstr>Upgrading to TMG 9</vt:lpstr>
      <vt:lpstr>History Research Environment (HRE)</vt:lpstr>
      <vt:lpstr>Social Media Update</vt:lpstr>
      <vt:lpstr>Exhibits Review</vt:lpstr>
      <vt:lpstr>Internal vs External Exhibits</vt:lpstr>
      <vt:lpstr>Location of Exhibits</vt:lpstr>
      <vt:lpstr>Change Exhibit Location</vt:lpstr>
      <vt:lpstr>Location of Exhibits</vt:lpstr>
      <vt:lpstr>Validate File Integrity</vt:lpstr>
      <vt:lpstr>Search for Missing External Exhibits</vt:lpstr>
      <vt:lpstr>Folders to Search</vt:lpstr>
      <vt:lpstr>Validate File Integrity Process</vt:lpstr>
      <vt:lpstr>Exhibits - Additional Comments</vt:lpstr>
      <vt:lpstr>Journal Report with Spouse's Information</vt:lpstr>
      <vt:lpstr>Journal Report Options</vt:lpstr>
      <vt:lpstr>Journal Report with Spouse's Information</vt:lpstr>
      <vt:lpstr>Journal Report Options</vt:lpstr>
      <vt:lpstr>Oldest Ancestor</vt:lpstr>
      <vt:lpstr>Statistical Report</vt:lpstr>
      <vt:lpstr>Statistical Report Results</vt:lpstr>
      <vt:lpstr>List of People Report</vt:lpstr>
      <vt:lpstr>Audit Report</vt:lpstr>
      <vt:lpstr>Audit Report</vt:lpstr>
      <vt:lpstr>Half-Relationships</vt:lpstr>
      <vt:lpstr>Places: Start and End Dates</vt:lpstr>
      <vt:lpstr>Places: Start and End Dates</vt:lpstr>
      <vt:lpstr>Places: Start and End Dates</vt:lpstr>
      <vt:lpstr>Places: Start and End Dates</vt:lpstr>
      <vt:lpstr>GENE-O-RAMA 2018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428</cp:revision>
  <dcterms:created xsi:type="dcterms:W3CDTF">2014-05-03T20:45:47Z</dcterms:created>
  <dcterms:modified xsi:type="dcterms:W3CDTF">2018-04-06T18:44:12Z</dcterms:modified>
</cp:coreProperties>
</file>