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8"/>
  </p:notesMasterIdLst>
  <p:sldIdLst>
    <p:sldId id="256" r:id="rId2"/>
    <p:sldId id="340" r:id="rId3"/>
    <p:sldId id="383" r:id="rId4"/>
    <p:sldId id="384" r:id="rId5"/>
    <p:sldId id="385" r:id="rId6"/>
    <p:sldId id="386" r:id="rId7"/>
    <p:sldId id="387" r:id="rId8"/>
    <p:sldId id="388" r:id="rId9"/>
    <p:sldId id="389" r:id="rId10"/>
    <p:sldId id="390" r:id="rId11"/>
    <p:sldId id="391" r:id="rId12"/>
    <p:sldId id="392" r:id="rId13"/>
    <p:sldId id="398" r:id="rId14"/>
    <p:sldId id="393" r:id="rId15"/>
    <p:sldId id="394" r:id="rId16"/>
    <p:sldId id="395" r:id="rId17"/>
    <p:sldId id="396" r:id="rId18"/>
    <p:sldId id="397" r:id="rId19"/>
    <p:sldId id="422" r:id="rId20"/>
    <p:sldId id="426" r:id="rId21"/>
    <p:sldId id="421" r:id="rId22"/>
    <p:sldId id="427" r:id="rId23"/>
    <p:sldId id="423" r:id="rId24"/>
    <p:sldId id="420" r:id="rId25"/>
    <p:sldId id="424" r:id="rId26"/>
    <p:sldId id="400" r:id="rId27"/>
    <p:sldId id="401" r:id="rId28"/>
    <p:sldId id="402" r:id="rId29"/>
    <p:sldId id="408" r:id="rId30"/>
    <p:sldId id="403" r:id="rId31"/>
    <p:sldId id="409" r:id="rId32"/>
    <p:sldId id="410" r:id="rId33"/>
    <p:sldId id="411" r:id="rId34"/>
    <p:sldId id="404" r:id="rId35"/>
    <p:sldId id="412" r:id="rId36"/>
    <p:sldId id="405" r:id="rId37"/>
    <p:sldId id="413" r:id="rId38"/>
    <p:sldId id="406" r:id="rId39"/>
    <p:sldId id="414" r:id="rId40"/>
    <p:sldId id="415" r:id="rId41"/>
    <p:sldId id="407" r:id="rId42"/>
    <p:sldId id="416" r:id="rId43"/>
    <p:sldId id="419" r:id="rId44"/>
    <p:sldId id="417" r:id="rId45"/>
    <p:sldId id="418" r:id="rId46"/>
    <p:sldId id="425" r:id="rId4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0576" autoAdjust="0"/>
  </p:normalViewPr>
  <p:slideViewPr>
    <p:cSldViewPr>
      <p:cViewPr varScale="1">
        <p:scale>
          <a:sx n="84" d="100"/>
          <a:sy n="84" d="100"/>
        </p:scale>
        <p:origin x="696" y="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65" d="100"/>
          <a:sy n="65" d="100"/>
        </p:scale>
        <p:origin x="2578" y="53"/>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DEB516-4318-4CB2-BFD1-059BECC7F294}" type="datetimeFigureOut">
              <a:rPr lang="en-CA" smtClean="0"/>
              <a:t>2018-05-04</a:t>
            </a:fld>
            <a:endParaRPr lang="en-CA"/>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D56CBC-595B-47EB-ADAB-B4913021330E}" type="slidenum">
              <a:rPr lang="en-CA" smtClean="0"/>
              <a:t>‹#›</a:t>
            </a:fld>
            <a:endParaRPr lang="en-CA"/>
          </a:p>
        </p:txBody>
      </p:sp>
    </p:spTree>
    <p:extLst>
      <p:ext uri="{BB962C8B-B14F-4D97-AF65-F5344CB8AC3E}">
        <p14:creationId xmlns:p14="http://schemas.microsoft.com/office/powerpoint/2010/main" val="20916196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Latest newsletter was December. Anybody subscribe to their Mailing List?</a:t>
            </a:r>
            <a:endParaRPr lang="en-CA" dirty="0"/>
          </a:p>
        </p:txBody>
      </p:sp>
      <p:sp>
        <p:nvSpPr>
          <p:cNvPr id="4" name="Slide Number Placeholder 3"/>
          <p:cNvSpPr>
            <a:spLocks noGrp="1"/>
          </p:cNvSpPr>
          <p:nvPr>
            <p:ph type="sldNum" sz="quarter" idx="10"/>
          </p:nvPr>
        </p:nvSpPr>
        <p:spPr/>
        <p:txBody>
          <a:bodyPr/>
          <a:lstStyle/>
          <a:p>
            <a:fld id="{CDD56CBC-595B-47EB-ADAB-B4913021330E}" type="slidenum">
              <a:rPr lang="en-CA" smtClean="0"/>
              <a:t>2</a:t>
            </a:fld>
            <a:endParaRPr lang="en-CA"/>
          </a:p>
        </p:txBody>
      </p:sp>
    </p:spTree>
    <p:extLst>
      <p:ext uri="{BB962C8B-B14F-4D97-AF65-F5344CB8AC3E}">
        <p14:creationId xmlns:p14="http://schemas.microsoft.com/office/powerpoint/2010/main" val="36997697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You can click on the name in most windows.</a:t>
            </a:r>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32</a:t>
            </a:fld>
            <a:endParaRPr lang="en-CA"/>
          </a:p>
        </p:txBody>
      </p:sp>
    </p:spTree>
    <p:extLst>
      <p:ext uri="{BB962C8B-B14F-4D97-AF65-F5344CB8AC3E}">
        <p14:creationId xmlns:p14="http://schemas.microsoft.com/office/powerpoint/2010/main" val="6551126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main advantage of the Focus Group is the ability to add others.</a:t>
            </a:r>
          </a:p>
          <a:p>
            <a:endParaRPr lang="en-US" dirty="0" smtClean="0"/>
          </a:p>
          <a:p>
            <a:r>
              <a:rPr lang="en-US" dirty="0" smtClean="0"/>
              <a:t>Switch to TMG and demonstrate (small numbers) ID 83705</a:t>
            </a:r>
          </a:p>
          <a:p>
            <a:r>
              <a:rPr lang="en-US" dirty="0" smtClean="0"/>
              <a:t>Name variation on 83707</a:t>
            </a:r>
          </a:p>
          <a:p>
            <a:endParaRPr lang="en-US" dirty="0" smtClean="0"/>
          </a:p>
          <a:p>
            <a:r>
              <a:rPr lang="en-US" dirty="0" smtClean="0"/>
              <a:t>Demo use of a filter in PE (14jandemo.FLP) and load all</a:t>
            </a:r>
            <a:endParaRPr lang="en-US" dirty="0"/>
          </a:p>
        </p:txBody>
      </p:sp>
      <p:sp>
        <p:nvSpPr>
          <p:cNvPr id="4" name="Slide Number Placeholder 3"/>
          <p:cNvSpPr>
            <a:spLocks noGrp="1"/>
          </p:cNvSpPr>
          <p:nvPr>
            <p:ph type="sldNum" sz="quarter" idx="10"/>
          </p:nvPr>
        </p:nvSpPr>
        <p:spPr/>
        <p:txBody>
          <a:bodyPr/>
          <a:lstStyle/>
          <a:p>
            <a:fld id="{A7D2A679-6F8D-4672-A84C-C1D64C537252}" type="slidenum">
              <a:rPr lang="en-US" smtClean="0"/>
              <a:t>34</a:t>
            </a:fld>
            <a:endParaRPr lang="en-US"/>
          </a:p>
        </p:txBody>
      </p:sp>
    </p:spTree>
    <p:extLst>
      <p:ext uri="{BB962C8B-B14F-4D97-AF65-F5344CB8AC3E}">
        <p14:creationId xmlns:p14="http://schemas.microsoft.com/office/powerpoint/2010/main" val="37366796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Switch to TMG and demo</a:t>
            </a:r>
            <a:endParaRPr lang="en-US" dirty="0"/>
          </a:p>
        </p:txBody>
      </p:sp>
      <p:sp>
        <p:nvSpPr>
          <p:cNvPr id="4" name="Slide Number Placeholder 3"/>
          <p:cNvSpPr>
            <a:spLocks noGrp="1"/>
          </p:cNvSpPr>
          <p:nvPr>
            <p:ph type="sldNum" sz="quarter" idx="10"/>
          </p:nvPr>
        </p:nvSpPr>
        <p:spPr/>
        <p:txBody>
          <a:bodyPr/>
          <a:lstStyle/>
          <a:p>
            <a:fld id="{A7D2A679-6F8D-4672-A84C-C1D64C537252}" type="slidenum">
              <a:rPr lang="en-US" smtClean="0"/>
              <a:t>36</a:t>
            </a:fld>
            <a:endParaRPr lang="en-US"/>
          </a:p>
        </p:txBody>
      </p:sp>
    </p:spTree>
    <p:extLst>
      <p:ext uri="{BB962C8B-B14F-4D97-AF65-F5344CB8AC3E}">
        <p14:creationId xmlns:p14="http://schemas.microsoft.com/office/powerpoint/2010/main" val="16200231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Switch and demo</a:t>
            </a:r>
            <a:endParaRPr lang="en-US" dirty="0"/>
          </a:p>
        </p:txBody>
      </p:sp>
      <p:sp>
        <p:nvSpPr>
          <p:cNvPr id="4" name="Slide Number Placeholder 3"/>
          <p:cNvSpPr>
            <a:spLocks noGrp="1"/>
          </p:cNvSpPr>
          <p:nvPr>
            <p:ph type="sldNum" sz="quarter" idx="10"/>
          </p:nvPr>
        </p:nvSpPr>
        <p:spPr/>
        <p:txBody>
          <a:bodyPr/>
          <a:lstStyle/>
          <a:p>
            <a:fld id="{A7D2A679-6F8D-4672-A84C-C1D64C537252}" type="slidenum">
              <a:rPr lang="en-US" smtClean="0"/>
              <a:t>38</a:t>
            </a:fld>
            <a:endParaRPr lang="en-US"/>
          </a:p>
        </p:txBody>
      </p:sp>
    </p:spTree>
    <p:extLst>
      <p:ext uri="{BB962C8B-B14F-4D97-AF65-F5344CB8AC3E}">
        <p14:creationId xmlns:p14="http://schemas.microsoft.com/office/powerpoint/2010/main" val="34758407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TMG &amp; Demo Export</a:t>
            </a:r>
          </a:p>
          <a:p>
            <a:r>
              <a:rPr lang="en-US" dirty="0" smtClean="0"/>
              <a:t>Demo Select </a:t>
            </a:r>
            <a:r>
              <a:rPr lang="en-US" b="1" dirty="0" smtClean="0"/>
              <a:t>Add &gt; </a:t>
            </a:r>
            <a:r>
              <a:rPr lang="en-US" sz="1200" b="1" kern="1200" dirty="0" smtClean="0">
                <a:solidFill>
                  <a:schemeClr val="tx1"/>
                </a:solidFill>
                <a:latin typeface="+mn-lt"/>
                <a:ea typeface="+mn-ea"/>
                <a:cs typeface="+mn-cs"/>
              </a:rPr>
              <a:t>Copy Person</a:t>
            </a:r>
            <a:r>
              <a:rPr lang="en-US" dirty="0" smtClean="0"/>
              <a:t>.</a:t>
            </a:r>
          </a:p>
          <a:p>
            <a:pPr lvl="1"/>
            <a:r>
              <a:rPr lang="en-US" dirty="0" smtClean="0"/>
              <a:t>3. In the </a:t>
            </a:r>
            <a:r>
              <a:rPr lang="en-US" b="1" dirty="0" smtClean="0"/>
              <a:t>Copy Person</a:t>
            </a:r>
            <a:r>
              <a:rPr lang="en-US" dirty="0" smtClean="0"/>
              <a:t> window click on </a:t>
            </a:r>
            <a:r>
              <a:rPr lang="en-US" b="1" dirty="0" smtClean="0"/>
              <a:t>Copy the people in the current Focus Group</a:t>
            </a:r>
            <a:r>
              <a:rPr lang="en-US" dirty="0" smtClean="0"/>
              <a:t>.</a:t>
            </a:r>
          </a:p>
          <a:p>
            <a:pPr lvl="1"/>
            <a:r>
              <a:rPr lang="en-US" dirty="0" smtClean="0"/>
              <a:t>4. Select the data set that you want the </a:t>
            </a:r>
            <a:r>
              <a:rPr lang="en-US" b="1" dirty="0" smtClean="0"/>
              <a:t>Focus Group</a:t>
            </a:r>
            <a:r>
              <a:rPr lang="en-US" dirty="0" smtClean="0"/>
              <a:t> to be copied to.</a:t>
            </a:r>
          </a:p>
          <a:p>
            <a:pPr lvl="1"/>
            <a:r>
              <a:rPr lang="en-US" dirty="0" smtClean="0"/>
              <a:t>5. Click [OK].</a:t>
            </a:r>
          </a:p>
          <a:p>
            <a:r>
              <a:rPr lang="en-US" dirty="0" smtClean="0"/>
              <a:t>Demo Delete tab</a:t>
            </a:r>
          </a:p>
          <a:p>
            <a:r>
              <a:rPr lang="en-US" dirty="0" smtClean="0"/>
              <a:t>Demo Web &gt; Search the Web</a:t>
            </a:r>
          </a:p>
          <a:p>
            <a:r>
              <a:rPr lang="en-US" dirty="0" smtClean="0"/>
              <a:t>Many reports will use a Focus Group as the subject</a:t>
            </a:r>
          </a:p>
          <a:p>
            <a:r>
              <a:rPr lang="en-US" dirty="0" smtClean="0"/>
              <a:t>Demo: Load </a:t>
            </a:r>
            <a:r>
              <a:rPr lang="en-US" dirty="0" err="1" smtClean="0"/>
              <a:t>MarrNum</a:t>
            </a:r>
            <a:r>
              <a:rPr lang="en-US" dirty="0" smtClean="0"/>
              <a:t> Review and show how to change and delete</a:t>
            </a:r>
          </a:p>
          <a:p>
            <a:r>
              <a:rPr lang="en-US" dirty="0" smtClean="0"/>
              <a:t>	Double click</a:t>
            </a:r>
            <a:r>
              <a:rPr lang="en-US" baseline="0" dirty="0" smtClean="0"/>
              <a:t> first individual to change to their Details Screen</a:t>
            </a:r>
          </a:p>
          <a:p>
            <a:r>
              <a:rPr lang="en-US" baseline="0" dirty="0" smtClean="0"/>
              <a:t>	Make the necessary changes (i.e. marriage number)</a:t>
            </a:r>
          </a:p>
          <a:p>
            <a:r>
              <a:rPr lang="en-US" baseline="0" dirty="0" smtClean="0"/>
              <a:t>	Select on Focus Group (should be there)</a:t>
            </a:r>
          </a:p>
          <a:p>
            <a:r>
              <a:rPr lang="en-US" baseline="0" dirty="0" smtClean="0"/>
              <a:t>	Click on Remove Selected</a:t>
            </a:r>
          </a:p>
          <a:p>
            <a:r>
              <a:rPr lang="en-US" baseline="0" dirty="0" smtClean="0"/>
              <a:t>	At end of session, Save Focus Group&gt;Overwrite</a:t>
            </a:r>
          </a:p>
          <a:p>
            <a:r>
              <a:rPr lang="en-US" baseline="0" dirty="0" smtClean="0"/>
              <a:t>	Next session, load smaller Focus Group</a:t>
            </a:r>
            <a:endParaRPr lang="en-US" dirty="0" smtClean="0"/>
          </a:p>
          <a:p>
            <a:endParaRPr lang="en-US" dirty="0"/>
          </a:p>
        </p:txBody>
      </p:sp>
      <p:sp>
        <p:nvSpPr>
          <p:cNvPr id="4" name="Slide Number Placeholder 3"/>
          <p:cNvSpPr>
            <a:spLocks noGrp="1"/>
          </p:cNvSpPr>
          <p:nvPr>
            <p:ph type="sldNum" sz="quarter" idx="10"/>
          </p:nvPr>
        </p:nvSpPr>
        <p:spPr/>
        <p:txBody>
          <a:bodyPr/>
          <a:lstStyle/>
          <a:p>
            <a:fld id="{A7D2A679-6F8D-4672-A84C-C1D64C537252}" type="slidenum">
              <a:rPr lang="en-US" smtClean="0"/>
              <a:t>41</a:t>
            </a:fld>
            <a:endParaRPr lang="en-US"/>
          </a:p>
        </p:txBody>
      </p:sp>
    </p:spTree>
    <p:extLst>
      <p:ext uri="{BB962C8B-B14F-4D97-AF65-F5344CB8AC3E}">
        <p14:creationId xmlns:p14="http://schemas.microsoft.com/office/powerpoint/2010/main" val="2979824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was a large</a:t>
            </a:r>
            <a:r>
              <a:rPr lang="en-US" baseline="0" dirty="0" smtClean="0"/>
              <a:t> amount of discussion lately about the DNA used to capture the Golden State Killer. Much of it has focused on ethics and DNA but I thought that I would close with </a:t>
            </a:r>
            <a:r>
              <a:rPr lang="en-US" baseline="0" dirty="0" err="1" smtClean="0"/>
              <a:t>tyhis</a:t>
            </a:r>
            <a:r>
              <a:rPr lang="en-US" baseline="0" dirty="0" smtClean="0"/>
              <a:t> which I found on one of my Branch websites.</a:t>
            </a:r>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46</a:t>
            </a:fld>
            <a:endParaRPr lang="en-CA"/>
          </a:p>
        </p:txBody>
      </p:sp>
    </p:spTree>
    <p:extLst>
      <p:ext uri="{BB962C8B-B14F-4D97-AF65-F5344CB8AC3E}">
        <p14:creationId xmlns:p14="http://schemas.microsoft.com/office/powerpoint/2010/main" val="10228323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Rootsweb Mailing Lists came back in early </a:t>
            </a:r>
            <a:r>
              <a:rPr lang="en-CA" baseline="0" dirty="0" smtClean="0"/>
              <a:t>March. I’ve shown numbers above to suggest that the TMG Mailing List is probably your best place to get TMG help.</a:t>
            </a:r>
            <a:endParaRPr lang="en-CA" dirty="0"/>
          </a:p>
        </p:txBody>
      </p:sp>
      <p:sp>
        <p:nvSpPr>
          <p:cNvPr id="4" name="Slide Number Placeholder 3"/>
          <p:cNvSpPr>
            <a:spLocks noGrp="1"/>
          </p:cNvSpPr>
          <p:nvPr>
            <p:ph type="sldNum" sz="quarter" idx="10"/>
          </p:nvPr>
        </p:nvSpPr>
        <p:spPr/>
        <p:txBody>
          <a:bodyPr/>
          <a:lstStyle/>
          <a:p>
            <a:fld id="{CDD56CBC-595B-47EB-ADAB-B4913021330E}" type="slidenum">
              <a:rPr lang="en-CA" smtClean="0"/>
              <a:t>3</a:t>
            </a:fld>
            <a:endParaRPr lang="en-CA"/>
          </a:p>
        </p:txBody>
      </p:sp>
    </p:spTree>
    <p:extLst>
      <p:ext uri="{BB962C8B-B14F-4D97-AF65-F5344CB8AC3E}">
        <p14:creationId xmlns:p14="http://schemas.microsoft.com/office/powerpoint/2010/main" val="31186746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comes up periodically, so a short reminder.</a:t>
            </a:r>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7</a:t>
            </a:fld>
            <a:endParaRPr lang="en-CA"/>
          </a:p>
        </p:txBody>
      </p:sp>
    </p:spTree>
    <p:extLst>
      <p:ext uri="{BB962C8B-B14F-4D97-AF65-F5344CB8AC3E}">
        <p14:creationId xmlns:p14="http://schemas.microsoft.com/office/powerpoint/2010/main" val="669309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had talked about this last month, I believe.</a:t>
            </a:r>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8</a:t>
            </a:fld>
            <a:endParaRPr lang="en-CA"/>
          </a:p>
        </p:txBody>
      </p:sp>
    </p:spTree>
    <p:extLst>
      <p:ext uri="{BB962C8B-B14F-4D97-AF65-F5344CB8AC3E}">
        <p14:creationId xmlns:p14="http://schemas.microsoft.com/office/powerpoint/2010/main" val="21319782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had talked about this last month, </a:t>
            </a:r>
            <a:r>
              <a:rPr lang="en-US" smtClean="0"/>
              <a:t>I believe.</a:t>
            </a:r>
            <a:endParaRPr lang="en-US"/>
          </a:p>
        </p:txBody>
      </p:sp>
      <p:sp>
        <p:nvSpPr>
          <p:cNvPr id="4" name="Slide Number Placeholder 3"/>
          <p:cNvSpPr>
            <a:spLocks noGrp="1"/>
          </p:cNvSpPr>
          <p:nvPr>
            <p:ph type="sldNum" sz="quarter" idx="10"/>
          </p:nvPr>
        </p:nvSpPr>
        <p:spPr/>
        <p:txBody>
          <a:bodyPr/>
          <a:lstStyle/>
          <a:p>
            <a:fld id="{CDD56CBC-595B-47EB-ADAB-B4913021330E}" type="slidenum">
              <a:rPr lang="en-CA" smtClean="0"/>
              <a:t>9</a:t>
            </a:fld>
            <a:endParaRPr lang="en-CA"/>
          </a:p>
        </p:txBody>
      </p:sp>
    </p:spTree>
    <p:extLst>
      <p:ext uri="{BB962C8B-B14F-4D97-AF65-F5344CB8AC3E}">
        <p14:creationId xmlns:p14="http://schemas.microsoft.com/office/powerpoint/2010/main" val="35017730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Switch to TMG to demo Roles</a:t>
            </a:r>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18</a:t>
            </a:fld>
            <a:endParaRPr lang="en-CA"/>
          </a:p>
        </p:txBody>
      </p:sp>
    </p:spTree>
    <p:extLst>
      <p:ext uri="{BB962C8B-B14F-4D97-AF65-F5344CB8AC3E}">
        <p14:creationId xmlns:p14="http://schemas.microsoft.com/office/powerpoint/2010/main" val="35820771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 that all the Format options</a:t>
            </a:r>
            <a:r>
              <a:rPr lang="en-US" baseline="0" dirty="0" smtClean="0"/>
              <a:t> are only enabled when the Style on the General tab is set to Custom</a:t>
            </a:r>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25</a:t>
            </a:fld>
            <a:endParaRPr lang="en-CA"/>
          </a:p>
        </p:txBody>
      </p:sp>
    </p:spTree>
    <p:extLst>
      <p:ext uri="{BB962C8B-B14F-4D97-AF65-F5344CB8AC3E}">
        <p14:creationId xmlns:p14="http://schemas.microsoft.com/office/powerpoint/2010/main" val="29130724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Swich</a:t>
            </a:r>
            <a:r>
              <a:rPr lang="en-US" dirty="0" smtClean="0"/>
              <a:t> to TMG and open Focus Group Window. Explain windows</a:t>
            </a:r>
          </a:p>
          <a:p>
            <a:endParaRPr lang="en-US" dirty="0"/>
          </a:p>
        </p:txBody>
      </p:sp>
      <p:sp>
        <p:nvSpPr>
          <p:cNvPr id="4" name="Slide Number Placeholder 3"/>
          <p:cNvSpPr>
            <a:spLocks noGrp="1"/>
          </p:cNvSpPr>
          <p:nvPr>
            <p:ph type="sldNum" sz="quarter" idx="10"/>
          </p:nvPr>
        </p:nvSpPr>
        <p:spPr/>
        <p:txBody>
          <a:bodyPr/>
          <a:lstStyle/>
          <a:p>
            <a:fld id="{A7D2A679-6F8D-4672-A84C-C1D64C537252}" type="slidenum">
              <a:rPr lang="en-US" smtClean="0"/>
              <a:t>28</a:t>
            </a:fld>
            <a:endParaRPr lang="en-US"/>
          </a:p>
        </p:txBody>
      </p:sp>
    </p:spTree>
    <p:extLst>
      <p:ext uri="{BB962C8B-B14F-4D97-AF65-F5344CB8AC3E}">
        <p14:creationId xmlns:p14="http://schemas.microsoft.com/office/powerpoint/2010/main" val="20447619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Switch and demonstrate three methods:</a:t>
            </a:r>
            <a:r>
              <a:rPr lang="en-US" baseline="0" dirty="0" smtClean="0"/>
              <a:t> </a:t>
            </a:r>
          </a:p>
          <a:p>
            <a:pPr lvl="1"/>
            <a:r>
              <a:rPr lang="en-US" baseline="0" dirty="0" smtClean="0"/>
              <a:t>Project Explorer</a:t>
            </a:r>
          </a:p>
          <a:p>
            <a:pPr marL="914400" marR="0" lvl="2" indent="0" algn="l" defTabSz="914400" rtl="0" eaLnBrk="1" fontAlgn="auto" latinLnBrk="0" hangingPunct="1">
              <a:lnSpc>
                <a:spcPct val="100000"/>
              </a:lnSpc>
              <a:spcBef>
                <a:spcPts val="0"/>
              </a:spcBef>
              <a:spcAft>
                <a:spcPts val="0"/>
              </a:spcAft>
              <a:buClrTx/>
              <a:buSzTx/>
              <a:buFontTx/>
              <a:buNone/>
              <a:tabLst/>
              <a:defRPr/>
            </a:pPr>
            <a:r>
              <a:rPr lang="en-US" dirty="0" smtClean="0"/>
              <a:t>Demo use of a filter in PE (14jandemo.FLP) and load all</a:t>
            </a:r>
          </a:p>
          <a:p>
            <a:pPr lvl="1"/>
            <a:r>
              <a:rPr lang="en-US" baseline="0" dirty="0" smtClean="0"/>
              <a:t>Tag entry Screen (principles or witness)  </a:t>
            </a:r>
          </a:p>
          <a:p>
            <a:pPr lvl="1"/>
            <a:r>
              <a:rPr lang="en-US" baseline="0" dirty="0" smtClean="0"/>
              <a:t>Add button</a:t>
            </a:r>
            <a:endParaRPr lang="en-US" dirty="0"/>
          </a:p>
        </p:txBody>
      </p:sp>
      <p:sp>
        <p:nvSpPr>
          <p:cNvPr id="4" name="Slide Number Placeholder 3"/>
          <p:cNvSpPr>
            <a:spLocks noGrp="1"/>
          </p:cNvSpPr>
          <p:nvPr>
            <p:ph type="sldNum" sz="quarter" idx="10"/>
          </p:nvPr>
        </p:nvSpPr>
        <p:spPr/>
        <p:txBody>
          <a:bodyPr/>
          <a:lstStyle/>
          <a:p>
            <a:fld id="{A7D2A679-6F8D-4672-A84C-C1D64C537252}" type="slidenum">
              <a:rPr lang="en-US" smtClean="0"/>
              <a:t>30</a:t>
            </a:fld>
            <a:endParaRPr lang="en-US"/>
          </a:p>
        </p:txBody>
      </p:sp>
    </p:spTree>
    <p:extLst>
      <p:ext uri="{BB962C8B-B14F-4D97-AF65-F5344CB8AC3E}">
        <p14:creationId xmlns:p14="http://schemas.microsoft.com/office/powerpoint/2010/main" val="15991618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F65D4DDB-8D61-4776-B05F-BBA6861E4ACF}" type="datetimeFigureOut">
              <a:rPr lang="en-CA" smtClean="0"/>
              <a:pPr/>
              <a:t>2018-05-04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F65D4DDB-8D61-4776-B05F-BBA6861E4ACF}" type="datetimeFigureOut">
              <a:rPr lang="en-CA" smtClean="0"/>
              <a:pPr/>
              <a:t>2018-05-04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F65D4DDB-8D61-4776-B05F-BBA6861E4ACF}" type="datetimeFigureOut">
              <a:rPr lang="en-CA" smtClean="0"/>
              <a:pPr/>
              <a:t>2018-05-04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F65D4DDB-8D61-4776-B05F-BBA6861E4ACF}" type="datetimeFigureOut">
              <a:rPr lang="en-CA" smtClean="0"/>
              <a:pPr/>
              <a:t>2018-05-04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65D4DDB-8D61-4776-B05F-BBA6861E4ACF}" type="datetimeFigureOut">
              <a:rPr lang="en-CA" smtClean="0"/>
              <a:pPr/>
              <a:t>2018-05-04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F65D4DDB-8D61-4776-B05F-BBA6861E4ACF}" type="datetimeFigureOut">
              <a:rPr lang="en-CA" smtClean="0"/>
              <a:pPr/>
              <a:t>2018-05-04</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F65D4DDB-8D61-4776-B05F-BBA6861E4ACF}" type="datetimeFigureOut">
              <a:rPr lang="en-CA" smtClean="0"/>
              <a:pPr/>
              <a:t>2018-05-04</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F65D4DDB-8D61-4776-B05F-BBA6861E4ACF}" type="datetimeFigureOut">
              <a:rPr lang="en-CA" smtClean="0"/>
              <a:pPr/>
              <a:t>2018-05-04</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5D4DDB-8D61-4776-B05F-BBA6861E4ACF}" type="datetimeFigureOut">
              <a:rPr lang="en-CA" smtClean="0"/>
              <a:pPr/>
              <a:t>2018-05-04</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5D4DDB-8D61-4776-B05F-BBA6861E4ACF}" type="datetimeFigureOut">
              <a:rPr lang="en-CA" smtClean="0"/>
              <a:pPr/>
              <a:t>2018-05-04</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5D4DDB-8D61-4776-B05F-BBA6861E4ACF}" type="datetimeFigureOut">
              <a:rPr lang="en-CA" smtClean="0"/>
              <a:pPr/>
              <a:t>2018-05-04</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59ACB91F-E25E-4806-8852-E679DD28E97C}" type="slidenum">
              <a:rPr lang="en-CA" smtClean="0"/>
              <a:pPr/>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5D4DDB-8D61-4776-B05F-BBA6861E4ACF}" type="datetimeFigureOut">
              <a:rPr lang="en-CA" smtClean="0"/>
              <a:pPr/>
              <a:t>2018-05-04</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ACB91F-E25E-4806-8852-E679DD28E97C}" type="slidenum">
              <a:rPr lang="en-CA" smtClean="0"/>
              <a:pPr/>
              <a:t>‹#›</a:t>
            </a:fld>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mk:@MSITStore:c:\programdata\the%20master%20genealogist%20v9\tmg.chm::/index311.htm" TargetMode="External"/><Relationship Id="rId2" Type="http://schemas.openxmlformats.org/officeDocument/2006/relationships/hyperlink" Target="mk:@MSITStore:c:\programdata\the%20master%20genealogist%20v9\tmg.chm::/index290.htm" TargetMode="External"/><Relationship Id="rId1" Type="http://schemas.openxmlformats.org/officeDocument/2006/relationships/slideLayout" Target="../slideLayouts/slideLayout2.xml"/><Relationship Id="rId6" Type="http://schemas.openxmlformats.org/officeDocument/2006/relationships/hyperlink" Target="mk:@MSITStore:c:\programdata\the%20master%20genealogist%20v9\tmg.chm::/index276.htm" TargetMode="External"/><Relationship Id="rId5" Type="http://schemas.openxmlformats.org/officeDocument/2006/relationships/hyperlink" Target="mk:@MSITStore:c:\programdata\the%20master%20genealogist%20v9\tmg.chm::/index330.htm" TargetMode="External"/><Relationship Id="rId4" Type="http://schemas.openxmlformats.org/officeDocument/2006/relationships/hyperlink" Target="mk:@MSITStore:c:\programdata\the%20master%20genealogist%20v9\tmg.chm::/index333.htm" TargetMode="Externa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historyresearchenvironment.org/"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hrewiki.org/index.php?title=Main_Page" TargetMode="External"/><Relationship Id="rId5" Type="http://schemas.openxmlformats.org/officeDocument/2006/relationships/hyperlink" Target="https://historyresearchenvironment.org/donate/" TargetMode="External"/><Relationship Id="rId4" Type="http://schemas.openxmlformats.org/officeDocument/2006/relationships/hyperlink" Target="https://historyresearchenvironment.org/become-a-volunteer/" TargetMode="External"/></Relationships>
</file>

<file path=ppt/slides/_rels/slide2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lists.rootsweb.ancestry.com/hyperkitty/list/tmg-refugees@rootsweb.com/" TargetMode="External"/><Relationship Id="rId7" Type="http://schemas.openxmlformats.org/officeDocument/2006/relationships/hyperlink" Target="http://www.whollygenes.com/forums201/index.php"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lists.rootsweb.ancestry.com/hyperkitty/list/tmg@rootsweb.com/" TargetMode="External"/><Relationship Id="rId5" Type="http://schemas.openxmlformats.org/officeDocument/2006/relationships/hyperlink" Target="https://www.facebook.com/groups/themastergenealogist/" TargetMode="External"/><Relationship Id="rId4" Type="http://schemas.openxmlformats.org/officeDocument/2006/relationships/hyperlink" Target="https://sites.google.com/site/tmgrefugees" TargetMode="External"/></Relationships>
</file>

<file path=ppt/slides/_rels/slide30.xml.rels><?xml version="1.0" encoding="UTF-8" standalone="yes"?>
<Relationships xmlns="http://schemas.openxmlformats.org/package/2006/relationships"><Relationship Id="rId8" Type="http://schemas.openxmlformats.org/officeDocument/2006/relationships/hyperlink" Target="mk:@MSITStore:c:\documents%20and%20settings\all%20users\application%20data\the%20master%20genealogist%20v8\tmg.chm::/index474.htm" TargetMode="External"/><Relationship Id="rId3" Type="http://schemas.openxmlformats.org/officeDocument/2006/relationships/hyperlink" Target="mk:@MSITStore:c:\documents%20and%20settings\all%20users\application%20data\the%20master%20genealogist%20v8\tmg.chm::/index464.htm" TargetMode="External"/><Relationship Id="rId7" Type="http://schemas.openxmlformats.org/officeDocument/2006/relationships/hyperlink" Target="mk:@MSITStore:c:\documents%20and%20settings\all%20users\application%20data\the%20master%20genealogist%20v8\tmg.chm::/index766.ht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mk:@MSITStore:c:\documents%20and%20settings\all%20users\application%20data\the%20master%20genealogist%20v8\tmg.chm::/index469.htm" TargetMode="External"/><Relationship Id="rId5" Type="http://schemas.openxmlformats.org/officeDocument/2006/relationships/hyperlink" Target="mk:@MSITStore:c:\documents%20and%20settings\all%20users\application%20data\the%20master%20genealogist%20v8\tmg.chm::/index468.htm" TargetMode="External"/><Relationship Id="rId4" Type="http://schemas.openxmlformats.org/officeDocument/2006/relationships/hyperlink" Target="mk:@MSITStore:c:\documents%20and%20settings\all%20users\application%20data\the%20master%20genealogist%20v8\tmg.chm::/index20.htm" TargetMode="External"/></Relationships>
</file>

<file path=ppt/slides/_rels/slide3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mk:@MSITStore:c:\documents%20and%20settings\all%20users\application%20data\the%20master%20genealogist%20v8\tmg.chm::/index472.htm"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mk:@MSITStore:c:\documents%20and%20settings\all%20users\application%20data\the%20master%20genealogist%20v8\tmg.chm::/index473.htm" TargetMode="External"/></Relationships>
</file>

<file path=ppt/slides/_rels/slide39.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mg.reigelridge.com/new-computer-version.ht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CA" b="1" dirty="0" smtClean="0"/>
              <a:t>Mike’s TMG Tips</a:t>
            </a:r>
            <a:endParaRPr lang="en-CA" dirty="0"/>
          </a:p>
        </p:txBody>
      </p:sp>
      <p:sp>
        <p:nvSpPr>
          <p:cNvPr id="3" name="Subtitle 2"/>
          <p:cNvSpPr>
            <a:spLocks noGrp="1"/>
          </p:cNvSpPr>
          <p:nvPr>
            <p:ph type="subTitle" idx="1"/>
          </p:nvPr>
        </p:nvSpPr>
        <p:spPr>
          <a:xfrm>
            <a:off x="1371600" y="3886200"/>
            <a:ext cx="6400800" cy="1752600"/>
          </a:xfrm>
        </p:spPr>
        <p:txBody>
          <a:bodyPr/>
          <a:lstStyle/>
          <a:p>
            <a:r>
              <a:rPr lang="en-CA" dirty="0" smtClean="0"/>
              <a:t>Ottawa TMGUG</a:t>
            </a:r>
          </a:p>
          <a:p>
            <a:r>
              <a:rPr lang="en-CA" dirty="0" smtClean="0"/>
              <a:t>5 May 2018</a:t>
            </a:r>
            <a:endParaRPr lang="en-CA" dirty="0"/>
          </a:p>
        </p:txBody>
      </p:sp>
      <p:pic>
        <p:nvPicPr>
          <p:cNvPr id="4" name="Picture 3"/>
          <p:cNvPicPr>
            <a:picLocks noChangeAspect="1"/>
          </p:cNvPicPr>
          <p:nvPr/>
        </p:nvPicPr>
        <p:blipFill>
          <a:blip r:embed="rId2"/>
          <a:stretch>
            <a:fillRect/>
          </a:stretch>
        </p:blipFill>
        <p:spPr>
          <a:xfrm>
            <a:off x="2323135" y="260648"/>
            <a:ext cx="4497730" cy="1656184"/>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add exhibits?</a:t>
            </a:r>
          </a:p>
        </p:txBody>
      </p:sp>
      <p:sp>
        <p:nvSpPr>
          <p:cNvPr id="3" name="Content Placeholder 2"/>
          <p:cNvSpPr>
            <a:spLocks noGrp="1"/>
          </p:cNvSpPr>
          <p:nvPr>
            <p:ph idx="1"/>
          </p:nvPr>
        </p:nvSpPr>
        <p:spPr>
          <a:xfrm>
            <a:off x="457199" y="1600200"/>
            <a:ext cx="8277225" cy="4997152"/>
          </a:xfrm>
        </p:spPr>
        <p:txBody>
          <a:bodyPr>
            <a:normAutofit/>
          </a:bodyPr>
          <a:lstStyle/>
          <a:p>
            <a:pPr marL="0" indent="0">
              <a:buNone/>
            </a:pPr>
            <a:r>
              <a:rPr lang="en-US" sz="2400" dirty="0"/>
              <a:t>Adding an exhibit to a tag is fairly simple. Open the tag, then press the camera icon in the upper right, and select the file</a:t>
            </a:r>
            <a:r>
              <a:rPr lang="en-US" sz="2400" dirty="0" smtClean="0"/>
              <a:t>.</a:t>
            </a:r>
            <a:endParaRPr lang="en-US" sz="2400" dirty="0"/>
          </a:p>
        </p:txBody>
      </p:sp>
      <p:pic>
        <p:nvPicPr>
          <p:cNvPr id="4" name="Picture 3"/>
          <p:cNvPicPr>
            <a:picLocks noChangeAspect="1"/>
          </p:cNvPicPr>
          <p:nvPr/>
        </p:nvPicPr>
        <p:blipFill>
          <a:blip r:embed="rId2"/>
          <a:stretch>
            <a:fillRect/>
          </a:stretch>
        </p:blipFill>
        <p:spPr>
          <a:xfrm>
            <a:off x="457199" y="2589149"/>
            <a:ext cx="8229601" cy="4008203"/>
          </a:xfrm>
          <a:prstGeom prst="rect">
            <a:avLst/>
          </a:prstGeom>
        </p:spPr>
      </p:pic>
      <p:sp>
        <p:nvSpPr>
          <p:cNvPr id="5" name="Down Arrow 4"/>
          <p:cNvSpPr/>
          <p:nvPr/>
        </p:nvSpPr>
        <p:spPr>
          <a:xfrm>
            <a:off x="8038156" y="2065820"/>
            <a:ext cx="720080" cy="68153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633141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add exhibits?</a:t>
            </a:r>
          </a:p>
        </p:txBody>
      </p:sp>
      <p:pic>
        <p:nvPicPr>
          <p:cNvPr id="8" name="Content Placeholder 7"/>
          <p:cNvPicPr>
            <a:picLocks noGrp="1" noChangeAspect="1"/>
          </p:cNvPicPr>
          <p:nvPr>
            <p:ph idx="1"/>
          </p:nvPr>
        </p:nvPicPr>
        <p:blipFill>
          <a:blip r:embed="rId2"/>
          <a:stretch>
            <a:fillRect/>
          </a:stretch>
        </p:blipFill>
        <p:spPr>
          <a:xfrm>
            <a:off x="735708" y="1600200"/>
            <a:ext cx="7672584" cy="4525963"/>
          </a:xfrm>
          <a:prstGeom prst="rect">
            <a:avLst/>
          </a:prstGeom>
        </p:spPr>
      </p:pic>
    </p:spTree>
    <p:extLst>
      <p:ext uri="{BB962C8B-B14F-4D97-AF65-F5344CB8AC3E}">
        <p14:creationId xmlns:p14="http://schemas.microsoft.com/office/powerpoint/2010/main" val="16241385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 Tags</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Make sure that you are not in </a:t>
            </a:r>
            <a:r>
              <a:rPr lang="en-US" dirty="0"/>
              <a:t>Beginner </a:t>
            </a:r>
            <a:r>
              <a:rPr lang="en-US" dirty="0" smtClean="0"/>
              <a:t>Mode </a:t>
            </a:r>
            <a:endParaRPr lang="en-US" dirty="0"/>
          </a:p>
          <a:p>
            <a:endParaRPr lang="en-US" dirty="0"/>
          </a:p>
        </p:txBody>
      </p:sp>
      <p:pic>
        <p:nvPicPr>
          <p:cNvPr id="4" name="Picture 3"/>
          <p:cNvPicPr>
            <a:picLocks noChangeAspect="1"/>
          </p:cNvPicPr>
          <p:nvPr/>
        </p:nvPicPr>
        <p:blipFill>
          <a:blip r:embed="rId2"/>
          <a:stretch>
            <a:fillRect/>
          </a:stretch>
        </p:blipFill>
        <p:spPr>
          <a:xfrm>
            <a:off x="457200" y="2492896"/>
            <a:ext cx="8229600" cy="3633267"/>
          </a:xfrm>
          <a:prstGeom prst="rect">
            <a:avLst/>
          </a:prstGeom>
        </p:spPr>
      </p:pic>
      <p:sp>
        <p:nvSpPr>
          <p:cNvPr id="5" name="Right Arrow 4"/>
          <p:cNvSpPr/>
          <p:nvPr/>
        </p:nvSpPr>
        <p:spPr>
          <a:xfrm>
            <a:off x="251520" y="3717032"/>
            <a:ext cx="648072" cy="7920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Arrow 5"/>
          <p:cNvSpPr/>
          <p:nvPr/>
        </p:nvSpPr>
        <p:spPr>
          <a:xfrm>
            <a:off x="3347864" y="4725144"/>
            <a:ext cx="720080"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980350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 Tags</a:t>
            </a:r>
            <a:endParaRPr lang="en-US" dirty="0"/>
          </a:p>
        </p:txBody>
      </p:sp>
      <p:sp>
        <p:nvSpPr>
          <p:cNvPr id="3" name="Content Placeholder 2"/>
          <p:cNvSpPr>
            <a:spLocks noGrp="1"/>
          </p:cNvSpPr>
          <p:nvPr>
            <p:ph idx="1"/>
          </p:nvPr>
        </p:nvSpPr>
        <p:spPr/>
        <p:txBody>
          <a:bodyPr>
            <a:normAutofit fontScale="70000" lnSpcReduction="20000"/>
          </a:bodyPr>
          <a:lstStyle/>
          <a:p>
            <a:pPr marL="0" indent="0">
              <a:spcBef>
                <a:spcPts val="0"/>
              </a:spcBef>
              <a:spcAft>
                <a:spcPts val="1200"/>
              </a:spcAft>
              <a:buNone/>
            </a:pPr>
            <a:r>
              <a:rPr lang="en-US" dirty="0"/>
              <a:t>Certain reports -- the</a:t>
            </a:r>
            <a:r>
              <a:rPr lang="en-US" b="1" dirty="0"/>
              <a:t> </a:t>
            </a:r>
            <a:r>
              <a:rPr lang="en-US" b="1" dirty="0" err="1">
                <a:hlinkClick r:id="rId2" action="ppaction://hlinkfile"/>
              </a:rPr>
              <a:t>Ahnentafel</a:t>
            </a:r>
            <a:r>
              <a:rPr lang="en-US" dirty="0"/>
              <a:t>, </a:t>
            </a:r>
            <a:r>
              <a:rPr lang="en-US" b="1" dirty="0">
                <a:hlinkClick r:id="rId3" action="ppaction://hlinkfile"/>
              </a:rPr>
              <a:t>Descendant Indented Narrative</a:t>
            </a:r>
            <a:r>
              <a:rPr lang="en-US" dirty="0"/>
              <a:t>, </a:t>
            </a:r>
            <a:r>
              <a:rPr lang="en-US" b="1" dirty="0">
                <a:hlinkClick r:id="rId4" action="ppaction://hlinkfile"/>
              </a:rPr>
              <a:t>Journal</a:t>
            </a:r>
            <a:r>
              <a:rPr lang="en-US" dirty="0"/>
              <a:t>, and </a:t>
            </a:r>
            <a:r>
              <a:rPr lang="en-US" b="1" dirty="0">
                <a:hlinkClick r:id="rId5" action="ppaction://hlinkfile"/>
              </a:rPr>
              <a:t>Individual Narrative</a:t>
            </a:r>
            <a:r>
              <a:rPr lang="en-US" dirty="0"/>
              <a:t> -- utilize full sentences when listing events in paragraph form. These sentences are constructed according to standard and customizable rules.</a:t>
            </a:r>
          </a:p>
          <a:p>
            <a:pPr marL="0" indent="0">
              <a:spcBef>
                <a:spcPts val="0"/>
              </a:spcBef>
              <a:spcAft>
                <a:spcPts val="1200"/>
              </a:spcAft>
              <a:buNone/>
            </a:pPr>
            <a:r>
              <a:rPr lang="en-US" dirty="0" smtClean="0"/>
              <a:t>By </a:t>
            </a:r>
            <a:r>
              <a:rPr lang="en-US" dirty="0"/>
              <a:t>default, a sentence for an event tag is constructed according to the syntax described on the </a:t>
            </a:r>
            <a:r>
              <a:rPr lang="en-US" b="1" dirty="0">
                <a:hlinkClick r:id="rId6" action="ppaction://hlinkfile"/>
              </a:rPr>
              <a:t>Tag Type Definition Screen</a:t>
            </a:r>
            <a:r>
              <a:rPr lang="en-US" dirty="0"/>
              <a:t> for that </a:t>
            </a:r>
            <a:r>
              <a:rPr lang="en-US" b="1" dirty="0"/>
              <a:t>Tag Type</a:t>
            </a:r>
            <a:r>
              <a:rPr lang="en-US" dirty="0"/>
              <a:t>. </a:t>
            </a:r>
            <a:endParaRPr lang="en-US" dirty="0" smtClean="0"/>
          </a:p>
          <a:p>
            <a:pPr marL="0" indent="0">
              <a:spcBef>
                <a:spcPts val="0"/>
              </a:spcBef>
              <a:spcAft>
                <a:spcPts val="1200"/>
              </a:spcAft>
              <a:buNone/>
            </a:pPr>
            <a:r>
              <a:rPr lang="en-US" dirty="0" smtClean="0"/>
              <a:t>Codes </a:t>
            </a:r>
            <a:r>
              <a:rPr lang="en-US" dirty="0"/>
              <a:t>are used to represent the variable information in the sentence. For example, the sentence in a marriage tag might look like this:</a:t>
            </a:r>
          </a:p>
          <a:p>
            <a:pPr marL="0" indent="0">
              <a:spcBef>
                <a:spcPts val="0"/>
              </a:spcBef>
              <a:spcAft>
                <a:spcPts val="1200"/>
              </a:spcAft>
              <a:buNone/>
            </a:pPr>
            <a:r>
              <a:rPr lang="en-US" b="1" dirty="0"/>
              <a:t>[P] married [PO] &lt;[D]&gt; &lt;[L]&gt;</a:t>
            </a:r>
            <a:endParaRPr lang="en-US" dirty="0"/>
          </a:p>
          <a:p>
            <a:pPr marL="0" indent="0">
              <a:spcBef>
                <a:spcPts val="0"/>
              </a:spcBef>
              <a:spcAft>
                <a:spcPts val="1200"/>
              </a:spcAft>
              <a:buNone/>
            </a:pPr>
            <a:r>
              <a:rPr lang="en-US" dirty="0"/>
              <a:t>and might produce the following sentence:</a:t>
            </a:r>
          </a:p>
          <a:p>
            <a:pPr marL="0" indent="0">
              <a:spcBef>
                <a:spcPts val="0"/>
              </a:spcBef>
              <a:spcAft>
                <a:spcPts val="1200"/>
              </a:spcAft>
              <a:buNone/>
            </a:pPr>
            <a:r>
              <a:rPr lang="en-US" b="1" dirty="0"/>
              <a:t>John Smith married Jane Jones on 4 Jan 1884 in Bath County, Kentucky</a:t>
            </a:r>
            <a:r>
              <a:rPr lang="en-US" dirty="0"/>
              <a:t>.</a:t>
            </a:r>
          </a:p>
          <a:p>
            <a:endParaRPr lang="en-US" dirty="0"/>
          </a:p>
        </p:txBody>
      </p:sp>
    </p:spTree>
    <p:extLst>
      <p:ext uri="{BB962C8B-B14F-4D97-AF65-F5344CB8AC3E}">
        <p14:creationId xmlns:p14="http://schemas.microsoft.com/office/powerpoint/2010/main" val="23697259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 Tags</a:t>
            </a:r>
            <a:endParaRPr lang="en-US" dirty="0"/>
          </a:p>
        </p:txBody>
      </p:sp>
      <p:sp>
        <p:nvSpPr>
          <p:cNvPr id="3" name="Content Placeholder 2"/>
          <p:cNvSpPr>
            <a:spLocks noGrp="1"/>
          </p:cNvSpPr>
          <p:nvPr>
            <p:ph idx="1"/>
          </p:nvPr>
        </p:nvSpPr>
        <p:spPr>
          <a:xfrm>
            <a:off x="457200" y="1600201"/>
            <a:ext cx="8229600" cy="2260848"/>
          </a:xfrm>
        </p:spPr>
        <p:txBody>
          <a:bodyPr>
            <a:normAutofit fontScale="55000" lnSpcReduction="20000"/>
          </a:bodyPr>
          <a:lstStyle/>
          <a:p>
            <a:pPr marL="0" indent="0">
              <a:buNone/>
            </a:pPr>
            <a:r>
              <a:rPr lang="en-US" dirty="0"/>
              <a:t>You may choose how </a:t>
            </a:r>
            <a:r>
              <a:rPr lang="en-US" b="1" dirty="0"/>
              <a:t>Place labels</a:t>
            </a:r>
            <a:r>
              <a:rPr lang="en-US" dirty="0"/>
              <a:t> and </a:t>
            </a:r>
            <a:r>
              <a:rPr lang="en-US" b="1" dirty="0"/>
              <a:t>Name labels</a:t>
            </a:r>
            <a:r>
              <a:rPr lang="en-US" dirty="0"/>
              <a:t> will be displayed on the Tag Entry screen. Your choices are:</a:t>
            </a:r>
          </a:p>
          <a:p>
            <a:pPr marL="0" indent="0">
              <a:buNone/>
            </a:pPr>
            <a:r>
              <a:rPr lang="en-US" b="1" dirty="0" smtClean="0"/>
              <a:t>Enabled: </a:t>
            </a:r>
            <a:r>
              <a:rPr lang="en-US" dirty="0" smtClean="0"/>
              <a:t>When </a:t>
            </a:r>
            <a:r>
              <a:rPr lang="en-US" dirty="0"/>
              <a:t>you tab through the Tag Entry screen, the cursor will stop on the field label, as well as in the data entry field.</a:t>
            </a:r>
          </a:p>
          <a:p>
            <a:pPr marL="0" indent="0">
              <a:buNone/>
            </a:pPr>
            <a:r>
              <a:rPr lang="en-US" dirty="0"/>
              <a:t> </a:t>
            </a:r>
            <a:r>
              <a:rPr lang="en-US" b="1" dirty="0" smtClean="0"/>
              <a:t>Disabled:  </a:t>
            </a:r>
            <a:r>
              <a:rPr lang="en-US" dirty="0" smtClean="0"/>
              <a:t>When </a:t>
            </a:r>
            <a:r>
              <a:rPr lang="en-US" dirty="0"/>
              <a:t>you tab through the Tag Entry screen, the cursor will not stop on the field label, only in the data entry field.</a:t>
            </a:r>
          </a:p>
          <a:p>
            <a:pPr marL="0" indent="0">
              <a:buNone/>
            </a:pPr>
            <a:r>
              <a:rPr lang="en-US" b="1" dirty="0" smtClean="0"/>
              <a:t>Available </a:t>
            </a:r>
            <a:r>
              <a:rPr lang="en-US" b="1" dirty="0"/>
              <a:t>only with </a:t>
            </a:r>
            <a:r>
              <a:rPr lang="en-US" b="1" dirty="0" smtClean="0"/>
              <a:t>mouse: </a:t>
            </a:r>
            <a:r>
              <a:rPr lang="en-US" dirty="0" smtClean="0"/>
              <a:t>When </a:t>
            </a:r>
            <a:r>
              <a:rPr lang="en-US" dirty="0"/>
              <a:t>you tab through the Tag Entry screen, the cursor will not stop on the field label, only in the data entry field. However, you may click on the label to access it.</a:t>
            </a:r>
          </a:p>
          <a:p>
            <a:endParaRPr lang="en-US" dirty="0"/>
          </a:p>
        </p:txBody>
      </p:sp>
      <p:pic>
        <p:nvPicPr>
          <p:cNvPr id="4" name="Picture 3"/>
          <p:cNvPicPr>
            <a:picLocks noChangeAspect="1"/>
          </p:cNvPicPr>
          <p:nvPr/>
        </p:nvPicPr>
        <p:blipFill>
          <a:blip r:embed="rId2"/>
          <a:stretch>
            <a:fillRect/>
          </a:stretch>
        </p:blipFill>
        <p:spPr>
          <a:xfrm>
            <a:off x="457200" y="4043612"/>
            <a:ext cx="8229600" cy="2082551"/>
          </a:xfrm>
          <a:prstGeom prst="rect">
            <a:avLst/>
          </a:prstGeom>
        </p:spPr>
      </p:pic>
      <p:sp>
        <p:nvSpPr>
          <p:cNvPr id="6" name="Right Arrow 5"/>
          <p:cNvSpPr/>
          <p:nvPr/>
        </p:nvSpPr>
        <p:spPr>
          <a:xfrm>
            <a:off x="3707904" y="5473824"/>
            <a:ext cx="720080"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582174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Edit Tags</a:t>
            </a:r>
            <a:endParaRPr lang="en-US" dirty="0"/>
          </a:p>
        </p:txBody>
      </p:sp>
      <p:sp>
        <p:nvSpPr>
          <p:cNvPr id="8" name="Content Placeholder 7"/>
          <p:cNvSpPr>
            <a:spLocks noGrp="1"/>
          </p:cNvSpPr>
          <p:nvPr>
            <p:ph idx="1"/>
          </p:nvPr>
        </p:nvSpPr>
        <p:spPr/>
        <p:txBody>
          <a:bodyPr/>
          <a:lstStyle/>
          <a:p>
            <a:pPr marL="0" indent="0" algn="ctr">
              <a:buNone/>
            </a:pPr>
            <a:r>
              <a:rPr lang="en-US" sz="4000" dirty="0"/>
              <a:t>Select the Tag to be edited and click on the [Edit] button.  </a:t>
            </a:r>
          </a:p>
          <a:p>
            <a:endParaRPr lang="en-US" dirty="0"/>
          </a:p>
        </p:txBody>
      </p:sp>
    </p:spTree>
    <p:extLst>
      <p:ext uri="{BB962C8B-B14F-4D97-AF65-F5344CB8AC3E}">
        <p14:creationId xmlns:p14="http://schemas.microsoft.com/office/powerpoint/2010/main" val="9548678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Edit Tags</a:t>
            </a:r>
            <a:endParaRPr lang="en-US" dirty="0"/>
          </a:p>
        </p:txBody>
      </p:sp>
      <p:sp>
        <p:nvSpPr>
          <p:cNvPr id="8" name="Content Placeholder 7"/>
          <p:cNvSpPr>
            <a:spLocks noGrp="1"/>
          </p:cNvSpPr>
          <p:nvPr>
            <p:ph idx="1"/>
          </p:nvPr>
        </p:nvSpPr>
        <p:spPr/>
        <p:txBody>
          <a:bodyPr/>
          <a:lstStyle/>
          <a:p>
            <a:pPr marL="0" indent="0">
              <a:buNone/>
            </a:pPr>
            <a:r>
              <a:rPr lang="en-US" dirty="0"/>
              <a:t>Select the Tag to be edited and click on the [Edit] button.  </a:t>
            </a:r>
          </a:p>
          <a:p>
            <a:endParaRPr lang="en-US" dirty="0"/>
          </a:p>
        </p:txBody>
      </p:sp>
      <p:pic>
        <p:nvPicPr>
          <p:cNvPr id="9" name="Picture 8"/>
          <p:cNvPicPr>
            <a:picLocks noChangeAspect="1"/>
          </p:cNvPicPr>
          <p:nvPr/>
        </p:nvPicPr>
        <p:blipFill>
          <a:blip r:embed="rId2"/>
          <a:stretch>
            <a:fillRect/>
          </a:stretch>
        </p:blipFill>
        <p:spPr>
          <a:xfrm>
            <a:off x="47625" y="647700"/>
            <a:ext cx="9048750" cy="5562600"/>
          </a:xfrm>
          <a:prstGeom prst="rect">
            <a:avLst/>
          </a:prstGeom>
        </p:spPr>
      </p:pic>
      <p:sp>
        <p:nvSpPr>
          <p:cNvPr id="3" name="Down Arrow 2"/>
          <p:cNvSpPr/>
          <p:nvPr/>
        </p:nvSpPr>
        <p:spPr>
          <a:xfrm>
            <a:off x="2123728" y="274638"/>
            <a:ext cx="792088" cy="7060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2320350" y="177351"/>
            <a:ext cx="379442" cy="769441"/>
          </a:xfrm>
          <a:prstGeom prst="rect">
            <a:avLst/>
          </a:prstGeom>
          <a:noFill/>
        </p:spPr>
        <p:txBody>
          <a:bodyPr wrap="square" rtlCol="0">
            <a:spAutoFit/>
          </a:bodyPr>
          <a:lstStyle/>
          <a:p>
            <a:pPr algn="ctr"/>
            <a:r>
              <a:rPr lang="en-US" sz="4400" dirty="0" smtClean="0"/>
              <a:t>1</a:t>
            </a:r>
            <a:endParaRPr lang="en-US" sz="4400" dirty="0"/>
          </a:p>
        </p:txBody>
      </p:sp>
      <p:sp>
        <p:nvSpPr>
          <p:cNvPr id="10" name="Down Arrow 9"/>
          <p:cNvSpPr/>
          <p:nvPr/>
        </p:nvSpPr>
        <p:spPr>
          <a:xfrm>
            <a:off x="3779912" y="1039765"/>
            <a:ext cx="792088" cy="7060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3986235" y="946792"/>
            <a:ext cx="379442" cy="769441"/>
          </a:xfrm>
          <a:prstGeom prst="rect">
            <a:avLst/>
          </a:prstGeom>
          <a:noFill/>
        </p:spPr>
        <p:txBody>
          <a:bodyPr wrap="square" rtlCol="0">
            <a:spAutoFit/>
          </a:bodyPr>
          <a:lstStyle/>
          <a:p>
            <a:pPr algn="ctr"/>
            <a:r>
              <a:rPr lang="en-US" sz="4400" dirty="0" smtClean="0"/>
              <a:t>2</a:t>
            </a:r>
            <a:endParaRPr lang="en-US" sz="4400" dirty="0"/>
          </a:p>
        </p:txBody>
      </p:sp>
      <p:sp>
        <p:nvSpPr>
          <p:cNvPr id="12" name="Down Arrow 11"/>
          <p:cNvSpPr/>
          <p:nvPr/>
        </p:nvSpPr>
        <p:spPr>
          <a:xfrm>
            <a:off x="8092832" y="1308452"/>
            <a:ext cx="792088" cy="7060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8299155" y="1215479"/>
            <a:ext cx="379442" cy="769441"/>
          </a:xfrm>
          <a:prstGeom prst="rect">
            <a:avLst/>
          </a:prstGeom>
          <a:noFill/>
        </p:spPr>
        <p:txBody>
          <a:bodyPr wrap="square" rtlCol="0">
            <a:spAutoFit/>
          </a:bodyPr>
          <a:lstStyle/>
          <a:p>
            <a:pPr algn="ctr"/>
            <a:r>
              <a:rPr lang="en-US" sz="4400" dirty="0" smtClean="0"/>
              <a:t>3</a:t>
            </a:r>
            <a:endParaRPr lang="en-US" sz="4400" dirty="0"/>
          </a:p>
        </p:txBody>
      </p:sp>
    </p:spTree>
    <p:extLst>
      <p:ext uri="{BB962C8B-B14F-4D97-AF65-F5344CB8AC3E}">
        <p14:creationId xmlns:p14="http://schemas.microsoft.com/office/powerpoint/2010/main" val="30137599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Edit Tags</a:t>
            </a:r>
            <a:endParaRPr lang="en-US" dirty="0"/>
          </a:p>
        </p:txBody>
      </p:sp>
      <p:pic>
        <p:nvPicPr>
          <p:cNvPr id="4" name="Picture 3"/>
          <p:cNvPicPr>
            <a:picLocks noChangeAspect="1"/>
          </p:cNvPicPr>
          <p:nvPr/>
        </p:nvPicPr>
        <p:blipFill>
          <a:blip r:embed="rId2"/>
          <a:stretch>
            <a:fillRect/>
          </a:stretch>
        </p:blipFill>
        <p:spPr>
          <a:xfrm>
            <a:off x="514350" y="1484784"/>
            <a:ext cx="8115300" cy="4981575"/>
          </a:xfrm>
          <a:prstGeom prst="rect">
            <a:avLst/>
          </a:prstGeom>
        </p:spPr>
      </p:pic>
    </p:spTree>
    <p:extLst>
      <p:ext uri="{BB962C8B-B14F-4D97-AF65-F5344CB8AC3E}">
        <p14:creationId xmlns:p14="http://schemas.microsoft.com/office/powerpoint/2010/main" val="18613977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Edit Tags</a:t>
            </a:r>
            <a:endParaRPr lang="en-US" dirty="0"/>
          </a:p>
        </p:txBody>
      </p:sp>
      <p:pic>
        <p:nvPicPr>
          <p:cNvPr id="3" name="Picture 2"/>
          <p:cNvPicPr>
            <a:picLocks noChangeAspect="1"/>
          </p:cNvPicPr>
          <p:nvPr/>
        </p:nvPicPr>
        <p:blipFill>
          <a:blip r:embed="rId3"/>
          <a:stretch>
            <a:fillRect/>
          </a:stretch>
        </p:blipFill>
        <p:spPr>
          <a:xfrm>
            <a:off x="523875" y="1268760"/>
            <a:ext cx="8096250" cy="5256584"/>
          </a:xfrm>
          <a:prstGeom prst="rect">
            <a:avLst/>
          </a:prstGeom>
        </p:spPr>
      </p:pic>
    </p:spTree>
    <p:extLst>
      <p:ext uri="{BB962C8B-B14F-4D97-AF65-F5344CB8AC3E}">
        <p14:creationId xmlns:p14="http://schemas.microsoft.com/office/powerpoint/2010/main" val="31384452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Short Place Name</a:t>
            </a:r>
          </a:p>
        </p:txBody>
      </p:sp>
      <p:sp>
        <p:nvSpPr>
          <p:cNvPr id="3" name="Content Placeholder 2"/>
          <p:cNvSpPr>
            <a:spLocks noGrp="1"/>
          </p:cNvSpPr>
          <p:nvPr>
            <p:ph idx="1"/>
          </p:nvPr>
        </p:nvSpPr>
        <p:spPr>
          <a:xfrm>
            <a:off x="457200" y="1417638"/>
            <a:ext cx="8229600" cy="3523529"/>
          </a:xfrm>
        </p:spPr>
        <p:txBody>
          <a:bodyPr>
            <a:normAutofit/>
          </a:bodyPr>
          <a:lstStyle/>
          <a:p>
            <a:pPr marL="0" indent="0">
              <a:buNone/>
            </a:pPr>
            <a:r>
              <a:rPr lang="en-US" sz="3400" dirty="0" smtClean="0"/>
              <a:t>From </a:t>
            </a:r>
            <a:r>
              <a:rPr lang="en-US" sz="3400" dirty="0"/>
              <a:t>TMG HELP</a:t>
            </a:r>
            <a:r>
              <a:rPr lang="en-US" sz="3400" dirty="0" smtClean="0"/>
              <a:t>: A </a:t>
            </a:r>
            <a:r>
              <a:rPr lang="en-US" sz="3400" dirty="0"/>
              <a:t>Short Place is an additional way of referring to places. It does not include all of the place fields and is used primarily in charts and other places where the entire set of place fields will not fit. </a:t>
            </a:r>
            <a:endParaRPr lang="en-US" sz="3400" dirty="0" smtClean="0"/>
          </a:p>
          <a:p>
            <a:pPr marL="0" indent="0">
              <a:buNone/>
            </a:pPr>
            <a:endParaRPr lang="en-US" sz="1700" dirty="0"/>
          </a:p>
        </p:txBody>
      </p:sp>
    </p:spTree>
    <p:extLst>
      <p:ext uri="{BB962C8B-B14F-4D97-AF65-F5344CB8AC3E}">
        <p14:creationId xmlns:p14="http://schemas.microsoft.com/office/powerpoint/2010/main" val="41263574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a:t>History Research </a:t>
            </a:r>
            <a:r>
              <a:rPr lang="en-CA" dirty="0" smtClean="0"/>
              <a:t>Environment (HRE)</a:t>
            </a:r>
            <a:endParaRPr lang="en-CA" dirty="0"/>
          </a:p>
        </p:txBody>
      </p:sp>
      <p:sp>
        <p:nvSpPr>
          <p:cNvPr id="3" name="Content Placeholder 2"/>
          <p:cNvSpPr>
            <a:spLocks noGrp="1"/>
          </p:cNvSpPr>
          <p:nvPr>
            <p:ph idx="1"/>
          </p:nvPr>
        </p:nvSpPr>
        <p:spPr>
          <a:xfrm>
            <a:off x="457200" y="1556792"/>
            <a:ext cx="8363272" cy="5184576"/>
          </a:xfrm>
        </p:spPr>
        <p:txBody>
          <a:bodyPr>
            <a:normAutofit/>
          </a:bodyPr>
          <a:lstStyle/>
          <a:p>
            <a:pPr marL="0" indent="-457200" algn="ctr" fontAlgn="base">
              <a:buNone/>
            </a:pPr>
            <a:r>
              <a:rPr lang="en-US" sz="2400" dirty="0"/>
              <a:t>History Research Environment is a community project to create a free platform-independent application for the serious amateur or professional historical researcher.</a:t>
            </a:r>
          </a:p>
          <a:p>
            <a:pPr marL="0" indent="-457200" algn="ctr" fontAlgn="base">
              <a:buNone/>
            </a:pPr>
            <a:r>
              <a:rPr lang="en-US" sz="2400" dirty="0"/>
              <a:t>For genealogists, HRE will provide an onward path for users of the discontinued program </a:t>
            </a:r>
            <a:r>
              <a:rPr lang="en-US" sz="2400" i="1" dirty="0"/>
              <a:t>The Master Genealogist (TMG)</a:t>
            </a:r>
            <a:r>
              <a:rPr lang="en-US" sz="2400" dirty="0"/>
              <a:t>.</a:t>
            </a:r>
          </a:p>
          <a:p>
            <a:pPr marL="0" indent="-457200" algn="ctr" fontAlgn="base">
              <a:buNone/>
            </a:pPr>
            <a:r>
              <a:rPr lang="en-US" sz="2400" dirty="0"/>
              <a:t>HRE will also handle a very wide range of other historical and cultural research needs.</a:t>
            </a:r>
          </a:p>
          <a:p>
            <a:pPr marL="0" indent="-457200" algn="ctr">
              <a:buNone/>
            </a:pPr>
            <a:endParaRPr lang="en-US" sz="1400" dirty="0" smtClean="0"/>
          </a:p>
          <a:p>
            <a:pPr marL="0" indent="-457200" algn="ctr">
              <a:buNone/>
            </a:pPr>
            <a:r>
              <a:rPr lang="en-US" sz="2400" dirty="0"/>
              <a:t>Project website: </a:t>
            </a:r>
            <a:r>
              <a:rPr lang="en-US" sz="2400" dirty="0">
                <a:hlinkClick r:id="rId3"/>
              </a:rPr>
              <a:t>https://historyresearchenvironment.org</a:t>
            </a:r>
            <a:r>
              <a:rPr lang="en-US" sz="2400" dirty="0"/>
              <a:t/>
            </a:r>
            <a:br>
              <a:rPr lang="en-US" sz="2400" dirty="0"/>
            </a:br>
            <a:r>
              <a:rPr lang="en-US" sz="2400" dirty="0"/>
              <a:t>Volunteer </a:t>
            </a:r>
            <a:r>
              <a:rPr lang="en-US" sz="2400" dirty="0" smtClean="0"/>
              <a:t>skills: </a:t>
            </a:r>
            <a:r>
              <a:rPr lang="en-US" sz="2400" dirty="0">
                <a:hlinkClick r:id="rId4"/>
              </a:rPr>
              <a:t>https://</a:t>
            </a:r>
            <a:r>
              <a:rPr lang="en-US" sz="2400" dirty="0" smtClean="0">
                <a:hlinkClick r:id="rId4"/>
              </a:rPr>
              <a:t>historyresearchenvironment.org/become-a-volunteer</a:t>
            </a:r>
            <a:r>
              <a:rPr lang="en-US" sz="2400" dirty="0">
                <a:hlinkClick r:id="rId4"/>
              </a:rPr>
              <a:t>/</a:t>
            </a:r>
            <a:r>
              <a:rPr lang="en-US" sz="2400" dirty="0"/>
              <a:t/>
            </a:r>
            <a:br>
              <a:rPr lang="en-US" sz="2400" dirty="0"/>
            </a:br>
            <a:r>
              <a:rPr lang="en-US" sz="2400" dirty="0"/>
              <a:t>Donate: </a:t>
            </a:r>
            <a:r>
              <a:rPr lang="en-US" sz="2400" dirty="0">
                <a:hlinkClick r:id="rId5"/>
              </a:rPr>
              <a:t>https://historyresearchenvironment.org/donate/</a:t>
            </a:r>
            <a:br>
              <a:rPr lang="en-US" sz="2400" dirty="0">
                <a:hlinkClick r:id="rId5"/>
              </a:rPr>
            </a:br>
            <a:r>
              <a:rPr lang="en-US" sz="2400" dirty="0"/>
              <a:t>Wiki: </a:t>
            </a:r>
            <a:r>
              <a:rPr lang="en-US" sz="2400" dirty="0">
                <a:hlinkClick r:id="rId6"/>
              </a:rPr>
              <a:t>http://hrewiki.org/index.php?title=Main_Page</a:t>
            </a:r>
            <a:endParaRPr lang="en-CA" sz="2400" dirty="0" smtClean="0"/>
          </a:p>
        </p:txBody>
      </p:sp>
    </p:spTree>
    <p:extLst>
      <p:ext uri="{BB962C8B-B14F-4D97-AF65-F5344CB8AC3E}">
        <p14:creationId xmlns:p14="http://schemas.microsoft.com/office/powerpoint/2010/main" val="37386345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Short Place Name</a:t>
            </a:r>
          </a:p>
        </p:txBody>
      </p:sp>
      <p:sp>
        <p:nvSpPr>
          <p:cNvPr id="3" name="Content Placeholder 2"/>
          <p:cNvSpPr>
            <a:spLocks noGrp="1"/>
          </p:cNvSpPr>
          <p:nvPr>
            <p:ph idx="1"/>
          </p:nvPr>
        </p:nvSpPr>
        <p:spPr>
          <a:xfrm>
            <a:off x="395536" y="1417639"/>
            <a:ext cx="8424936" cy="1507305"/>
          </a:xfrm>
        </p:spPr>
        <p:txBody>
          <a:bodyPr>
            <a:noAutofit/>
          </a:bodyPr>
          <a:lstStyle/>
          <a:p>
            <a:pPr marL="0" indent="0">
              <a:buNone/>
            </a:pPr>
            <a:r>
              <a:rPr lang="en-US" sz="2400" dirty="0" smtClean="0"/>
              <a:t>The </a:t>
            </a:r>
            <a:r>
              <a:rPr lang="en-US" sz="2400" dirty="0"/>
              <a:t>default is [CITY], [COUNTY], [STATE</a:t>
            </a:r>
            <a:r>
              <a:rPr lang="en-US" sz="2400" dirty="0" smtClean="0"/>
              <a:t>].</a:t>
            </a:r>
            <a:r>
              <a:rPr lang="en-US" sz="2400" dirty="0"/>
              <a:t> </a:t>
            </a:r>
            <a:endParaRPr lang="en-US" sz="2400" dirty="0" smtClean="0"/>
          </a:p>
          <a:p>
            <a:pPr marL="0" indent="0">
              <a:buNone/>
            </a:pPr>
            <a:r>
              <a:rPr lang="en-US" sz="2400" dirty="0" smtClean="0"/>
              <a:t>You </a:t>
            </a:r>
            <a:r>
              <a:rPr lang="en-US" sz="2400" dirty="0"/>
              <a:t>can change the fields that will be included in the default Short </a:t>
            </a:r>
            <a:r>
              <a:rPr lang="en-US" sz="2400" dirty="0" smtClean="0"/>
              <a:t>Place in </a:t>
            </a:r>
            <a:r>
              <a:rPr lang="en-US" sz="2400" dirty="0"/>
              <a:t>the </a:t>
            </a:r>
            <a:r>
              <a:rPr lang="en-US" sz="2400" dirty="0" smtClean="0"/>
              <a:t>Preferences&gt;Program Options&gt;New </a:t>
            </a:r>
            <a:r>
              <a:rPr lang="en-US" sz="2400" dirty="0"/>
              <a:t>Project </a:t>
            </a:r>
            <a:r>
              <a:rPr lang="en-US" sz="2400" dirty="0" smtClean="0"/>
              <a:t>Defaults.</a:t>
            </a:r>
            <a:endParaRPr lang="en-US" sz="2400" dirty="0"/>
          </a:p>
        </p:txBody>
      </p:sp>
      <p:pic>
        <p:nvPicPr>
          <p:cNvPr id="4" name="Picture 3"/>
          <p:cNvPicPr>
            <a:picLocks noChangeAspect="1"/>
          </p:cNvPicPr>
          <p:nvPr/>
        </p:nvPicPr>
        <p:blipFill>
          <a:blip r:embed="rId2"/>
          <a:stretch>
            <a:fillRect/>
          </a:stretch>
        </p:blipFill>
        <p:spPr>
          <a:xfrm>
            <a:off x="979552" y="2852936"/>
            <a:ext cx="7256904" cy="3696486"/>
          </a:xfrm>
          <a:prstGeom prst="rect">
            <a:avLst/>
          </a:prstGeom>
        </p:spPr>
      </p:pic>
      <p:sp>
        <p:nvSpPr>
          <p:cNvPr id="5" name="Right Arrow 4"/>
          <p:cNvSpPr/>
          <p:nvPr/>
        </p:nvSpPr>
        <p:spPr>
          <a:xfrm>
            <a:off x="457200" y="6237312"/>
            <a:ext cx="946448"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Left Arrow 5"/>
          <p:cNvSpPr/>
          <p:nvPr/>
        </p:nvSpPr>
        <p:spPr>
          <a:xfrm>
            <a:off x="8028384" y="4797152"/>
            <a:ext cx="658416" cy="43204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97714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Short Place Name</a:t>
            </a:r>
          </a:p>
        </p:txBody>
      </p:sp>
      <p:sp>
        <p:nvSpPr>
          <p:cNvPr id="3" name="Content Placeholder 2"/>
          <p:cNvSpPr>
            <a:spLocks noGrp="1"/>
          </p:cNvSpPr>
          <p:nvPr>
            <p:ph idx="1"/>
          </p:nvPr>
        </p:nvSpPr>
        <p:spPr>
          <a:xfrm>
            <a:off x="457200" y="1600201"/>
            <a:ext cx="8229600" cy="2620887"/>
          </a:xfrm>
        </p:spPr>
        <p:txBody>
          <a:bodyPr>
            <a:noAutofit/>
          </a:bodyPr>
          <a:lstStyle/>
          <a:p>
            <a:pPr marL="0" indent="0">
              <a:buNone/>
            </a:pPr>
            <a:r>
              <a:rPr lang="en-US" sz="2400" dirty="0" smtClean="0"/>
              <a:t>On </a:t>
            </a:r>
            <a:r>
              <a:rPr lang="en-US" sz="2400" dirty="0"/>
              <a:t>the Master Place List you can </a:t>
            </a:r>
            <a:r>
              <a:rPr lang="en-US" sz="2400" dirty="0" smtClean="0"/>
              <a:t>also assign </a:t>
            </a:r>
            <a:r>
              <a:rPr lang="en-US" sz="2400" dirty="0"/>
              <a:t>a Short Place to a specific place record, overriding the default </a:t>
            </a:r>
            <a:r>
              <a:rPr lang="en-US" sz="2400" dirty="0" smtClean="0"/>
              <a:t>specified. </a:t>
            </a:r>
          </a:p>
          <a:p>
            <a:pPr marL="0" indent="0">
              <a:buNone/>
            </a:pPr>
            <a:endParaRPr lang="en-US" sz="800" dirty="0"/>
          </a:p>
          <a:p>
            <a:pPr marL="0" indent="0">
              <a:buNone/>
            </a:pPr>
            <a:r>
              <a:rPr lang="en-US" sz="2400" dirty="0" smtClean="0"/>
              <a:t>Example: Instead of </a:t>
            </a:r>
            <a:r>
              <a:rPr lang="en-US" sz="2400" dirty="0" err="1" smtClean="0"/>
              <a:t>Madley</a:t>
            </a:r>
            <a:r>
              <a:rPr lang="en-US" sz="2400" dirty="0"/>
              <a:t>, </a:t>
            </a:r>
            <a:r>
              <a:rPr lang="en-US" sz="2400" dirty="0" err="1"/>
              <a:t>Webtree</a:t>
            </a:r>
            <a:r>
              <a:rPr lang="en-US" sz="2400" dirty="0"/>
              <a:t> Hundred, </a:t>
            </a:r>
            <a:r>
              <a:rPr lang="en-US" sz="2400" dirty="0" smtClean="0"/>
              <a:t>Herefordshire, England, I get		</a:t>
            </a:r>
            <a:r>
              <a:rPr lang="en-US" sz="2400" dirty="0" err="1" smtClean="0"/>
              <a:t>Madley</a:t>
            </a:r>
            <a:r>
              <a:rPr lang="en-US" sz="2400" dirty="0" smtClean="0"/>
              <a:t>, HEF</a:t>
            </a:r>
            <a:endParaRPr lang="en-US" sz="2400" dirty="0"/>
          </a:p>
        </p:txBody>
      </p:sp>
      <p:pic>
        <p:nvPicPr>
          <p:cNvPr id="4" name="Picture 3"/>
          <p:cNvPicPr>
            <a:picLocks noChangeAspect="1"/>
          </p:cNvPicPr>
          <p:nvPr/>
        </p:nvPicPr>
        <p:blipFill>
          <a:blip r:embed="rId2"/>
          <a:stretch>
            <a:fillRect/>
          </a:stretch>
        </p:blipFill>
        <p:spPr>
          <a:xfrm>
            <a:off x="457200" y="3789040"/>
            <a:ext cx="8229600" cy="2880320"/>
          </a:xfrm>
          <a:prstGeom prst="rect">
            <a:avLst/>
          </a:prstGeom>
        </p:spPr>
      </p:pic>
      <p:sp>
        <p:nvSpPr>
          <p:cNvPr id="5" name="Oval 4"/>
          <p:cNvSpPr/>
          <p:nvPr/>
        </p:nvSpPr>
        <p:spPr>
          <a:xfrm>
            <a:off x="7668344" y="5301208"/>
            <a:ext cx="1152128" cy="155679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474215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Short Place Name</a:t>
            </a:r>
          </a:p>
        </p:txBody>
      </p:sp>
      <p:sp>
        <p:nvSpPr>
          <p:cNvPr id="3" name="Content Placeholder 2"/>
          <p:cNvSpPr>
            <a:spLocks noGrp="1"/>
          </p:cNvSpPr>
          <p:nvPr>
            <p:ph idx="1"/>
          </p:nvPr>
        </p:nvSpPr>
        <p:spPr>
          <a:xfrm>
            <a:off x="457200" y="1600201"/>
            <a:ext cx="8229600" cy="4349079"/>
          </a:xfrm>
        </p:spPr>
        <p:txBody>
          <a:bodyPr>
            <a:noAutofit/>
          </a:bodyPr>
          <a:lstStyle/>
          <a:p>
            <a:pPr marL="0" indent="0">
              <a:buNone/>
            </a:pPr>
            <a:r>
              <a:rPr lang="en-US" sz="2400" dirty="0" smtClean="0"/>
              <a:t>Journal Report:</a:t>
            </a:r>
          </a:p>
          <a:p>
            <a:pPr marL="0" indent="0">
              <a:buNone/>
            </a:pPr>
            <a:endParaRPr lang="en-US" sz="2400" dirty="0"/>
          </a:p>
          <a:p>
            <a:pPr marL="0" indent="0">
              <a:buNone/>
            </a:pPr>
            <a:r>
              <a:rPr lang="en-US" sz="2400" dirty="0" smtClean="0"/>
              <a:t>He </a:t>
            </a:r>
            <a:r>
              <a:rPr lang="en-US" sz="2400" dirty="0"/>
              <a:t>was a shoemaker on 14 Sep 1854 at </a:t>
            </a:r>
            <a:r>
              <a:rPr lang="en-US" sz="2400" u="sng" dirty="0" err="1"/>
              <a:t>Madley</a:t>
            </a:r>
            <a:r>
              <a:rPr lang="en-US" sz="2400" u="sng" dirty="0"/>
              <a:t>, HEF</a:t>
            </a:r>
            <a:r>
              <a:rPr lang="en-US" sz="2400" dirty="0"/>
              <a:t>.  He was a shoe maker on 23 Jan 1855 at </a:t>
            </a:r>
            <a:r>
              <a:rPr lang="en-US" sz="2400" dirty="0" err="1"/>
              <a:t>Michaelchurch</a:t>
            </a:r>
            <a:r>
              <a:rPr lang="en-US" sz="2400" dirty="0"/>
              <a:t>, </a:t>
            </a:r>
            <a:r>
              <a:rPr lang="en-US" sz="2400" dirty="0" err="1"/>
              <a:t>Clodock</a:t>
            </a:r>
            <a:r>
              <a:rPr lang="en-US" sz="2400" dirty="0"/>
              <a:t>, Herefordshire.  He was a </a:t>
            </a:r>
            <a:r>
              <a:rPr lang="en-US" sz="2400" dirty="0" err="1"/>
              <a:t>cordwainer</a:t>
            </a:r>
            <a:r>
              <a:rPr lang="en-US" sz="2400" dirty="0"/>
              <a:t> on 20 Jan 1857 at </a:t>
            </a:r>
            <a:r>
              <a:rPr lang="en-US" sz="2400" u="sng" dirty="0" err="1"/>
              <a:t>Madley</a:t>
            </a:r>
            <a:r>
              <a:rPr lang="en-US" sz="2400" u="sng" dirty="0"/>
              <a:t>, HEF</a:t>
            </a:r>
            <a:r>
              <a:rPr lang="en-US" sz="2400" dirty="0"/>
              <a:t>.  He was the informant for the birth of Alfred Jones on 20 Jan 1857 at </a:t>
            </a:r>
            <a:r>
              <a:rPr lang="en-US" sz="2400" u="sng" dirty="0" err="1"/>
              <a:t>Madley</a:t>
            </a:r>
            <a:r>
              <a:rPr lang="en-US" sz="2400" u="sng" dirty="0"/>
              <a:t>, HEF</a:t>
            </a:r>
            <a:r>
              <a:rPr lang="en-US" sz="2400" dirty="0"/>
              <a:t>.  He and Matilda Huggins lived on 17 Feb 1857 at </a:t>
            </a:r>
            <a:r>
              <a:rPr lang="en-US" sz="2400" u="sng" dirty="0" err="1"/>
              <a:t>Madley</a:t>
            </a:r>
            <a:r>
              <a:rPr lang="en-US" sz="2400" u="sng" dirty="0"/>
              <a:t>, HEF</a:t>
            </a:r>
            <a:r>
              <a:rPr lang="en-US" sz="2400" dirty="0"/>
              <a:t>. </a:t>
            </a:r>
            <a:endParaRPr lang="en-US" sz="2400" dirty="0"/>
          </a:p>
        </p:txBody>
      </p:sp>
    </p:spTree>
    <p:extLst>
      <p:ext uri="{BB962C8B-B14F-4D97-AF65-F5344CB8AC3E}">
        <p14:creationId xmlns:p14="http://schemas.microsoft.com/office/powerpoint/2010/main" val="35211125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stretch>
            <a:fillRect/>
          </a:stretch>
        </p:blipFill>
        <p:spPr>
          <a:xfrm>
            <a:off x="3659113" y="1417638"/>
            <a:ext cx="5027687" cy="5076825"/>
          </a:xfrm>
          <a:prstGeom prst="rect">
            <a:avLst/>
          </a:prstGeom>
        </p:spPr>
      </p:pic>
      <p:sp>
        <p:nvSpPr>
          <p:cNvPr id="2" name="Title 1"/>
          <p:cNvSpPr>
            <a:spLocks noGrp="1"/>
          </p:cNvSpPr>
          <p:nvPr>
            <p:ph type="title"/>
          </p:nvPr>
        </p:nvSpPr>
        <p:spPr/>
        <p:txBody>
          <a:bodyPr/>
          <a:lstStyle/>
          <a:p>
            <a:r>
              <a:rPr lang="en-US" dirty="0"/>
              <a:t>Short Place Name</a:t>
            </a:r>
          </a:p>
        </p:txBody>
      </p:sp>
      <p:sp>
        <p:nvSpPr>
          <p:cNvPr id="3" name="Content Placeholder 2"/>
          <p:cNvSpPr>
            <a:spLocks noGrp="1"/>
          </p:cNvSpPr>
          <p:nvPr>
            <p:ph idx="1"/>
          </p:nvPr>
        </p:nvSpPr>
        <p:spPr>
          <a:xfrm>
            <a:off x="457200" y="1417638"/>
            <a:ext cx="3178696" cy="5048249"/>
          </a:xfrm>
        </p:spPr>
        <p:txBody>
          <a:bodyPr>
            <a:normAutofit fontScale="85000" lnSpcReduction="20000"/>
          </a:bodyPr>
          <a:lstStyle/>
          <a:p>
            <a:pPr marL="0" indent="0">
              <a:buNone/>
            </a:pPr>
            <a:r>
              <a:rPr lang="en-US" sz="3400" dirty="0" smtClean="0"/>
              <a:t>You </a:t>
            </a:r>
            <a:r>
              <a:rPr lang="en-US" sz="3400" dirty="0"/>
              <a:t>can change the fields that will be included in the default Short Place. </a:t>
            </a:r>
            <a:r>
              <a:rPr lang="en-US" sz="3600" dirty="0"/>
              <a:t>In addition to charts, many reports have an option to use the Short Place template when printing place fields</a:t>
            </a:r>
            <a:r>
              <a:rPr lang="en-US" sz="3600" dirty="0" smtClean="0"/>
              <a:t>.</a:t>
            </a:r>
            <a:endParaRPr lang="en-US" dirty="0"/>
          </a:p>
        </p:txBody>
      </p:sp>
      <p:sp>
        <p:nvSpPr>
          <p:cNvPr id="5" name="Left Arrow 4"/>
          <p:cNvSpPr/>
          <p:nvPr/>
        </p:nvSpPr>
        <p:spPr>
          <a:xfrm>
            <a:off x="5004048" y="2560638"/>
            <a:ext cx="792088" cy="79208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898742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Group </a:t>
            </a:r>
            <a:r>
              <a:rPr lang="en-US" b="1" dirty="0" smtClean="0"/>
              <a:t>Common Birth Places</a:t>
            </a:r>
            <a:endParaRPr lang="en-US" dirty="0"/>
          </a:p>
        </p:txBody>
      </p:sp>
      <p:sp>
        <p:nvSpPr>
          <p:cNvPr id="3" name="Content Placeholder 2"/>
          <p:cNvSpPr>
            <a:spLocks noGrp="1"/>
          </p:cNvSpPr>
          <p:nvPr>
            <p:ph idx="1"/>
          </p:nvPr>
        </p:nvSpPr>
        <p:spPr>
          <a:xfrm>
            <a:off x="323528" y="1484784"/>
            <a:ext cx="8496944" cy="5184576"/>
          </a:xfrm>
        </p:spPr>
        <p:txBody>
          <a:bodyPr>
            <a:noAutofit/>
          </a:bodyPr>
          <a:lstStyle/>
          <a:p>
            <a:pPr marL="0" indent="0">
              <a:buNone/>
            </a:pPr>
            <a:r>
              <a:rPr lang="en-US" sz="2800" dirty="0" smtClean="0"/>
              <a:t>Short Place Name will </a:t>
            </a:r>
            <a:r>
              <a:rPr lang="en-US" sz="2800" b="1" dirty="0" smtClean="0"/>
              <a:t>not</a:t>
            </a:r>
            <a:r>
              <a:rPr lang="en-US" sz="2800" dirty="0" smtClean="0"/>
              <a:t> reduce </a:t>
            </a:r>
            <a:r>
              <a:rPr lang="en-US" sz="2800" dirty="0"/>
              <a:t>the full place name in circumstances when the </a:t>
            </a:r>
            <a:r>
              <a:rPr lang="en-US" sz="2800" dirty="0" smtClean="0"/>
              <a:t>same place </a:t>
            </a:r>
            <a:r>
              <a:rPr lang="en-US" sz="2800" dirty="0"/>
              <a:t>is used for </a:t>
            </a:r>
            <a:r>
              <a:rPr lang="en-US" sz="2800" dirty="0" smtClean="0"/>
              <a:t>BMDB.</a:t>
            </a:r>
          </a:p>
          <a:p>
            <a:pPr marL="0" indent="0">
              <a:buNone/>
            </a:pPr>
            <a:endParaRPr lang="en-US" sz="900" dirty="0" smtClean="0"/>
          </a:p>
          <a:p>
            <a:pPr marL="0" indent="0" algn="ctr">
              <a:buNone/>
            </a:pPr>
            <a:r>
              <a:rPr lang="en-US" sz="2800" dirty="0" smtClean="0"/>
              <a:t>Group </a:t>
            </a:r>
            <a:r>
              <a:rPr lang="en-US" sz="2800" dirty="0"/>
              <a:t>common birth places</a:t>
            </a:r>
          </a:p>
          <a:p>
            <a:pPr marL="0" indent="0" algn="ctr">
              <a:buNone/>
            </a:pPr>
            <a:r>
              <a:rPr lang="en-US" sz="2800" dirty="0"/>
              <a:t> (children "all born </a:t>
            </a:r>
            <a:r>
              <a:rPr lang="en-US" sz="2800" dirty="0" smtClean="0"/>
              <a:t>________")</a:t>
            </a:r>
          </a:p>
          <a:p>
            <a:pPr marL="0" indent="0" algn="ctr">
              <a:buNone/>
            </a:pPr>
            <a:endParaRPr lang="en-US" sz="1400" dirty="0"/>
          </a:p>
          <a:p>
            <a:pPr marL="0" indent="0">
              <a:buNone/>
            </a:pPr>
            <a:r>
              <a:rPr lang="en-US" sz="2400" b="1" dirty="0" smtClean="0"/>
              <a:t>1</a:t>
            </a:r>
            <a:r>
              <a:rPr lang="en-US" sz="2400" dirty="0"/>
              <a:t>.  </a:t>
            </a:r>
            <a:r>
              <a:rPr lang="en-US" sz="2200" cap="small" dirty="0"/>
              <a:t>Arthur </a:t>
            </a:r>
            <a:r>
              <a:rPr lang="en-US" sz="2200" cap="small" dirty="0" smtClean="0"/>
              <a:t>James</a:t>
            </a:r>
            <a:r>
              <a:rPr lang="en-US" sz="2200" dirty="0" smtClean="0"/>
              <a:t> </a:t>
            </a:r>
            <a:r>
              <a:rPr lang="en-US" sz="2200" cap="small" dirty="0"/>
              <a:t>Knowles</a:t>
            </a:r>
            <a:r>
              <a:rPr lang="en-US" sz="2200" dirty="0"/>
              <a:t> was born …</a:t>
            </a:r>
          </a:p>
          <a:p>
            <a:pPr marL="0" indent="0">
              <a:buNone/>
            </a:pPr>
            <a:r>
              <a:rPr lang="en-US" sz="2200" dirty="0"/>
              <a:t>     Children of Arthur James</a:t>
            </a:r>
            <a:r>
              <a:rPr lang="en-US" sz="2200" baseline="30000" dirty="0"/>
              <a:t>1</a:t>
            </a:r>
            <a:r>
              <a:rPr lang="en-US" sz="2200" dirty="0"/>
              <a:t> Knowles and Emily Vincent </a:t>
            </a:r>
            <a:r>
              <a:rPr lang="en-US" sz="2200" u="sng" dirty="0"/>
              <a:t>all born at London, Middlesex County, Ontario, Canada</a:t>
            </a:r>
            <a:r>
              <a:rPr lang="en-US" sz="2200" dirty="0"/>
              <a:t>, were as follows:</a:t>
            </a:r>
          </a:p>
          <a:p>
            <a:pPr marL="0" indent="0">
              <a:buNone/>
            </a:pPr>
            <a:r>
              <a:rPr lang="en-US" sz="2200" dirty="0"/>
              <a:t>	</a:t>
            </a:r>
            <a:r>
              <a:rPr lang="en-US" sz="2200" dirty="0" smtClean="0"/>
              <a:t>2</a:t>
            </a:r>
            <a:r>
              <a:rPr lang="en-US" sz="2200" dirty="0"/>
              <a:t>.	</a:t>
            </a:r>
            <a:r>
              <a:rPr lang="en-US" sz="2200" dirty="0" err="1"/>
              <a:t>i</a:t>
            </a:r>
            <a:r>
              <a:rPr lang="en-US" sz="2200" dirty="0"/>
              <a:t>.	</a:t>
            </a:r>
            <a:r>
              <a:rPr lang="en-US" sz="2200" cap="small" dirty="0"/>
              <a:t>Arthur </a:t>
            </a:r>
            <a:r>
              <a:rPr lang="en-US" sz="2200" cap="small" dirty="0" smtClean="0"/>
              <a:t>Frederick</a:t>
            </a:r>
            <a:r>
              <a:rPr lang="en-US" sz="2200" dirty="0" smtClean="0"/>
              <a:t> </a:t>
            </a:r>
            <a:r>
              <a:rPr lang="en-US" sz="2200" dirty="0"/>
              <a:t>was born on 10 Jun </a:t>
            </a:r>
            <a:r>
              <a:rPr lang="en-US" sz="2200" dirty="0" smtClean="0"/>
              <a:t>1924</a:t>
            </a:r>
            <a:r>
              <a:rPr lang="en-US" sz="2200" dirty="0"/>
              <a:t>.</a:t>
            </a:r>
          </a:p>
          <a:p>
            <a:pPr marL="0" indent="0">
              <a:buNone/>
            </a:pPr>
            <a:r>
              <a:rPr lang="en-US" sz="2200" dirty="0"/>
              <a:t>	</a:t>
            </a:r>
            <a:r>
              <a:rPr lang="en-US" sz="2200" dirty="0" smtClean="0"/>
              <a:t>3</a:t>
            </a:r>
            <a:r>
              <a:rPr lang="en-US" sz="2200" dirty="0"/>
              <a:t>.	ii.	</a:t>
            </a:r>
            <a:r>
              <a:rPr lang="en-US" sz="2200" cap="small" dirty="0"/>
              <a:t>Eleanor Ruth</a:t>
            </a:r>
            <a:r>
              <a:rPr lang="en-US" sz="2200" dirty="0"/>
              <a:t> born on 21 Dec 1925</a:t>
            </a:r>
            <a:r>
              <a:rPr lang="en-US" sz="2200" dirty="0" smtClean="0"/>
              <a:t>.</a:t>
            </a:r>
          </a:p>
          <a:p>
            <a:pPr marL="0" indent="0">
              <a:buNone/>
            </a:pPr>
            <a:r>
              <a:rPr lang="en-US" sz="2200" dirty="0" smtClean="0"/>
              <a:t>	4</a:t>
            </a:r>
            <a:r>
              <a:rPr lang="en-US" sz="2200" dirty="0"/>
              <a:t>.	iii.	</a:t>
            </a:r>
            <a:r>
              <a:rPr lang="en-US" sz="2200" cap="small" dirty="0"/>
              <a:t>Joyce Ethel</a:t>
            </a:r>
            <a:r>
              <a:rPr lang="en-US" sz="2200" dirty="0"/>
              <a:t> was born on 24 Jun 1927.</a:t>
            </a:r>
          </a:p>
        </p:txBody>
      </p:sp>
    </p:spTree>
    <p:extLst>
      <p:ext uri="{BB962C8B-B14F-4D97-AF65-F5344CB8AC3E}">
        <p14:creationId xmlns:p14="http://schemas.microsoft.com/office/powerpoint/2010/main" val="36659071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Group </a:t>
            </a:r>
            <a:r>
              <a:rPr lang="en-US" b="1" dirty="0" smtClean="0"/>
              <a:t>Common Birth Places</a:t>
            </a:r>
            <a:endParaRPr lang="en-US" dirty="0"/>
          </a:p>
        </p:txBody>
      </p:sp>
      <p:sp>
        <p:nvSpPr>
          <p:cNvPr id="3" name="Content Placeholder 2"/>
          <p:cNvSpPr>
            <a:spLocks noGrp="1"/>
          </p:cNvSpPr>
          <p:nvPr>
            <p:ph idx="1"/>
          </p:nvPr>
        </p:nvSpPr>
        <p:spPr>
          <a:xfrm>
            <a:off x="457200" y="1417638"/>
            <a:ext cx="8229600" cy="2227385"/>
          </a:xfrm>
        </p:spPr>
        <p:txBody>
          <a:bodyPr>
            <a:noAutofit/>
          </a:bodyPr>
          <a:lstStyle/>
          <a:p>
            <a:pPr marL="0" indent="0">
              <a:buNone/>
            </a:pPr>
            <a:r>
              <a:rPr lang="en-US" sz="2000" dirty="0" smtClean="0"/>
              <a:t>The </a:t>
            </a:r>
            <a:r>
              <a:rPr lang="en-US" sz="2000" dirty="0"/>
              <a:t>option to "Group common birth places" is a separate Miscellaneous option on some reports. </a:t>
            </a:r>
            <a:r>
              <a:rPr lang="en-US" sz="2000" dirty="0" smtClean="0"/>
              <a:t>But </a:t>
            </a:r>
            <a:r>
              <a:rPr lang="en-US" sz="2000" dirty="0"/>
              <a:t>that Place will output using the format chosen for all Places.</a:t>
            </a:r>
          </a:p>
          <a:p>
            <a:pPr marL="0" indent="0">
              <a:buNone/>
            </a:pPr>
            <a:endParaRPr lang="en-US" sz="800" dirty="0"/>
          </a:p>
        </p:txBody>
      </p:sp>
      <p:pic>
        <p:nvPicPr>
          <p:cNvPr id="5" name="Picture 4"/>
          <p:cNvPicPr>
            <a:picLocks noChangeAspect="1"/>
          </p:cNvPicPr>
          <p:nvPr/>
        </p:nvPicPr>
        <p:blipFill>
          <a:blip r:embed="rId3"/>
          <a:stretch>
            <a:fillRect/>
          </a:stretch>
        </p:blipFill>
        <p:spPr>
          <a:xfrm>
            <a:off x="899592" y="2924944"/>
            <a:ext cx="7787208" cy="3656831"/>
          </a:xfrm>
          <a:prstGeom prst="rect">
            <a:avLst/>
          </a:prstGeom>
        </p:spPr>
      </p:pic>
      <p:sp>
        <p:nvSpPr>
          <p:cNvPr id="4" name="Right Arrow 3"/>
          <p:cNvSpPr/>
          <p:nvPr/>
        </p:nvSpPr>
        <p:spPr>
          <a:xfrm>
            <a:off x="457200" y="5301208"/>
            <a:ext cx="514400" cy="7920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661198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Focus Group</a:t>
            </a:r>
            <a:endParaRPr lang="en-US" dirty="0"/>
          </a:p>
        </p:txBody>
      </p:sp>
      <p:sp>
        <p:nvSpPr>
          <p:cNvPr id="3" name="Content Placeholder 2"/>
          <p:cNvSpPr>
            <a:spLocks noGrp="1"/>
          </p:cNvSpPr>
          <p:nvPr>
            <p:ph idx="1"/>
          </p:nvPr>
        </p:nvSpPr>
        <p:spPr>
          <a:xfrm>
            <a:off x="457200" y="1988840"/>
            <a:ext cx="8229600" cy="4137323"/>
          </a:xfrm>
        </p:spPr>
        <p:txBody>
          <a:bodyPr>
            <a:normAutofit/>
          </a:bodyPr>
          <a:lstStyle/>
          <a:p>
            <a:r>
              <a:rPr lang="en-US" dirty="0" smtClean="0"/>
              <a:t>A </a:t>
            </a:r>
            <a:r>
              <a:rPr lang="en-US" b="1" dirty="0" smtClean="0"/>
              <a:t>focus group</a:t>
            </a:r>
            <a:r>
              <a:rPr lang="en-US" dirty="0" smtClean="0"/>
              <a:t> is a sub-set of individuals in your project that can be used for a variety of tasks, including export (GEDCOM), printing reports, set flags, etc.</a:t>
            </a:r>
            <a:br>
              <a:rPr lang="en-US" dirty="0" smtClean="0"/>
            </a:br>
            <a:r>
              <a:rPr lang="en-US" dirty="0" smtClean="0"/>
              <a:t> </a:t>
            </a:r>
          </a:p>
          <a:p>
            <a:r>
              <a:rPr lang="en-US" dirty="0" smtClean="0"/>
              <a:t>You can save Focus Groups for later use.</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of Focus Groups</a:t>
            </a:r>
            <a:endParaRPr lang="en-US" dirty="0"/>
          </a:p>
        </p:txBody>
      </p:sp>
      <p:sp>
        <p:nvSpPr>
          <p:cNvPr id="3" name="Content Placeholder 2"/>
          <p:cNvSpPr>
            <a:spLocks noGrp="1"/>
          </p:cNvSpPr>
          <p:nvPr>
            <p:ph idx="1"/>
          </p:nvPr>
        </p:nvSpPr>
        <p:spPr/>
        <p:txBody>
          <a:bodyPr>
            <a:normAutofit fontScale="92500" lnSpcReduction="10000"/>
          </a:bodyPr>
          <a:lstStyle/>
          <a:p>
            <a:r>
              <a:rPr lang="en-US" b="1" dirty="0" smtClean="0"/>
              <a:t>Filtering your project</a:t>
            </a:r>
            <a:r>
              <a:rPr lang="en-US" dirty="0" smtClean="0"/>
              <a:t>: A common problem is selecting the descendants (or ancestors) of an individual, plus all the spouses of this line, along with the parents and other spouses of those who married into the direct line. </a:t>
            </a:r>
          </a:p>
          <a:p>
            <a:r>
              <a:rPr lang="en-US" b="1" dirty="0" smtClean="0"/>
              <a:t>Selecting People to be Copied or Exported: </a:t>
            </a:r>
            <a:r>
              <a:rPr lang="en-US" dirty="0" smtClean="0"/>
              <a:t>using a Focus Group will include all linked people at one time.</a:t>
            </a:r>
          </a:p>
          <a:p>
            <a:r>
              <a:rPr lang="en-US" b="1" dirty="0" smtClean="0"/>
              <a:t>Editing a Select Group </a:t>
            </a:r>
            <a:r>
              <a:rPr lang="en-US" dirty="0" smtClean="0"/>
              <a:t>and removing them from the list as changes are made.</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To display the Focus Group window:</a:t>
            </a:r>
            <a:endParaRPr lang="en-US" dirty="0"/>
          </a:p>
        </p:txBody>
      </p:sp>
      <p:sp>
        <p:nvSpPr>
          <p:cNvPr id="3" name="Content Placeholder 2"/>
          <p:cNvSpPr>
            <a:spLocks noGrp="1"/>
          </p:cNvSpPr>
          <p:nvPr>
            <p:ph idx="1"/>
          </p:nvPr>
        </p:nvSpPr>
        <p:spPr/>
        <p:txBody>
          <a:bodyPr/>
          <a:lstStyle/>
          <a:p>
            <a:pPr lvl="1" algn="ctr">
              <a:buNone/>
            </a:pPr>
            <a:r>
              <a:rPr lang="en-US" dirty="0" smtClean="0"/>
              <a:t>Select </a:t>
            </a:r>
            <a:r>
              <a:rPr lang="en-US" b="1" dirty="0" smtClean="0"/>
              <a:t>Window &gt; </a:t>
            </a:r>
            <a:r>
              <a:rPr lang="en-US" b="1" dirty="0"/>
              <a:t>Focus Group</a:t>
            </a:r>
            <a:r>
              <a:rPr lang="en-US" dirty="0" smtClean="0"/>
              <a:t>.</a:t>
            </a:r>
          </a:p>
          <a:p>
            <a:pPr lvl="1" algn="ctr">
              <a:buNone/>
            </a:pPr>
            <a:r>
              <a:rPr lang="en-US" dirty="0" smtClean="0"/>
              <a:t>or</a:t>
            </a:r>
          </a:p>
          <a:p>
            <a:pPr lvl="1" algn="ctr">
              <a:buNone/>
            </a:pPr>
            <a:r>
              <a:rPr lang="en-US" dirty="0" smtClean="0"/>
              <a:t>Click on the Focus Group button on the Layout Toolbar.</a:t>
            </a:r>
          </a:p>
          <a:p>
            <a:endParaRPr lang="en-US" dirty="0"/>
          </a:p>
        </p:txBody>
      </p:sp>
      <p:pic>
        <p:nvPicPr>
          <p:cNvPr id="6" name="Picture 5" descr="lgt_focus.bmp"/>
          <p:cNvPicPr>
            <a:picLocks noChangeAspect="1"/>
          </p:cNvPicPr>
          <p:nvPr/>
        </p:nvPicPr>
        <p:blipFill>
          <a:blip r:embed="rId3" cstate="print"/>
          <a:stretch>
            <a:fillRect/>
          </a:stretch>
        </p:blipFill>
        <p:spPr>
          <a:xfrm>
            <a:off x="3923928" y="3861048"/>
            <a:ext cx="2016224" cy="2016224"/>
          </a:xfrm>
          <a:prstGeom prst="rect">
            <a:avLst/>
          </a:prstGeom>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stretch>
            <a:fillRect/>
          </a:stretch>
        </p:blipFill>
        <p:spPr>
          <a:xfrm>
            <a:off x="457200" y="274638"/>
            <a:ext cx="8346910" cy="6178698"/>
          </a:xfrm>
          <a:prstGeom prst="rect">
            <a:avLst/>
          </a:prstGeom>
        </p:spPr>
      </p:pic>
    </p:spTree>
    <p:extLst>
      <p:ext uri="{BB962C8B-B14F-4D97-AF65-F5344CB8AC3E}">
        <p14:creationId xmlns:p14="http://schemas.microsoft.com/office/powerpoint/2010/main" val="17361542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4122"/>
          </a:xfrm>
        </p:spPr>
        <p:txBody>
          <a:bodyPr>
            <a:normAutofit/>
          </a:bodyPr>
          <a:lstStyle/>
          <a:p>
            <a:r>
              <a:rPr lang="en-CA" dirty="0" smtClean="0"/>
              <a:t>Social </a:t>
            </a:r>
            <a:r>
              <a:rPr lang="en-CA" dirty="0"/>
              <a:t>M</a:t>
            </a:r>
            <a:r>
              <a:rPr lang="en-CA" dirty="0" smtClean="0"/>
              <a:t>edia Update</a:t>
            </a:r>
            <a:endParaRPr lang="en-CA" dirty="0"/>
          </a:p>
        </p:txBody>
      </p:sp>
      <p:sp>
        <p:nvSpPr>
          <p:cNvPr id="3" name="Content Placeholder 2"/>
          <p:cNvSpPr>
            <a:spLocks noGrp="1"/>
          </p:cNvSpPr>
          <p:nvPr>
            <p:ph idx="1"/>
          </p:nvPr>
        </p:nvSpPr>
        <p:spPr>
          <a:xfrm>
            <a:off x="457200" y="1628800"/>
            <a:ext cx="8229600" cy="4824536"/>
          </a:xfrm>
        </p:spPr>
        <p:txBody>
          <a:bodyPr>
            <a:normAutofit fontScale="70000" lnSpcReduction="20000"/>
          </a:bodyPr>
          <a:lstStyle/>
          <a:p>
            <a:pPr marL="0" indent="0">
              <a:buNone/>
            </a:pPr>
            <a:r>
              <a:rPr lang="en-CA" sz="2800" b="1" dirty="0" smtClean="0"/>
              <a:t>TMG-REFUGEES:</a:t>
            </a:r>
            <a:endParaRPr lang="en-CA" sz="2800" dirty="0"/>
          </a:p>
          <a:p>
            <a:pPr marL="0" indent="0">
              <a:buNone/>
            </a:pPr>
            <a:r>
              <a:rPr lang="en-CA" sz="2900" dirty="0" smtClean="0">
                <a:hlinkClick r:id="rId3"/>
              </a:rPr>
              <a:t>https</a:t>
            </a:r>
            <a:r>
              <a:rPr lang="en-CA" sz="2900" dirty="0">
                <a:hlinkClick r:id="rId3"/>
              </a:rPr>
              <a:t>://lists.rootsweb.ancestry.com/hyperkitty/list/tmg-refugees@rootsweb.com</a:t>
            </a:r>
            <a:r>
              <a:rPr lang="en-CA" sz="2900" dirty="0" smtClean="0"/>
              <a:t>/</a:t>
            </a:r>
          </a:p>
          <a:p>
            <a:pPr marL="800100" lvl="2" indent="0">
              <a:buNone/>
            </a:pPr>
            <a:r>
              <a:rPr lang="en-US" sz="2800" dirty="0" smtClean="0"/>
              <a:t>-3 discussions in March, nothing April or May</a:t>
            </a:r>
            <a:endParaRPr lang="en-US" sz="2800" dirty="0"/>
          </a:p>
          <a:p>
            <a:pPr marL="0" indent="0">
              <a:buNone/>
            </a:pPr>
            <a:r>
              <a:rPr lang="en-CA" sz="2800" dirty="0" smtClean="0"/>
              <a:t>Website: </a:t>
            </a:r>
            <a:r>
              <a:rPr lang="en-CA" sz="2800" dirty="0" smtClean="0">
                <a:hlinkClick r:id="rId4"/>
              </a:rPr>
              <a:t>https://sites.google.com/site/tmgrefugees</a:t>
            </a:r>
            <a:r>
              <a:rPr lang="en-CA" sz="2800" dirty="0" smtClean="0"/>
              <a:t/>
            </a:r>
            <a:br>
              <a:rPr lang="en-CA" sz="2800" dirty="0" smtClean="0"/>
            </a:br>
            <a:endParaRPr lang="en-CA" sz="2800" dirty="0" smtClean="0"/>
          </a:p>
          <a:p>
            <a:pPr marL="0" indent="0">
              <a:buNone/>
            </a:pPr>
            <a:r>
              <a:rPr lang="en-CA" sz="2800" b="1" dirty="0" smtClean="0"/>
              <a:t>TMG Facebook Page</a:t>
            </a:r>
            <a:r>
              <a:rPr lang="en-CA" sz="2800" dirty="0" smtClean="0"/>
              <a:t>: 5 posts plus comments in Mar </a:t>
            </a:r>
            <a:r>
              <a:rPr lang="en-CA" sz="2800" dirty="0" smtClean="0">
                <a:hlinkClick r:id="rId5"/>
              </a:rPr>
              <a:t>https</a:t>
            </a:r>
            <a:r>
              <a:rPr lang="en-CA" sz="2800" dirty="0">
                <a:hlinkClick r:id="rId5"/>
              </a:rPr>
              <a:t>://www.facebook.com/groups/themastergenealogist</a:t>
            </a:r>
            <a:r>
              <a:rPr lang="en-CA" sz="2800" dirty="0" smtClean="0">
                <a:hlinkClick r:id="rId5"/>
              </a:rPr>
              <a:t>/</a:t>
            </a:r>
            <a:endParaRPr lang="en-CA" sz="2800" dirty="0" smtClean="0"/>
          </a:p>
          <a:p>
            <a:pPr marL="0" indent="0">
              <a:buNone/>
            </a:pPr>
            <a:endParaRPr lang="en-CA" sz="2800" dirty="0" smtClean="0"/>
          </a:p>
          <a:p>
            <a:pPr marL="0" indent="0">
              <a:buNone/>
            </a:pPr>
            <a:r>
              <a:rPr lang="en-CA" sz="2800" b="1" dirty="0" smtClean="0"/>
              <a:t>TMG </a:t>
            </a:r>
            <a:r>
              <a:rPr lang="en-CA" sz="2800" b="1" dirty="0"/>
              <a:t>Mailing List </a:t>
            </a:r>
            <a:r>
              <a:rPr lang="en-CA" sz="2900" dirty="0" smtClean="0">
                <a:hlinkClick r:id="rId6"/>
              </a:rPr>
              <a:t>https</a:t>
            </a:r>
            <a:r>
              <a:rPr lang="en-CA" sz="2900" dirty="0">
                <a:hlinkClick r:id="rId6"/>
              </a:rPr>
              <a:t>://lists.rootsweb.ancestry.com/hyperkitty/list/tmg@rootsweb.com</a:t>
            </a:r>
            <a:r>
              <a:rPr lang="en-CA" sz="2900" dirty="0" smtClean="0">
                <a:hlinkClick r:id="rId6"/>
              </a:rPr>
              <a:t>/</a:t>
            </a:r>
            <a:endParaRPr lang="en-CA" sz="2900" dirty="0" smtClean="0"/>
          </a:p>
          <a:p>
            <a:pPr marL="0" indent="0">
              <a:buNone/>
            </a:pPr>
            <a:r>
              <a:rPr lang="en-CA" sz="2800" dirty="0"/>
              <a:t>	</a:t>
            </a:r>
            <a:r>
              <a:rPr lang="en-CA" sz="2800" dirty="0" smtClean="0"/>
              <a:t>-</a:t>
            </a:r>
            <a:r>
              <a:rPr lang="en-US" sz="2800" dirty="0" smtClean="0"/>
              <a:t>19 discussions in April</a:t>
            </a:r>
          </a:p>
          <a:p>
            <a:pPr marL="0" indent="0">
              <a:buNone/>
            </a:pPr>
            <a:endParaRPr lang="en-US" sz="2800" dirty="0"/>
          </a:p>
          <a:p>
            <a:pPr marL="0" indent="0">
              <a:buNone/>
            </a:pPr>
            <a:r>
              <a:rPr lang="en-CA" sz="2800" b="1" dirty="0" smtClean="0"/>
              <a:t>Wholly Genes Forum</a:t>
            </a:r>
          </a:p>
          <a:p>
            <a:pPr marL="0" indent="0">
              <a:buNone/>
            </a:pPr>
            <a:r>
              <a:rPr lang="en-US" sz="2800" dirty="0">
                <a:hlinkClick r:id="rId7"/>
              </a:rPr>
              <a:t>http://www.whollygenes.com/forums201/index.php</a:t>
            </a:r>
            <a:r>
              <a:rPr lang="en-US" sz="2800" dirty="0"/>
              <a:t/>
            </a:r>
            <a:br>
              <a:rPr lang="en-US" sz="2800" dirty="0"/>
            </a:br>
            <a:r>
              <a:rPr lang="en-US" sz="2800" dirty="0" smtClean="0"/>
              <a:t>	</a:t>
            </a:r>
            <a:r>
              <a:rPr lang="en-CA" sz="2800" dirty="0"/>
              <a:t> </a:t>
            </a:r>
            <a:r>
              <a:rPr lang="en-CA" sz="2800" dirty="0" smtClean="0"/>
              <a:t>-</a:t>
            </a:r>
            <a:r>
              <a:rPr lang="en-US" sz="2800" dirty="0" smtClean="0"/>
              <a:t>4 </a:t>
            </a:r>
            <a:r>
              <a:rPr lang="en-US" sz="2800" dirty="0"/>
              <a:t>discussions in April</a:t>
            </a:r>
            <a:endParaRPr lang="en-CA" sz="2800" dirty="0" smtClean="0"/>
          </a:p>
          <a:p>
            <a:pPr lvl="1" fontAlgn="b"/>
            <a:endParaRPr lang="en-US" dirty="0"/>
          </a:p>
          <a:p>
            <a:pPr lvl="1" fontAlgn="b"/>
            <a:endParaRPr lang="en-US" dirty="0"/>
          </a:p>
          <a:p>
            <a:pPr lvl="1" fontAlgn="b"/>
            <a:endParaRPr lang="en-US" dirty="0"/>
          </a:p>
          <a:p>
            <a:endParaRPr lang="en-CA" dirty="0"/>
          </a:p>
        </p:txBody>
      </p:sp>
    </p:spTree>
    <p:extLst>
      <p:ext uri="{BB962C8B-B14F-4D97-AF65-F5344CB8AC3E}">
        <p14:creationId xmlns:p14="http://schemas.microsoft.com/office/powerpoint/2010/main" val="244268681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Adding Members to a Focus Group</a:t>
            </a:r>
            <a:endParaRPr lang="en-US" dirty="0"/>
          </a:p>
        </p:txBody>
      </p:sp>
      <p:sp>
        <p:nvSpPr>
          <p:cNvPr id="3" name="Content Placeholder 2"/>
          <p:cNvSpPr>
            <a:spLocks noGrp="1"/>
          </p:cNvSpPr>
          <p:nvPr>
            <p:ph idx="1"/>
          </p:nvPr>
        </p:nvSpPr>
        <p:spPr/>
        <p:txBody>
          <a:bodyPr>
            <a:normAutofit fontScale="55000" lnSpcReduction="20000"/>
          </a:bodyPr>
          <a:lstStyle/>
          <a:p>
            <a:pPr>
              <a:buNone/>
            </a:pPr>
            <a:r>
              <a:rPr lang="en-US" dirty="0" smtClean="0"/>
              <a:t>1. In the </a:t>
            </a:r>
            <a:r>
              <a:rPr lang="en-US" dirty="0" smtClean="0">
                <a:hlinkClick r:id="rId3"/>
              </a:rPr>
              <a:t>Project Explorer</a:t>
            </a:r>
            <a:r>
              <a:rPr lang="en-US" dirty="0" smtClean="0"/>
              <a:t>, select the persons to be added to the </a:t>
            </a:r>
            <a:r>
              <a:rPr lang="en-US" b="1" dirty="0" smtClean="0"/>
              <a:t>Focus Group. </a:t>
            </a:r>
            <a:r>
              <a:rPr lang="en-US" dirty="0" smtClean="0"/>
              <a:t>More than one individual can be selected by clicking on the first person, then holding down the &lt;Ctrl&gt; key to click on later selections; or by clicking on the first person, then holding down the &lt;Shift&gt; key and clicking on the last person.</a:t>
            </a:r>
          </a:p>
          <a:p>
            <a:pPr>
              <a:buNone/>
            </a:pPr>
            <a:r>
              <a:rPr lang="en-US" dirty="0" smtClean="0"/>
              <a:t>2. Right-click on the </a:t>
            </a:r>
            <a:r>
              <a:rPr lang="en-US" dirty="0" smtClean="0">
                <a:hlinkClick r:id="rId3"/>
              </a:rPr>
              <a:t>Project Explorer</a:t>
            </a:r>
            <a:r>
              <a:rPr lang="en-US" dirty="0" smtClean="0"/>
              <a:t> and select </a:t>
            </a:r>
            <a:r>
              <a:rPr lang="en-US" b="1" dirty="0"/>
              <a:t>Add selected names to Focus Group</a:t>
            </a:r>
            <a:r>
              <a:rPr lang="en-US" dirty="0" smtClean="0"/>
              <a:t>. The selected name or names will be added to the current </a:t>
            </a:r>
            <a:r>
              <a:rPr lang="en-US" b="1" dirty="0" smtClean="0"/>
              <a:t>Focus Group</a:t>
            </a:r>
            <a:r>
              <a:rPr lang="en-US" dirty="0" smtClean="0"/>
              <a:t>. You can also select </a:t>
            </a:r>
            <a:r>
              <a:rPr lang="en-US" b="1" dirty="0"/>
              <a:t>Add all names to Focus Group </a:t>
            </a:r>
            <a:r>
              <a:rPr lang="en-US" dirty="0" smtClean="0"/>
              <a:t>to add all of the names currently in the Project Explorer to the Focus Group.</a:t>
            </a:r>
          </a:p>
          <a:p>
            <a:pPr>
              <a:buNone/>
            </a:pPr>
            <a:r>
              <a:rPr lang="en-US" b="1" dirty="0" smtClean="0"/>
              <a:t>or</a:t>
            </a:r>
          </a:p>
          <a:p>
            <a:pPr>
              <a:buNone/>
            </a:pPr>
            <a:endParaRPr lang="en-US" dirty="0" smtClean="0"/>
          </a:p>
          <a:p>
            <a:pPr>
              <a:buNone/>
            </a:pPr>
            <a:r>
              <a:rPr lang="en-US" dirty="0" smtClean="0"/>
              <a:t>In the </a:t>
            </a:r>
            <a:r>
              <a:rPr lang="en-US" dirty="0" smtClean="0">
                <a:hlinkClick r:id="rId4"/>
              </a:rPr>
              <a:t>Tag Entry Screen</a:t>
            </a:r>
            <a:r>
              <a:rPr lang="en-US" dirty="0" smtClean="0"/>
              <a:t>, </a:t>
            </a:r>
            <a:r>
              <a:rPr lang="en-US" dirty="0" smtClean="0">
                <a:hlinkClick r:id="rId5"/>
              </a:rPr>
              <a:t>Children window</a:t>
            </a:r>
            <a:r>
              <a:rPr lang="en-US" dirty="0" smtClean="0"/>
              <a:t>, </a:t>
            </a:r>
            <a:r>
              <a:rPr lang="en-US" dirty="0" smtClean="0">
                <a:hlinkClick r:id="rId6"/>
              </a:rPr>
              <a:t>Siblings window</a:t>
            </a:r>
            <a:r>
              <a:rPr lang="en-US" dirty="0" smtClean="0"/>
              <a:t>, or </a:t>
            </a:r>
            <a:r>
              <a:rPr lang="en-US" dirty="0" smtClean="0">
                <a:hlinkClick r:id="rId7"/>
              </a:rPr>
              <a:t>Associates window</a:t>
            </a:r>
            <a:r>
              <a:rPr lang="en-US" dirty="0" smtClean="0"/>
              <a:t>, right-click on a name and select </a:t>
            </a:r>
            <a:r>
              <a:rPr lang="en-US" b="1" dirty="0" smtClean="0"/>
              <a:t>Add this person to the focus group</a:t>
            </a:r>
            <a:r>
              <a:rPr lang="en-US" dirty="0" smtClean="0"/>
              <a:t>.</a:t>
            </a:r>
          </a:p>
          <a:p>
            <a:pPr>
              <a:buNone/>
            </a:pPr>
            <a:r>
              <a:rPr lang="en-US" b="1" dirty="0" smtClean="0"/>
              <a:t>or</a:t>
            </a:r>
          </a:p>
          <a:p>
            <a:pPr>
              <a:buNone/>
            </a:pPr>
            <a:endParaRPr lang="en-US" dirty="0" smtClean="0"/>
          </a:p>
          <a:p>
            <a:pPr>
              <a:buNone/>
            </a:pPr>
            <a:r>
              <a:rPr lang="en-US" dirty="0" smtClean="0"/>
              <a:t>1. Select </a:t>
            </a:r>
            <a:r>
              <a:rPr lang="en-US" b="1" dirty="0" smtClean="0"/>
              <a:t>Window &gt; </a:t>
            </a:r>
            <a:r>
              <a:rPr lang="en-US" b="1" dirty="0"/>
              <a:t>Focus Groups</a:t>
            </a:r>
            <a:endParaRPr lang="en-US" dirty="0" smtClean="0"/>
          </a:p>
          <a:p>
            <a:pPr>
              <a:buNone/>
            </a:pPr>
            <a:r>
              <a:rPr lang="en-US" dirty="0" smtClean="0"/>
              <a:t>2. Click on [Add Individual] to add the first member to the focus group.</a:t>
            </a:r>
          </a:p>
          <a:p>
            <a:pPr>
              <a:buNone/>
            </a:pPr>
            <a:r>
              <a:rPr lang="en-US" dirty="0" smtClean="0"/>
              <a:t>The </a:t>
            </a:r>
            <a:r>
              <a:rPr lang="en-US" dirty="0" smtClean="0">
                <a:hlinkClick r:id="rId8"/>
              </a:rPr>
              <a:t>Add new member to focus group</a:t>
            </a:r>
            <a:r>
              <a:rPr lang="en-US" dirty="0" smtClean="0"/>
              <a:t> screen will appear.</a:t>
            </a:r>
          </a:p>
          <a:p>
            <a:pPr>
              <a:buNone/>
            </a:pP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Project Explorer</a:t>
            </a:r>
            <a:endParaRPr lang="en-US" dirty="0"/>
          </a:p>
        </p:txBody>
      </p:sp>
      <p:pic>
        <p:nvPicPr>
          <p:cNvPr id="4" name="Content Placeholder 3"/>
          <p:cNvPicPr>
            <a:picLocks noGrp="1" noChangeAspect="1"/>
          </p:cNvPicPr>
          <p:nvPr>
            <p:ph idx="1"/>
          </p:nvPr>
        </p:nvPicPr>
        <p:blipFill>
          <a:blip r:embed="rId2"/>
          <a:stretch>
            <a:fillRect/>
          </a:stretch>
        </p:blipFill>
        <p:spPr>
          <a:xfrm>
            <a:off x="1259632" y="2172494"/>
            <a:ext cx="7427168" cy="4156395"/>
          </a:xfrm>
          <a:prstGeom prst="rect">
            <a:avLst/>
          </a:prstGeom>
        </p:spPr>
      </p:pic>
      <p:sp>
        <p:nvSpPr>
          <p:cNvPr id="6" name="Right Arrow 5"/>
          <p:cNvSpPr/>
          <p:nvPr/>
        </p:nvSpPr>
        <p:spPr>
          <a:xfrm>
            <a:off x="457200" y="3242579"/>
            <a:ext cx="802432" cy="100811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671947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2</a:t>
            </a:r>
            <a:r>
              <a:rPr lang="en-US" dirty="0"/>
              <a:t>. Tag Entry </a:t>
            </a:r>
            <a:r>
              <a:rPr lang="en-US" dirty="0" smtClean="0"/>
              <a:t>Screen, etc.</a:t>
            </a:r>
            <a:endParaRPr lang="en-US" dirty="0"/>
          </a:p>
        </p:txBody>
      </p:sp>
      <p:pic>
        <p:nvPicPr>
          <p:cNvPr id="4" name="Content Placeholder 3"/>
          <p:cNvPicPr>
            <a:picLocks noGrp="1" noChangeAspect="1"/>
          </p:cNvPicPr>
          <p:nvPr>
            <p:ph idx="1"/>
          </p:nvPr>
        </p:nvPicPr>
        <p:blipFill>
          <a:blip r:embed="rId3"/>
          <a:stretch>
            <a:fillRect/>
          </a:stretch>
        </p:blipFill>
        <p:spPr>
          <a:xfrm>
            <a:off x="457199" y="1628800"/>
            <a:ext cx="8158997" cy="4248472"/>
          </a:xfrm>
          <a:prstGeom prst="rect">
            <a:avLst/>
          </a:prstGeom>
        </p:spPr>
      </p:pic>
      <p:sp>
        <p:nvSpPr>
          <p:cNvPr id="5" name="Up Arrow 4"/>
          <p:cNvSpPr/>
          <p:nvPr/>
        </p:nvSpPr>
        <p:spPr>
          <a:xfrm>
            <a:off x="3995936" y="5877272"/>
            <a:ext cx="1440160" cy="576064"/>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9905043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Focus Group Window</a:t>
            </a:r>
            <a:endParaRPr lang="en-US" dirty="0"/>
          </a:p>
        </p:txBody>
      </p:sp>
      <p:pic>
        <p:nvPicPr>
          <p:cNvPr id="4" name="Content Placeholder 3"/>
          <p:cNvPicPr>
            <a:picLocks noGrp="1" noChangeAspect="1"/>
          </p:cNvPicPr>
          <p:nvPr>
            <p:ph idx="1"/>
          </p:nvPr>
        </p:nvPicPr>
        <p:blipFill>
          <a:blip r:embed="rId2"/>
          <a:stretch>
            <a:fillRect/>
          </a:stretch>
        </p:blipFill>
        <p:spPr>
          <a:xfrm>
            <a:off x="457200" y="1844824"/>
            <a:ext cx="7499176" cy="4608512"/>
          </a:xfrm>
          <a:prstGeom prst="rect">
            <a:avLst/>
          </a:prstGeom>
        </p:spPr>
      </p:pic>
      <p:sp>
        <p:nvSpPr>
          <p:cNvPr id="3" name="Left Arrow 2"/>
          <p:cNvSpPr/>
          <p:nvPr/>
        </p:nvSpPr>
        <p:spPr>
          <a:xfrm>
            <a:off x="7596336" y="2492896"/>
            <a:ext cx="1090464" cy="79208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825933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To add others to the Focus Group:</a:t>
            </a:r>
            <a:endParaRPr lang="en-US" dirty="0"/>
          </a:p>
        </p:txBody>
      </p:sp>
      <p:sp>
        <p:nvSpPr>
          <p:cNvPr id="3" name="Content Placeholder 2"/>
          <p:cNvSpPr>
            <a:spLocks noGrp="1"/>
          </p:cNvSpPr>
          <p:nvPr>
            <p:ph idx="1"/>
          </p:nvPr>
        </p:nvSpPr>
        <p:spPr>
          <a:xfrm>
            <a:off x="457200" y="1600200"/>
            <a:ext cx="8229600" cy="4781128"/>
          </a:xfrm>
        </p:spPr>
        <p:txBody>
          <a:bodyPr>
            <a:normAutofit fontScale="32500" lnSpcReduction="20000"/>
          </a:bodyPr>
          <a:lstStyle/>
          <a:p>
            <a:pPr>
              <a:buNone/>
            </a:pPr>
            <a:r>
              <a:rPr lang="en-US" sz="4900" dirty="0" smtClean="0"/>
              <a:t>Once at least one member has been added, you may also add his or her </a:t>
            </a:r>
            <a:r>
              <a:rPr lang="en-US" sz="4900" b="1" dirty="0" smtClean="0"/>
              <a:t>Ancestors</a:t>
            </a:r>
            <a:r>
              <a:rPr lang="en-US" sz="4900" dirty="0" smtClean="0"/>
              <a:t>, </a:t>
            </a:r>
            <a:r>
              <a:rPr lang="en-US" sz="4900" b="1" dirty="0" smtClean="0"/>
              <a:t>Descendants</a:t>
            </a:r>
            <a:r>
              <a:rPr lang="en-US" sz="4900" dirty="0" smtClean="0"/>
              <a:t>, </a:t>
            </a:r>
            <a:r>
              <a:rPr lang="en-US" sz="4900" b="1" dirty="0" smtClean="0"/>
              <a:t>Spouses</a:t>
            </a:r>
            <a:r>
              <a:rPr lang="en-US" sz="4900" dirty="0" smtClean="0"/>
              <a:t>, and </a:t>
            </a:r>
            <a:r>
              <a:rPr lang="en-US" sz="4900" b="1" dirty="0" smtClean="0"/>
              <a:t>Name Variations</a:t>
            </a:r>
            <a:r>
              <a:rPr lang="en-US" sz="4900" dirty="0" smtClean="0"/>
              <a:t> by checking the boxes in the </a:t>
            </a:r>
            <a:r>
              <a:rPr lang="en-US" sz="4900" b="1" dirty="0" smtClean="0"/>
              <a:t>Focus groups</a:t>
            </a:r>
            <a:r>
              <a:rPr lang="en-US" sz="4900" dirty="0" smtClean="0"/>
              <a:t> window. The number of generations of </a:t>
            </a:r>
            <a:r>
              <a:rPr lang="en-US" sz="4900" b="1" dirty="0" smtClean="0"/>
              <a:t>Ancestors</a:t>
            </a:r>
            <a:r>
              <a:rPr lang="en-US" sz="4900" dirty="0" smtClean="0"/>
              <a:t> and/or </a:t>
            </a:r>
            <a:r>
              <a:rPr lang="en-US" sz="4900" b="1" dirty="0" smtClean="0"/>
              <a:t>Descendants</a:t>
            </a:r>
            <a:r>
              <a:rPr lang="en-US" sz="4900" dirty="0" smtClean="0"/>
              <a:t> to include can also be specified.</a:t>
            </a:r>
          </a:p>
          <a:p>
            <a:pPr>
              <a:buNone/>
            </a:pPr>
            <a:endParaRPr lang="en-US" sz="4900" dirty="0" smtClean="0"/>
          </a:p>
          <a:p>
            <a:pPr>
              <a:buNone/>
            </a:pPr>
            <a:r>
              <a:rPr lang="en-US" sz="4900" dirty="0" smtClean="0"/>
              <a:t>1. Click on an name. Hold &lt;Ctrl&gt; and click if you wish to highlight more than one person. You can select contiguous names by clicking on the first name, holding down &lt;Shift&gt; and clicking on the last name.</a:t>
            </a:r>
          </a:p>
          <a:p>
            <a:pPr>
              <a:buNone/>
            </a:pPr>
            <a:r>
              <a:rPr lang="en-US" sz="4900" dirty="0" smtClean="0"/>
              <a:t>2. Once you have made your selections, check the items you want to add:</a:t>
            </a:r>
          </a:p>
          <a:p>
            <a:pPr>
              <a:buNone/>
            </a:pPr>
            <a:r>
              <a:rPr lang="en-US" sz="4900" dirty="0"/>
              <a:t>·</a:t>
            </a:r>
            <a:r>
              <a:rPr lang="en-US" sz="4900" dirty="0" smtClean="0"/>
              <a:t> </a:t>
            </a:r>
            <a:r>
              <a:rPr lang="en-US" sz="4900" b="1" dirty="0" smtClean="0"/>
              <a:t>Ancestors</a:t>
            </a:r>
            <a:endParaRPr lang="en-US" sz="4900" dirty="0" smtClean="0"/>
          </a:p>
          <a:p>
            <a:pPr>
              <a:buNone/>
            </a:pPr>
            <a:r>
              <a:rPr lang="en-US" sz="4900" dirty="0"/>
              <a:t>·</a:t>
            </a:r>
            <a:r>
              <a:rPr lang="en-US" sz="4900" dirty="0" smtClean="0"/>
              <a:t> </a:t>
            </a:r>
            <a:r>
              <a:rPr lang="en-US" sz="4900" b="1" dirty="0" smtClean="0"/>
              <a:t>Descendants</a:t>
            </a:r>
            <a:endParaRPr lang="en-US" sz="4900" dirty="0" smtClean="0"/>
          </a:p>
          <a:p>
            <a:pPr>
              <a:buNone/>
            </a:pPr>
            <a:r>
              <a:rPr lang="en-US" sz="4900" dirty="0"/>
              <a:t>·</a:t>
            </a:r>
            <a:r>
              <a:rPr lang="en-US" sz="4900" dirty="0" smtClean="0"/>
              <a:t> </a:t>
            </a:r>
            <a:r>
              <a:rPr lang="en-US" sz="4900" b="1" dirty="0" smtClean="0"/>
              <a:t>Spouses</a:t>
            </a:r>
            <a:endParaRPr lang="en-US" sz="4900" dirty="0" smtClean="0"/>
          </a:p>
          <a:p>
            <a:pPr>
              <a:buNone/>
            </a:pPr>
            <a:r>
              <a:rPr lang="en-US" sz="4900" dirty="0"/>
              <a:t>·</a:t>
            </a:r>
            <a:r>
              <a:rPr lang="en-US" sz="4900" dirty="0" smtClean="0"/>
              <a:t> </a:t>
            </a:r>
            <a:r>
              <a:rPr lang="en-US" sz="4900" b="1" dirty="0" smtClean="0"/>
              <a:t>Name variations</a:t>
            </a:r>
            <a:endParaRPr lang="en-US" sz="4900" dirty="0" smtClean="0"/>
          </a:p>
          <a:p>
            <a:pPr>
              <a:buNone/>
            </a:pPr>
            <a:r>
              <a:rPr lang="en-US" sz="4900" dirty="0" smtClean="0"/>
              <a:t>3. Click [Add Others].</a:t>
            </a:r>
          </a:p>
          <a:p>
            <a:pPr>
              <a:buNone/>
            </a:pPr>
            <a:r>
              <a:rPr lang="en-US" sz="4900" dirty="0" smtClean="0"/>
              <a:t> </a:t>
            </a:r>
          </a:p>
          <a:p>
            <a:pPr>
              <a:buNone/>
            </a:pPr>
            <a:r>
              <a:rPr lang="en-US" sz="4900" b="1" dirty="0"/>
              <a:t>NOTE: </a:t>
            </a:r>
            <a:r>
              <a:rPr lang="en-US" sz="4900" dirty="0" smtClean="0"/>
              <a:t>To select all members of the focus group, click [Select All].</a:t>
            </a:r>
          </a:p>
          <a:p>
            <a:pPr>
              <a:buNone/>
            </a:pPr>
            <a:endParaRPr lang="en-US" sz="4900" dirty="0" smtClean="0"/>
          </a:p>
          <a:p>
            <a:pPr>
              <a:buNone/>
            </a:pPr>
            <a:r>
              <a:rPr lang="en-US" sz="4900" b="1" dirty="0"/>
              <a:t>CAUTION:</a:t>
            </a:r>
            <a:r>
              <a:rPr lang="en-US" sz="4900" b="1" dirty="0" smtClean="0"/>
              <a:t> </a:t>
            </a:r>
            <a:r>
              <a:rPr lang="en-US" sz="4900" dirty="0" smtClean="0"/>
              <a:t>Checking </a:t>
            </a:r>
            <a:r>
              <a:rPr lang="en-US" sz="4900" b="1" dirty="0" smtClean="0"/>
              <a:t>Descendants</a:t>
            </a:r>
            <a:r>
              <a:rPr lang="en-US" sz="4900" dirty="0" smtClean="0"/>
              <a:t> and </a:t>
            </a:r>
            <a:r>
              <a:rPr lang="en-US" sz="4900" b="1" dirty="0" smtClean="0"/>
              <a:t>Spouses</a:t>
            </a:r>
            <a:r>
              <a:rPr lang="en-US" sz="4900" dirty="0" smtClean="0"/>
              <a:t> will give you the descendants and spouses of the current members of the </a:t>
            </a:r>
            <a:r>
              <a:rPr lang="en-US" sz="4900" b="1" dirty="0" smtClean="0"/>
              <a:t>Focus Group</a:t>
            </a:r>
            <a:r>
              <a:rPr lang="en-US" sz="4900" dirty="0" smtClean="0"/>
              <a:t>. It will </a:t>
            </a:r>
            <a:r>
              <a:rPr lang="en-US" sz="4900" b="1" i="1" dirty="0" smtClean="0"/>
              <a:t>not</a:t>
            </a:r>
            <a:r>
              <a:rPr lang="en-US" sz="4900" dirty="0" smtClean="0"/>
              <a:t> include the spouses of those descendants. If you want to include their spouses, make a second pass after the descendants have been added and check </a:t>
            </a:r>
            <a:r>
              <a:rPr lang="en-US" sz="4900" b="1" dirty="0" smtClean="0"/>
              <a:t>Spouses</a:t>
            </a:r>
            <a:r>
              <a:rPr lang="en-US" sz="4900" dirty="0" smtClean="0"/>
              <a:t> on that pass.</a:t>
            </a:r>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 Others</a:t>
            </a:r>
            <a:endParaRPr lang="en-US" dirty="0"/>
          </a:p>
        </p:txBody>
      </p:sp>
      <p:pic>
        <p:nvPicPr>
          <p:cNvPr id="4" name="Content Placeholder 3"/>
          <p:cNvPicPr>
            <a:picLocks noGrp="1" noChangeAspect="1"/>
          </p:cNvPicPr>
          <p:nvPr>
            <p:ph idx="1"/>
          </p:nvPr>
        </p:nvPicPr>
        <p:blipFill>
          <a:blip r:embed="rId2"/>
          <a:stretch>
            <a:fillRect/>
          </a:stretch>
        </p:blipFill>
        <p:spPr>
          <a:xfrm>
            <a:off x="457200" y="1844824"/>
            <a:ext cx="7499176" cy="4608512"/>
          </a:xfrm>
          <a:prstGeom prst="rect">
            <a:avLst/>
          </a:prstGeom>
        </p:spPr>
      </p:pic>
      <p:sp>
        <p:nvSpPr>
          <p:cNvPr id="3" name="Left Arrow 2"/>
          <p:cNvSpPr/>
          <p:nvPr/>
        </p:nvSpPr>
        <p:spPr>
          <a:xfrm>
            <a:off x="7551712" y="3068960"/>
            <a:ext cx="1090464" cy="158417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4493101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Removing Members from a Focus Group</a:t>
            </a:r>
            <a:endParaRPr lang="en-US" dirty="0"/>
          </a:p>
        </p:txBody>
      </p:sp>
      <p:sp>
        <p:nvSpPr>
          <p:cNvPr id="3" name="Content Placeholder 2"/>
          <p:cNvSpPr>
            <a:spLocks noGrp="1"/>
          </p:cNvSpPr>
          <p:nvPr>
            <p:ph idx="1"/>
          </p:nvPr>
        </p:nvSpPr>
        <p:spPr/>
        <p:txBody>
          <a:bodyPr/>
          <a:lstStyle/>
          <a:p>
            <a:pPr>
              <a:buNone/>
            </a:pPr>
            <a:r>
              <a:rPr lang="en-US" b="1" dirty="0" smtClean="0"/>
              <a:t>To </a:t>
            </a:r>
            <a:r>
              <a:rPr lang="en-US" b="1" dirty="0"/>
              <a:t>delete all members of a focus group:</a:t>
            </a:r>
            <a:endParaRPr lang="en-US" dirty="0" smtClean="0"/>
          </a:p>
          <a:p>
            <a:pPr lvl="1">
              <a:buNone/>
            </a:pPr>
            <a:r>
              <a:rPr lang="en-US" sz="3200" dirty="0" smtClean="0"/>
              <a:t>Click on [Remove All].</a:t>
            </a:r>
          </a:p>
          <a:p>
            <a:pPr>
              <a:buNone/>
            </a:pPr>
            <a:r>
              <a:rPr lang="en-US" dirty="0" smtClean="0"/>
              <a:t> </a:t>
            </a:r>
          </a:p>
          <a:p>
            <a:pPr>
              <a:buNone/>
            </a:pPr>
            <a:r>
              <a:rPr lang="en-US" b="1" dirty="0"/>
              <a:t>To delete one member or several members of a focus group:</a:t>
            </a:r>
            <a:endParaRPr lang="en-US" dirty="0" smtClean="0"/>
          </a:p>
          <a:p>
            <a:pPr lvl="1">
              <a:buNone/>
            </a:pPr>
            <a:r>
              <a:rPr lang="en-US" sz="3200" dirty="0" smtClean="0"/>
              <a:t>Highlight the name of the member(s) and click on [Remove Selected]. </a:t>
            </a:r>
          </a:p>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Remove members</a:t>
            </a:r>
            <a:endParaRPr lang="en-US" dirty="0"/>
          </a:p>
        </p:txBody>
      </p:sp>
      <p:pic>
        <p:nvPicPr>
          <p:cNvPr id="4" name="Content Placeholder 3"/>
          <p:cNvPicPr>
            <a:picLocks noGrp="1" noChangeAspect="1"/>
          </p:cNvPicPr>
          <p:nvPr>
            <p:ph idx="1"/>
          </p:nvPr>
        </p:nvPicPr>
        <p:blipFill>
          <a:blip r:embed="rId2"/>
          <a:stretch>
            <a:fillRect/>
          </a:stretch>
        </p:blipFill>
        <p:spPr>
          <a:xfrm>
            <a:off x="457200" y="1844824"/>
            <a:ext cx="7499176" cy="4608512"/>
          </a:xfrm>
          <a:prstGeom prst="rect">
            <a:avLst/>
          </a:prstGeom>
        </p:spPr>
      </p:pic>
      <p:sp>
        <p:nvSpPr>
          <p:cNvPr id="3" name="Left Arrow 2"/>
          <p:cNvSpPr/>
          <p:nvPr/>
        </p:nvSpPr>
        <p:spPr>
          <a:xfrm>
            <a:off x="7596336" y="4797152"/>
            <a:ext cx="1090464" cy="1008112"/>
          </a:xfrm>
          <a:prstGeom prst="leftArrow">
            <a:avLst>
              <a:gd name="adj1" fmla="val 50000"/>
              <a:gd name="adj2" fmla="val 4580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6293128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Saving and Loading Focus Groups</a:t>
            </a:r>
            <a:endParaRPr lang="en-US" dirty="0"/>
          </a:p>
        </p:txBody>
      </p:sp>
      <p:sp>
        <p:nvSpPr>
          <p:cNvPr id="3" name="Content Placeholder 2"/>
          <p:cNvSpPr>
            <a:spLocks noGrp="1"/>
          </p:cNvSpPr>
          <p:nvPr>
            <p:ph idx="1"/>
          </p:nvPr>
        </p:nvSpPr>
        <p:spPr/>
        <p:txBody>
          <a:bodyPr>
            <a:normAutofit/>
          </a:bodyPr>
          <a:lstStyle/>
          <a:p>
            <a:pPr>
              <a:buNone/>
            </a:pPr>
            <a:r>
              <a:rPr lang="en-US" b="1" dirty="0" smtClean="0"/>
              <a:t>To </a:t>
            </a:r>
            <a:r>
              <a:rPr lang="en-US" b="1" dirty="0"/>
              <a:t>save a focus group for later recall:</a:t>
            </a:r>
            <a:endParaRPr lang="en-US" dirty="0" smtClean="0"/>
          </a:p>
          <a:p>
            <a:pPr lvl="1">
              <a:buNone/>
            </a:pPr>
            <a:r>
              <a:rPr lang="en-US" sz="3200" dirty="0" smtClean="0"/>
              <a:t>Click on [Save...].</a:t>
            </a:r>
          </a:p>
          <a:p>
            <a:pPr lvl="1">
              <a:buNone/>
            </a:pPr>
            <a:r>
              <a:rPr lang="en-US" sz="3200" dirty="0" smtClean="0"/>
              <a:t>The </a:t>
            </a:r>
            <a:r>
              <a:rPr lang="en-US" sz="3200" dirty="0" smtClean="0">
                <a:hlinkClick r:id="rId3" action="ppaction://hlinkfile"/>
              </a:rPr>
              <a:t>Save group</a:t>
            </a:r>
            <a:r>
              <a:rPr lang="en-US" sz="3200" dirty="0" smtClean="0"/>
              <a:t> window will appear.</a:t>
            </a:r>
          </a:p>
          <a:p>
            <a:pPr>
              <a:buNone/>
            </a:pPr>
            <a:r>
              <a:rPr lang="en-US" dirty="0" smtClean="0"/>
              <a:t> </a:t>
            </a:r>
          </a:p>
          <a:p>
            <a:pPr>
              <a:buNone/>
            </a:pPr>
            <a:r>
              <a:rPr lang="en-US" b="1" dirty="0"/>
              <a:t>To load a saved focus group:</a:t>
            </a:r>
            <a:endParaRPr lang="en-US" dirty="0" smtClean="0"/>
          </a:p>
          <a:p>
            <a:pPr lvl="1">
              <a:buNone/>
            </a:pPr>
            <a:r>
              <a:rPr lang="en-US" sz="3200" dirty="0" smtClean="0"/>
              <a:t>Click on [Load...].</a:t>
            </a:r>
          </a:p>
          <a:p>
            <a:pPr lvl="1">
              <a:buNone/>
            </a:pPr>
            <a:r>
              <a:rPr lang="en-US" sz="3200" dirty="0" smtClean="0"/>
              <a:t>The </a:t>
            </a:r>
            <a:r>
              <a:rPr lang="en-US" sz="3200" dirty="0" smtClean="0">
                <a:hlinkClick r:id="rId4" action="ppaction://hlinkfile"/>
              </a:rPr>
              <a:t>Load group</a:t>
            </a:r>
            <a:r>
              <a:rPr lang="en-US" sz="3200" dirty="0" smtClean="0"/>
              <a:t> window will appear.</a:t>
            </a:r>
          </a:p>
          <a:p>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Load/Save Focus Group</a:t>
            </a:r>
            <a:endParaRPr lang="en-US" dirty="0"/>
          </a:p>
        </p:txBody>
      </p:sp>
      <p:pic>
        <p:nvPicPr>
          <p:cNvPr id="4" name="Content Placeholder 3"/>
          <p:cNvPicPr>
            <a:picLocks noGrp="1" noChangeAspect="1"/>
          </p:cNvPicPr>
          <p:nvPr>
            <p:ph idx="1"/>
          </p:nvPr>
        </p:nvPicPr>
        <p:blipFill>
          <a:blip r:embed="rId2"/>
          <a:stretch>
            <a:fillRect/>
          </a:stretch>
        </p:blipFill>
        <p:spPr>
          <a:xfrm>
            <a:off x="457200" y="1556792"/>
            <a:ext cx="7499176" cy="4608512"/>
          </a:xfrm>
          <a:prstGeom prst="rect">
            <a:avLst/>
          </a:prstGeom>
        </p:spPr>
      </p:pic>
      <p:sp>
        <p:nvSpPr>
          <p:cNvPr id="5" name="Up Arrow 4"/>
          <p:cNvSpPr/>
          <p:nvPr/>
        </p:nvSpPr>
        <p:spPr>
          <a:xfrm>
            <a:off x="4206788" y="6304458"/>
            <a:ext cx="2237420" cy="36004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910196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Book Manager</a:t>
            </a:r>
          </a:p>
        </p:txBody>
      </p:sp>
      <p:sp>
        <p:nvSpPr>
          <p:cNvPr id="3" name="Content Placeholder 2"/>
          <p:cNvSpPr>
            <a:spLocks noGrp="1"/>
          </p:cNvSpPr>
          <p:nvPr>
            <p:ph idx="1"/>
          </p:nvPr>
        </p:nvSpPr>
        <p:spPr>
          <a:xfrm>
            <a:off x="457200" y="1600200"/>
            <a:ext cx="4474840" cy="4525963"/>
          </a:xfrm>
        </p:spPr>
        <p:txBody>
          <a:bodyPr>
            <a:normAutofit fontScale="92500" lnSpcReduction="20000"/>
          </a:bodyPr>
          <a:lstStyle/>
          <a:p>
            <a:pPr marL="0" indent="0">
              <a:buNone/>
            </a:pPr>
            <a:r>
              <a:rPr lang="en-US" dirty="0"/>
              <a:t>Why are you using Book Manager? You have to create the individual reports anyway. Why not just run them individually? Book Manager just runs the set all at once. The only value of Book Manager is when you have to run a set of reports repeatedly, when it automates the running of the whole set</a:t>
            </a:r>
            <a:r>
              <a:rPr lang="en-US" dirty="0" smtClean="0"/>
              <a:t>. Terry </a:t>
            </a:r>
            <a:r>
              <a:rPr lang="en-US" dirty="0" err="1"/>
              <a:t>Reigel</a:t>
            </a:r>
            <a:endParaRPr lang="en-US" dirty="0"/>
          </a:p>
          <a:p>
            <a:endParaRPr lang="en-US" dirty="0"/>
          </a:p>
        </p:txBody>
      </p:sp>
      <p:pic>
        <p:nvPicPr>
          <p:cNvPr id="4" name="Picture 3"/>
          <p:cNvPicPr>
            <a:picLocks noChangeAspect="1"/>
          </p:cNvPicPr>
          <p:nvPr/>
        </p:nvPicPr>
        <p:blipFill>
          <a:blip r:embed="rId2"/>
          <a:stretch>
            <a:fillRect/>
          </a:stretch>
        </p:blipFill>
        <p:spPr>
          <a:xfrm>
            <a:off x="5052060" y="1600200"/>
            <a:ext cx="3634740" cy="4530746"/>
          </a:xfrm>
          <a:prstGeom prst="rect">
            <a:avLst/>
          </a:prstGeom>
        </p:spPr>
      </p:pic>
      <p:sp>
        <p:nvSpPr>
          <p:cNvPr id="5" name="Right Arrow 4"/>
          <p:cNvSpPr/>
          <p:nvPr/>
        </p:nvSpPr>
        <p:spPr>
          <a:xfrm>
            <a:off x="5868144" y="4941168"/>
            <a:ext cx="648072" cy="7200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5248687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971600" y="430018"/>
            <a:ext cx="6624736" cy="6196442"/>
          </a:xfrm>
          <a:prstGeom prst="rect">
            <a:avLst/>
          </a:prstGeom>
        </p:spPr>
      </p:pic>
      <p:sp>
        <p:nvSpPr>
          <p:cNvPr id="5" name="Left Arrow 4"/>
          <p:cNvSpPr/>
          <p:nvPr/>
        </p:nvSpPr>
        <p:spPr>
          <a:xfrm>
            <a:off x="7812360" y="4581128"/>
            <a:ext cx="936104" cy="79208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3454106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Using Focus Groups</a:t>
            </a:r>
            <a:endParaRPr lang="en-US" dirty="0"/>
          </a:p>
        </p:txBody>
      </p:sp>
      <p:sp>
        <p:nvSpPr>
          <p:cNvPr id="3" name="Content Placeholder 2"/>
          <p:cNvSpPr>
            <a:spLocks noGrp="1"/>
          </p:cNvSpPr>
          <p:nvPr>
            <p:ph idx="1"/>
          </p:nvPr>
        </p:nvSpPr>
        <p:spPr/>
        <p:txBody>
          <a:bodyPr/>
          <a:lstStyle/>
          <a:p>
            <a:r>
              <a:rPr lang="en-US" dirty="0" smtClean="0"/>
              <a:t>GEDCOM (or export) part of your dataset</a:t>
            </a:r>
          </a:p>
          <a:p>
            <a:r>
              <a:rPr lang="en-US" dirty="0" smtClean="0"/>
              <a:t>Copy selected individuals to another data set.</a:t>
            </a:r>
          </a:p>
          <a:p>
            <a:r>
              <a:rPr lang="en-US" dirty="0" smtClean="0"/>
              <a:t>Delete a group of People</a:t>
            </a:r>
          </a:p>
          <a:p>
            <a:r>
              <a:rPr lang="en-US" dirty="0" smtClean="0"/>
              <a:t>Search the web for a group of people</a:t>
            </a:r>
          </a:p>
          <a:p>
            <a:pPr lvl="1">
              <a:buNone/>
            </a:pPr>
            <a:r>
              <a:rPr lang="en-US" sz="2400" dirty="0" smtClean="0"/>
              <a:t>(To use a focus group to Search the Web, leave that group selected.)</a:t>
            </a:r>
            <a:endParaRPr lang="en-US" sz="3200" dirty="0" smtClean="0"/>
          </a:p>
          <a:p>
            <a:r>
              <a:rPr lang="en-US" dirty="0" smtClean="0"/>
              <a:t>Reports</a:t>
            </a:r>
          </a:p>
          <a:p>
            <a:r>
              <a:rPr lang="en-US" dirty="0" smtClean="0"/>
              <a:t>Track Changes</a:t>
            </a:r>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GEDCOM</a:t>
            </a:r>
            <a:endParaRPr lang="en-US" dirty="0"/>
          </a:p>
        </p:txBody>
      </p:sp>
      <p:pic>
        <p:nvPicPr>
          <p:cNvPr id="4" name="Content Placeholder 3"/>
          <p:cNvPicPr>
            <a:picLocks noGrp="1" noChangeAspect="1"/>
          </p:cNvPicPr>
          <p:nvPr>
            <p:ph idx="1"/>
          </p:nvPr>
        </p:nvPicPr>
        <p:blipFill>
          <a:blip r:embed="rId2"/>
          <a:stretch>
            <a:fillRect/>
          </a:stretch>
        </p:blipFill>
        <p:spPr>
          <a:xfrm>
            <a:off x="1198310" y="1772816"/>
            <a:ext cx="6614050" cy="4657863"/>
          </a:xfrm>
          <a:prstGeom prst="rect">
            <a:avLst/>
          </a:prstGeom>
        </p:spPr>
      </p:pic>
      <p:sp>
        <p:nvSpPr>
          <p:cNvPr id="7" name="Right Arrow 6"/>
          <p:cNvSpPr/>
          <p:nvPr/>
        </p:nvSpPr>
        <p:spPr>
          <a:xfrm>
            <a:off x="899592" y="4941168"/>
            <a:ext cx="936104" cy="504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4540652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Copy or Delete</a:t>
            </a:r>
            <a:endParaRPr lang="en-US" dirty="0"/>
          </a:p>
        </p:txBody>
      </p:sp>
      <p:pic>
        <p:nvPicPr>
          <p:cNvPr id="5" name="Picture 4"/>
          <p:cNvPicPr>
            <a:picLocks noChangeAspect="1"/>
          </p:cNvPicPr>
          <p:nvPr/>
        </p:nvPicPr>
        <p:blipFill>
          <a:blip r:embed="rId2"/>
          <a:stretch>
            <a:fillRect/>
          </a:stretch>
        </p:blipFill>
        <p:spPr>
          <a:xfrm>
            <a:off x="4794312" y="4479007"/>
            <a:ext cx="3898776" cy="2076450"/>
          </a:xfrm>
          <a:prstGeom prst="rect">
            <a:avLst/>
          </a:prstGeom>
        </p:spPr>
      </p:pic>
      <p:pic>
        <p:nvPicPr>
          <p:cNvPr id="8" name="Picture 7"/>
          <p:cNvPicPr>
            <a:picLocks noChangeAspect="1"/>
          </p:cNvPicPr>
          <p:nvPr/>
        </p:nvPicPr>
        <p:blipFill>
          <a:blip r:embed="rId3"/>
          <a:stretch>
            <a:fillRect/>
          </a:stretch>
        </p:blipFill>
        <p:spPr>
          <a:xfrm>
            <a:off x="457200" y="1164704"/>
            <a:ext cx="4330824" cy="4238625"/>
          </a:xfrm>
          <a:prstGeom prst="rect">
            <a:avLst/>
          </a:prstGeom>
        </p:spPr>
      </p:pic>
      <p:sp>
        <p:nvSpPr>
          <p:cNvPr id="7" name="Left Arrow 6"/>
          <p:cNvSpPr/>
          <p:nvPr/>
        </p:nvSpPr>
        <p:spPr>
          <a:xfrm>
            <a:off x="4127102" y="3847636"/>
            <a:ext cx="1296144" cy="36004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Arrow 8"/>
          <p:cNvSpPr/>
          <p:nvPr/>
        </p:nvSpPr>
        <p:spPr>
          <a:xfrm>
            <a:off x="4111382" y="5517232"/>
            <a:ext cx="648072"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8729817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Search the Web for a Group</a:t>
            </a:r>
            <a:endParaRPr lang="en-US" dirty="0"/>
          </a:p>
        </p:txBody>
      </p:sp>
      <p:pic>
        <p:nvPicPr>
          <p:cNvPr id="4" name="Content Placeholder 3"/>
          <p:cNvPicPr>
            <a:picLocks noGrp="1" noChangeAspect="1"/>
          </p:cNvPicPr>
          <p:nvPr>
            <p:ph idx="1"/>
          </p:nvPr>
        </p:nvPicPr>
        <p:blipFill>
          <a:blip r:embed="rId2"/>
          <a:stretch>
            <a:fillRect/>
          </a:stretch>
        </p:blipFill>
        <p:spPr>
          <a:xfrm>
            <a:off x="866024" y="1916832"/>
            <a:ext cx="7411951" cy="4525963"/>
          </a:xfrm>
          <a:prstGeom prst="rect">
            <a:avLst/>
          </a:prstGeom>
        </p:spPr>
      </p:pic>
      <p:sp>
        <p:nvSpPr>
          <p:cNvPr id="5" name="Left Arrow 4"/>
          <p:cNvSpPr/>
          <p:nvPr/>
        </p:nvSpPr>
        <p:spPr>
          <a:xfrm>
            <a:off x="7531607" y="5445224"/>
            <a:ext cx="792088" cy="64807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8720813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Reports</a:t>
            </a:r>
            <a:endParaRPr lang="en-US" dirty="0"/>
          </a:p>
        </p:txBody>
      </p:sp>
      <p:pic>
        <p:nvPicPr>
          <p:cNvPr id="4" name="Content Placeholder 3"/>
          <p:cNvPicPr>
            <a:picLocks noGrp="1" noChangeAspect="1"/>
          </p:cNvPicPr>
          <p:nvPr>
            <p:ph idx="1"/>
          </p:nvPr>
        </p:nvPicPr>
        <p:blipFill>
          <a:blip r:embed="rId2"/>
          <a:stretch>
            <a:fillRect/>
          </a:stretch>
        </p:blipFill>
        <p:spPr>
          <a:xfrm>
            <a:off x="1475656" y="1600200"/>
            <a:ext cx="6480720" cy="4853136"/>
          </a:xfrm>
          <a:prstGeom prst="rect">
            <a:avLst/>
          </a:prstGeom>
        </p:spPr>
      </p:pic>
      <p:sp>
        <p:nvSpPr>
          <p:cNvPr id="5" name="Right Arrow 4"/>
          <p:cNvSpPr/>
          <p:nvPr/>
        </p:nvSpPr>
        <p:spPr>
          <a:xfrm>
            <a:off x="971600" y="3166100"/>
            <a:ext cx="756084" cy="8640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1749764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Ethics in Genealogy</a:t>
            </a:r>
            <a:endParaRPr lang="en-US" dirty="0"/>
          </a:p>
        </p:txBody>
      </p:sp>
      <p:sp>
        <p:nvSpPr>
          <p:cNvPr id="3" name="Content Placeholder 2"/>
          <p:cNvSpPr>
            <a:spLocks noGrp="1"/>
          </p:cNvSpPr>
          <p:nvPr>
            <p:ph idx="1"/>
          </p:nvPr>
        </p:nvSpPr>
        <p:spPr>
          <a:xfrm>
            <a:off x="457200" y="1600200"/>
            <a:ext cx="8229600" cy="4781128"/>
          </a:xfrm>
        </p:spPr>
        <p:txBody>
          <a:bodyPr>
            <a:normAutofit fontScale="85000" lnSpcReduction="20000"/>
          </a:bodyPr>
          <a:lstStyle/>
          <a:p>
            <a:pPr marL="0" indent="0">
              <a:buNone/>
            </a:pPr>
            <a:r>
              <a:rPr lang="en-US" b="1" dirty="0" smtClean="0"/>
              <a:t>Genealogy </a:t>
            </a:r>
            <a:r>
              <a:rPr lang="en-US" b="1" dirty="0"/>
              <a:t>and Personal Information</a:t>
            </a:r>
          </a:p>
          <a:p>
            <a:pPr marL="0" indent="0">
              <a:buNone/>
            </a:pPr>
            <a:r>
              <a:rPr lang="en-US" dirty="0"/>
              <a:t>By the very nature of genealogy and family research, you will be dealing with personal information about people from both the past and the present. Researchers should respect peoples right to privacy and as such, should never publish personal records (i.e. posting on a web site, etc.) about living individuals.</a:t>
            </a:r>
          </a:p>
          <a:p>
            <a:pPr marL="0" indent="0">
              <a:buNone/>
            </a:pPr>
            <a:r>
              <a:rPr lang="en-US" dirty="0"/>
              <a:t>Genealogists are always striving for the truth, but be aware other members of your family may be less than enthusiastic. There may be certain family details they do not want revealed to the public. Always be aware of these issues and respond to their concerns accordingly</a:t>
            </a:r>
            <a:r>
              <a:rPr lang="en-US" dirty="0" smtClean="0"/>
              <a:t>.</a:t>
            </a:r>
          </a:p>
          <a:p>
            <a:endParaRPr lang="en-US" sz="2100" dirty="0" smtClean="0"/>
          </a:p>
          <a:p>
            <a:r>
              <a:rPr lang="en-US" sz="2100" dirty="0" smtClean="0"/>
              <a:t>Copyright </a:t>
            </a:r>
            <a:r>
              <a:rPr lang="en-US" sz="2100" dirty="0"/>
              <a:t>© 2018 The Simcoe County Branch of The Ontario Genealogical Society. </a:t>
            </a:r>
          </a:p>
        </p:txBody>
      </p:sp>
    </p:spTree>
    <p:extLst>
      <p:ext uri="{BB962C8B-B14F-4D97-AF65-F5344CB8AC3E}">
        <p14:creationId xmlns:p14="http://schemas.microsoft.com/office/powerpoint/2010/main" val="15622836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Book Manager</a:t>
            </a:r>
          </a:p>
        </p:txBody>
      </p:sp>
      <p:pic>
        <p:nvPicPr>
          <p:cNvPr id="4" name="Content Placeholder 3"/>
          <p:cNvPicPr>
            <a:picLocks noGrp="1" noChangeAspect="1"/>
          </p:cNvPicPr>
          <p:nvPr>
            <p:ph idx="1"/>
          </p:nvPr>
        </p:nvPicPr>
        <p:blipFill>
          <a:blip r:embed="rId2"/>
          <a:stretch>
            <a:fillRect/>
          </a:stretch>
        </p:blipFill>
        <p:spPr>
          <a:xfrm>
            <a:off x="457200" y="1600200"/>
            <a:ext cx="8229600" cy="4853136"/>
          </a:xfrm>
          <a:prstGeom prst="rect">
            <a:avLst/>
          </a:prstGeom>
        </p:spPr>
      </p:pic>
    </p:spTree>
    <p:extLst>
      <p:ext uri="{BB962C8B-B14F-4D97-AF65-F5344CB8AC3E}">
        <p14:creationId xmlns:p14="http://schemas.microsoft.com/office/powerpoint/2010/main" val="13955128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Book Manager</a:t>
            </a:r>
          </a:p>
        </p:txBody>
      </p:sp>
      <p:sp>
        <p:nvSpPr>
          <p:cNvPr id="3" name="Content Placeholder 2"/>
          <p:cNvSpPr>
            <a:spLocks noGrp="1"/>
          </p:cNvSpPr>
          <p:nvPr>
            <p:ph idx="1"/>
          </p:nvPr>
        </p:nvSpPr>
        <p:spPr>
          <a:xfrm>
            <a:off x="457200" y="1600200"/>
            <a:ext cx="8229600" cy="4997152"/>
          </a:xfrm>
        </p:spPr>
        <p:txBody>
          <a:bodyPr>
            <a:normAutofit fontScale="70000" lnSpcReduction="20000"/>
          </a:bodyPr>
          <a:lstStyle/>
          <a:p>
            <a:pPr marL="0" indent="0">
              <a:buNone/>
            </a:pPr>
            <a:r>
              <a:rPr lang="en-US" sz="3400" dirty="0" smtClean="0"/>
              <a:t>The </a:t>
            </a:r>
            <a:r>
              <a:rPr lang="en-US" sz="3400" b="1" dirty="0"/>
              <a:t>Book Manager </a:t>
            </a:r>
            <a:r>
              <a:rPr lang="en-US" sz="3400" dirty="0"/>
              <a:t>provides a method by which you can bind several </a:t>
            </a:r>
            <a:r>
              <a:rPr lang="en-US" sz="3400" b="1" dirty="0"/>
              <a:t>Report Definitions</a:t>
            </a:r>
            <a:r>
              <a:rPr lang="en-US" sz="3400" dirty="0"/>
              <a:t> together so that they run in a sequence. </a:t>
            </a:r>
            <a:endParaRPr lang="en-US" sz="3400" dirty="0" smtClean="0"/>
          </a:p>
          <a:p>
            <a:pPr marL="0" indent="0">
              <a:buNone/>
            </a:pPr>
            <a:r>
              <a:rPr lang="en-US" sz="3400" dirty="0" smtClean="0"/>
              <a:t>You </a:t>
            </a:r>
            <a:r>
              <a:rPr lang="en-US" sz="3400" dirty="0"/>
              <a:t>can therefore construct a book consisting of several different reports. For example, the book might contain different narrative reports in various sequences, pedigree charts showing the relationships, and various other reports. While this capability was built into TMG previously, now you can save this structure in a book so that you don't have to re-do the steps each time you print. </a:t>
            </a:r>
            <a:endParaRPr lang="en-US" sz="3400" dirty="0" smtClean="0"/>
          </a:p>
          <a:p>
            <a:pPr marL="0" indent="0">
              <a:buNone/>
            </a:pPr>
            <a:r>
              <a:rPr lang="en-US" sz="3400" dirty="0" smtClean="0"/>
              <a:t>Another </a:t>
            </a:r>
            <a:r>
              <a:rPr lang="en-US" sz="3400" dirty="0"/>
              <a:t>possible use would be to run a series of </a:t>
            </a:r>
            <a:r>
              <a:rPr lang="en-US" sz="3400" b="1" dirty="0"/>
              <a:t>List of People</a:t>
            </a:r>
            <a:r>
              <a:rPr lang="en-US" sz="3400" dirty="0"/>
              <a:t> or </a:t>
            </a:r>
            <a:r>
              <a:rPr lang="en-US" sz="3400" b="1" dirty="0"/>
              <a:t>List of Events</a:t>
            </a:r>
            <a:r>
              <a:rPr lang="en-US" sz="3400" dirty="0"/>
              <a:t> reports, each changing the value of a certain flag for a different group of people by means of the </a:t>
            </a:r>
            <a:r>
              <a:rPr lang="en-US" sz="3400" b="1" dirty="0"/>
              <a:t>Secondary Output</a:t>
            </a:r>
            <a:r>
              <a:rPr lang="en-US" sz="3400" dirty="0"/>
              <a:t> tab. For instance, if you had a flag with values A, K, R, and W to record family membership, you could periodically run a "book" that would set all these values.</a:t>
            </a:r>
          </a:p>
          <a:p>
            <a:endParaRPr lang="en-US" dirty="0"/>
          </a:p>
        </p:txBody>
      </p:sp>
    </p:spTree>
    <p:extLst>
      <p:ext uri="{BB962C8B-B14F-4D97-AF65-F5344CB8AC3E}">
        <p14:creationId xmlns:p14="http://schemas.microsoft.com/office/powerpoint/2010/main" val="2738554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Installing on New Computer</a:t>
            </a:r>
            <a:endParaRPr lang="en-US" dirty="0"/>
          </a:p>
        </p:txBody>
      </p:sp>
      <p:sp>
        <p:nvSpPr>
          <p:cNvPr id="3" name="Content Placeholder 2"/>
          <p:cNvSpPr>
            <a:spLocks noGrp="1"/>
          </p:cNvSpPr>
          <p:nvPr>
            <p:ph idx="1"/>
          </p:nvPr>
        </p:nvSpPr>
        <p:spPr>
          <a:xfrm>
            <a:off x="457200" y="1600200"/>
            <a:ext cx="8229600" cy="4525963"/>
          </a:xfrm>
        </p:spPr>
        <p:txBody>
          <a:bodyPr>
            <a:normAutofit fontScale="55000" lnSpcReduction="20000"/>
          </a:bodyPr>
          <a:lstStyle/>
          <a:p>
            <a:pPr marL="0" indent="0">
              <a:lnSpc>
                <a:spcPct val="120000"/>
              </a:lnSpc>
              <a:spcBef>
                <a:spcPts val="0"/>
              </a:spcBef>
              <a:spcAft>
                <a:spcPts val="600"/>
              </a:spcAft>
              <a:buNone/>
            </a:pPr>
            <a:r>
              <a:rPr lang="en-US" dirty="0">
                <a:solidFill>
                  <a:srgbClr val="FF0000"/>
                </a:solidFill>
              </a:rPr>
              <a:t>Can someone kind soul give me the instructions for installing </a:t>
            </a:r>
            <a:r>
              <a:rPr lang="en-US" dirty="0" smtClean="0">
                <a:solidFill>
                  <a:srgbClr val="FF0000"/>
                </a:solidFill>
              </a:rPr>
              <a:t>TMG </a:t>
            </a:r>
            <a:r>
              <a:rPr lang="en-US" dirty="0">
                <a:solidFill>
                  <a:srgbClr val="FF0000"/>
                </a:solidFill>
              </a:rPr>
              <a:t>on a new computer. I remember that you needed to do it as an Administrator.</a:t>
            </a:r>
          </a:p>
          <a:p>
            <a:pPr marL="0" indent="0">
              <a:lnSpc>
                <a:spcPct val="120000"/>
              </a:lnSpc>
              <a:spcBef>
                <a:spcPts val="0"/>
              </a:spcBef>
              <a:spcAft>
                <a:spcPts val="600"/>
              </a:spcAft>
              <a:buNone/>
            </a:pPr>
            <a:endParaRPr lang="en-US" dirty="0" smtClean="0"/>
          </a:p>
          <a:p>
            <a:pPr marL="0" indent="0">
              <a:lnSpc>
                <a:spcPct val="120000"/>
              </a:lnSpc>
              <a:spcBef>
                <a:spcPts val="0"/>
              </a:spcBef>
              <a:spcAft>
                <a:spcPts val="1200"/>
              </a:spcAft>
              <a:buNone/>
            </a:pPr>
            <a:r>
              <a:rPr lang="en-US" dirty="0" smtClean="0"/>
              <a:t>Terry </a:t>
            </a:r>
            <a:r>
              <a:rPr lang="en-US" dirty="0" err="1"/>
              <a:t>Reigel</a:t>
            </a:r>
            <a:r>
              <a:rPr lang="en-US" dirty="0"/>
              <a:t> has a good discussion about Moving Data to a New Computer at &lt;</a:t>
            </a:r>
            <a:r>
              <a:rPr lang="en-US" u="sng" dirty="0">
                <a:hlinkClick r:id="rId3"/>
              </a:rPr>
              <a:t>https://</a:t>
            </a:r>
            <a:r>
              <a:rPr lang="en-US" u="sng" dirty="0" smtClean="0">
                <a:hlinkClick r:id="rId3"/>
              </a:rPr>
              <a:t>tmg.reigelridge.com/new-computer-version.htm</a:t>
            </a:r>
            <a:r>
              <a:rPr lang="en-US" dirty="0" smtClean="0"/>
              <a:t>.</a:t>
            </a:r>
            <a:endParaRPr lang="en-US" dirty="0"/>
          </a:p>
          <a:p>
            <a:pPr marL="0" indent="0">
              <a:lnSpc>
                <a:spcPct val="120000"/>
              </a:lnSpc>
              <a:spcBef>
                <a:spcPts val="0"/>
              </a:spcBef>
              <a:spcAft>
                <a:spcPts val="1200"/>
              </a:spcAft>
              <a:buNone/>
            </a:pPr>
            <a:r>
              <a:rPr lang="en-US" dirty="0" smtClean="0"/>
              <a:t>As </a:t>
            </a:r>
            <a:r>
              <a:rPr lang="en-US" dirty="0"/>
              <a:t>for running as Administrator, that is only needed once. After TMG </a:t>
            </a:r>
            <a:r>
              <a:rPr lang="en-US" dirty="0" smtClean="0"/>
              <a:t>is </a:t>
            </a:r>
            <a:r>
              <a:rPr lang="en-US" dirty="0"/>
              <a:t>installed, let it open to the SAMPLE project.   Do this without </a:t>
            </a:r>
            <a:r>
              <a:rPr lang="en-US" dirty="0" smtClean="0"/>
              <a:t>entering </a:t>
            </a:r>
            <a:r>
              <a:rPr lang="en-US" dirty="0"/>
              <a:t>your registration data.  Exit TMG.  Now, re-start TMG as Administrator.  Enter your registration data.  Let TMG open fully </a:t>
            </a:r>
            <a:r>
              <a:rPr lang="en-US" dirty="0" smtClean="0"/>
              <a:t>(</a:t>
            </a:r>
            <a:r>
              <a:rPr lang="en-US" dirty="0"/>
              <a:t>SAMPLE project again) and exit again.   Now start TMG normally.</a:t>
            </a:r>
          </a:p>
          <a:p>
            <a:pPr marL="0" indent="0">
              <a:lnSpc>
                <a:spcPct val="120000"/>
              </a:lnSpc>
              <a:spcBef>
                <a:spcPts val="0"/>
              </a:spcBef>
              <a:spcAft>
                <a:spcPts val="1200"/>
              </a:spcAft>
              <a:buNone/>
            </a:pPr>
            <a:r>
              <a:rPr lang="en-US" dirty="0" smtClean="0"/>
              <a:t>I </a:t>
            </a:r>
            <a:r>
              <a:rPr lang="en-US" dirty="0"/>
              <a:t>would suggesting copying the Backup to the new computer TMG Backup folder.  Also copy the </a:t>
            </a:r>
            <a:r>
              <a:rPr lang="en-US" dirty="0" smtClean="0"/>
              <a:t>Exhibits </a:t>
            </a:r>
            <a:r>
              <a:rPr lang="en-US" dirty="0"/>
              <a:t>to where you want them in the new computer.</a:t>
            </a:r>
          </a:p>
          <a:p>
            <a:pPr marL="0" indent="0">
              <a:lnSpc>
                <a:spcPct val="120000"/>
              </a:lnSpc>
              <a:spcBef>
                <a:spcPts val="0"/>
              </a:spcBef>
              <a:spcAft>
                <a:spcPts val="1200"/>
              </a:spcAft>
              <a:buNone/>
            </a:pPr>
            <a:r>
              <a:rPr lang="en-US" dirty="0" smtClean="0"/>
              <a:t>After </a:t>
            </a:r>
            <a:r>
              <a:rPr lang="en-US" dirty="0"/>
              <a:t>Restoring your project from the Backup, you should check that File Paths in Preferences are </a:t>
            </a:r>
            <a:r>
              <a:rPr lang="en-US" dirty="0" smtClean="0"/>
              <a:t>correct…Lee</a:t>
            </a:r>
            <a:endParaRPr lang="en-US" dirty="0"/>
          </a:p>
        </p:txBody>
      </p:sp>
    </p:spTree>
    <p:extLst>
      <p:ext uri="{BB962C8B-B14F-4D97-AF65-F5344CB8AC3E}">
        <p14:creationId xmlns:p14="http://schemas.microsoft.com/office/powerpoint/2010/main" val="2682203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Merging Similar/Duplicate Tags</a:t>
            </a:r>
            <a:endParaRPr lang="en-US" dirty="0"/>
          </a:p>
        </p:txBody>
      </p:sp>
      <p:sp>
        <p:nvSpPr>
          <p:cNvPr id="3" name="Content Placeholder 2"/>
          <p:cNvSpPr>
            <a:spLocks noGrp="1"/>
          </p:cNvSpPr>
          <p:nvPr>
            <p:ph idx="1"/>
          </p:nvPr>
        </p:nvSpPr>
        <p:spPr/>
        <p:txBody>
          <a:bodyPr>
            <a:normAutofit fontScale="62500" lnSpcReduction="20000"/>
          </a:bodyPr>
          <a:lstStyle/>
          <a:p>
            <a:pPr marL="0" indent="0">
              <a:buNone/>
            </a:pPr>
            <a:r>
              <a:rPr lang="en-US" dirty="0" smtClean="0">
                <a:solidFill>
                  <a:srgbClr val="FF0000"/>
                </a:solidFill>
              </a:rPr>
              <a:t>In </a:t>
            </a:r>
            <a:r>
              <a:rPr lang="en-US" dirty="0">
                <a:solidFill>
                  <a:srgbClr val="FF0000"/>
                </a:solidFill>
              </a:rPr>
              <a:t>the Master Tag Type List, I have several instances of duplicate, </a:t>
            </a:r>
            <a:r>
              <a:rPr lang="en-US" dirty="0" smtClean="0">
                <a:solidFill>
                  <a:srgbClr val="FF0000"/>
                </a:solidFill>
              </a:rPr>
              <a:t> </a:t>
            </a:r>
            <a:r>
              <a:rPr lang="en-US" dirty="0">
                <a:solidFill>
                  <a:srgbClr val="FF0000"/>
                </a:solidFill>
              </a:rPr>
              <a:t>or very similar named tags with exact same sentence.  Most of these </a:t>
            </a:r>
            <a:r>
              <a:rPr lang="en-US" dirty="0" smtClean="0">
                <a:solidFill>
                  <a:srgbClr val="FF0000"/>
                </a:solidFill>
              </a:rPr>
              <a:t> </a:t>
            </a:r>
            <a:r>
              <a:rPr lang="en-US" dirty="0">
                <a:solidFill>
                  <a:srgbClr val="FF0000"/>
                </a:solidFill>
              </a:rPr>
              <a:t>likely occurred from merging datasets.  Is there any way to merge or </a:t>
            </a:r>
            <a:r>
              <a:rPr lang="en-US" dirty="0" smtClean="0">
                <a:solidFill>
                  <a:srgbClr val="FF0000"/>
                </a:solidFill>
              </a:rPr>
              <a:t>combine </a:t>
            </a:r>
            <a:r>
              <a:rPr lang="en-US" dirty="0">
                <a:solidFill>
                  <a:srgbClr val="FF0000"/>
                </a:solidFill>
              </a:rPr>
              <a:t>the duplicate type Tags with same </a:t>
            </a:r>
            <a:r>
              <a:rPr lang="en-US" dirty="0" smtClean="0">
                <a:solidFill>
                  <a:srgbClr val="FF0000"/>
                </a:solidFill>
              </a:rPr>
              <a:t>sentence?</a:t>
            </a:r>
            <a:endParaRPr lang="en-US" dirty="0">
              <a:solidFill>
                <a:srgbClr val="FF0000"/>
              </a:solidFill>
            </a:endParaRPr>
          </a:p>
          <a:p>
            <a:pPr marL="0" indent="0">
              <a:buNone/>
            </a:pPr>
            <a:r>
              <a:rPr lang="en-US" dirty="0"/>
              <a:t>  </a:t>
            </a:r>
          </a:p>
          <a:p>
            <a:pPr marL="0" indent="0">
              <a:buNone/>
            </a:pPr>
            <a:r>
              <a:rPr lang="en-US" dirty="0" smtClean="0"/>
              <a:t> You </a:t>
            </a:r>
            <a:r>
              <a:rPr lang="en-US" dirty="0"/>
              <a:t>can use </a:t>
            </a:r>
            <a:r>
              <a:rPr lang="en-US" dirty="0" smtClean="0"/>
              <a:t>John  </a:t>
            </a:r>
            <a:r>
              <a:rPr lang="en-US" dirty="0"/>
              <a:t>Cardinal's TMG Utility to change Tag Type "A" to Tag Type "B".  So if </a:t>
            </a:r>
            <a:r>
              <a:rPr lang="en-US" dirty="0" smtClean="0"/>
              <a:t>you </a:t>
            </a:r>
            <a:r>
              <a:rPr lang="en-US" dirty="0"/>
              <a:t>have two Tag Types named Resided and Residence that are both </a:t>
            </a:r>
            <a:r>
              <a:rPr lang="en-US" dirty="0" smtClean="0"/>
              <a:t> </a:t>
            </a:r>
            <a:r>
              <a:rPr lang="en-US" dirty="0"/>
              <a:t>essentially the same, select the one to "keep" and use the Utility </a:t>
            </a:r>
            <a:r>
              <a:rPr lang="en-US" dirty="0" smtClean="0"/>
              <a:t> </a:t>
            </a:r>
            <a:r>
              <a:rPr lang="en-US" dirty="0"/>
              <a:t>program's </a:t>
            </a:r>
            <a:r>
              <a:rPr lang="en-US" dirty="0" smtClean="0"/>
              <a:t>Events=Change </a:t>
            </a:r>
            <a:r>
              <a:rPr lang="en-US" dirty="0"/>
              <a:t>Event Type function to change the Resided Tag </a:t>
            </a:r>
            <a:r>
              <a:rPr lang="en-US" dirty="0" smtClean="0"/>
              <a:t> </a:t>
            </a:r>
            <a:r>
              <a:rPr lang="en-US" dirty="0"/>
              <a:t>Type to the Residence Tag Type (or whatever).  You can also change </a:t>
            </a:r>
            <a:r>
              <a:rPr lang="en-US" dirty="0" smtClean="0"/>
              <a:t> </a:t>
            </a:r>
            <a:r>
              <a:rPr lang="en-US" dirty="0"/>
              <a:t>Roles with the same function. if needed.</a:t>
            </a:r>
          </a:p>
          <a:p>
            <a:pPr marL="0" indent="0">
              <a:buNone/>
            </a:pPr>
            <a:r>
              <a:rPr lang="en-US" dirty="0"/>
              <a:t> </a:t>
            </a:r>
          </a:p>
          <a:p>
            <a:pPr marL="0" indent="0">
              <a:buNone/>
            </a:pPr>
            <a:r>
              <a:rPr lang="en-US" dirty="0" smtClean="0"/>
              <a:t> </a:t>
            </a:r>
            <a:r>
              <a:rPr lang="en-US" dirty="0"/>
              <a:t>Be sure to make a backup first.  Also use the Log Only feature the </a:t>
            </a:r>
            <a:r>
              <a:rPr lang="en-US" dirty="0" smtClean="0"/>
              <a:t> </a:t>
            </a:r>
            <a:r>
              <a:rPr lang="en-US" dirty="0"/>
              <a:t>first time that you run the function.  This way, you can review the </a:t>
            </a:r>
            <a:r>
              <a:rPr lang="en-US" dirty="0" smtClean="0"/>
              <a:t> </a:t>
            </a:r>
            <a:r>
              <a:rPr lang="en-US" dirty="0"/>
              <a:t>log report to see if it is what you want.  Then de-select the Log Only </a:t>
            </a:r>
            <a:r>
              <a:rPr lang="en-US" dirty="0" smtClean="0"/>
              <a:t>option </a:t>
            </a:r>
            <a:r>
              <a:rPr lang="en-US" dirty="0"/>
              <a:t>and run the function again "for </a:t>
            </a:r>
            <a:r>
              <a:rPr lang="en-US" dirty="0" smtClean="0"/>
              <a:t>real“… </a:t>
            </a:r>
            <a:r>
              <a:rPr lang="en-US" dirty="0"/>
              <a:t>Lee</a:t>
            </a:r>
          </a:p>
        </p:txBody>
      </p:sp>
    </p:spTree>
    <p:extLst>
      <p:ext uri="{BB962C8B-B14F-4D97-AF65-F5344CB8AC3E}">
        <p14:creationId xmlns:p14="http://schemas.microsoft.com/office/powerpoint/2010/main" val="39959651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Merging Similar/Duplicate Tags</a:t>
            </a:r>
            <a:endParaRPr lang="en-US" dirty="0"/>
          </a:p>
        </p:txBody>
      </p:sp>
      <p:pic>
        <p:nvPicPr>
          <p:cNvPr id="5" name="Content Placeholder 4"/>
          <p:cNvPicPr>
            <a:picLocks noGrp="1" noChangeAspect="1"/>
          </p:cNvPicPr>
          <p:nvPr>
            <p:ph idx="1"/>
          </p:nvPr>
        </p:nvPicPr>
        <p:blipFill>
          <a:blip r:embed="rId3"/>
          <a:stretch>
            <a:fillRect/>
          </a:stretch>
        </p:blipFill>
        <p:spPr>
          <a:xfrm>
            <a:off x="1547664" y="1686719"/>
            <a:ext cx="6048672" cy="4352925"/>
          </a:xfrm>
          <a:prstGeom prst="rect">
            <a:avLst/>
          </a:prstGeom>
        </p:spPr>
      </p:pic>
      <p:sp>
        <p:nvSpPr>
          <p:cNvPr id="6" name="Right Arrow 5"/>
          <p:cNvSpPr/>
          <p:nvPr/>
        </p:nvSpPr>
        <p:spPr>
          <a:xfrm>
            <a:off x="1115616" y="3140968"/>
            <a:ext cx="864096"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991166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5038</TotalTime>
  <Words>2173</Words>
  <Application>Microsoft Office PowerPoint</Application>
  <PresentationFormat>On-screen Show (4:3)</PresentationFormat>
  <Paragraphs>225</Paragraphs>
  <Slides>46</Slides>
  <Notes>15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46</vt:i4>
      </vt:variant>
    </vt:vector>
  </HeadingPairs>
  <TitlesOfParts>
    <vt:vector size="49" baseType="lpstr">
      <vt:lpstr>Arial</vt:lpstr>
      <vt:lpstr>Calibri</vt:lpstr>
      <vt:lpstr>Office Theme</vt:lpstr>
      <vt:lpstr>Mike’s TMG Tips</vt:lpstr>
      <vt:lpstr>History Research Environment (HRE)</vt:lpstr>
      <vt:lpstr>Social Media Update</vt:lpstr>
      <vt:lpstr>Book Manager</vt:lpstr>
      <vt:lpstr>Book Manager</vt:lpstr>
      <vt:lpstr>Book Manager</vt:lpstr>
      <vt:lpstr>Installing on New Computer</vt:lpstr>
      <vt:lpstr>Merging Similar/Duplicate Tags</vt:lpstr>
      <vt:lpstr>Merging Similar/Duplicate Tags</vt:lpstr>
      <vt:lpstr>How to add exhibits?</vt:lpstr>
      <vt:lpstr>How to add exhibits?</vt:lpstr>
      <vt:lpstr>Edit Tags</vt:lpstr>
      <vt:lpstr>Edit Tags</vt:lpstr>
      <vt:lpstr>Edit Tags</vt:lpstr>
      <vt:lpstr>Edit Tags</vt:lpstr>
      <vt:lpstr>Edit Tags</vt:lpstr>
      <vt:lpstr>Edit Tags</vt:lpstr>
      <vt:lpstr>Edit Tags</vt:lpstr>
      <vt:lpstr>Short Place Name</vt:lpstr>
      <vt:lpstr>Short Place Name</vt:lpstr>
      <vt:lpstr>Short Place Name</vt:lpstr>
      <vt:lpstr>Short Place Name</vt:lpstr>
      <vt:lpstr>Short Place Name</vt:lpstr>
      <vt:lpstr>Group Common Birth Places</vt:lpstr>
      <vt:lpstr>Group Common Birth Places</vt:lpstr>
      <vt:lpstr>Focus Group</vt:lpstr>
      <vt:lpstr>Use of Focus Groups</vt:lpstr>
      <vt:lpstr>To display the Focus Group window:</vt:lpstr>
      <vt:lpstr>PowerPoint Presentation</vt:lpstr>
      <vt:lpstr>Adding Members to a Focus Group</vt:lpstr>
      <vt:lpstr>1. Project Explorer</vt:lpstr>
      <vt:lpstr>2. Tag Entry Screen, etc.</vt:lpstr>
      <vt:lpstr>3. Focus Group Window</vt:lpstr>
      <vt:lpstr>To add others to the Focus Group:</vt:lpstr>
      <vt:lpstr>Add Others</vt:lpstr>
      <vt:lpstr>Removing Members from a Focus Group</vt:lpstr>
      <vt:lpstr>Remove members</vt:lpstr>
      <vt:lpstr>Saving and Loading Focus Groups</vt:lpstr>
      <vt:lpstr>Load/Save Focus Group</vt:lpstr>
      <vt:lpstr>PowerPoint Presentation</vt:lpstr>
      <vt:lpstr>Using Focus Groups</vt:lpstr>
      <vt:lpstr>GEDCOM</vt:lpstr>
      <vt:lpstr>Copy or Delete</vt:lpstr>
      <vt:lpstr>Search the Web for a Group</vt:lpstr>
      <vt:lpstr>Reports</vt:lpstr>
      <vt:lpstr>Ethics in Genealogy</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Subject Variable in Sentences</dc:title>
  <dc:creator>Mike More</dc:creator>
  <cp:lastModifiedBy>Michael More</cp:lastModifiedBy>
  <cp:revision>461</cp:revision>
  <dcterms:created xsi:type="dcterms:W3CDTF">2014-05-03T20:45:47Z</dcterms:created>
  <dcterms:modified xsi:type="dcterms:W3CDTF">2018-05-04T15:07:59Z</dcterms:modified>
</cp:coreProperties>
</file>