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40" r:id="rId3"/>
    <p:sldId id="384" r:id="rId4"/>
    <p:sldId id="383" r:id="rId5"/>
    <p:sldId id="385" r:id="rId6"/>
    <p:sldId id="386" r:id="rId7"/>
    <p:sldId id="387" r:id="rId8"/>
    <p:sldId id="388" r:id="rId9"/>
    <p:sldId id="389" r:id="rId10"/>
    <p:sldId id="390" r:id="rId11"/>
    <p:sldId id="394" r:id="rId12"/>
    <p:sldId id="395" r:id="rId13"/>
    <p:sldId id="421" r:id="rId14"/>
    <p:sldId id="422" r:id="rId15"/>
    <p:sldId id="423" r:id="rId16"/>
    <p:sldId id="426" r:id="rId17"/>
    <p:sldId id="427" r:id="rId18"/>
    <p:sldId id="396" r:id="rId19"/>
    <p:sldId id="392" r:id="rId20"/>
    <p:sldId id="391" r:id="rId21"/>
    <p:sldId id="39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2018-09-09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December.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Rootsweb Mailing Lists came back in early </a:t>
            </a:r>
            <a:r>
              <a:rPr lang="en-CA" baseline="0" dirty="0" smtClean="0"/>
              <a:t>March. I’ve shown numbers above to suggest that the TMG Mailing List is probably your best place to get TMG help.</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of the experts in TMG. The first four have websites with useful information on a wide ranges of aspects of TMG</a:t>
            </a:r>
          </a:p>
          <a:p>
            <a:endParaRPr lang="en-US" dirty="0" smtClean="0"/>
          </a:p>
          <a:p>
            <a:r>
              <a:rPr lang="en-US" dirty="0" smtClean="0"/>
              <a:t>Jim </a:t>
            </a:r>
            <a:r>
              <a:rPr lang="en-US" dirty="0" err="1" smtClean="0"/>
              <a:t>Byram</a:t>
            </a:r>
            <a:r>
              <a:rPr lang="en-US" dirty="0" smtClean="0"/>
              <a:t> is a technical expert and he tends to hang</a:t>
            </a:r>
            <a:r>
              <a:rPr lang="en-US" baseline="0" dirty="0" smtClean="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417347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a:p>
        </p:txBody>
      </p:sp>
    </p:spTree>
    <p:extLst>
      <p:ext uri="{BB962C8B-B14F-4D97-AF65-F5344CB8AC3E}">
        <p14:creationId xmlns:p14="http://schemas.microsoft.com/office/powerpoint/2010/main" val="2131742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non primary link is simply ignored by TMG.</a:t>
            </a:r>
            <a:r>
              <a:rPr lang="en-US" baseline="0" dirty="0" smtClean="0"/>
              <a:t> Bernice will not show on reports for Ida </a:t>
            </a:r>
            <a:r>
              <a:rPr lang="en-US" baseline="0" dirty="0" err="1" smtClean="0"/>
              <a:t>Alda</a:t>
            </a:r>
            <a:r>
              <a:rPr lang="en-US" baseline="0" dirty="0" smtClean="0"/>
              <a:t> VACHON, only for Theresa Angel BILLINGS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a:p>
        </p:txBody>
      </p:sp>
    </p:spTree>
    <p:extLst>
      <p:ext uri="{BB962C8B-B14F-4D97-AF65-F5344CB8AC3E}">
        <p14:creationId xmlns:p14="http://schemas.microsoft.com/office/powerpoint/2010/main" val="3161345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Our TMG group, Tri-Valley TMG, worked collaboratively during the course of a couple years to understand "sources." </a:t>
            </a:r>
          </a:p>
          <a:p>
            <a:r>
              <a:rPr lang="en-US" sz="1200" kern="1200" dirty="0" smtClean="0">
                <a:solidFill>
                  <a:schemeClr val="tx1"/>
                </a:solidFill>
                <a:effectLst/>
                <a:latin typeface="+mn-lt"/>
                <a:ea typeface="+mn-ea"/>
                <a:cs typeface="+mn-cs"/>
              </a:rPr>
              <a:t>Eventually, we decided to publish the results of our discussions via Lulu.com, an online on-demand printer to eliminate the need to warehouse printed copies. </a:t>
            </a:r>
          </a:p>
          <a:p>
            <a:r>
              <a:rPr lang="en-US" sz="1200" kern="1200" dirty="0" smtClean="0">
                <a:solidFill>
                  <a:schemeClr val="tx1"/>
                </a:solidFill>
                <a:effectLst/>
                <a:latin typeface="+mn-lt"/>
                <a:ea typeface="+mn-ea"/>
                <a:cs typeface="+mn-cs"/>
              </a:rPr>
              <a:t>We invite you to explore our efforts at</a:t>
            </a:r>
          </a:p>
          <a:p>
            <a:r>
              <a:rPr lang="en-US" sz="1200" kern="1200" dirty="0" smtClean="0">
                <a:solidFill>
                  <a:schemeClr val="tx1"/>
                </a:solidFill>
                <a:effectLst/>
                <a:latin typeface="+mn-lt"/>
                <a:ea typeface="+mn-ea"/>
                <a:cs typeface="+mn-cs"/>
              </a:rPr>
              <a:t>"http://www.lulu.com/shop/tri-valley-tmg-users-group/source-templates-for-the-master-genealogisttm/paperback/product-20673683.html"</a:t>
            </a: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10</a:t>
            </a:fld>
            <a:endParaRPr lang="en-CA"/>
          </a:p>
        </p:txBody>
      </p:sp>
    </p:spTree>
    <p:extLst>
      <p:ext uri="{BB962C8B-B14F-4D97-AF65-F5344CB8AC3E}">
        <p14:creationId xmlns:p14="http://schemas.microsoft.com/office/powerpoint/2010/main" val="1714819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is my standard statement; the second allows me to add information in the memo field; perhaps a unit name. The last applies to those</a:t>
            </a:r>
            <a:r>
              <a:rPr lang="en-US" baseline="0" dirty="0" smtClean="0"/>
              <a:t> who served in the American Revolution and reflects the stamen given in some </a:t>
            </a:r>
            <a:r>
              <a:rPr lang="en-US" baseline="0" dirty="0" err="1" smtClean="0"/>
              <a:t>docuumnets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21</a:t>
            </a:fld>
            <a:endParaRPr lang="en-CA"/>
          </a:p>
        </p:txBody>
      </p:sp>
    </p:spTree>
    <p:extLst>
      <p:ext uri="{BB962C8B-B14F-4D97-AF65-F5344CB8AC3E}">
        <p14:creationId xmlns:p14="http://schemas.microsoft.com/office/powerpoint/2010/main" val="3305852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2018-09-09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lulu.com/shop/tri-valley-tmg-users-group/source-templates-for-th"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sts.rootsweb.ancestry.com/hyperkitty/list/tmg-refugees@rootsweb.com/" TargetMode="External"/><Relationship Id="rId7" Type="http://schemas.openxmlformats.org/officeDocument/2006/relationships/hyperlink" Target="http://www.whollygenes.com/forums201/index.ph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lists.rootsweb.ancestry.com/hyperkitty/list/tmg@rootsweb.com/"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reigelridg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mjh-nm.net/MY_WAY.HTML" TargetMode="External"/><Relationship Id="rId5" Type="http://schemas.openxmlformats.org/officeDocument/2006/relationships/hyperlink" Target="https://www.johncardinal.com/" TargetMode="External"/><Relationship Id="rId4" Type="http://schemas.openxmlformats.org/officeDocument/2006/relationships/hyperlink" Target="http://www.tmgtips.co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jh-nm.net/MY_WAY.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8 Sep2018</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Source Templates for The Master Genealogist(TM</a:t>
            </a:r>
            <a:r>
              <a:rPr lang="en-US" b="1" dirty="0" smtClean="0"/>
              <a:t>)</a:t>
            </a:r>
            <a:endParaRPr lang="en-US" dirty="0"/>
          </a:p>
        </p:txBody>
      </p:sp>
      <p:pic>
        <p:nvPicPr>
          <p:cNvPr id="4" name="Content Placeholder 3"/>
          <p:cNvPicPr>
            <a:picLocks noGrp="1" noChangeAspect="1"/>
          </p:cNvPicPr>
          <p:nvPr>
            <p:ph idx="1"/>
          </p:nvPr>
        </p:nvPicPr>
        <p:blipFill>
          <a:blip r:embed="rId3"/>
          <a:stretch>
            <a:fillRect/>
          </a:stretch>
        </p:blipFill>
        <p:spPr>
          <a:xfrm>
            <a:off x="1403648" y="1600200"/>
            <a:ext cx="6264696" cy="4525963"/>
          </a:xfrm>
          <a:prstGeom prst="rect">
            <a:avLst/>
          </a:prstGeom>
        </p:spPr>
      </p:pic>
      <p:sp>
        <p:nvSpPr>
          <p:cNvPr id="5" name="TextBox 4"/>
          <p:cNvSpPr txBox="1"/>
          <p:nvPr/>
        </p:nvSpPr>
        <p:spPr>
          <a:xfrm>
            <a:off x="0" y="6354445"/>
            <a:ext cx="9144000" cy="276999"/>
          </a:xfrm>
          <a:prstGeom prst="rect">
            <a:avLst/>
          </a:prstGeom>
          <a:noFill/>
        </p:spPr>
        <p:txBody>
          <a:bodyPr wrap="square" rtlCol="0">
            <a:spAutoFit/>
          </a:bodyPr>
          <a:lstStyle/>
          <a:p>
            <a:pPr algn="ctr"/>
            <a:r>
              <a:rPr lang="en-US" sz="1200" dirty="0">
                <a:hlinkClick r:id="rId4"/>
              </a:rPr>
              <a:t>http://</a:t>
            </a:r>
            <a:r>
              <a:rPr lang="en-US" sz="1200" dirty="0" smtClean="0">
                <a:hlinkClick r:id="rId4"/>
              </a:rPr>
              <a:t>www.lulu.com/shop/tri-valley-tmg-users-group/source-templates-for-the-master-genealogisttm/paperback/product-20673683.htm</a:t>
            </a:r>
            <a:endParaRPr lang="en-US" sz="1200" dirty="0"/>
          </a:p>
        </p:txBody>
      </p:sp>
    </p:spTree>
    <p:extLst>
      <p:ext uri="{BB962C8B-B14F-4D97-AF65-F5344CB8AC3E}">
        <p14:creationId xmlns:p14="http://schemas.microsoft.com/office/powerpoint/2010/main" val="831244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TMG and Second Site - bmp versus jpg</a:t>
            </a:r>
          </a:p>
        </p:txBody>
      </p:sp>
      <p:sp>
        <p:nvSpPr>
          <p:cNvPr id="3" name="Content Placeholder 2"/>
          <p:cNvSpPr>
            <a:spLocks noGrp="1"/>
          </p:cNvSpPr>
          <p:nvPr>
            <p:ph idx="1"/>
          </p:nvPr>
        </p:nvSpPr>
        <p:spPr>
          <a:xfrm>
            <a:off x="457200" y="1600200"/>
            <a:ext cx="8229600" cy="4997152"/>
          </a:xfrm>
        </p:spPr>
        <p:txBody>
          <a:bodyPr>
            <a:normAutofit fontScale="25000" lnSpcReduction="20000"/>
          </a:bodyPr>
          <a:lstStyle/>
          <a:p>
            <a:pPr marL="0" indent="0">
              <a:lnSpc>
                <a:spcPct val="120000"/>
              </a:lnSpc>
              <a:spcBef>
                <a:spcPts val="0"/>
              </a:spcBef>
              <a:buNone/>
            </a:pPr>
            <a:r>
              <a:rPr lang="en-US" sz="6400" dirty="0" smtClean="0"/>
              <a:t>BMP </a:t>
            </a:r>
            <a:r>
              <a:rPr lang="en-US" sz="6400" dirty="0"/>
              <a:t>is not a valid image format for use on web pages created by Second Site. When Second Site's image support was implemented, the valid web page image types were JPG, PNG, and GIF</a:t>
            </a:r>
            <a:r>
              <a:rPr lang="en-US" sz="6400" dirty="0" smtClean="0"/>
              <a:t>.</a:t>
            </a:r>
          </a:p>
          <a:p>
            <a:pPr marL="0" indent="0">
              <a:lnSpc>
                <a:spcPct val="120000"/>
              </a:lnSpc>
              <a:spcBef>
                <a:spcPts val="0"/>
              </a:spcBef>
              <a:buNone/>
            </a:pPr>
            <a:endParaRPr lang="en-US" sz="6400" dirty="0"/>
          </a:p>
          <a:p>
            <a:pPr marL="0" indent="0" algn="ctr">
              <a:lnSpc>
                <a:spcPct val="120000"/>
              </a:lnSpc>
              <a:spcBef>
                <a:spcPts val="0"/>
              </a:spcBef>
              <a:buNone/>
            </a:pPr>
            <a:r>
              <a:rPr lang="en-US" sz="6400" dirty="0"/>
              <a:t>***So, if you intend to use Second Site, you should not use BMP exhibits.***</a:t>
            </a:r>
          </a:p>
          <a:p>
            <a:pPr marL="0" indent="0">
              <a:lnSpc>
                <a:spcPct val="120000"/>
              </a:lnSpc>
              <a:spcBef>
                <a:spcPts val="0"/>
              </a:spcBef>
              <a:buNone/>
            </a:pPr>
            <a:r>
              <a:rPr lang="en-US" sz="6400" dirty="0"/>
              <a:t> </a:t>
            </a:r>
          </a:p>
          <a:p>
            <a:pPr marL="0" indent="0">
              <a:lnSpc>
                <a:spcPct val="120000"/>
              </a:lnSpc>
              <a:spcBef>
                <a:spcPts val="0"/>
              </a:spcBef>
              <a:buNone/>
            </a:pPr>
            <a:r>
              <a:rPr lang="en-US" sz="6400" dirty="0" smtClean="0"/>
              <a:t>For </a:t>
            </a:r>
            <a:r>
              <a:rPr lang="en-US" sz="6400" dirty="0"/>
              <a:t>most pictures, i.e., digital (or scanned) photographs, you should use </a:t>
            </a:r>
            <a:r>
              <a:rPr lang="en-US" sz="6400" dirty="0" smtClean="0"/>
              <a:t>JPG. The </a:t>
            </a:r>
            <a:r>
              <a:rPr lang="en-US" sz="6400" dirty="0"/>
              <a:t>JPG version of a BMP file will be much smaller than the BMP file. JPG will lose some detail during compression, but the difference is usually not visible to the eye if you use </a:t>
            </a:r>
            <a:r>
              <a:rPr lang="en-US" sz="6400" dirty="0" smtClean="0"/>
              <a:t>the </a:t>
            </a:r>
            <a:r>
              <a:rPr lang="en-US" sz="6400" dirty="0"/>
              <a:t>lesser compression settings.</a:t>
            </a:r>
          </a:p>
          <a:p>
            <a:pPr marL="0" indent="0">
              <a:lnSpc>
                <a:spcPct val="120000"/>
              </a:lnSpc>
              <a:spcBef>
                <a:spcPts val="0"/>
              </a:spcBef>
              <a:buNone/>
            </a:pPr>
            <a:r>
              <a:rPr lang="en-US" sz="6400" dirty="0"/>
              <a:t> </a:t>
            </a:r>
          </a:p>
          <a:p>
            <a:pPr marL="0" indent="0">
              <a:lnSpc>
                <a:spcPct val="120000"/>
              </a:lnSpc>
              <a:spcBef>
                <a:spcPts val="0"/>
              </a:spcBef>
              <a:buNone/>
            </a:pPr>
            <a:r>
              <a:rPr lang="en-US" sz="6400" dirty="0"/>
              <a:t>If you are concerned about losing detail, perhaps with the image of a scanned document, you can use PNG. The "full color" PNG format will compress the image but will not lose any detail. There are also versions of PNG that restrict the color palette. Those versions will lose some detail, but in a different way than with JPG, and the difference makes color-palette-compressed PNG images more suitable than JPG for scanned documents. PNG images support transparency, i.e., some pixels in the image will be invisible and allow the background to show through. That's typically not a requirement for exhibit images. </a:t>
            </a:r>
            <a:endParaRPr lang="en-US" sz="6400" dirty="0" smtClean="0"/>
          </a:p>
          <a:p>
            <a:pPr marL="0" indent="0">
              <a:lnSpc>
                <a:spcPct val="120000"/>
              </a:lnSpc>
              <a:spcBef>
                <a:spcPts val="0"/>
              </a:spcBef>
              <a:buNone/>
            </a:pPr>
            <a:endParaRPr lang="en-US" sz="6400" dirty="0"/>
          </a:p>
          <a:p>
            <a:pPr marL="0" indent="0">
              <a:lnSpc>
                <a:spcPct val="120000"/>
              </a:lnSpc>
              <a:spcBef>
                <a:spcPts val="0"/>
              </a:spcBef>
              <a:buNone/>
            </a:pPr>
            <a:r>
              <a:rPr lang="en-US" sz="6400" dirty="0" smtClean="0"/>
              <a:t>GIF </a:t>
            </a:r>
            <a:r>
              <a:rPr lang="en-US" sz="6400" dirty="0"/>
              <a:t>is similar to a PNG image that is limited to 256 different colors. I'd stick with either PNG or </a:t>
            </a:r>
            <a:r>
              <a:rPr lang="en-US" sz="6400" dirty="0" smtClean="0"/>
              <a:t>JPG.</a:t>
            </a:r>
          </a:p>
          <a:p>
            <a:pPr marL="0" indent="0">
              <a:buNone/>
            </a:pPr>
            <a:endParaRPr lang="en-US" dirty="0"/>
          </a:p>
          <a:p>
            <a:pPr marL="0" indent="0">
              <a:buNone/>
            </a:pPr>
            <a:r>
              <a:rPr lang="en-US" sz="6400" dirty="0" smtClean="0"/>
              <a:t>- John Cardinal, Jul 2015</a:t>
            </a:r>
            <a:endParaRPr lang="en-US" sz="6400" dirty="0"/>
          </a:p>
        </p:txBody>
      </p:sp>
    </p:spTree>
    <p:extLst>
      <p:ext uri="{BB962C8B-B14F-4D97-AF65-F5344CB8AC3E}">
        <p14:creationId xmlns:p14="http://schemas.microsoft.com/office/powerpoint/2010/main" val="3596350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TMG shows non-current sibling spouse</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The spouse </a:t>
            </a:r>
            <a:r>
              <a:rPr lang="en-US" dirty="0"/>
              <a:t>that appears in the Children and Siblings windows is the "last viewed spouse." But this term has a very specific meaning. It means the last spouse in the Family or Tree views. So if you've been looking at/working with spouse 3 most recently - then you'll see spouse 3 listed  - but if you then view or work with spouse 1, then next time you'll see spouse 1 listed.</a:t>
            </a:r>
          </a:p>
          <a:p>
            <a:pPr marL="0" indent="0">
              <a:buNone/>
            </a:pPr>
            <a:endParaRPr lang="en-US" dirty="0" smtClean="0"/>
          </a:p>
          <a:p>
            <a:pPr marL="0" indent="0">
              <a:buNone/>
            </a:pPr>
            <a:r>
              <a:rPr lang="en-US" dirty="0" smtClean="0"/>
              <a:t>To </a:t>
            </a:r>
            <a:r>
              <a:rPr lang="en-US" dirty="0"/>
              <a:t>change which spouse it is, make the person with multiple spouses the focus of either the Family or Tree view in the Details window. Then click the Next button at the lower left corner of that window until the desired spouse is displayed. When you return to your regular view that spouse will appear in the Children or Sibling window.</a:t>
            </a:r>
          </a:p>
          <a:p>
            <a:pPr marL="0" indent="0">
              <a:buNone/>
            </a:pPr>
            <a:r>
              <a:rPr lang="en-US" dirty="0"/>
              <a:t> </a:t>
            </a:r>
          </a:p>
          <a:p>
            <a:pPr marL="0" indent="0">
              <a:buNone/>
            </a:pPr>
            <a:r>
              <a:rPr lang="en-US" dirty="0"/>
              <a:t>If you are wondering, no, I don't know how it gets set initially if you haven't used the Tree or Family view. I'd guess it has to do with the order in which the spouses were added to the Project</a:t>
            </a:r>
            <a:r>
              <a:rPr lang="en-US" dirty="0" smtClean="0"/>
              <a:t>.</a:t>
            </a:r>
            <a:endParaRPr lang="en-US" dirty="0"/>
          </a:p>
        </p:txBody>
      </p:sp>
    </p:spTree>
    <p:extLst>
      <p:ext uri="{BB962C8B-B14F-4D97-AF65-F5344CB8AC3E}">
        <p14:creationId xmlns:p14="http://schemas.microsoft.com/office/powerpoint/2010/main" val="1962194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Order Flag</a:t>
            </a:r>
            <a:endParaRPr lang="en-US" dirty="0"/>
          </a:p>
        </p:txBody>
      </p:sp>
      <p:sp>
        <p:nvSpPr>
          <p:cNvPr id="3" name="Content Placeholder 2"/>
          <p:cNvSpPr>
            <a:spLocks noGrp="1"/>
          </p:cNvSpPr>
          <p:nvPr>
            <p:ph idx="1"/>
          </p:nvPr>
        </p:nvSpPr>
        <p:spPr/>
        <p:txBody>
          <a:bodyPr/>
          <a:lstStyle/>
          <a:p>
            <a:pPr marL="0" indent="0">
              <a:buNone/>
            </a:pPr>
            <a:r>
              <a:rPr lang="en-US" dirty="0"/>
              <a:t>The </a:t>
            </a:r>
            <a:r>
              <a:rPr lang="en-US" b="1" dirty="0"/>
              <a:t>Birth order</a:t>
            </a:r>
            <a:r>
              <a:rPr lang="en-US" dirty="0"/>
              <a:t> flag displays the birth order for the children of a couple. This flag is used to number children in certain reports, such as the Family Group Sheet. </a:t>
            </a:r>
            <a:endParaRPr lang="en-US" dirty="0" smtClean="0"/>
          </a:p>
          <a:p>
            <a:pPr marL="0" indent="0">
              <a:buNone/>
            </a:pPr>
            <a:r>
              <a:rPr lang="en-US" dirty="0" smtClean="0"/>
              <a:t>If </a:t>
            </a:r>
            <a:r>
              <a:rPr lang="en-US" dirty="0"/>
              <a:t>a Birth order flag is set, it will override dates and sort dates when sorting children in the order of their birth for reports.</a:t>
            </a:r>
          </a:p>
        </p:txBody>
      </p:sp>
    </p:spTree>
    <p:extLst>
      <p:ext uri="{BB962C8B-B14F-4D97-AF65-F5344CB8AC3E}">
        <p14:creationId xmlns:p14="http://schemas.microsoft.com/office/powerpoint/2010/main" val="1731807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Order Flag</a:t>
            </a:r>
            <a:endParaRPr lang="en-US" dirty="0"/>
          </a:p>
        </p:txBody>
      </p:sp>
      <p:pic>
        <p:nvPicPr>
          <p:cNvPr id="4" name="Content Placeholder 3"/>
          <p:cNvPicPr>
            <a:picLocks noGrp="1" noChangeAspect="1"/>
          </p:cNvPicPr>
          <p:nvPr>
            <p:ph idx="1"/>
          </p:nvPr>
        </p:nvPicPr>
        <p:blipFill>
          <a:blip r:embed="rId2"/>
          <a:stretch>
            <a:fillRect/>
          </a:stretch>
        </p:blipFill>
        <p:spPr>
          <a:xfrm>
            <a:off x="457201" y="1700808"/>
            <a:ext cx="8229600" cy="4464495"/>
          </a:xfrm>
          <a:prstGeom prst="rect">
            <a:avLst/>
          </a:prstGeom>
        </p:spPr>
      </p:pic>
      <p:cxnSp>
        <p:nvCxnSpPr>
          <p:cNvPr id="7" name="Elbow Connector 6"/>
          <p:cNvCxnSpPr/>
          <p:nvPr/>
        </p:nvCxnSpPr>
        <p:spPr>
          <a:xfrm rot="5400000">
            <a:off x="5364088" y="3501008"/>
            <a:ext cx="2736304" cy="1872208"/>
          </a:xfrm>
          <a:prstGeom prst="bentConnector3">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2038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 edit the birth order flags for the children in a family</a:t>
            </a:r>
          </a:p>
        </p:txBody>
      </p:sp>
      <p:sp>
        <p:nvSpPr>
          <p:cNvPr id="3" name="Content Placeholder 2"/>
          <p:cNvSpPr>
            <a:spLocks noGrp="1"/>
          </p:cNvSpPr>
          <p:nvPr>
            <p:ph idx="1"/>
          </p:nvPr>
        </p:nvSpPr>
        <p:spPr/>
        <p:txBody>
          <a:bodyPr>
            <a:normAutofit fontScale="70000" lnSpcReduction="20000"/>
          </a:bodyPr>
          <a:lstStyle/>
          <a:p>
            <a:endParaRPr lang="en-US" dirty="0"/>
          </a:p>
          <a:p>
            <a:pPr marL="0" indent="0">
              <a:lnSpc>
                <a:spcPct val="120000"/>
              </a:lnSpc>
              <a:spcBef>
                <a:spcPts val="0"/>
              </a:spcBef>
              <a:buNone/>
            </a:pPr>
            <a:r>
              <a:rPr lang="en-US" dirty="0"/>
              <a:t>1.  Make one of the children the Subject in the Details window.</a:t>
            </a:r>
          </a:p>
          <a:p>
            <a:pPr marL="0" indent="0">
              <a:lnSpc>
                <a:spcPct val="120000"/>
              </a:lnSpc>
              <a:spcBef>
                <a:spcPts val="0"/>
              </a:spcBef>
              <a:buNone/>
            </a:pPr>
            <a:r>
              <a:rPr lang="en-US" dirty="0" smtClean="0"/>
              <a:t>2</a:t>
            </a:r>
            <a:r>
              <a:rPr lang="en-US" dirty="0"/>
              <a:t>.  With the Flags window displayed, double-click on the Birth order flag or right-click and select Edit this flag from the menu.</a:t>
            </a:r>
          </a:p>
          <a:p>
            <a:pPr marL="0" indent="0">
              <a:lnSpc>
                <a:spcPct val="120000"/>
              </a:lnSpc>
              <a:spcBef>
                <a:spcPts val="0"/>
              </a:spcBef>
              <a:buNone/>
            </a:pPr>
            <a:endParaRPr lang="en-US" dirty="0"/>
          </a:p>
          <a:p>
            <a:pPr marL="0" indent="0" algn="ctr">
              <a:lnSpc>
                <a:spcPct val="120000"/>
              </a:lnSpc>
              <a:spcBef>
                <a:spcPts val="0"/>
              </a:spcBef>
              <a:buNone/>
            </a:pPr>
            <a:r>
              <a:rPr lang="en-US" dirty="0"/>
              <a:t>The Birth Order window will appear.</a:t>
            </a:r>
          </a:p>
          <a:p>
            <a:pPr marL="0" indent="0">
              <a:lnSpc>
                <a:spcPct val="120000"/>
              </a:lnSpc>
              <a:spcBef>
                <a:spcPts val="0"/>
              </a:spcBef>
              <a:buNone/>
            </a:pPr>
            <a:endParaRPr lang="en-US" dirty="0"/>
          </a:p>
          <a:p>
            <a:pPr marL="0" indent="0">
              <a:lnSpc>
                <a:spcPct val="120000"/>
              </a:lnSpc>
              <a:spcBef>
                <a:spcPts val="0"/>
              </a:spcBef>
              <a:buNone/>
            </a:pPr>
            <a:r>
              <a:rPr lang="en-US" dirty="0"/>
              <a:t>3. Highlight a child and click on </a:t>
            </a:r>
            <a:r>
              <a:rPr lang="en-US" dirty="0" smtClean="0"/>
              <a:t>           to </a:t>
            </a:r>
            <a:r>
              <a:rPr lang="en-US" dirty="0"/>
              <a:t>enter the birth order number.</a:t>
            </a:r>
          </a:p>
          <a:p>
            <a:pPr marL="0" indent="0">
              <a:lnSpc>
                <a:spcPct val="120000"/>
              </a:lnSpc>
              <a:spcBef>
                <a:spcPts val="0"/>
              </a:spcBef>
              <a:buNone/>
            </a:pPr>
            <a:r>
              <a:rPr lang="en-US" dirty="0" smtClean="0"/>
              <a:t>4</a:t>
            </a:r>
            <a:r>
              <a:rPr lang="en-US" dirty="0"/>
              <a:t>. Repeat until all children have been numbered, then click [OK].</a:t>
            </a:r>
          </a:p>
          <a:p>
            <a:pPr marL="0" indent="0">
              <a:lnSpc>
                <a:spcPct val="120000"/>
              </a:lnSpc>
              <a:spcBef>
                <a:spcPts val="0"/>
              </a:spcBef>
              <a:buNone/>
            </a:pPr>
            <a:endParaRPr lang="en-US" dirty="0"/>
          </a:p>
          <a:p>
            <a:pPr marL="0" indent="0" algn="ctr">
              <a:lnSpc>
                <a:spcPct val="120000"/>
              </a:lnSpc>
              <a:spcBef>
                <a:spcPts val="0"/>
              </a:spcBef>
              <a:buNone/>
            </a:pPr>
            <a:r>
              <a:rPr lang="en-US" dirty="0"/>
              <a:t>or</a:t>
            </a:r>
          </a:p>
          <a:p>
            <a:pPr marL="0" indent="0">
              <a:lnSpc>
                <a:spcPct val="120000"/>
              </a:lnSpc>
              <a:spcBef>
                <a:spcPts val="0"/>
              </a:spcBef>
              <a:buNone/>
            </a:pPr>
            <a:endParaRPr lang="en-US" dirty="0"/>
          </a:p>
          <a:p>
            <a:pPr marL="0" indent="0">
              <a:lnSpc>
                <a:spcPct val="120000"/>
              </a:lnSpc>
              <a:spcBef>
                <a:spcPts val="0"/>
              </a:spcBef>
              <a:buNone/>
            </a:pPr>
            <a:r>
              <a:rPr lang="en-US" dirty="0"/>
              <a:t>3. Double-click on a child</a:t>
            </a:r>
            <a:r>
              <a:rPr lang="en-US" dirty="0" smtClean="0"/>
              <a:t>. The </a:t>
            </a:r>
            <a:r>
              <a:rPr lang="en-US" dirty="0"/>
              <a:t>Edit Birth Order window will appear</a:t>
            </a:r>
            <a:r>
              <a:rPr lang="en-US" dirty="0" smtClean="0"/>
              <a:t>.</a:t>
            </a:r>
            <a:endParaRPr lang="en-US" dirty="0"/>
          </a:p>
        </p:txBody>
      </p:sp>
      <p:pic>
        <p:nvPicPr>
          <p:cNvPr id="8" name="Picture 7"/>
          <p:cNvPicPr>
            <a:picLocks noChangeAspect="1"/>
          </p:cNvPicPr>
          <p:nvPr/>
        </p:nvPicPr>
        <p:blipFill>
          <a:blip r:embed="rId2"/>
          <a:stretch>
            <a:fillRect/>
          </a:stretch>
        </p:blipFill>
        <p:spPr>
          <a:xfrm>
            <a:off x="4067944" y="3863181"/>
            <a:ext cx="777999" cy="502920"/>
          </a:xfrm>
          <a:prstGeom prst="rect">
            <a:avLst/>
          </a:prstGeom>
        </p:spPr>
      </p:pic>
    </p:spTree>
    <p:extLst>
      <p:ext uri="{BB962C8B-B14F-4D97-AF65-F5344CB8AC3E}">
        <p14:creationId xmlns:p14="http://schemas.microsoft.com/office/powerpoint/2010/main" val="2184291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Printer Options</a:t>
            </a:r>
            <a:endParaRPr lang="en-US" dirty="0"/>
          </a:p>
        </p:txBody>
      </p:sp>
      <p:sp>
        <p:nvSpPr>
          <p:cNvPr id="3" name="Content Placeholder 2"/>
          <p:cNvSpPr>
            <a:spLocks noGrp="1"/>
          </p:cNvSpPr>
          <p:nvPr>
            <p:ph idx="1"/>
          </p:nvPr>
        </p:nvSpPr>
        <p:spPr/>
        <p:txBody>
          <a:bodyPr/>
          <a:lstStyle/>
          <a:p>
            <a:r>
              <a:rPr lang="en-US" b="1" dirty="0">
                <a:solidFill>
                  <a:srgbClr val="FF0000"/>
                </a:solidFill>
              </a:rPr>
              <a:t>How do I select RTF file generation? Just have PDF or Word options</a:t>
            </a:r>
            <a:r>
              <a:rPr lang="en-US" dirty="0"/>
              <a:t>. </a:t>
            </a:r>
          </a:p>
          <a:p>
            <a:r>
              <a:rPr lang="en-US" dirty="0" smtClean="0"/>
              <a:t>Go to </a:t>
            </a:r>
            <a:r>
              <a:rPr lang="en-US" dirty="0"/>
              <a:t>Preferences &gt; Program Options &gt; Reports and under "Preferred output types" check the box of Rich Text Format. </a:t>
            </a:r>
            <a:br>
              <a:rPr lang="en-US" dirty="0"/>
            </a:br>
            <a:endParaRPr lang="en-US" dirty="0"/>
          </a:p>
        </p:txBody>
      </p:sp>
    </p:spTree>
    <p:extLst>
      <p:ext uri="{BB962C8B-B14F-4D97-AF65-F5344CB8AC3E}">
        <p14:creationId xmlns:p14="http://schemas.microsoft.com/office/powerpoint/2010/main" val="3229587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46141" y="225160"/>
            <a:ext cx="8240659" cy="6300184"/>
          </a:xfrm>
          <a:prstGeom prst="rect">
            <a:avLst/>
          </a:prstGeom>
        </p:spPr>
      </p:pic>
      <p:sp>
        <p:nvSpPr>
          <p:cNvPr id="5" name="Right Arrow 4"/>
          <p:cNvSpPr/>
          <p:nvPr/>
        </p:nvSpPr>
        <p:spPr>
          <a:xfrm>
            <a:off x="179512" y="3429000"/>
            <a:ext cx="792088" cy="484632"/>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flipH="1">
            <a:off x="5940152" y="4581128"/>
            <a:ext cx="1289336" cy="484632"/>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6111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the Text Right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 believe that Wholly Genes intended that the names of churches and schools be entered in the Details field. That's what I do. </a:t>
            </a:r>
            <a:endParaRPr lang="en-US" dirty="0" smtClean="0"/>
          </a:p>
          <a:p>
            <a:pPr marL="0" indent="0">
              <a:buNone/>
            </a:pPr>
            <a:endParaRPr lang="en-US" sz="1700" dirty="0" smtClean="0"/>
          </a:p>
          <a:p>
            <a:pPr marL="0" indent="0">
              <a:buNone/>
            </a:pPr>
            <a:r>
              <a:rPr lang="en-US" dirty="0"/>
              <a:t>Sort Dates </a:t>
            </a:r>
            <a:r>
              <a:rPr lang="en-US" dirty="0" smtClean="0"/>
              <a:t>are used to sequences </a:t>
            </a:r>
            <a:r>
              <a:rPr lang="en-US" dirty="0"/>
              <a:t>the Tag where you want it. If you are using Beginner mode you will have to go to Preferences &gt; Program Options &gt; Data Entry and switch to Advanced mode to see the Sort Dates</a:t>
            </a:r>
            <a:r>
              <a:rPr lang="en-US" dirty="0" smtClean="0"/>
              <a:t>.</a:t>
            </a:r>
          </a:p>
          <a:p>
            <a:pPr marL="0" indent="0">
              <a:buNone/>
            </a:pPr>
            <a:r>
              <a:rPr lang="en-US" dirty="0"/>
              <a:t>-Terry </a:t>
            </a:r>
            <a:r>
              <a:rPr lang="en-US" dirty="0" err="1" smtClean="0"/>
              <a:t>Reigel</a:t>
            </a:r>
            <a:endParaRPr lang="en-US" dirty="0"/>
          </a:p>
          <a:p>
            <a:endParaRPr lang="en-US" dirty="0"/>
          </a:p>
          <a:p>
            <a:endParaRPr lang="en-US" dirty="0"/>
          </a:p>
        </p:txBody>
      </p:sp>
    </p:spTree>
    <p:extLst>
      <p:ext uri="{BB962C8B-B14F-4D97-AF65-F5344CB8AC3E}">
        <p14:creationId xmlns:p14="http://schemas.microsoft.com/office/powerpoint/2010/main" val="3374591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682043" y="1700808"/>
            <a:ext cx="5004757" cy="4525963"/>
          </a:xfrm>
          <a:prstGeom prst="rect">
            <a:avLst/>
          </a:prstGeom>
        </p:spPr>
        <p:style>
          <a:lnRef idx="2">
            <a:schemeClr val="accent2"/>
          </a:lnRef>
          <a:fillRef idx="1">
            <a:schemeClr val="lt1"/>
          </a:fillRef>
          <a:effectRef idx="0">
            <a:schemeClr val="accent2"/>
          </a:effectRef>
          <a:fontRef idx="minor">
            <a:schemeClr val="dk1"/>
          </a:fontRef>
        </p:style>
      </p:pic>
      <p:sp>
        <p:nvSpPr>
          <p:cNvPr id="2" name="Title 1"/>
          <p:cNvSpPr>
            <a:spLocks noGrp="1"/>
          </p:cNvSpPr>
          <p:nvPr>
            <p:ph type="title"/>
          </p:nvPr>
        </p:nvSpPr>
        <p:spPr/>
        <p:txBody>
          <a:bodyPr/>
          <a:lstStyle/>
          <a:p>
            <a:r>
              <a:rPr lang="en-US" dirty="0" smtClean="0"/>
              <a:t>Custom Tags</a:t>
            </a:r>
            <a:endParaRPr lang="en-US" dirty="0"/>
          </a:p>
        </p:txBody>
      </p:sp>
      <p:sp>
        <p:nvSpPr>
          <p:cNvPr id="5" name="Oval 4"/>
          <p:cNvSpPr/>
          <p:nvPr/>
        </p:nvSpPr>
        <p:spPr>
          <a:xfrm>
            <a:off x="5940152" y="2204864"/>
            <a:ext cx="1728192"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7200" y="1988840"/>
            <a:ext cx="3034680" cy="3416320"/>
          </a:xfrm>
          <a:prstGeom prst="rect">
            <a:avLst/>
          </a:prstGeom>
          <a:noFill/>
        </p:spPr>
        <p:txBody>
          <a:bodyPr wrap="square" rtlCol="0">
            <a:spAutoFit/>
          </a:bodyPr>
          <a:lstStyle/>
          <a:p>
            <a:r>
              <a:rPr lang="en-US" sz="2400" dirty="0"/>
              <a:t>TMG comes with a large number of default Tag Types to record various events. It also provides the user the option to create custom Tag Types to suit his or her preferences. </a:t>
            </a:r>
          </a:p>
        </p:txBody>
      </p:sp>
    </p:spTree>
    <p:extLst>
      <p:ext uri="{BB962C8B-B14F-4D97-AF65-F5344CB8AC3E}">
        <p14:creationId xmlns:p14="http://schemas.microsoft.com/office/powerpoint/2010/main" val="1538282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 Tag</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The standard Tags do not include a Military Tag.  It does include a Military-Begin and Military-End Tag -- both of which provide for (but do not require) a Second Principal to be entered.  These would be used for when a person entered or was discharged from military service.  Normally, only the one Principal would be entered although there were times when two (or more) entered service at the same time.  Usually multiple persons entering at the same time were siblings, close friends, even a group from the same community (or closely surrounding communities).</a:t>
            </a:r>
          </a:p>
          <a:p>
            <a:pPr marL="0" indent="0">
              <a:buNone/>
            </a:pPr>
            <a:r>
              <a:rPr lang="en-US" dirty="0"/>
              <a:t> </a:t>
            </a:r>
          </a:p>
          <a:p>
            <a:pPr marL="0" indent="0">
              <a:buNone/>
            </a:pPr>
            <a:r>
              <a:rPr lang="en-US" dirty="0"/>
              <a:t>The Tag Sentence Structure for these Tags begin with "[P] &lt;|and [PO]&gt; ...."  The angle brackets (called Conditional Markers) and the "|" </a:t>
            </a:r>
            <a:r>
              <a:rPr lang="en-US" dirty="0" smtClean="0"/>
              <a:t>marker </a:t>
            </a:r>
            <a:r>
              <a:rPr lang="en-US" dirty="0"/>
              <a:t>meaning "or") signify that the "and [PO]" part is not to be included/printed if the Second Principal is empty. Thus you would read the Sentence Structure as "Subject Principal ...." (when there is no Second Principal) or "Subject Principal and Other Principal ..." (when both Principals are entered).</a:t>
            </a:r>
          </a:p>
          <a:p>
            <a:endParaRPr lang="en-US" dirty="0"/>
          </a:p>
        </p:txBody>
      </p:sp>
    </p:spTree>
    <p:extLst>
      <p:ext uri="{BB962C8B-B14F-4D97-AF65-F5344CB8AC3E}">
        <p14:creationId xmlns:p14="http://schemas.microsoft.com/office/powerpoint/2010/main" val="530387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Military Service Tag</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[P] &lt;|and [PO]&gt; served in the military &lt;[D]&gt; &lt;[L</a:t>
            </a:r>
            <a:r>
              <a:rPr lang="en-US" dirty="0" smtClean="0"/>
              <a:t>]&gt;</a:t>
            </a:r>
          </a:p>
          <a:p>
            <a:r>
              <a:rPr lang="en-US" dirty="0"/>
              <a:t>Jerome Joseph Corcoran served in the military from 24 Feb 1941 to 14 Nov 1945</a:t>
            </a:r>
            <a:endParaRPr lang="en-US" dirty="0" smtClean="0"/>
          </a:p>
          <a:p>
            <a:pPr marL="0" indent="0">
              <a:buNone/>
            </a:pPr>
            <a:endParaRPr lang="en-US" dirty="0"/>
          </a:p>
          <a:p>
            <a:pPr marL="0" indent="0">
              <a:buNone/>
            </a:pPr>
            <a:r>
              <a:rPr lang="en-US" dirty="0"/>
              <a:t>[P] &lt;|and [PO]&gt; served in &lt;[M]&gt; &lt;[D]&gt; &lt;[L</a:t>
            </a:r>
            <a:r>
              <a:rPr lang="en-US" dirty="0" smtClean="0"/>
              <a:t>]&gt;</a:t>
            </a:r>
          </a:p>
          <a:p>
            <a:r>
              <a:rPr lang="en-US" dirty="0"/>
              <a:t>Jerome Joseph Corcoran served in US Army from 24 Feb 1941 to 14 Nov 1945.</a:t>
            </a:r>
            <a:endParaRPr lang="en-US" dirty="0" smtClean="0"/>
          </a:p>
          <a:p>
            <a:pPr marL="0" indent="0">
              <a:buNone/>
            </a:pPr>
            <a:endParaRPr lang="en-US" dirty="0"/>
          </a:p>
          <a:p>
            <a:pPr marL="0" indent="0">
              <a:buNone/>
            </a:pPr>
            <a:r>
              <a:rPr lang="en-US" dirty="0"/>
              <a:t>[P] &lt;|and [PO]&gt; had Revolutionary service &lt;[D]&gt; &lt;[L</a:t>
            </a:r>
            <a:r>
              <a:rPr lang="en-US" dirty="0" smtClean="0"/>
              <a:t>]&gt;</a:t>
            </a:r>
          </a:p>
          <a:p>
            <a:r>
              <a:rPr lang="en-US" dirty="0"/>
              <a:t>Col Roger Billings had Revolutionary service.</a:t>
            </a:r>
          </a:p>
        </p:txBody>
      </p:sp>
    </p:spTree>
    <p:extLst>
      <p:ext uri="{BB962C8B-B14F-4D97-AF65-F5344CB8AC3E}">
        <p14:creationId xmlns:p14="http://schemas.microsoft.com/office/powerpoint/2010/main" val="2949836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HRE newsletter, July </a:t>
            </a:r>
            <a:r>
              <a:rPr lang="en-US" dirty="0" smtClean="0"/>
              <a:t>2018</a:t>
            </a:r>
            <a:endParaRPr lang="en-US" dirty="0"/>
          </a:p>
        </p:txBody>
      </p:sp>
      <p:sp>
        <p:nvSpPr>
          <p:cNvPr id="3" name="Content Placeholder 2"/>
          <p:cNvSpPr>
            <a:spLocks noGrp="1"/>
          </p:cNvSpPr>
          <p:nvPr>
            <p:ph idx="1"/>
          </p:nvPr>
        </p:nvSpPr>
        <p:spPr/>
        <p:txBody>
          <a:bodyPr>
            <a:normAutofit/>
          </a:bodyPr>
          <a:lstStyle/>
          <a:p>
            <a:r>
              <a:rPr lang="en-US" dirty="0"/>
              <a:t>At the end of </a:t>
            </a:r>
            <a:r>
              <a:rPr lang="en-US" dirty="0" smtClean="0"/>
              <a:t>April, locked </a:t>
            </a:r>
            <a:r>
              <a:rPr lang="en-US" dirty="0"/>
              <a:t>down the design of the HRE database – that is, the design of all the database tables and how they all link together. </a:t>
            </a:r>
            <a:endParaRPr lang="en-US" dirty="0" smtClean="0"/>
          </a:p>
          <a:p>
            <a:pPr fontAlgn="base"/>
            <a:r>
              <a:rPr lang="en-US" dirty="0" smtClean="0"/>
              <a:t>The </a:t>
            </a:r>
            <a:r>
              <a:rPr lang="en-US" dirty="0"/>
              <a:t>development team have put together the first real screens of ‘HRE v0.1’ and are starting to flesh out the code behind them.</a:t>
            </a:r>
          </a:p>
          <a:p>
            <a:endParaRPr lang="en-US" dirty="0"/>
          </a:p>
        </p:txBody>
      </p:sp>
    </p:spTree>
    <p:extLst>
      <p:ext uri="{BB962C8B-B14F-4D97-AF65-F5344CB8AC3E}">
        <p14:creationId xmlns:p14="http://schemas.microsoft.com/office/powerpoint/2010/main" val="735271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28800"/>
            <a:ext cx="8229600" cy="4824536"/>
          </a:xfrm>
        </p:spPr>
        <p:txBody>
          <a:bodyPr>
            <a:normAutofit fontScale="70000" lnSpcReduction="20000"/>
          </a:bodyPr>
          <a:lstStyle/>
          <a:p>
            <a:pPr marL="0" indent="0">
              <a:buNone/>
            </a:pPr>
            <a:r>
              <a:rPr lang="en-CA" sz="2800" b="1" dirty="0" smtClean="0"/>
              <a:t>TMG-REFUGEES:</a:t>
            </a:r>
            <a:endParaRPr lang="en-CA" sz="2800" dirty="0"/>
          </a:p>
          <a:p>
            <a:pPr marL="0" indent="0">
              <a:buNone/>
            </a:pPr>
            <a:r>
              <a:rPr lang="en-CA" sz="2900" dirty="0" smtClean="0">
                <a:hlinkClick r:id="rId3"/>
              </a:rPr>
              <a:t>https</a:t>
            </a:r>
            <a:r>
              <a:rPr lang="en-CA" sz="2900" dirty="0">
                <a:hlinkClick r:id="rId3"/>
              </a:rPr>
              <a:t>://lists.rootsweb.ancestry.com/hyperkitty/list/tmg-refugees@rootsweb.com</a:t>
            </a:r>
            <a:r>
              <a:rPr lang="en-CA" sz="2900" dirty="0" smtClean="0"/>
              <a:t>/</a:t>
            </a:r>
          </a:p>
          <a:p>
            <a:pPr marL="800100" lvl="2" indent="0">
              <a:buNone/>
            </a:pPr>
            <a:r>
              <a:rPr lang="en-US" sz="2800" dirty="0" smtClean="0"/>
              <a:t>-1 discussions in July, nothing in August</a:t>
            </a:r>
            <a:endParaRPr lang="en-US" sz="2800" dirty="0"/>
          </a:p>
          <a:p>
            <a:pPr marL="0" indent="0">
              <a:buNone/>
            </a:pPr>
            <a:r>
              <a:rPr lang="en-CA" sz="2800" dirty="0" smtClean="0"/>
              <a:t>Website: </a:t>
            </a:r>
            <a:r>
              <a:rPr lang="en-CA" sz="2800" dirty="0" smtClean="0">
                <a:hlinkClick r:id="rId4"/>
              </a:rPr>
              <a:t>https://sites.google.com/site/tmgrefugees</a:t>
            </a:r>
            <a:r>
              <a:rPr lang="en-CA" sz="2800" dirty="0" smtClean="0"/>
              <a:t/>
            </a:r>
            <a:br>
              <a:rPr lang="en-CA" sz="2800" dirty="0" smtClean="0"/>
            </a:br>
            <a:endParaRPr lang="en-CA" sz="2800" dirty="0" smtClean="0"/>
          </a:p>
          <a:p>
            <a:pPr marL="0" indent="0">
              <a:buNone/>
            </a:pPr>
            <a:r>
              <a:rPr lang="en-CA" sz="2800" b="1" dirty="0" smtClean="0"/>
              <a:t>TMG Facebook Page</a:t>
            </a:r>
            <a:r>
              <a:rPr lang="en-CA" sz="2800" dirty="0" smtClean="0"/>
              <a:t>: No posts since June</a:t>
            </a:r>
          </a:p>
          <a:p>
            <a:pPr marL="0" indent="0">
              <a:buNone/>
            </a:pPr>
            <a:r>
              <a:rPr lang="en-CA" sz="2800" dirty="0" smtClean="0">
                <a:hlinkClick r:id="rId5"/>
              </a:rPr>
              <a:t>https</a:t>
            </a:r>
            <a:r>
              <a:rPr lang="en-CA" sz="2800" dirty="0">
                <a:hlinkClick r:id="rId5"/>
              </a:rPr>
              <a:t>://www.facebook.com/groups/themastergenealogist</a:t>
            </a:r>
            <a:r>
              <a:rPr lang="en-CA" sz="2800" dirty="0" smtClean="0">
                <a:hlinkClick r:id="rId5"/>
              </a:rPr>
              <a:t>/</a:t>
            </a:r>
            <a:endParaRPr lang="en-CA" sz="2800" dirty="0" smtClean="0"/>
          </a:p>
          <a:p>
            <a:pPr marL="0" indent="0">
              <a:buNone/>
            </a:pPr>
            <a:endParaRPr lang="en-CA" sz="2800" dirty="0" smtClean="0"/>
          </a:p>
          <a:p>
            <a:pPr marL="0" indent="0">
              <a:buNone/>
            </a:pPr>
            <a:r>
              <a:rPr lang="en-CA" sz="2800" b="1" dirty="0" smtClean="0"/>
              <a:t>TMG </a:t>
            </a:r>
            <a:r>
              <a:rPr lang="en-CA" sz="2800" b="1" dirty="0"/>
              <a:t>Mailing List </a:t>
            </a:r>
            <a:r>
              <a:rPr lang="en-CA" sz="2900" dirty="0" smtClean="0">
                <a:hlinkClick r:id="rId6"/>
              </a:rPr>
              <a:t>https</a:t>
            </a:r>
            <a:r>
              <a:rPr lang="en-CA" sz="2900" dirty="0">
                <a:hlinkClick r:id="rId6"/>
              </a:rPr>
              <a:t>://lists.rootsweb.ancestry.com/hyperkitty/list/tmg@rootsweb.com</a:t>
            </a:r>
            <a:r>
              <a:rPr lang="en-CA" sz="2900" dirty="0" smtClean="0">
                <a:hlinkClick r:id="rId6"/>
              </a:rPr>
              <a:t>/</a:t>
            </a:r>
            <a:endParaRPr lang="en-CA" sz="2900" dirty="0" smtClean="0"/>
          </a:p>
          <a:p>
            <a:pPr marL="0" indent="0">
              <a:buNone/>
            </a:pPr>
            <a:r>
              <a:rPr lang="en-CA" sz="2800" dirty="0"/>
              <a:t>	</a:t>
            </a:r>
            <a:r>
              <a:rPr lang="en-CA" sz="2800" dirty="0" smtClean="0"/>
              <a:t>-</a:t>
            </a:r>
            <a:r>
              <a:rPr lang="en-US" sz="2800" dirty="0" smtClean="0"/>
              <a:t>41 discussions in August</a:t>
            </a:r>
          </a:p>
          <a:p>
            <a:pPr marL="0" indent="0">
              <a:buNone/>
            </a:pPr>
            <a:endParaRPr lang="en-US" sz="2800" dirty="0"/>
          </a:p>
          <a:p>
            <a:pPr marL="0" indent="0">
              <a:buNone/>
            </a:pPr>
            <a:r>
              <a:rPr lang="en-CA" sz="2800" b="1" dirty="0" smtClean="0"/>
              <a:t>Wholly Genes Forum</a:t>
            </a:r>
          </a:p>
          <a:p>
            <a:pPr marL="0" indent="0">
              <a:buNone/>
            </a:pPr>
            <a:r>
              <a:rPr lang="en-US" sz="2800" dirty="0">
                <a:hlinkClick r:id="rId7"/>
              </a:rPr>
              <a:t>http://www.whollygenes.com/forums201/index.php</a:t>
            </a:r>
            <a:r>
              <a:rPr lang="en-US" sz="2800" dirty="0"/>
              <a:t/>
            </a:r>
            <a:br>
              <a:rPr lang="en-US" sz="2800" dirty="0"/>
            </a:br>
            <a:r>
              <a:rPr lang="en-US" sz="2800" dirty="0" smtClean="0"/>
              <a:t>	</a:t>
            </a:r>
            <a:r>
              <a:rPr lang="en-CA" sz="2800" dirty="0"/>
              <a:t> </a:t>
            </a:r>
            <a:r>
              <a:rPr lang="en-CA" sz="2800" dirty="0" smtClean="0"/>
              <a:t>-</a:t>
            </a:r>
            <a:r>
              <a:rPr lang="en-US" sz="2800" dirty="0" smtClean="0"/>
              <a:t>4 </a:t>
            </a:r>
            <a:r>
              <a:rPr lang="en-US" sz="2800" dirty="0"/>
              <a:t>discussions in </a:t>
            </a:r>
            <a:r>
              <a:rPr lang="en-US" sz="2800" dirty="0" smtClean="0"/>
              <a:t>August</a:t>
            </a:r>
            <a:endParaRPr lang="en-CA" sz="2800" dirty="0" smtClean="0"/>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Expertise</a:t>
            </a:r>
            <a:endParaRPr lang="en-US" dirty="0"/>
          </a:p>
        </p:txBody>
      </p:sp>
      <p:sp>
        <p:nvSpPr>
          <p:cNvPr id="3" name="Content Placeholder 2"/>
          <p:cNvSpPr>
            <a:spLocks noGrp="1"/>
          </p:cNvSpPr>
          <p:nvPr>
            <p:ph idx="1"/>
          </p:nvPr>
        </p:nvSpPr>
        <p:spPr/>
        <p:txBody>
          <a:bodyPr/>
          <a:lstStyle/>
          <a:p>
            <a:pPr fontAlgn="ctr">
              <a:lnSpc>
                <a:spcPct val="150000"/>
              </a:lnSpc>
            </a:pPr>
            <a:r>
              <a:rPr lang="en-US" dirty="0"/>
              <a:t>Terry </a:t>
            </a:r>
            <a:r>
              <a:rPr lang="en-US" dirty="0" err="1" smtClean="0"/>
              <a:t>Reigel</a:t>
            </a:r>
            <a:r>
              <a:rPr lang="en-US" dirty="0" smtClean="0"/>
              <a:t>: </a:t>
            </a:r>
            <a:r>
              <a:rPr lang="en-US" dirty="0" smtClean="0">
                <a:hlinkClick r:id="rId3"/>
              </a:rPr>
              <a:t>http</a:t>
            </a:r>
            <a:r>
              <a:rPr lang="en-US" dirty="0">
                <a:hlinkClick r:id="rId3"/>
              </a:rPr>
              <a:t>://www.reigelridge.com</a:t>
            </a:r>
            <a:endParaRPr lang="en-US" dirty="0" smtClean="0"/>
          </a:p>
          <a:p>
            <a:pPr fontAlgn="ctr">
              <a:lnSpc>
                <a:spcPct val="150000"/>
              </a:lnSpc>
            </a:pPr>
            <a:r>
              <a:rPr lang="en-US" dirty="0"/>
              <a:t>Lee Hoffmann: </a:t>
            </a:r>
            <a:r>
              <a:rPr lang="en-US" dirty="0">
                <a:hlinkClick r:id="rId4"/>
              </a:rPr>
              <a:t>http://www.tmgtips.com/</a:t>
            </a:r>
            <a:endParaRPr lang="en-US" dirty="0" smtClean="0"/>
          </a:p>
          <a:p>
            <a:pPr fontAlgn="ctr">
              <a:lnSpc>
                <a:spcPct val="150000"/>
              </a:lnSpc>
            </a:pPr>
            <a:r>
              <a:rPr lang="en-US" dirty="0"/>
              <a:t>John Cardinal: </a:t>
            </a:r>
            <a:r>
              <a:rPr lang="en-US" dirty="0">
                <a:hlinkClick r:id="rId5"/>
              </a:rPr>
              <a:t>https://www.johncardinal.com/</a:t>
            </a:r>
            <a:endParaRPr lang="en-US" dirty="0" smtClean="0"/>
          </a:p>
          <a:p>
            <a:pPr fontAlgn="ctr">
              <a:lnSpc>
                <a:spcPct val="150000"/>
              </a:lnSpc>
            </a:pPr>
            <a:r>
              <a:rPr lang="en-US" dirty="0"/>
              <a:t>Michael Hannah: </a:t>
            </a:r>
            <a:r>
              <a:rPr lang="en-US" sz="2000" dirty="0">
                <a:hlinkClick r:id="rId6"/>
              </a:rPr>
              <a:t>https://www.mjh-nm.net/MY_WAY.HTML</a:t>
            </a:r>
            <a:endParaRPr lang="en-US" dirty="0" smtClean="0"/>
          </a:p>
          <a:p>
            <a:pPr fontAlgn="ctr">
              <a:lnSpc>
                <a:spcPct val="150000"/>
              </a:lnSpc>
            </a:pPr>
            <a:r>
              <a:rPr lang="en-US" dirty="0" smtClean="0"/>
              <a:t>Jim </a:t>
            </a:r>
            <a:r>
              <a:rPr lang="en-US" dirty="0" err="1" smtClean="0"/>
              <a:t>Byram</a:t>
            </a:r>
            <a:endParaRPr lang="en-US" dirty="0"/>
          </a:p>
        </p:txBody>
      </p:sp>
    </p:spTree>
    <p:extLst>
      <p:ext uri="{BB962C8B-B14F-4D97-AF65-F5344CB8AC3E}">
        <p14:creationId xmlns:p14="http://schemas.microsoft.com/office/powerpoint/2010/main" val="2022897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TMG project opens but “not responding”</a:t>
            </a:r>
          </a:p>
        </p:txBody>
      </p:sp>
      <p:sp>
        <p:nvSpPr>
          <p:cNvPr id="3" name="Content Placeholder 2"/>
          <p:cNvSpPr>
            <a:spLocks noGrp="1"/>
          </p:cNvSpPr>
          <p:nvPr>
            <p:ph idx="1"/>
          </p:nvPr>
        </p:nvSpPr>
        <p:spPr>
          <a:xfrm>
            <a:off x="457200" y="1600201"/>
            <a:ext cx="8291264" cy="2260847"/>
          </a:xfrm>
        </p:spPr>
        <p:txBody>
          <a:bodyPr>
            <a:noAutofit/>
          </a:bodyPr>
          <a:lstStyle/>
          <a:p>
            <a:r>
              <a:rPr lang="en-US" sz="2700" dirty="0"/>
              <a:t>That sounds like you have a screen open, but hidden behind others, waiting for your response. </a:t>
            </a:r>
            <a:endParaRPr lang="en-US" sz="2700" dirty="0" smtClean="0"/>
          </a:p>
          <a:p>
            <a:r>
              <a:rPr lang="en-US" sz="2700" dirty="0" smtClean="0"/>
              <a:t>Use the </a:t>
            </a:r>
            <a:r>
              <a:rPr lang="en-US" sz="2700" dirty="0"/>
              <a:t>"Center the current Window" command on the Windows menu to see if that causes a screen to appear.</a:t>
            </a:r>
          </a:p>
        </p:txBody>
      </p:sp>
      <p:pic>
        <p:nvPicPr>
          <p:cNvPr id="4" name="Picture 3"/>
          <p:cNvPicPr>
            <a:picLocks noChangeAspect="1"/>
          </p:cNvPicPr>
          <p:nvPr/>
        </p:nvPicPr>
        <p:blipFill>
          <a:blip r:embed="rId2"/>
          <a:stretch>
            <a:fillRect/>
          </a:stretch>
        </p:blipFill>
        <p:spPr>
          <a:xfrm>
            <a:off x="899592" y="3717032"/>
            <a:ext cx="6912768" cy="2800350"/>
          </a:xfrm>
          <a:prstGeom prst="rect">
            <a:avLst/>
          </a:prstGeom>
        </p:spPr>
      </p:pic>
      <p:sp>
        <p:nvSpPr>
          <p:cNvPr id="5" name="Left Arrow 4"/>
          <p:cNvSpPr/>
          <p:nvPr/>
        </p:nvSpPr>
        <p:spPr>
          <a:xfrm>
            <a:off x="7020272" y="5761855"/>
            <a:ext cx="1368152"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203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Children</a:t>
            </a:r>
            <a:endParaRPr lang="en-US" dirty="0"/>
          </a:p>
        </p:txBody>
      </p:sp>
      <p:sp>
        <p:nvSpPr>
          <p:cNvPr id="3" name="Content Placeholder 2"/>
          <p:cNvSpPr>
            <a:spLocks noGrp="1"/>
          </p:cNvSpPr>
          <p:nvPr>
            <p:ph idx="1"/>
          </p:nvPr>
        </p:nvSpPr>
        <p:spPr/>
        <p:txBody>
          <a:bodyPr>
            <a:normAutofit lnSpcReduction="10000"/>
          </a:bodyPr>
          <a:lstStyle/>
          <a:p>
            <a:r>
              <a:rPr lang="en-US" dirty="0" smtClean="0"/>
              <a:t>I </a:t>
            </a:r>
            <a:r>
              <a:rPr lang="en-US" dirty="0"/>
              <a:t>have a couple on a Journal report who are showing as the parents of </a:t>
            </a:r>
            <a:r>
              <a:rPr lang="en-US" dirty="0" smtClean="0"/>
              <a:t>two </a:t>
            </a:r>
            <a:r>
              <a:rPr lang="en-US" dirty="0"/>
              <a:t>daughters, when they are his step-children not his bio daughters. I </a:t>
            </a:r>
            <a:r>
              <a:rPr lang="en-US" dirty="0" smtClean="0"/>
              <a:t>have </a:t>
            </a:r>
            <a:r>
              <a:rPr lang="en-US" dirty="0"/>
              <a:t>them tagged as </a:t>
            </a:r>
            <a:r>
              <a:rPr lang="en-US" dirty="0" err="1"/>
              <a:t>Dau-Ste</a:t>
            </a:r>
            <a:r>
              <a:rPr lang="en-US" dirty="0"/>
              <a:t> on his page and he shows as father-</a:t>
            </a:r>
            <a:r>
              <a:rPr lang="en-US" dirty="0" err="1"/>
              <a:t>ste</a:t>
            </a:r>
            <a:r>
              <a:rPr lang="en-US" dirty="0"/>
              <a:t> on </a:t>
            </a:r>
            <a:r>
              <a:rPr lang="en-US" dirty="0" smtClean="0"/>
              <a:t>their </a:t>
            </a:r>
            <a:r>
              <a:rPr lang="en-US" dirty="0"/>
              <a:t>pages. For the purposes of this one report, is there a way, other </a:t>
            </a:r>
            <a:r>
              <a:rPr lang="en-US" dirty="0" smtClean="0"/>
              <a:t>than </a:t>
            </a:r>
            <a:r>
              <a:rPr lang="en-US" dirty="0"/>
              <a:t>changing the tags altogether, to hide these girls? The report is </a:t>
            </a:r>
            <a:r>
              <a:rPr lang="en-US" dirty="0" smtClean="0"/>
              <a:t>for </a:t>
            </a:r>
            <a:r>
              <a:rPr lang="en-US" dirty="0"/>
              <a:t>the father's bio line and the girls are not necessary for this </a:t>
            </a:r>
            <a:r>
              <a:rPr lang="en-US" dirty="0" smtClean="0"/>
              <a:t>narrative</a:t>
            </a:r>
            <a:r>
              <a:rPr lang="en-US" dirty="0"/>
              <a:t>.</a:t>
            </a:r>
          </a:p>
          <a:p>
            <a:endParaRPr lang="en-US" dirty="0"/>
          </a:p>
        </p:txBody>
      </p:sp>
    </p:spTree>
    <p:extLst>
      <p:ext uri="{BB962C8B-B14F-4D97-AF65-F5344CB8AC3E}">
        <p14:creationId xmlns:p14="http://schemas.microsoft.com/office/powerpoint/2010/main" val="414687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457200" y="4259634"/>
            <a:ext cx="7139136" cy="2409825"/>
          </a:xfrm>
          <a:prstGeom prst="rect">
            <a:avLst/>
          </a:prstGeom>
        </p:spPr>
      </p:pic>
      <p:sp>
        <p:nvSpPr>
          <p:cNvPr id="2" name="Title 1"/>
          <p:cNvSpPr>
            <a:spLocks noGrp="1"/>
          </p:cNvSpPr>
          <p:nvPr>
            <p:ph type="title"/>
          </p:nvPr>
        </p:nvSpPr>
        <p:spPr/>
        <p:txBody>
          <a:bodyPr/>
          <a:lstStyle/>
          <a:p>
            <a:r>
              <a:rPr lang="en-US" dirty="0"/>
              <a:t>Step Children</a:t>
            </a:r>
          </a:p>
        </p:txBody>
      </p:sp>
      <p:sp>
        <p:nvSpPr>
          <p:cNvPr id="3" name="Content Placeholder 2"/>
          <p:cNvSpPr>
            <a:spLocks noGrp="1"/>
          </p:cNvSpPr>
          <p:nvPr>
            <p:ph idx="1"/>
          </p:nvPr>
        </p:nvSpPr>
        <p:spPr>
          <a:xfrm>
            <a:off x="457200" y="1600200"/>
            <a:ext cx="8229600" cy="2476872"/>
          </a:xfrm>
        </p:spPr>
        <p:txBody>
          <a:bodyPr>
            <a:normAutofit fontScale="47500" lnSpcReduction="20000"/>
          </a:bodyPr>
          <a:lstStyle/>
          <a:p>
            <a:pPr marL="0" indent="0">
              <a:spcBef>
                <a:spcPts val="0"/>
              </a:spcBef>
              <a:spcAft>
                <a:spcPts val="1200"/>
              </a:spcAft>
              <a:buNone/>
            </a:pPr>
            <a:r>
              <a:rPr lang="en-US" sz="4200" dirty="0"/>
              <a:t>The *</a:t>
            </a:r>
            <a:r>
              <a:rPr lang="en-US" sz="4200" dirty="0" smtClean="0"/>
              <a:t>Name</a:t>
            </a:r>
            <a:r>
              <a:rPr lang="en-US" sz="4200" dirty="0"/>
              <a:t>* of the relationship tag is purely a visual cue to the user.  Any relationship tag set as Primary between the parent and child is </a:t>
            </a:r>
            <a:r>
              <a:rPr lang="en-US" sz="4200" b="1" dirty="0" smtClean="0"/>
              <a:t>always</a:t>
            </a:r>
            <a:r>
              <a:rPr lang="en-US" sz="4200" dirty="0" smtClean="0"/>
              <a:t> </a:t>
            </a:r>
            <a:r>
              <a:rPr lang="en-US" sz="4200" dirty="0"/>
              <a:t>treated as the genetic/bio relationship by TMG</a:t>
            </a:r>
            <a:r>
              <a:rPr lang="en-US" sz="4200" dirty="0" smtClean="0"/>
              <a:t>. I </a:t>
            </a:r>
            <a:r>
              <a:rPr lang="en-US" sz="4200" dirty="0"/>
              <a:t>suspect that you have the step-father showing as the Primary father for each Step-daughter. TMG only looks at the Primary/non-Primary status to determine parent-child </a:t>
            </a:r>
            <a:r>
              <a:rPr lang="en-US" sz="4200" dirty="0" smtClean="0"/>
              <a:t>relationships and does </a:t>
            </a:r>
            <a:r>
              <a:rPr lang="en-US" sz="4200" b="1" dirty="0"/>
              <a:t>not</a:t>
            </a:r>
            <a:r>
              <a:rPr lang="en-US" sz="4200" dirty="0"/>
              <a:t> look at the type of parent-child relationship</a:t>
            </a:r>
            <a:r>
              <a:rPr lang="en-US" sz="4200" dirty="0" smtClean="0"/>
              <a:t>. </a:t>
            </a:r>
            <a:endParaRPr lang="en-US" sz="4200" dirty="0"/>
          </a:p>
          <a:p>
            <a:pPr marL="0" indent="0">
              <a:spcBef>
                <a:spcPts val="0"/>
              </a:spcBef>
              <a:spcAft>
                <a:spcPts val="1200"/>
              </a:spcAft>
              <a:buNone/>
            </a:pPr>
            <a:r>
              <a:rPr lang="en-US" sz="4200" dirty="0" smtClean="0"/>
              <a:t>To </a:t>
            </a:r>
            <a:r>
              <a:rPr lang="en-US" sz="4200" dirty="0"/>
              <a:t>make the relationship non-Primary, highlight the </a:t>
            </a:r>
            <a:r>
              <a:rPr lang="en-US" sz="4200" dirty="0" smtClean="0"/>
              <a:t>“Parent” Tag </a:t>
            </a:r>
            <a:r>
              <a:rPr lang="en-US" sz="4200" dirty="0"/>
              <a:t>and  press the [Asterisk] key.  This will move the </a:t>
            </a:r>
            <a:r>
              <a:rPr lang="en-US" sz="4200" dirty="0" smtClean="0"/>
              <a:t>“Parent” Tag </a:t>
            </a:r>
            <a:r>
              <a:rPr lang="en-US" sz="4200" dirty="0"/>
              <a:t>to the Tag Box as a non-Primary Tag, and the daughter will not appear as </a:t>
            </a:r>
            <a:r>
              <a:rPr lang="en-US" sz="4200" dirty="0" smtClean="0"/>
              <a:t>their child.</a:t>
            </a:r>
            <a:endParaRPr lang="en-US" sz="4200" dirty="0"/>
          </a:p>
        </p:txBody>
      </p:sp>
      <p:sp>
        <p:nvSpPr>
          <p:cNvPr id="6" name="Up Arrow 5"/>
          <p:cNvSpPr/>
          <p:nvPr/>
        </p:nvSpPr>
        <p:spPr>
          <a:xfrm>
            <a:off x="4019882" y="5032498"/>
            <a:ext cx="1008112"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3528" y="5949280"/>
            <a:ext cx="1440160" cy="7201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7663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Children</a:t>
            </a:r>
          </a:p>
        </p:txBody>
      </p:sp>
      <p:sp>
        <p:nvSpPr>
          <p:cNvPr id="3" name="Content Placeholder 2"/>
          <p:cNvSpPr>
            <a:spLocks noGrp="1"/>
          </p:cNvSpPr>
          <p:nvPr>
            <p:ph idx="1"/>
          </p:nvPr>
        </p:nvSpPr>
        <p:spPr>
          <a:xfrm>
            <a:off x="457200" y="1600200"/>
            <a:ext cx="8229600" cy="4925144"/>
          </a:xfrm>
        </p:spPr>
        <p:txBody>
          <a:bodyPr>
            <a:normAutofit fontScale="70000" lnSpcReduction="20000"/>
          </a:bodyPr>
          <a:lstStyle/>
          <a:p>
            <a:pPr marL="0" indent="0">
              <a:spcBef>
                <a:spcPts val="0"/>
              </a:spcBef>
              <a:spcAft>
                <a:spcPts val="1200"/>
              </a:spcAft>
              <a:buNone/>
            </a:pPr>
            <a:r>
              <a:rPr lang="en-US" sz="4200" dirty="0" smtClean="0"/>
              <a:t>The daughter </a:t>
            </a:r>
            <a:r>
              <a:rPr lang="en-US" sz="4200" dirty="0"/>
              <a:t>will also not appear as a </a:t>
            </a:r>
            <a:r>
              <a:rPr lang="en-US" sz="4200" b="1" dirty="0"/>
              <a:t>step-daughter</a:t>
            </a:r>
            <a:r>
              <a:rPr lang="en-US" sz="4200" dirty="0"/>
              <a:t> either.  If you want such a reference, you will need to add a Tag (Note, Anecdote, or whatever) with text  stating the relationship.  Many users create a Custom Tag Type (</a:t>
            </a:r>
            <a:r>
              <a:rPr lang="en-US" sz="4200" dirty="0" smtClean="0"/>
              <a:t>Step-Child) </a:t>
            </a:r>
            <a:r>
              <a:rPr lang="en-US" sz="4200" dirty="0"/>
              <a:t>[similar to the Adoption Tag) with Tag/Witness/Sentences that describe the relationship.</a:t>
            </a:r>
          </a:p>
          <a:p>
            <a:pPr marL="0" indent="0">
              <a:spcBef>
                <a:spcPts val="0"/>
              </a:spcBef>
              <a:spcAft>
                <a:spcPts val="1200"/>
              </a:spcAft>
              <a:buNone/>
            </a:pPr>
            <a:r>
              <a:rPr lang="en-US" sz="4200" dirty="0" smtClean="0"/>
              <a:t>Michael Hannah’s book </a:t>
            </a:r>
            <a:r>
              <a:rPr lang="en-US" sz="4200" dirty="0"/>
              <a:t>has a whole separate chapter on ways to enhance their treatment </a:t>
            </a:r>
            <a:r>
              <a:rPr lang="en-US" sz="4200" dirty="0" smtClean="0"/>
              <a:t>of </a:t>
            </a:r>
            <a:r>
              <a:rPr lang="en-US" sz="4200" dirty="0"/>
              <a:t>step children </a:t>
            </a:r>
            <a:r>
              <a:rPr lang="en-US" sz="4200" dirty="0" smtClean="0"/>
              <a:t>by </a:t>
            </a:r>
            <a:r>
              <a:rPr lang="en-US" sz="4200" dirty="0"/>
              <a:t>both TMG and </a:t>
            </a:r>
            <a:r>
              <a:rPr lang="en-US" sz="4200" dirty="0" err="1"/>
              <a:t>SecondSite</a:t>
            </a:r>
            <a:r>
              <a:rPr lang="en-US" sz="4200" dirty="0" smtClean="0"/>
              <a:t>. </a:t>
            </a:r>
          </a:p>
          <a:p>
            <a:pPr marL="0" indent="0" algn="ctr">
              <a:spcBef>
                <a:spcPts val="0"/>
              </a:spcBef>
              <a:spcAft>
                <a:spcPts val="1200"/>
              </a:spcAft>
              <a:buNone/>
            </a:pPr>
            <a:r>
              <a:rPr lang="en-US" sz="4200" dirty="0" smtClean="0"/>
              <a:t>(</a:t>
            </a:r>
            <a:r>
              <a:rPr lang="en-US" sz="4200" dirty="0">
                <a:solidFill>
                  <a:prstClr val="black"/>
                </a:solidFill>
                <a:hlinkClick r:id="rId3"/>
              </a:rPr>
              <a:t>https://</a:t>
            </a:r>
            <a:r>
              <a:rPr lang="en-US" sz="4200" dirty="0" smtClean="0">
                <a:solidFill>
                  <a:prstClr val="black"/>
                </a:solidFill>
                <a:hlinkClick r:id="rId3"/>
              </a:rPr>
              <a:t>www.mjh-nm.net/MY_WAY.HTM</a:t>
            </a:r>
            <a:r>
              <a:rPr lang="en-US" sz="4200" dirty="0" smtClean="0">
                <a:solidFill>
                  <a:prstClr val="black"/>
                </a:solidFill>
              </a:rPr>
              <a:t>)</a:t>
            </a:r>
            <a:endParaRPr lang="en-US" sz="4200" dirty="0"/>
          </a:p>
          <a:p>
            <a:endParaRPr lang="en-US" dirty="0"/>
          </a:p>
        </p:txBody>
      </p:sp>
    </p:spTree>
    <p:extLst>
      <p:ext uri="{BB962C8B-B14F-4D97-AF65-F5344CB8AC3E}">
        <p14:creationId xmlns:p14="http://schemas.microsoft.com/office/powerpoint/2010/main" val="2596956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5412</TotalTime>
  <Words>1289</Words>
  <Application>Microsoft Office PowerPoint</Application>
  <PresentationFormat>On-screen Show (4:3)</PresentationFormat>
  <Paragraphs>123</Paragraphs>
  <Slides>21</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Mike’s TMG Tips</vt:lpstr>
      <vt:lpstr>History Research Environment (HRE)</vt:lpstr>
      <vt:lpstr>HRE newsletter, July 2018</vt:lpstr>
      <vt:lpstr>Social Media Update</vt:lpstr>
      <vt:lpstr>TMG Expertise</vt:lpstr>
      <vt:lpstr>TMG project opens but “not responding”</vt:lpstr>
      <vt:lpstr>Step Children</vt:lpstr>
      <vt:lpstr>Step Children</vt:lpstr>
      <vt:lpstr>Step Children</vt:lpstr>
      <vt:lpstr>Source Templates for The Master Genealogist(TM)</vt:lpstr>
      <vt:lpstr>TMG and Second Site - bmp versus jpg</vt:lpstr>
      <vt:lpstr>TMG shows non-current sibling spouse</vt:lpstr>
      <vt:lpstr>Birth Order Flag</vt:lpstr>
      <vt:lpstr>Birth Order Flag</vt:lpstr>
      <vt:lpstr>To edit the birth order flags for the children in a family</vt:lpstr>
      <vt:lpstr>Printer Options</vt:lpstr>
      <vt:lpstr>PowerPoint Presentation</vt:lpstr>
      <vt:lpstr>Getting the Text Right</vt:lpstr>
      <vt:lpstr>Custom Tags</vt:lpstr>
      <vt:lpstr>Military Tag</vt:lpstr>
      <vt:lpstr>Military Service Tag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486</cp:revision>
  <dcterms:created xsi:type="dcterms:W3CDTF">2014-05-03T20:45:47Z</dcterms:created>
  <dcterms:modified xsi:type="dcterms:W3CDTF">2018-09-09T14:22:56Z</dcterms:modified>
</cp:coreProperties>
</file>