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0" r:id="rId3"/>
    <p:sldId id="384" r:id="rId4"/>
    <p:sldId id="383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76" autoAdjust="0"/>
  </p:normalViewPr>
  <p:slideViewPr>
    <p:cSldViewPr>
      <p:cViewPr varScale="1">
        <p:scale>
          <a:sx n="84" d="100"/>
          <a:sy n="84" d="100"/>
        </p:scale>
        <p:origin x="6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36"/>
    </p:cViewPr>
  </p:sorterViewPr>
  <p:notesViewPr>
    <p:cSldViewPr>
      <p:cViewPr varScale="1">
        <p:scale>
          <a:sx n="65" d="100"/>
          <a:sy n="65" d="100"/>
        </p:scale>
        <p:origin x="257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EB516-4318-4CB2-BFD1-059BECC7F294}" type="datetimeFigureOut">
              <a:rPr lang="en-CA" smtClean="0"/>
              <a:t>2018-11-02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56CBC-595B-47EB-ADAB-B491302133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161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Latest newsletter was July 2018. Anybody subscribe to their Mailing List?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9769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Rootsweb Mailing Lists came back in early </a:t>
            </a:r>
            <a:r>
              <a:rPr lang="en-CA" baseline="0" dirty="0" smtClean="0"/>
              <a:t>March. I’ve shown numbers above to suggest that the TMG Mailing List is probably your best place to get TMG help.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674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some of the experts in TMG. The first four have websites with useful information on a wide ranges of aspects of TMG</a:t>
            </a:r>
          </a:p>
          <a:p>
            <a:endParaRPr lang="en-US" dirty="0" smtClean="0"/>
          </a:p>
          <a:p>
            <a:r>
              <a:rPr lang="en-US" dirty="0" smtClean="0"/>
              <a:t>Jim </a:t>
            </a:r>
            <a:r>
              <a:rPr lang="en-US" dirty="0" err="1" smtClean="0"/>
              <a:t>Byram</a:t>
            </a:r>
            <a:r>
              <a:rPr lang="en-US" dirty="0" smtClean="0"/>
              <a:t> is a technical expert and he tends to hang</a:t>
            </a:r>
            <a:r>
              <a:rPr lang="en-US" baseline="0" dirty="0" smtClean="0"/>
              <a:t> out on the TMG forum rather than on the Mailing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7347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our Sept meeting, there was some discussion on the Mailing List about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41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I click on the</a:t>
            </a:r>
            <a:r>
              <a:rPr lang="en-US" baseline="0" dirty="0" smtClean="0"/>
              <a:t> Edit button on the right, I can then change the place which impact EVERY tag linked to that specific place.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5971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I click on the Events button, it opens a list of events with that place and I can then change them </a:t>
            </a:r>
            <a:r>
              <a:rPr lang="en-US" b="1" dirty="0" smtClean="0"/>
              <a:t>individually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043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2018-11-02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researchenvironmen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rewiki.org/index.php?title=Main_Page" TargetMode="External"/><Relationship Id="rId5" Type="http://schemas.openxmlformats.org/officeDocument/2006/relationships/hyperlink" Target="https://historyresearchenvironment.org/donate/" TargetMode="External"/><Relationship Id="rId4" Type="http://schemas.openxmlformats.org/officeDocument/2006/relationships/hyperlink" Target="https://historyresearchenvironment.org/become-a-voluntee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rootsweb.ancestry.com/hyperkitty/list/tmg-refugees@rootsweb.com/" TargetMode="External"/><Relationship Id="rId7" Type="http://schemas.openxmlformats.org/officeDocument/2006/relationships/hyperlink" Target="http://www.whollygenes.com/forums201/index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sts.rootsweb.ancestry.com/hyperkitty/list/tmg@rootsweb.com/" TargetMode="External"/><Relationship Id="rId5" Type="http://schemas.openxmlformats.org/officeDocument/2006/relationships/hyperlink" Target="https://www.facebook.com/groups/themastergenealogist/" TargetMode="External"/><Relationship Id="rId4" Type="http://schemas.openxmlformats.org/officeDocument/2006/relationships/hyperlink" Target="https://sites.google.com/site/tmgrefuge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igelridg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jh-nm.net/MY_WAY.HTML" TargetMode="External"/><Relationship Id="rId5" Type="http://schemas.openxmlformats.org/officeDocument/2006/relationships/hyperlink" Target="https://www.johncardinal.com/" TargetMode="External"/><Relationship Id="rId4" Type="http://schemas.openxmlformats.org/officeDocument/2006/relationships/hyperlink" Target="http://www.tmgtips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b="1" dirty="0" smtClean="0"/>
              <a:t>Mike’s TMG Tips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CA" dirty="0" smtClean="0"/>
              <a:t>Ottawa TMGUG</a:t>
            </a:r>
          </a:p>
          <a:p>
            <a:r>
              <a:rPr lang="en-CA" smtClean="0"/>
              <a:t>3 Nov 2018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135" y="260648"/>
            <a:ext cx="4497730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Unwanted filter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09674"/>
            <a:ext cx="7488832" cy="524366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57200" y="4797152"/>
            <a:ext cx="58640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5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Data in TMG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Place data in each tag is NOT separate for each tag.</a:t>
            </a:r>
          </a:p>
          <a:p>
            <a:pPr marL="0" indent="0">
              <a:buNone/>
            </a:pPr>
            <a:r>
              <a:rPr lang="en-US" dirty="0"/>
              <a:t>You do not have to Find/Replace in each tag.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Every unique set of Place data exists only once as a single record in the Master Place List (MPL).  All tags which show that Place entry data actually simply have a </a:t>
            </a:r>
            <a:r>
              <a:rPr lang="en-US" b="1" dirty="0" smtClean="0"/>
              <a:t>link</a:t>
            </a:r>
            <a:r>
              <a:rPr lang="en-US" dirty="0" smtClean="0"/>
              <a:t> </a:t>
            </a:r>
            <a:r>
              <a:rPr lang="en-US" dirty="0"/>
              <a:t>to that one place record.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If you simply change the data for a given record in the MPL, then</a:t>
            </a:r>
          </a:p>
          <a:p>
            <a:pPr marL="0" indent="0">
              <a:buNone/>
            </a:pPr>
            <a:r>
              <a:rPr lang="en-US" b="1" dirty="0" smtClean="0"/>
              <a:t>every</a:t>
            </a:r>
            <a:r>
              <a:rPr lang="en-US" dirty="0" smtClean="0"/>
              <a:t> </a:t>
            </a:r>
            <a:r>
              <a:rPr lang="en-US" dirty="0"/>
              <a:t>tag which is linked to that one place record will now show that new data.  That is the whole purpose of the MPL.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However, after you make changes in the MPL, be sure now to do an </a:t>
            </a:r>
            <a:r>
              <a:rPr lang="en-US" dirty="0" err="1"/>
              <a:t>Optimze</a:t>
            </a:r>
            <a:r>
              <a:rPr lang="en-US" dirty="0"/>
              <a:t> to clean up the links to the MPL.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2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Data in TMG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9384"/>
            <a:ext cx="9144000" cy="4697928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8460432" y="908720"/>
            <a:ext cx="57606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47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Data in TMG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83544"/>
            <a:ext cx="9144000" cy="4825776"/>
          </a:xfrm>
          <a:prstGeom prst="rect">
            <a:avLst/>
          </a:prstGeom>
        </p:spPr>
      </p:pic>
      <p:sp>
        <p:nvSpPr>
          <p:cNvPr id="4" name="Up Arrow 3"/>
          <p:cNvSpPr/>
          <p:nvPr/>
        </p:nvSpPr>
        <p:spPr>
          <a:xfrm>
            <a:off x="8532440" y="3789040"/>
            <a:ext cx="45720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3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Duplicate </a:t>
            </a:r>
            <a:r>
              <a:rPr lang="en-US" dirty="0"/>
              <a:t>Individual in Project Explorer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After spending the day of merging and adding individuals to a Branch I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see in the Project Explorer two entries for one of them.  All detail </a:t>
            </a:r>
            <a:r>
              <a:rPr lang="en-US" dirty="0" smtClean="0">
                <a:solidFill>
                  <a:srgbClr val="FF0000"/>
                </a:solidFill>
              </a:rPr>
              <a:t>including </a:t>
            </a:r>
            <a:r>
              <a:rPr lang="en-US" dirty="0">
                <a:solidFill>
                  <a:srgbClr val="FF0000"/>
                </a:solidFill>
              </a:rPr>
              <a:t>ID Number is repeated. When I click on either entry the </a:t>
            </a:r>
            <a:r>
              <a:rPr lang="en-US" dirty="0" smtClean="0">
                <a:solidFill>
                  <a:srgbClr val="FF0000"/>
                </a:solidFill>
              </a:rPr>
              <a:t>screen </a:t>
            </a:r>
            <a:r>
              <a:rPr lang="en-US" dirty="0">
                <a:solidFill>
                  <a:srgbClr val="FF0000"/>
                </a:solidFill>
              </a:rPr>
              <a:t>changes to what was shown prior.  The individual is the only </a:t>
            </a:r>
            <a:r>
              <a:rPr lang="en-US" dirty="0" smtClean="0">
                <a:solidFill>
                  <a:srgbClr val="FF0000"/>
                </a:solidFill>
              </a:rPr>
              <a:t>one </a:t>
            </a:r>
            <a:r>
              <a:rPr lang="en-US" dirty="0">
                <a:solidFill>
                  <a:srgbClr val="FF0000"/>
                </a:solidFill>
              </a:rPr>
              <a:t>affected.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>
                <a:solidFill>
                  <a:srgbClr val="FF0000"/>
                </a:solidFill>
              </a:rPr>
              <a:t>have tried doing a merge but of course that does not work as well as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search for duplicate which also does not work.</a:t>
            </a:r>
          </a:p>
          <a:p>
            <a:pPr marL="0" indent="0">
              <a:buNone/>
            </a:pPr>
            <a:r>
              <a:rPr lang="en-US" dirty="0"/>
              <a:t>  </a:t>
            </a:r>
          </a:p>
          <a:p>
            <a:pPr marL="0" indent="0">
              <a:buNone/>
            </a:pPr>
            <a:r>
              <a:rPr lang="en-US" sz="4500" dirty="0"/>
              <a:t>Remember that the Project Explorer (and the Picklist) are list of Names, </a:t>
            </a:r>
            <a:r>
              <a:rPr lang="en-US" sz="4500" b="1" dirty="0"/>
              <a:t>not</a:t>
            </a:r>
            <a:r>
              <a:rPr lang="en-US" sz="4500" dirty="0"/>
              <a:t> lists of People. So what you are seeing are duplicate Names for the same person. That's why Merge won't work --- you can't merge the same person.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r">
              <a:buNone/>
            </a:pPr>
            <a:r>
              <a:rPr lang="en-US" dirty="0" smtClean="0"/>
              <a:t>-Terry </a:t>
            </a:r>
            <a:r>
              <a:rPr lang="en-US" dirty="0" err="1" smtClean="0"/>
              <a:t>Reigel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6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Toolbar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7400" dirty="0"/>
              <a:t>You add any toolbar by using the View &gt; Toolbars menu, or by right-clicking on any existing toolbar, and checking the toolbar you want to add.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7400" dirty="0"/>
              <a:t> </a:t>
            </a:r>
            <a:r>
              <a:rPr lang="en-US" sz="7400" dirty="0" smtClean="0"/>
              <a:t>Once </a:t>
            </a:r>
            <a:r>
              <a:rPr lang="en-US" sz="7400" dirty="0"/>
              <a:t>you have added a toolbar you can place it on the left side of the main TMG window (or any other side) by dragging it where you want it to appear. It assumes a shape to fit the place you put 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7400" dirty="0"/>
              <a:t> </a:t>
            </a:r>
            <a:r>
              <a:rPr lang="en-US" sz="7400" dirty="0" smtClean="0"/>
              <a:t>Once </a:t>
            </a:r>
            <a:r>
              <a:rPr lang="en-US" sz="7400" dirty="0"/>
              <a:t>you place it you will have to move other windows to make up for the room it takes, or re-size the main TMG window.</a:t>
            </a:r>
          </a:p>
          <a:p>
            <a:pPr marL="0" indent="0">
              <a:buNone/>
            </a:pPr>
            <a:r>
              <a:rPr lang="en-US" sz="7400" dirty="0"/>
              <a:t> </a:t>
            </a:r>
            <a:r>
              <a:rPr lang="en-US" sz="7400" dirty="0" smtClean="0"/>
              <a:t>After </a:t>
            </a:r>
            <a:r>
              <a:rPr lang="en-US" sz="7400" dirty="0"/>
              <a:t>you have done that you need to save the new Layout. If you don't the toolbar will not be there next time you open TMG.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r">
              <a:buNone/>
            </a:pPr>
            <a:r>
              <a:rPr lang="en-US" sz="5500" dirty="0" smtClean="0"/>
              <a:t>-Terry </a:t>
            </a:r>
            <a:r>
              <a:rPr lang="en-US" sz="5500" dirty="0" err="1" smtClean="0"/>
              <a:t>Reigel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762615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Toolbar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89238"/>
            <a:ext cx="8229600" cy="4020082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7668344" y="1844824"/>
            <a:ext cx="86409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History Research </a:t>
            </a:r>
            <a:r>
              <a:rPr lang="en-CA" dirty="0" smtClean="0"/>
              <a:t>Environment (HRE)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184576"/>
          </a:xfrm>
        </p:spPr>
        <p:txBody>
          <a:bodyPr>
            <a:normAutofit/>
          </a:bodyPr>
          <a:lstStyle/>
          <a:p>
            <a:pPr marL="0" indent="-457200" algn="ctr" fontAlgn="base">
              <a:buNone/>
            </a:pPr>
            <a:r>
              <a:rPr lang="en-US" sz="2400" dirty="0"/>
              <a:t>History Research Environment is a community project to create a free platform-independent application for the serious amateur or professional historical researcher.</a:t>
            </a:r>
          </a:p>
          <a:p>
            <a:pPr marL="0" indent="-457200" algn="ctr" fontAlgn="base">
              <a:buNone/>
            </a:pPr>
            <a:r>
              <a:rPr lang="en-US" sz="2400" dirty="0"/>
              <a:t>For genealogists, HRE will provide an onward path for users of the discontinued program </a:t>
            </a:r>
            <a:r>
              <a:rPr lang="en-US" sz="2400" i="1" dirty="0"/>
              <a:t>The Master Genealogist (TMG)</a:t>
            </a:r>
            <a:r>
              <a:rPr lang="en-US" sz="2400" dirty="0"/>
              <a:t>.</a:t>
            </a:r>
          </a:p>
          <a:p>
            <a:pPr marL="0" indent="-457200" algn="ctr" fontAlgn="base">
              <a:buNone/>
            </a:pPr>
            <a:r>
              <a:rPr lang="en-US" sz="2400" dirty="0"/>
              <a:t>HRE will also handle a very wide range of other historical and cultural research needs.</a:t>
            </a:r>
          </a:p>
          <a:p>
            <a:pPr marL="0" indent="-457200" algn="ctr">
              <a:buNone/>
            </a:pPr>
            <a:endParaRPr lang="en-US" sz="1400" dirty="0" smtClean="0"/>
          </a:p>
          <a:p>
            <a:pPr marL="0" indent="-457200" algn="ctr">
              <a:buNone/>
            </a:pPr>
            <a:r>
              <a:rPr lang="en-US" sz="2400" dirty="0"/>
              <a:t>Project website: </a:t>
            </a:r>
            <a:r>
              <a:rPr lang="en-US" sz="2400" dirty="0">
                <a:hlinkClick r:id="rId3"/>
              </a:rPr>
              <a:t>https://historyresearchenvironment.org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Volunteer </a:t>
            </a:r>
            <a:r>
              <a:rPr lang="en-US" sz="2400" dirty="0" smtClean="0"/>
              <a:t>skills: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historyresearchenvironment.org/become-a-volunteer</a:t>
            </a:r>
            <a:r>
              <a:rPr lang="en-US" sz="2400" dirty="0">
                <a:hlinkClick r:id="rId4"/>
              </a:rPr>
              <a:t>/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Donate: </a:t>
            </a:r>
            <a:r>
              <a:rPr lang="en-US" sz="2400" dirty="0">
                <a:hlinkClick r:id="rId5"/>
              </a:rPr>
              <a:t>https://historyresearchenvironment.org/donate/</a:t>
            </a:r>
            <a:br>
              <a:rPr lang="en-US" sz="2400" dirty="0">
                <a:hlinkClick r:id="rId5"/>
              </a:rPr>
            </a:br>
            <a:r>
              <a:rPr lang="en-US" sz="2400" dirty="0"/>
              <a:t>Wiki: </a:t>
            </a:r>
            <a:r>
              <a:rPr lang="en-US" sz="2400" dirty="0">
                <a:hlinkClick r:id="rId6"/>
              </a:rPr>
              <a:t>http://hrewiki.org/index.php?title=Main_Page</a:t>
            </a: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7386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HRE newsletter, July 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</a:t>
            </a:r>
            <a:r>
              <a:rPr lang="en-US" dirty="0" smtClean="0"/>
              <a:t>April, locked </a:t>
            </a:r>
            <a:r>
              <a:rPr lang="en-US" dirty="0"/>
              <a:t>down the design of the HRE database – that is, the design of all the database tables and how they all link together. </a:t>
            </a:r>
            <a:endParaRPr lang="en-US" dirty="0" smtClean="0"/>
          </a:p>
          <a:p>
            <a:pPr fontAlgn="base"/>
            <a:r>
              <a:rPr lang="en-US" dirty="0" smtClean="0"/>
              <a:t>The </a:t>
            </a:r>
            <a:r>
              <a:rPr lang="en-US" dirty="0"/>
              <a:t>development team have put together the first real screens of ‘HRE v0.1’ and are starting to flesh out the code behind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CA" dirty="0" smtClean="0"/>
              <a:t>Social </a:t>
            </a:r>
            <a:r>
              <a:rPr lang="en-CA" dirty="0"/>
              <a:t>M</a:t>
            </a:r>
            <a:r>
              <a:rPr lang="en-CA" dirty="0" smtClean="0"/>
              <a:t>edia Update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800" b="1" dirty="0" smtClean="0"/>
              <a:t>TMG-REFUGEES:</a:t>
            </a:r>
            <a:endParaRPr lang="en-CA" sz="2800" dirty="0"/>
          </a:p>
          <a:p>
            <a:pPr marL="0" indent="0">
              <a:buNone/>
            </a:pPr>
            <a:r>
              <a:rPr lang="en-CA" sz="2900" dirty="0" smtClean="0">
                <a:hlinkClick r:id="rId3"/>
              </a:rPr>
              <a:t>https</a:t>
            </a:r>
            <a:r>
              <a:rPr lang="en-CA" sz="2900" dirty="0">
                <a:hlinkClick r:id="rId3"/>
              </a:rPr>
              <a:t>://lists.rootsweb.ancestry.com/hyperkitty/list/tmg-refugees@rootsweb.com</a:t>
            </a:r>
            <a:r>
              <a:rPr lang="en-CA" sz="2900" dirty="0" smtClean="0"/>
              <a:t>/</a:t>
            </a:r>
          </a:p>
          <a:p>
            <a:pPr marL="800100" lvl="2" indent="0">
              <a:buNone/>
            </a:pPr>
            <a:r>
              <a:rPr lang="en-US" sz="2800" dirty="0" smtClean="0"/>
              <a:t>-5 messages in July, nothing since</a:t>
            </a:r>
            <a:endParaRPr lang="en-US" sz="2800" dirty="0"/>
          </a:p>
          <a:p>
            <a:pPr marL="0" indent="0">
              <a:buNone/>
            </a:pPr>
            <a:r>
              <a:rPr lang="en-CA" sz="2800" dirty="0" smtClean="0"/>
              <a:t>Website: </a:t>
            </a:r>
            <a:r>
              <a:rPr lang="en-CA" sz="2800" dirty="0" smtClean="0">
                <a:hlinkClick r:id="rId4"/>
              </a:rPr>
              <a:t>https://sites.google.com/site/tmgrefugees</a:t>
            </a:r>
            <a:r>
              <a:rPr lang="en-CA" sz="2800" dirty="0" smtClean="0"/>
              <a:t/>
            </a:r>
            <a:br>
              <a:rPr lang="en-CA" sz="2800" dirty="0" smtClean="0"/>
            </a:br>
            <a:endParaRPr lang="en-CA" sz="2800" dirty="0" smtClean="0"/>
          </a:p>
          <a:p>
            <a:pPr marL="0" indent="0">
              <a:buNone/>
            </a:pPr>
            <a:r>
              <a:rPr lang="en-CA" sz="2800" b="1" dirty="0" smtClean="0"/>
              <a:t>TMG Facebook Page</a:t>
            </a:r>
            <a:r>
              <a:rPr lang="en-CA" sz="2800" dirty="0" smtClean="0"/>
              <a:t>: </a:t>
            </a:r>
            <a:r>
              <a:rPr lang="en-CA" sz="2800" dirty="0" smtClean="0"/>
              <a:t>Three posts in October</a:t>
            </a:r>
            <a:endParaRPr lang="en-CA" sz="2800" dirty="0" smtClean="0"/>
          </a:p>
          <a:p>
            <a:pPr marL="0" indent="0">
              <a:buNone/>
            </a:pPr>
            <a:r>
              <a:rPr lang="en-CA" sz="2800" dirty="0" smtClean="0">
                <a:hlinkClick r:id="rId5"/>
              </a:rPr>
              <a:t>https</a:t>
            </a:r>
            <a:r>
              <a:rPr lang="en-CA" sz="2800" dirty="0">
                <a:hlinkClick r:id="rId5"/>
              </a:rPr>
              <a:t>://www.facebook.com/groups/themastergenealogist</a:t>
            </a:r>
            <a:r>
              <a:rPr lang="en-CA" sz="2800" dirty="0" smtClean="0">
                <a:hlinkClick r:id="rId5"/>
              </a:rPr>
              <a:t>/</a:t>
            </a:r>
            <a:endParaRPr lang="en-CA" sz="2800" dirty="0" smtClean="0"/>
          </a:p>
          <a:p>
            <a:pPr marL="0" indent="0">
              <a:buNone/>
            </a:pPr>
            <a:endParaRPr lang="en-CA" sz="2800" dirty="0" smtClean="0"/>
          </a:p>
          <a:p>
            <a:pPr marL="0" indent="0">
              <a:buNone/>
            </a:pPr>
            <a:r>
              <a:rPr lang="en-CA" sz="2800" b="1" dirty="0" smtClean="0"/>
              <a:t>TMG </a:t>
            </a:r>
            <a:r>
              <a:rPr lang="en-CA" sz="2800" b="1" dirty="0"/>
              <a:t>Mailing List </a:t>
            </a:r>
            <a:r>
              <a:rPr lang="en-CA" sz="2900" dirty="0" smtClean="0">
                <a:hlinkClick r:id="rId6"/>
              </a:rPr>
              <a:t>https</a:t>
            </a:r>
            <a:r>
              <a:rPr lang="en-CA" sz="2900" dirty="0">
                <a:hlinkClick r:id="rId6"/>
              </a:rPr>
              <a:t>://lists.rootsweb.ancestry.com/hyperkitty/list/tmg@rootsweb.com</a:t>
            </a:r>
            <a:r>
              <a:rPr lang="en-CA" sz="2900" dirty="0" smtClean="0">
                <a:hlinkClick r:id="rId6"/>
              </a:rPr>
              <a:t>/</a:t>
            </a:r>
            <a:endParaRPr lang="en-CA" sz="2900" dirty="0" smtClean="0"/>
          </a:p>
          <a:p>
            <a:pPr marL="0" indent="0">
              <a:buNone/>
            </a:pPr>
            <a:r>
              <a:rPr lang="en-CA" sz="2800" dirty="0"/>
              <a:t>	</a:t>
            </a:r>
            <a:r>
              <a:rPr lang="en-CA" sz="2800" dirty="0" smtClean="0"/>
              <a:t>-</a:t>
            </a:r>
            <a:r>
              <a:rPr lang="en-US" sz="2800" dirty="0" smtClean="0"/>
              <a:t>no stats available but still very active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CA" sz="2800" b="1" dirty="0" smtClean="0"/>
              <a:t>Wholly Genes Forum</a:t>
            </a:r>
          </a:p>
          <a:p>
            <a:pPr marL="0" indent="0">
              <a:buNone/>
            </a:pPr>
            <a:r>
              <a:rPr lang="en-US" sz="2800" dirty="0">
                <a:hlinkClick r:id="rId7"/>
              </a:rPr>
              <a:t>http://www.whollygenes.com/forums201/index.php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</a:t>
            </a:r>
            <a:r>
              <a:rPr lang="en-CA" sz="2800" dirty="0"/>
              <a:t> </a:t>
            </a:r>
            <a:r>
              <a:rPr lang="en-CA" sz="2800" dirty="0" smtClean="0"/>
              <a:t>-</a:t>
            </a:r>
            <a:r>
              <a:rPr lang="en-US" sz="2800" dirty="0" smtClean="0"/>
              <a:t>7 </a:t>
            </a:r>
            <a:r>
              <a:rPr lang="en-US" sz="2800" dirty="0"/>
              <a:t>discussions in </a:t>
            </a:r>
            <a:r>
              <a:rPr lang="en-US" sz="2800" dirty="0" smtClean="0"/>
              <a:t>October</a:t>
            </a:r>
            <a:endParaRPr lang="en-CA" sz="2800" dirty="0" smtClean="0"/>
          </a:p>
          <a:p>
            <a:pPr lvl="1" fontAlgn="b"/>
            <a:endParaRPr lang="en-US" dirty="0"/>
          </a:p>
          <a:p>
            <a:pPr lvl="1" fontAlgn="b"/>
            <a:endParaRPr lang="en-US" dirty="0"/>
          </a:p>
          <a:p>
            <a:pPr lvl="1" fontAlgn="b"/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26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TMG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lnSpc>
                <a:spcPct val="150000"/>
              </a:lnSpc>
            </a:pPr>
            <a:r>
              <a:rPr lang="en-US" dirty="0"/>
              <a:t>Terry </a:t>
            </a:r>
            <a:r>
              <a:rPr lang="en-US" dirty="0" err="1" smtClean="0"/>
              <a:t>Reigel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://www.reigelridge.com</a:t>
            </a:r>
            <a:endParaRPr lang="en-US" dirty="0" smtClean="0"/>
          </a:p>
          <a:p>
            <a:pPr fontAlgn="ctr">
              <a:lnSpc>
                <a:spcPct val="150000"/>
              </a:lnSpc>
            </a:pPr>
            <a:r>
              <a:rPr lang="en-US" dirty="0"/>
              <a:t>Lee Hoffmann: </a:t>
            </a:r>
            <a:r>
              <a:rPr lang="en-US" dirty="0">
                <a:hlinkClick r:id="rId4"/>
              </a:rPr>
              <a:t>http://www.tmgtips.com/</a:t>
            </a:r>
            <a:endParaRPr lang="en-US" dirty="0" smtClean="0"/>
          </a:p>
          <a:p>
            <a:pPr fontAlgn="ctr">
              <a:lnSpc>
                <a:spcPct val="150000"/>
              </a:lnSpc>
            </a:pPr>
            <a:r>
              <a:rPr lang="en-US" dirty="0"/>
              <a:t>John Cardinal: </a:t>
            </a:r>
            <a:r>
              <a:rPr lang="en-US" dirty="0">
                <a:hlinkClick r:id="rId5"/>
              </a:rPr>
              <a:t>https://www.johncardinal.com/</a:t>
            </a:r>
            <a:endParaRPr lang="en-US" dirty="0" smtClean="0"/>
          </a:p>
          <a:p>
            <a:pPr fontAlgn="ctr">
              <a:lnSpc>
                <a:spcPct val="150000"/>
              </a:lnSpc>
            </a:pPr>
            <a:r>
              <a:rPr lang="en-US" dirty="0"/>
              <a:t>Michael Hannah: </a:t>
            </a:r>
            <a:r>
              <a:rPr lang="en-US" sz="2000" dirty="0">
                <a:hlinkClick r:id="rId6"/>
              </a:rPr>
              <a:t>https://www.mjh-nm.net/MY_WAY.HTML</a:t>
            </a:r>
            <a:endParaRPr lang="en-US" dirty="0" smtClean="0"/>
          </a:p>
          <a:p>
            <a:pPr fontAlgn="ctr">
              <a:lnSpc>
                <a:spcPct val="150000"/>
              </a:lnSpc>
            </a:pPr>
            <a:r>
              <a:rPr lang="en-US" dirty="0" smtClean="0"/>
              <a:t>Jim </a:t>
            </a:r>
            <a:r>
              <a:rPr lang="en-US" dirty="0" err="1" smtClean="0"/>
              <a:t>Byram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month we had discussion about using the TMG Maintenance Function:</a:t>
            </a:r>
          </a:p>
          <a:p>
            <a:pPr lvl="1"/>
            <a:r>
              <a:rPr lang="en-US" dirty="0" err="1" smtClean="0"/>
              <a:t>Reindex</a:t>
            </a:r>
            <a:endParaRPr lang="en-US" dirty="0" smtClean="0"/>
          </a:p>
          <a:p>
            <a:pPr lvl="1"/>
            <a:r>
              <a:rPr lang="en-US" dirty="0" smtClean="0"/>
              <a:t>Optimize</a:t>
            </a:r>
          </a:p>
          <a:p>
            <a:pPr lvl="1"/>
            <a:r>
              <a:rPr lang="en-US" dirty="0" smtClean="0"/>
              <a:t>Validate File Integrity</a:t>
            </a:r>
          </a:p>
          <a:p>
            <a:r>
              <a:rPr lang="en-US" dirty="0"/>
              <a:t>VFI, Optimize and </a:t>
            </a:r>
            <a:r>
              <a:rPr lang="en-US" dirty="0" err="1" smtClean="0"/>
              <a:t>Reindex</a:t>
            </a:r>
            <a:r>
              <a:rPr lang="en-US" dirty="0" smtClean="0"/>
              <a:t> </a:t>
            </a:r>
            <a:r>
              <a:rPr lang="en-US" dirty="0"/>
              <a:t>work on the WHOLE database, not just one </a:t>
            </a:r>
            <a:r>
              <a:rPr lang="en-US" dirty="0" smtClean="0"/>
              <a:t>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Some people run VFI multiple times until it reports no errors. As far as I can tell, there's no value to running Optimize between VFI steps, so this sequence seems ideal: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4400" dirty="0"/>
              <a:t>Optimize</a:t>
            </a:r>
          </a:p>
          <a:p>
            <a:pPr marL="0" indent="0" algn="ctr">
              <a:buNone/>
            </a:pPr>
            <a:r>
              <a:rPr lang="en-US" sz="4400" dirty="0"/>
              <a:t> VFI (repeat until no errors)</a:t>
            </a:r>
          </a:p>
          <a:p>
            <a:pPr marL="0" indent="0" algn="ctr">
              <a:buNone/>
            </a:pPr>
            <a:r>
              <a:rPr lang="en-US" sz="4400" dirty="0"/>
              <a:t> Optimize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first Optimize recreates the indexes and removes deleted records. This provides a good base for the VFI(s).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VFI step repairs data integrity issues. Fixing one issue can expose another, and that's why running it multiple times is useful/required.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second Optimize rebuilds the indexes and removes deleted records. Any changes as a result of this step are due to VFI activity.</a:t>
            </a:r>
          </a:p>
          <a:p>
            <a:pPr marL="0" indent="0" algn="r">
              <a:buNone/>
            </a:pPr>
            <a:r>
              <a:rPr lang="en-US" dirty="0" smtClean="0"/>
              <a:t>-John Cardinal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8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Jim </a:t>
            </a:r>
            <a:r>
              <a:rPr lang="en-US" dirty="0" err="1" smtClean="0"/>
              <a:t>Byram</a:t>
            </a:r>
            <a:r>
              <a:rPr lang="en-US" dirty="0" smtClean="0"/>
              <a:t> recommends finishing with </a:t>
            </a:r>
            <a:r>
              <a:rPr lang="en-US" dirty="0" err="1" smtClean="0"/>
              <a:t>Reindex</a:t>
            </a:r>
            <a:r>
              <a:rPr lang="en-US" dirty="0" smtClean="0"/>
              <a:t> but John Cardinal </a:t>
            </a:r>
            <a:r>
              <a:rPr lang="en-US" dirty="0"/>
              <a:t>did some </a:t>
            </a:r>
            <a:r>
              <a:rPr lang="en-US" dirty="0" smtClean="0"/>
              <a:t>testing </a:t>
            </a:r>
            <a:r>
              <a:rPr lang="en-US" dirty="0"/>
              <a:t>years </a:t>
            </a:r>
            <a:r>
              <a:rPr lang="en-US" dirty="0" smtClean="0"/>
              <a:t>ago and </a:t>
            </a:r>
            <a:r>
              <a:rPr lang="en-US" dirty="0"/>
              <a:t>determined that Optimize recreated all the indexes from scratch, whereas </a:t>
            </a:r>
            <a:r>
              <a:rPr lang="en-US" dirty="0" err="1"/>
              <a:t>Reindex</a:t>
            </a:r>
            <a:r>
              <a:rPr lang="en-US" dirty="0"/>
              <a:t> recreated the contents of the indexes, but not the index structure definitions. So, a corruption in an index header field would not be corrected by </a:t>
            </a:r>
            <a:r>
              <a:rPr lang="en-US" dirty="0" err="1"/>
              <a:t>Reindex</a:t>
            </a:r>
            <a:r>
              <a:rPr lang="en-US" dirty="0"/>
              <a:t>. </a:t>
            </a:r>
            <a:r>
              <a:rPr lang="en-US" dirty="0" smtClean="0"/>
              <a:t>“Furthermore</a:t>
            </a:r>
            <a:r>
              <a:rPr lang="en-US" dirty="0"/>
              <a:t>, I am not aware of any case where using </a:t>
            </a:r>
            <a:r>
              <a:rPr lang="en-US" dirty="0" err="1"/>
              <a:t>Reindex</a:t>
            </a:r>
            <a:r>
              <a:rPr lang="en-US" dirty="0"/>
              <a:t> solved an issue that Optimize did not solve</a:t>
            </a:r>
            <a:r>
              <a:rPr lang="en-US" dirty="0" smtClean="0"/>
              <a:t>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was also thought that </a:t>
            </a:r>
            <a:r>
              <a:rPr lang="en-US" dirty="0"/>
              <a:t>the intermediate Optimize step would </a:t>
            </a:r>
            <a:r>
              <a:rPr lang="en-US" dirty="0" smtClean="0"/>
              <a:t>remove </a:t>
            </a:r>
            <a:r>
              <a:rPr lang="en-US" dirty="0"/>
              <a:t>deleted data so that the next VFI would not scan that </a:t>
            </a:r>
            <a:r>
              <a:rPr lang="en-US" dirty="0" smtClean="0"/>
              <a:t>data. </a:t>
            </a:r>
            <a:r>
              <a:rPr lang="en-US" dirty="0" err="1" smtClean="0"/>
              <a:t>Joihn</a:t>
            </a:r>
            <a:r>
              <a:rPr lang="en-US" dirty="0" smtClean="0"/>
              <a:t> Cardinal: “It's </a:t>
            </a:r>
            <a:r>
              <a:rPr lang="en-US" dirty="0"/>
              <a:t>very, very unlikely that the VFI step processes deleted records</a:t>
            </a:r>
            <a:r>
              <a:rPr lang="en-US" dirty="0" smtClean="0"/>
              <a:t>. Undeleting </a:t>
            </a:r>
            <a:r>
              <a:rPr lang="en-US" dirty="0"/>
              <a:t>deleted records and assessing them during the VFI process would introduce issues that are impractical to resolve without AI that we don't have yet.  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 suppose the only harm is wasted time.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0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Unwanted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/>
              <a:t>get a red “filtered” notification in the upper left hand corner of the Details screen for every person in my database, and only primary events show </a:t>
            </a:r>
            <a:r>
              <a:rPr lang="en-US" dirty="0" smtClean="0"/>
              <a:t>up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Right-click </a:t>
            </a:r>
            <a:r>
              <a:rPr lang="en-US" dirty="0"/>
              <a:t>on any visible Tag and about half way down the right-click menu click on "Filtered for." Then click on whichever item in the sub-menu has a check mark in front of 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Filter is part of the </a:t>
            </a:r>
            <a:r>
              <a:rPr lang="en-US" dirty="0" smtClean="0"/>
              <a:t>layout, save the </a:t>
            </a:r>
            <a:r>
              <a:rPr lang="en-US" dirty="0"/>
              <a:t>layout after you clear the filter.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17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5515</TotalTime>
  <Words>648</Words>
  <Application>Microsoft Office PowerPoint</Application>
  <PresentationFormat>On-screen Show (4:3)</PresentationFormat>
  <Paragraphs>106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Mike’s TMG Tips</vt:lpstr>
      <vt:lpstr>History Research Environment (HRE)</vt:lpstr>
      <vt:lpstr>HRE newsletter, July 2018</vt:lpstr>
      <vt:lpstr>Social Media Update</vt:lpstr>
      <vt:lpstr>TMG Expertise</vt:lpstr>
      <vt:lpstr>Maintenance</vt:lpstr>
      <vt:lpstr>Maintenance process</vt:lpstr>
      <vt:lpstr>Maintenance process</vt:lpstr>
      <vt:lpstr>Unwanted filter</vt:lpstr>
      <vt:lpstr>Unwanted filter</vt:lpstr>
      <vt:lpstr>Place Data in TMG</vt:lpstr>
      <vt:lpstr>Place Data in TMG</vt:lpstr>
      <vt:lpstr>Place Data in TMG</vt:lpstr>
      <vt:lpstr>Duplicate Individual in Project Explorer </vt:lpstr>
      <vt:lpstr>Add a Toolbar</vt:lpstr>
      <vt:lpstr>Add a Toolbar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Variable in Sentences</dc:title>
  <dc:creator>Mike More</dc:creator>
  <cp:lastModifiedBy>Michael More</cp:lastModifiedBy>
  <cp:revision>501</cp:revision>
  <dcterms:created xsi:type="dcterms:W3CDTF">2014-05-03T20:45:47Z</dcterms:created>
  <dcterms:modified xsi:type="dcterms:W3CDTF">2018-11-02T16:48:35Z</dcterms:modified>
</cp:coreProperties>
</file>