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5"/>
  </p:notesMasterIdLst>
  <p:sldIdLst>
    <p:sldId id="256" r:id="rId2"/>
    <p:sldId id="340" r:id="rId3"/>
    <p:sldId id="384" r:id="rId4"/>
    <p:sldId id="383" r:id="rId5"/>
    <p:sldId id="385" r:id="rId6"/>
    <p:sldId id="386" r:id="rId7"/>
    <p:sldId id="387" r:id="rId8"/>
    <p:sldId id="388" r:id="rId9"/>
    <p:sldId id="389" r:id="rId10"/>
    <p:sldId id="390" r:id="rId11"/>
    <p:sldId id="392" r:id="rId12"/>
    <p:sldId id="391" r:id="rId13"/>
    <p:sldId id="393" r:id="rId14"/>
    <p:sldId id="394" r:id="rId15"/>
    <p:sldId id="395" r:id="rId16"/>
    <p:sldId id="403" r:id="rId17"/>
    <p:sldId id="404" r:id="rId18"/>
    <p:sldId id="405" r:id="rId19"/>
    <p:sldId id="396" r:id="rId20"/>
    <p:sldId id="397" r:id="rId21"/>
    <p:sldId id="398" r:id="rId22"/>
    <p:sldId id="399" r:id="rId23"/>
    <p:sldId id="400" r:id="rId24"/>
    <p:sldId id="401" r:id="rId25"/>
    <p:sldId id="402" r:id="rId26"/>
    <p:sldId id="406" r:id="rId27"/>
    <p:sldId id="407" r:id="rId28"/>
    <p:sldId id="408" r:id="rId29"/>
    <p:sldId id="410" r:id="rId30"/>
    <p:sldId id="411" r:id="rId31"/>
    <p:sldId id="413" r:id="rId32"/>
    <p:sldId id="414" r:id="rId33"/>
    <p:sldId id="40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576" autoAdjust="0"/>
  </p:normalViewPr>
  <p:slideViewPr>
    <p:cSldViewPr>
      <p:cViewPr varScale="1">
        <p:scale>
          <a:sx n="84" d="100"/>
          <a:sy n="84" d="100"/>
        </p:scale>
        <p:origin x="69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636"/>
    </p:cViewPr>
  </p:sorterViewPr>
  <p:notesViewPr>
    <p:cSldViewPr>
      <p:cViewPr varScale="1">
        <p:scale>
          <a:sx n="65" d="100"/>
          <a:sy n="65" d="100"/>
        </p:scale>
        <p:origin x="2578" y="5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DEB516-4318-4CB2-BFD1-059BECC7F294}" type="datetimeFigureOut">
              <a:rPr lang="en-CA" smtClean="0"/>
              <a:t>2019-01-05</a:t>
            </a:fld>
            <a:endParaRPr lang="en-CA"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DD56CBC-595B-47EB-ADAB-B4913021330E}" type="slidenum">
              <a:rPr lang="en-CA" smtClean="0"/>
              <a:t>‹#›</a:t>
            </a:fld>
            <a:endParaRPr lang="en-CA" dirty="0"/>
          </a:p>
        </p:txBody>
      </p:sp>
    </p:spTree>
    <p:extLst>
      <p:ext uri="{BB962C8B-B14F-4D97-AF65-F5344CB8AC3E}">
        <p14:creationId xmlns:p14="http://schemas.microsoft.com/office/powerpoint/2010/main" val="20916196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Latest newsletter was July 2018. Anybody subscribe to their Mailing List?</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2</a:t>
            </a:fld>
            <a:endParaRPr lang="en-CA" dirty="0"/>
          </a:p>
        </p:txBody>
      </p:sp>
    </p:spTree>
    <p:extLst>
      <p:ext uri="{BB962C8B-B14F-4D97-AF65-F5344CB8AC3E}">
        <p14:creationId xmlns:p14="http://schemas.microsoft.com/office/powerpoint/2010/main" val="36997697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My last VFI Log took 18 minutes. I’ve deleted a number of line but it indicate one Fix of 4 Last</a:t>
            </a:r>
            <a:r>
              <a:rPr lang="en-US" baseline="0" dirty="0" smtClean="0"/>
              <a:t> Viewed Spouses.</a:t>
            </a:r>
          </a:p>
          <a:p>
            <a:endParaRPr lang="en-US" baseline="0" dirty="0" smtClean="0"/>
          </a:p>
          <a:p>
            <a:r>
              <a:rPr lang="en-US" baseline="0" dirty="0" smtClean="0"/>
              <a:t>I am not sure why it recreated Surety values. VFI reported no errors.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18</a:t>
            </a:fld>
            <a:endParaRPr lang="en-CA" dirty="0"/>
          </a:p>
        </p:txBody>
      </p:sp>
    </p:spTree>
    <p:extLst>
      <p:ext uri="{BB962C8B-B14F-4D97-AF65-F5344CB8AC3E}">
        <p14:creationId xmlns:p14="http://schemas.microsoft.com/office/powerpoint/2010/main" val="23029805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This option allows you to put the contents of the memo in footnotes, endnotes, or embed them in the text when they are not called by a Memo variable. </a:t>
            </a:r>
          </a:p>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22</a:t>
            </a:fld>
            <a:endParaRPr lang="en-CA" dirty="0"/>
          </a:p>
        </p:txBody>
      </p:sp>
    </p:spTree>
    <p:extLst>
      <p:ext uri="{BB962C8B-B14F-4D97-AF65-F5344CB8AC3E}">
        <p14:creationId xmlns:p14="http://schemas.microsoft.com/office/powerpoint/2010/main" val="39708997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5E88CAE-10BA-4873-8BAE-1C627E5654B8}" type="slidenum">
              <a:rPr lang="en-CA" smtClean="0"/>
              <a:t>31</a:t>
            </a:fld>
            <a:endParaRPr lang="en-CA" dirty="0"/>
          </a:p>
        </p:txBody>
      </p:sp>
    </p:spTree>
    <p:extLst>
      <p:ext uri="{BB962C8B-B14F-4D97-AF65-F5344CB8AC3E}">
        <p14:creationId xmlns:p14="http://schemas.microsoft.com/office/powerpoint/2010/main" val="12658976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smtClean="0"/>
              <a:t>Rootsweb Mailing Lists came back in early </a:t>
            </a:r>
            <a:r>
              <a:rPr lang="en-CA" baseline="0" dirty="0" smtClean="0"/>
              <a:t>March. I’ve shown numbers above to suggest that the TMG Mailing List is probably your best place to get TMG help.</a:t>
            </a:r>
            <a:endParaRPr lang="en-CA" dirty="0"/>
          </a:p>
        </p:txBody>
      </p:sp>
      <p:sp>
        <p:nvSpPr>
          <p:cNvPr id="4" name="Slide Number Placeholder 3"/>
          <p:cNvSpPr>
            <a:spLocks noGrp="1"/>
          </p:cNvSpPr>
          <p:nvPr>
            <p:ph type="sldNum" sz="quarter" idx="10"/>
          </p:nvPr>
        </p:nvSpPr>
        <p:spPr/>
        <p:txBody>
          <a:bodyPr/>
          <a:lstStyle/>
          <a:p>
            <a:fld id="{CDD56CBC-595B-47EB-ADAB-B4913021330E}" type="slidenum">
              <a:rPr lang="en-CA" smtClean="0"/>
              <a:t>4</a:t>
            </a:fld>
            <a:endParaRPr lang="en-CA" dirty="0"/>
          </a:p>
        </p:txBody>
      </p:sp>
    </p:spTree>
    <p:extLst>
      <p:ext uri="{BB962C8B-B14F-4D97-AF65-F5344CB8AC3E}">
        <p14:creationId xmlns:p14="http://schemas.microsoft.com/office/powerpoint/2010/main" val="31186746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These are some of the experts in TMG. The first four have websites with useful information on a wide ranges of aspects of TMG</a:t>
            </a:r>
          </a:p>
          <a:p>
            <a:endParaRPr lang="en-US" dirty="0" smtClean="0"/>
          </a:p>
          <a:p>
            <a:r>
              <a:rPr lang="en-US" dirty="0" smtClean="0"/>
              <a:t>Jim Byram is a technical expert and he tends to hang</a:t>
            </a:r>
            <a:r>
              <a:rPr lang="en-US" baseline="0" dirty="0" smtClean="0"/>
              <a:t> out on the TMG forum rather than on the Mailing List.</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5</a:t>
            </a:fld>
            <a:endParaRPr lang="en-CA" dirty="0"/>
          </a:p>
        </p:txBody>
      </p:sp>
    </p:spTree>
    <p:extLst>
      <p:ext uri="{BB962C8B-B14F-4D97-AF65-F5344CB8AC3E}">
        <p14:creationId xmlns:p14="http://schemas.microsoft.com/office/powerpoint/2010/main" val="3417347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After our Sept meeting, there was some discussion on the Mailing List about this.</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6</a:t>
            </a:fld>
            <a:endParaRPr lang="en-CA" dirty="0"/>
          </a:p>
        </p:txBody>
      </p:sp>
    </p:spTree>
    <p:extLst>
      <p:ext uri="{BB962C8B-B14F-4D97-AF65-F5344CB8AC3E}">
        <p14:creationId xmlns:p14="http://schemas.microsoft.com/office/powerpoint/2010/main" val="1002418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 standard recommended sequence is as follows:</a:t>
            </a:r>
          </a:p>
          <a:p>
            <a:r>
              <a:rPr lang="en-US" sz="1200" kern="1200" dirty="0" smtClean="0">
                <a:solidFill>
                  <a:schemeClr val="tx1"/>
                </a:solidFill>
                <a:effectLst/>
                <a:latin typeface="+mn-lt"/>
                <a:ea typeface="+mn-ea"/>
                <a:cs typeface="+mn-cs"/>
              </a:rPr>
              <a:t>1) run Optimize to get a clean starting point</a:t>
            </a:r>
          </a:p>
          <a:p>
            <a:r>
              <a:rPr lang="en-US" sz="1200" kern="1200" dirty="0" smtClean="0">
                <a:solidFill>
                  <a:schemeClr val="tx1"/>
                </a:solidFill>
                <a:effectLst/>
                <a:latin typeface="+mn-lt"/>
                <a:ea typeface="+mn-ea"/>
                <a:cs typeface="+mn-cs"/>
              </a:rPr>
              <a:t>2) (optionally run Reindex then) run Validate to identify and fix any problems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 Validate shows any errors, then redo both 1) and 2) until no errors.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If Validate does not show any errors, then:</a:t>
            </a:r>
          </a:p>
          <a:p>
            <a:r>
              <a:rPr lang="en-US" sz="1200" kern="1200" dirty="0" smtClean="0">
                <a:solidFill>
                  <a:schemeClr val="tx1"/>
                </a:solidFill>
                <a:effectLst/>
                <a:latin typeface="+mn-lt"/>
                <a:ea typeface="+mn-ea"/>
                <a:cs typeface="+mn-cs"/>
              </a:rPr>
              <a:t>3) run a final Optimize to get a clean set of files for backup and for further work on the project.  Again, as should be clear from the above, that final Optimize *will* always show a difference because of the nature of what Validate does.  That difference is not an error or a problem, it is simply a measure of the "clean up" Optimize did.</a:t>
            </a:r>
          </a:p>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7</a:t>
            </a:fld>
            <a:endParaRPr lang="en-CA" dirty="0"/>
          </a:p>
        </p:txBody>
      </p:sp>
    </p:spTree>
    <p:extLst>
      <p:ext uri="{BB962C8B-B14F-4D97-AF65-F5344CB8AC3E}">
        <p14:creationId xmlns:p14="http://schemas.microsoft.com/office/powerpoint/2010/main" val="1257981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8</a:t>
            </a:fld>
            <a:endParaRPr lang="en-CA" dirty="0"/>
          </a:p>
        </p:txBody>
      </p:sp>
    </p:spTree>
    <p:extLst>
      <p:ext uri="{BB962C8B-B14F-4D97-AF65-F5344CB8AC3E}">
        <p14:creationId xmlns:p14="http://schemas.microsoft.com/office/powerpoint/2010/main" val="36044632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 will get something like this, although I have put that into three columns in MS Word. </a:t>
            </a:r>
          </a:p>
        </p:txBody>
      </p:sp>
      <p:sp>
        <p:nvSpPr>
          <p:cNvPr id="4" name="Slide Number Placeholder 3"/>
          <p:cNvSpPr>
            <a:spLocks noGrp="1"/>
          </p:cNvSpPr>
          <p:nvPr>
            <p:ph type="sldNum" sz="quarter" idx="10"/>
          </p:nvPr>
        </p:nvSpPr>
        <p:spPr/>
        <p:txBody>
          <a:bodyPr/>
          <a:lstStyle/>
          <a:p>
            <a:fld id="{CDD56CBC-595B-47EB-ADAB-B4913021330E}" type="slidenum">
              <a:rPr lang="en-CA" smtClean="0"/>
              <a:t>11</a:t>
            </a:fld>
            <a:endParaRPr lang="en-CA" dirty="0"/>
          </a:p>
        </p:txBody>
      </p:sp>
    </p:spTree>
    <p:extLst>
      <p:ext uri="{BB962C8B-B14F-4D97-AF65-F5344CB8AC3E}">
        <p14:creationId xmlns:p14="http://schemas.microsoft.com/office/powerpoint/2010/main" val="30991085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Remember that there are multiple ways to get “Removed cousins. 1st Cousins 1 Time Removed are the children of your cousins as well as the cousins of your parents. And so on.</a:t>
            </a:r>
            <a:endParaRPr lang="en-US" dirty="0"/>
          </a:p>
        </p:txBody>
      </p:sp>
      <p:sp>
        <p:nvSpPr>
          <p:cNvPr id="4" name="Slide Number Placeholder 3"/>
          <p:cNvSpPr>
            <a:spLocks noGrp="1"/>
          </p:cNvSpPr>
          <p:nvPr>
            <p:ph type="sldNum" sz="quarter" idx="10"/>
          </p:nvPr>
        </p:nvSpPr>
        <p:spPr/>
        <p:txBody>
          <a:bodyPr/>
          <a:lstStyle/>
          <a:p>
            <a:fld id="{CDD56CBC-595B-47EB-ADAB-B4913021330E}" type="slidenum">
              <a:rPr lang="en-CA" smtClean="0"/>
              <a:t>12</a:t>
            </a:fld>
            <a:endParaRPr lang="en-CA" dirty="0"/>
          </a:p>
        </p:txBody>
      </p:sp>
    </p:spTree>
    <p:extLst>
      <p:ext uri="{BB962C8B-B14F-4D97-AF65-F5344CB8AC3E}">
        <p14:creationId xmlns:p14="http://schemas.microsoft.com/office/powerpoint/2010/main" val="24674224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CDD56CBC-595B-47EB-ADAB-B4913021330E}" type="slidenum">
              <a:rPr lang="en-CA" smtClean="0"/>
              <a:t>15</a:t>
            </a:fld>
            <a:endParaRPr lang="en-CA" dirty="0"/>
          </a:p>
        </p:txBody>
      </p:sp>
    </p:spTree>
    <p:extLst>
      <p:ext uri="{BB962C8B-B14F-4D97-AF65-F5344CB8AC3E}">
        <p14:creationId xmlns:p14="http://schemas.microsoft.com/office/powerpoint/2010/main" val="40527602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2019-01-05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2019-01-05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2019-01-05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F65D4DDB-8D61-4776-B05F-BBA6861E4ACF}" type="datetimeFigureOut">
              <a:rPr lang="en-CA" smtClean="0"/>
              <a:pPr/>
              <a:t>2019-01-05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65D4DDB-8D61-4776-B05F-BBA6861E4ACF}" type="datetimeFigureOut">
              <a:rPr lang="en-CA" smtClean="0"/>
              <a:pPr/>
              <a:t>2019-01-05</a:t>
            </a:fld>
            <a:endParaRPr lang="en-CA" dirty="0"/>
          </a:p>
        </p:txBody>
      </p:sp>
      <p:sp>
        <p:nvSpPr>
          <p:cNvPr id="5" name="Footer Placeholder 4"/>
          <p:cNvSpPr>
            <a:spLocks noGrp="1"/>
          </p:cNvSpPr>
          <p:nvPr>
            <p:ph type="ftr" sz="quarter" idx="11"/>
          </p:nvPr>
        </p:nvSpPr>
        <p:spPr/>
        <p:txBody>
          <a:bodyPr/>
          <a:lstStyle/>
          <a:p>
            <a:endParaRPr lang="en-CA" dirty="0"/>
          </a:p>
        </p:txBody>
      </p:sp>
      <p:sp>
        <p:nvSpPr>
          <p:cNvPr id="6" name="Slide Number Placeholder 5"/>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F65D4DDB-8D61-4776-B05F-BBA6861E4ACF}" type="datetimeFigureOut">
              <a:rPr lang="en-CA" smtClean="0"/>
              <a:pPr/>
              <a:t>2019-01-05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F65D4DDB-8D61-4776-B05F-BBA6861E4ACF}" type="datetimeFigureOut">
              <a:rPr lang="en-CA" smtClean="0"/>
              <a:pPr/>
              <a:t>2019-01-05</a:t>
            </a:fld>
            <a:endParaRPr lang="en-CA" dirty="0"/>
          </a:p>
        </p:txBody>
      </p:sp>
      <p:sp>
        <p:nvSpPr>
          <p:cNvPr id="8" name="Footer Placeholder 7"/>
          <p:cNvSpPr>
            <a:spLocks noGrp="1"/>
          </p:cNvSpPr>
          <p:nvPr>
            <p:ph type="ftr" sz="quarter" idx="11"/>
          </p:nvPr>
        </p:nvSpPr>
        <p:spPr/>
        <p:txBody>
          <a:bodyPr/>
          <a:lstStyle/>
          <a:p>
            <a:endParaRPr lang="en-CA" dirty="0"/>
          </a:p>
        </p:txBody>
      </p:sp>
      <p:sp>
        <p:nvSpPr>
          <p:cNvPr id="9" name="Slide Number Placeholder 8"/>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F65D4DDB-8D61-4776-B05F-BBA6861E4ACF}" type="datetimeFigureOut">
              <a:rPr lang="en-CA" smtClean="0"/>
              <a:pPr/>
              <a:t>2019-01-05</a:t>
            </a:fld>
            <a:endParaRPr lang="en-CA" dirty="0"/>
          </a:p>
        </p:txBody>
      </p:sp>
      <p:sp>
        <p:nvSpPr>
          <p:cNvPr id="4" name="Footer Placeholder 3"/>
          <p:cNvSpPr>
            <a:spLocks noGrp="1"/>
          </p:cNvSpPr>
          <p:nvPr>
            <p:ph type="ftr" sz="quarter" idx="11"/>
          </p:nvPr>
        </p:nvSpPr>
        <p:spPr/>
        <p:txBody>
          <a:bodyPr/>
          <a:lstStyle/>
          <a:p>
            <a:endParaRPr lang="en-CA" dirty="0"/>
          </a:p>
        </p:txBody>
      </p:sp>
      <p:sp>
        <p:nvSpPr>
          <p:cNvPr id="5" name="Slide Number Placeholder 4"/>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5D4DDB-8D61-4776-B05F-BBA6861E4ACF}" type="datetimeFigureOut">
              <a:rPr lang="en-CA" smtClean="0"/>
              <a:pPr/>
              <a:t>2019-01-05</a:t>
            </a:fld>
            <a:endParaRPr lang="en-CA" dirty="0"/>
          </a:p>
        </p:txBody>
      </p:sp>
      <p:sp>
        <p:nvSpPr>
          <p:cNvPr id="3" name="Footer Placeholder 2"/>
          <p:cNvSpPr>
            <a:spLocks noGrp="1"/>
          </p:cNvSpPr>
          <p:nvPr>
            <p:ph type="ftr" sz="quarter" idx="11"/>
          </p:nvPr>
        </p:nvSpPr>
        <p:spPr/>
        <p:txBody>
          <a:bodyPr/>
          <a:lstStyle/>
          <a:p>
            <a:endParaRPr lang="en-CA" dirty="0"/>
          </a:p>
        </p:txBody>
      </p:sp>
      <p:sp>
        <p:nvSpPr>
          <p:cNvPr id="4" name="Slide Number Placeholder 3"/>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2019-01-05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65D4DDB-8D61-4776-B05F-BBA6861E4ACF}" type="datetimeFigureOut">
              <a:rPr lang="en-CA" smtClean="0"/>
              <a:pPr/>
              <a:t>2019-01-05</a:t>
            </a:fld>
            <a:endParaRPr lang="en-CA" dirty="0"/>
          </a:p>
        </p:txBody>
      </p:sp>
      <p:sp>
        <p:nvSpPr>
          <p:cNvPr id="6" name="Footer Placeholder 5"/>
          <p:cNvSpPr>
            <a:spLocks noGrp="1"/>
          </p:cNvSpPr>
          <p:nvPr>
            <p:ph type="ftr" sz="quarter" idx="11"/>
          </p:nvPr>
        </p:nvSpPr>
        <p:spPr/>
        <p:txBody>
          <a:bodyPr/>
          <a:lstStyle/>
          <a:p>
            <a:endParaRPr lang="en-CA" dirty="0"/>
          </a:p>
        </p:txBody>
      </p:sp>
      <p:sp>
        <p:nvSpPr>
          <p:cNvPr id="7" name="Slide Number Placeholder 6"/>
          <p:cNvSpPr>
            <a:spLocks noGrp="1"/>
          </p:cNvSpPr>
          <p:nvPr>
            <p:ph type="sldNum" sz="quarter" idx="12"/>
          </p:nvPr>
        </p:nvSpPr>
        <p:spPr/>
        <p:txBody>
          <a:bodyPr/>
          <a:lstStyle/>
          <a:p>
            <a:fld id="{59ACB91F-E25E-4806-8852-E679DD28E97C}" type="slidenum">
              <a:rPr lang="en-CA" smtClean="0"/>
              <a:pPr/>
              <a:t>‹#›</a:t>
            </a:fld>
            <a:endParaRPr lang="en-CA"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5D4DDB-8D61-4776-B05F-BBA6861E4ACF}" type="datetimeFigureOut">
              <a:rPr lang="en-CA" smtClean="0"/>
              <a:pPr/>
              <a:t>2019-01-05</a:t>
            </a:fld>
            <a:endParaRPr lang="en-CA"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CB91F-E25E-4806-8852-E679DD28E97C}" type="slidenum">
              <a:rPr lang="en-CA" smtClean="0"/>
              <a:pPr/>
              <a:t>‹#›</a:t>
            </a:fld>
            <a:endParaRPr lang="en-C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whollygenes.com/forums201/index.php?/topic/15915-tmg9-final-installers-v905/"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tmg.reigelridge.com/new-computer-version.ht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historyresearchenvironment.org/"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http://hrewiki.org/index.php?title=Main_Page" TargetMode="External"/><Relationship Id="rId5" Type="http://schemas.openxmlformats.org/officeDocument/2006/relationships/hyperlink" Target="https://historyresearchenvironment.org/donate/" TargetMode="External"/><Relationship Id="rId4" Type="http://schemas.openxmlformats.org/officeDocument/2006/relationships/hyperlink" Target="https://historyresearchenvironment.org/become-a-volunteer/"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mjh-nm.net/BUGS.HTML#B38"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mg.reigelridge.com/NarrativeChildren.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ogsottawa.on.ca/"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jpe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ottawa.ogs.on.ca/geneorama/"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lists.rootsweb.ancestry.com/hyperkitty/list/tmg-refugees@rootsweb.com/" TargetMode="External"/><Relationship Id="rId7" Type="http://schemas.openxmlformats.org/officeDocument/2006/relationships/hyperlink" Target="http://www.whollygenes.com/forums201/index.ph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lists.rootsweb.ancestry.com/hyperkitty/list/tmg@rootsweb.com/" TargetMode="External"/><Relationship Id="rId5" Type="http://schemas.openxmlformats.org/officeDocument/2006/relationships/hyperlink" Target="https://www.facebook.com/groups/themastergenealogist/" TargetMode="External"/><Relationship Id="rId4" Type="http://schemas.openxmlformats.org/officeDocument/2006/relationships/hyperlink" Target="https://sites.google.com/site/tmgrefugees"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www.reigelridge.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www.mjh-nm.net/MY_WAY.HTML" TargetMode="External"/><Relationship Id="rId5" Type="http://schemas.openxmlformats.org/officeDocument/2006/relationships/hyperlink" Target="https://www.johncardinal.com/" TargetMode="External"/><Relationship Id="rId4" Type="http://schemas.openxmlformats.org/officeDocument/2006/relationships/hyperlink" Target="http://www.tmgtips.com/"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CA" b="1" dirty="0" smtClean="0"/>
              <a:t>Mike’s TMG Tips</a:t>
            </a:r>
            <a:endParaRPr lang="en-CA" dirty="0"/>
          </a:p>
        </p:txBody>
      </p:sp>
      <p:sp>
        <p:nvSpPr>
          <p:cNvPr id="3" name="Subtitle 2"/>
          <p:cNvSpPr>
            <a:spLocks noGrp="1"/>
          </p:cNvSpPr>
          <p:nvPr>
            <p:ph type="subTitle" idx="1"/>
          </p:nvPr>
        </p:nvSpPr>
        <p:spPr>
          <a:xfrm>
            <a:off x="1371600" y="3886200"/>
            <a:ext cx="6400800" cy="1752600"/>
          </a:xfrm>
        </p:spPr>
        <p:txBody>
          <a:bodyPr/>
          <a:lstStyle/>
          <a:p>
            <a:r>
              <a:rPr lang="en-CA" dirty="0" smtClean="0"/>
              <a:t>Ottawa TMGUG</a:t>
            </a:r>
          </a:p>
          <a:p>
            <a:r>
              <a:rPr lang="en-CA" dirty="0" smtClean="0"/>
              <a:t>5 Jan 2019</a:t>
            </a:r>
            <a:endParaRPr lang="en-CA" dirty="0"/>
          </a:p>
        </p:txBody>
      </p:sp>
      <p:pic>
        <p:nvPicPr>
          <p:cNvPr id="4" name="Picture 3"/>
          <p:cNvPicPr>
            <a:picLocks noChangeAspect="1"/>
          </p:cNvPicPr>
          <p:nvPr/>
        </p:nvPicPr>
        <p:blipFill>
          <a:blip r:embed="rId2"/>
          <a:stretch>
            <a:fillRect/>
          </a:stretch>
        </p:blipFill>
        <p:spPr>
          <a:xfrm>
            <a:off x="2323135" y="260648"/>
            <a:ext cx="4497730" cy="165618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Kinship Report</a:t>
            </a:r>
            <a:endParaRPr lang="en-US" dirty="0"/>
          </a:p>
        </p:txBody>
      </p:sp>
      <p:pic>
        <p:nvPicPr>
          <p:cNvPr id="5" name="Content Placeholder 4"/>
          <p:cNvPicPr>
            <a:picLocks noGrp="1" noChangeAspect="1"/>
          </p:cNvPicPr>
          <p:nvPr>
            <p:ph idx="1"/>
          </p:nvPr>
        </p:nvPicPr>
        <p:blipFill>
          <a:blip r:embed="rId2"/>
          <a:stretch>
            <a:fillRect/>
          </a:stretch>
        </p:blipFill>
        <p:spPr>
          <a:xfrm>
            <a:off x="457200" y="1600200"/>
            <a:ext cx="8229599" cy="4925144"/>
          </a:xfrm>
          <a:prstGeom prst="rect">
            <a:avLst/>
          </a:prstGeom>
        </p:spPr>
      </p:pic>
      <p:sp>
        <p:nvSpPr>
          <p:cNvPr id="6" name="Right Arrow 5"/>
          <p:cNvSpPr/>
          <p:nvPr/>
        </p:nvSpPr>
        <p:spPr>
          <a:xfrm>
            <a:off x="251520" y="3861048"/>
            <a:ext cx="864096" cy="86409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184533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Content Placeholder 5"/>
          <p:cNvPicPr>
            <a:picLocks noGrp="1" noChangeAspect="1"/>
          </p:cNvPicPr>
          <p:nvPr>
            <p:ph idx="1"/>
          </p:nvPr>
        </p:nvPicPr>
        <p:blipFill>
          <a:blip r:embed="rId3"/>
          <a:stretch>
            <a:fillRect/>
          </a:stretch>
        </p:blipFill>
        <p:spPr>
          <a:xfrm>
            <a:off x="457200" y="274638"/>
            <a:ext cx="8229600" cy="6034682"/>
          </a:xfrm>
          <a:prstGeom prst="rect">
            <a:avLst/>
          </a:prstGeom>
        </p:spPr>
      </p:pic>
    </p:spTree>
    <p:extLst>
      <p:ext uri="{BB962C8B-B14F-4D97-AF65-F5344CB8AC3E}">
        <p14:creationId xmlns:p14="http://schemas.microsoft.com/office/powerpoint/2010/main" val="4283312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Content Placeholder 9"/>
          <p:cNvPicPr>
            <a:picLocks noGrp="1" noChangeAspect="1"/>
          </p:cNvPicPr>
          <p:nvPr>
            <p:ph idx="1"/>
          </p:nvPr>
        </p:nvPicPr>
        <p:blipFill>
          <a:blip r:embed="rId3"/>
          <a:stretch>
            <a:fillRect/>
          </a:stretch>
        </p:blipFill>
        <p:spPr>
          <a:xfrm>
            <a:off x="0" y="0"/>
            <a:ext cx="9144000" cy="6858000"/>
          </a:xfrm>
          <a:prstGeom prst="rect">
            <a:avLst/>
          </a:prstGeom>
        </p:spPr>
      </p:pic>
      <p:cxnSp>
        <p:nvCxnSpPr>
          <p:cNvPr id="14" name="Straight Arrow Connector 13"/>
          <p:cNvCxnSpPr/>
          <p:nvPr/>
        </p:nvCxnSpPr>
        <p:spPr>
          <a:xfrm flipV="1">
            <a:off x="4572000" y="3789040"/>
            <a:ext cx="1080120" cy="1008112"/>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V="1">
            <a:off x="4391980" y="3104964"/>
            <a:ext cx="2520280" cy="2304256"/>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6012160" y="3789040"/>
            <a:ext cx="1080120" cy="936104"/>
          </a:xfrm>
          <a:prstGeom prst="straightConnector1">
            <a:avLst/>
          </a:prstGeom>
          <a:ln w="57150">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013464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Suppress details for living people</a:t>
            </a:r>
            <a:endParaRPr lang="en-US" dirty="0"/>
          </a:p>
        </p:txBody>
      </p:sp>
      <p:pic>
        <p:nvPicPr>
          <p:cNvPr id="4" name="Content Placeholder 3"/>
          <p:cNvPicPr>
            <a:picLocks noGrp="1" noChangeAspect="1"/>
          </p:cNvPicPr>
          <p:nvPr>
            <p:ph idx="1"/>
          </p:nvPr>
        </p:nvPicPr>
        <p:blipFill>
          <a:blip r:embed="rId2"/>
          <a:stretch>
            <a:fillRect/>
          </a:stretch>
        </p:blipFill>
        <p:spPr>
          <a:xfrm>
            <a:off x="457200" y="1417638"/>
            <a:ext cx="8229599" cy="2227386"/>
          </a:xfrm>
          <a:prstGeom prst="rect">
            <a:avLst/>
          </a:prstGeom>
        </p:spPr>
      </p:pic>
      <p:sp>
        <p:nvSpPr>
          <p:cNvPr id="5" name="TextBox 4"/>
          <p:cNvSpPr txBox="1"/>
          <p:nvPr/>
        </p:nvSpPr>
        <p:spPr>
          <a:xfrm>
            <a:off x="457200" y="4005064"/>
            <a:ext cx="8229599" cy="2585323"/>
          </a:xfrm>
          <a:prstGeom prst="rect">
            <a:avLst/>
          </a:prstGeom>
          <a:noFill/>
        </p:spPr>
        <p:txBody>
          <a:bodyPr wrap="square" rtlCol="0">
            <a:spAutoFit/>
          </a:bodyPr>
          <a:lstStyle/>
          <a:p>
            <a:r>
              <a:rPr lang="en-US" b="1" dirty="0"/>
              <a:t>Suppress details for living people</a:t>
            </a:r>
            <a:endParaRPr lang="en-US" dirty="0"/>
          </a:p>
          <a:p>
            <a:r>
              <a:rPr lang="en-US" dirty="0"/>
              <a:t>If this option is chosen then all name and event tags (except the primary name) are suppressed for people for whom</a:t>
            </a:r>
            <a:r>
              <a:rPr lang="en-US" b="1" dirty="0"/>
              <a:t> LIVING=Y</a:t>
            </a:r>
            <a:r>
              <a:rPr lang="en-US" dirty="0"/>
              <a:t> or</a:t>
            </a:r>
            <a:r>
              <a:rPr lang="en-US" b="1" dirty="0"/>
              <a:t> ?</a:t>
            </a:r>
            <a:r>
              <a:rPr lang="en-US" dirty="0"/>
              <a:t> is set. They are replaced with a single sentence: [P] "is still living." You can change this sentence in an option below.</a:t>
            </a:r>
          </a:p>
          <a:p>
            <a:r>
              <a:rPr lang="en-US" dirty="0"/>
              <a:t> </a:t>
            </a:r>
          </a:p>
          <a:p>
            <a:r>
              <a:rPr lang="en-US" b="1" dirty="0"/>
              <a:t>Living text</a:t>
            </a:r>
            <a:endParaRPr lang="en-US" dirty="0"/>
          </a:p>
          <a:p>
            <a:r>
              <a:rPr lang="en-US" dirty="0"/>
              <a:t>The text used when </a:t>
            </a:r>
            <a:r>
              <a:rPr lang="en-US" b="1" dirty="0"/>
              <a:t>Suppress details for living people</a:t>
            </a:r>
            <a:r>
              <a:rPr lang="en-US" dirty="0"/>
              <a:t> is checked can be changed. For example, instead of "is still living" you might want to say "is still alive."</a:t>
            </a:r>
          </a:p>
          <a:p>
            <a:endParaRPr lang="en-US" dirty="0"/>
          </a:p>
        </p:txBody>
      </p:sp>
    </p:spTree>
    <p:extLst>
      <p:ext uri="{BB962C8B-B14F-4D97-AF65-F5344CB8AC3E}">
        <p14:creationId xmlns:p14="http://schemas.microsoft.com/office/powerpoint/2010/main" val="14997163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Living </a:t>
            </a:r>
            <a:r>
              <a:rPr lang="en-US" b="1" dirty="0" smtClean="0"/>
              <a:t>People </a:t>
            </a:r>
            <a:r>
              <a:rPr lang="en-US" b="1" dirty="0"/>
              <a:t>in </a:t>
            </a:r>
            <a:r>
              <a:rPr lang="en-US" b="1" dirty="0" smtClean="0"/>
              <a:t>Gedcoms &amp; Reports</a:t>
            </a:r>
            <a:endParaRPr lang="en-US" dirty="0"/>
          </a:p>
        </p:txBody>
      </p:sp>
      <p:sp>
        <p:nvSpPr>
          <p:cNvPr id="3" name="Content Placeholder 2"/>
          <p:cNvSpPr>
            <a:spLocks noGrp="1"/>
          </p:cNvSpPr>
          <p:nvPr>
            <p:ph idx="1"/>
          </p:nvPr>
        </p:nvSpPr>
        <p:spPr>
          <a:xfrm>
            <a:off x="457200" y="1600200"/>
            <a:ext cx="8229600" cy="4997152"/>
          </a:xfrm>
        </p:spPr>
        <p:txBody>
          <a:bodyPr>
            <a:normAutofit fontScale="92500" lnSpcReduction="10000"/>
          </a:bodyPr>
          <a:lstStyle/>
          <a:p>
            <a:pPr marL="514350" indent="-514350">
              <a:buFont typeface="+mj-lt"/>
              <a:buAutoNum type="arabicPeriod"/>
            </a:pPr>
            <a:r>
              <a:rPr lang="en-US" dirty="0" smtClean="0"/>
              <a:t>TMG </a:t>
            </a:r>
            <a:r>
              <a:rPr lang="en-US" dirty="0"/>
              <a:t>does not consider the Name of a </a:t>
            </a:r>
            <a:r>
              <a:rPr lang="en-US" dirty="0" smtClean="0"/>
              <a:t>person to </a:t>
            </a:r>
            <a:r>
              <a:rPr lang="en-US" dirty="0"/>
              <a:t>be a 'detail', so that is not removed by the "Suppress Details of Living People" option.</a:t>
            </a:r>
          </a:p>
          <a:p>
            <a:pPr marL="514350" indent="-514350">
              <a:buFont typeface="+mj-lt"/>
              <a:buAutoNum type="arabicPeriod"/>
            </a:pPr>
            <a:r>
              <a:rPr lang="en-US" dirty="0" smtClean="0"/>
              <a:t>TMG </a:t>
            </a:r>
            <a:r>
              <a:rPr lang="en-US" dirty="0"/>
              <a:t>determines 'living' solely on the state of the of the 'Living' flag. Make sure the people who have details that shouldn't </a:t>
            </a:r>
            <a:r>
              <a:rPr lang="en-US" dirty="0" smtClean="0"/>
              <a:t>be included don't </a:t>
            </a:r>
            <a:r>
              <a:rPr lang="en-US" dirty="0"/>
              <a:t>have this flag set to N.</a:t>
            </a:r>
          </a:p>
          <a:p>
            <a:pPr marL="514350" indent="-514350">
              <a:buFont typeface="+mj-lt"/>
              <a:buAutoNum type="arabicPeriod"/>
            </a:pPr>
            <a:r>
              <a:rPr lang="en-US" dirty="0" smtClean="0"/>
              <a:t>Make </a:t>
            </a:r>
            <a:r>
              <a:rPr lang="en-US" dirty="0"/>
              <a:t>sure you use the output of THAT export, and not one that was created with different settings</a:t>
            </a:r>
            <a:r>
              <a:rPr lang="en-US" dirty="0" smtClean="0"/>
              <a:t>.</a:t>
            </a:r>
          </a:p>
          <a:p>
            <a:pPr marL="0" indent="0" algn="r">
              <a:buNone/>
            </a:pPr>
            <a:r>
              <a:rPr lang="en-US" sz="2600" dirty="0" smtClean="0"/>
              <a:t>-Richard </a:t>
            </a:r>
            <a:r>
              <a:rPr lang="en-US" sz="2600" dirty="0"/>
              <a:t>Damon</a:t>
            </a:r>
          </a:p>
          <a:p>
            <a:pPr marL="0" indent="0" algn="r">
              <a:buNone/>
            </a:pPr>
            <a:endParaRPr lang="en-US" dirty="0"/>
          </a:p>
          <a:p>
            <a:endParaRPr lang="en-US" dirty="0"/>
          </a:p>
        </p:txBody>
      </p:sp>
    </p:spTree>
    <p:extLst>
      <p:ext uri="{BB962C8B-B14F-4D97-AF65-F5344CB8AC3E}">
        <p14:creationId xmlns:p14="http://schemas.microsoft.com/office/powerpoint/2010/main" val="38288417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6" name="Content Placeholder 5"/>
          <p:cNvPicPr>
            <a:picLocks noGrp="1" noChangeAspect="1"/>
          </p:cNvPicPr>
          <p:nvPr>
            <p:ph idx="1"/>
          </p:nvPr>
        </p:nvPicPr>
        <p:blipFill>
          <a:blip r:embed="rId3"/>
          <a:stretch>
            <a:fillRect/>
          </a:stretch>
        </p:blipFill>
        <p:spPr>
          <a:xfrm>
            <a:off x="457200" y="274638"/>
            <a:ext cx="8229600" cy="6034682"/>
          </a:xfrm>
          <a:prstGeom prst="rect">
            <a:avLst/>
          </a:prstGeom>
        </p:spPr>
      </p:pic>
      <p:sp>
        <p:nvSpPr>
          <p:cNvPr id="3" name="Left Arrow 2"/>
          <p:cNvSpPr/>
          <p:nvPr/>
        </p:nvSpPr>
        <p:spPr>
          <a:xfrm>
            <a:off x="2483768" y="5767506"/>
            <a:ext cx="1512168" cy="576064"/>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41877482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Project Problem</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 </a:t>
            </a:r>
          </a:p>
          <a:p>
            <a:pPr marL="0" indent="0">
              <a:buNone/>
            </a:pPr>
            <a:r>
              <a:rPr lang="en-US" dirty="0"/>
              <a:t>My observation over many years is that the most common cause is some program working in the background on the TMG files while TMG is running</a:t>
            </a:r>
            <a:r>
              <a:rPr lang="en-US" dirty="0" smtClean="0"/>
              <a:t>.</a:t>
            </a:r>
          </a:p>
          <a:p>
            <a:pPr marL="0" indent="0">
              <a:buNone/>
            </a:pPr>
            <a:r>
              <a:rPr lang="en-US" dirty="0" smtClean="0"/>
              <a:t> </a:t>
            </a:r>
            <a:endParaRPr lang="en-US" dirty="0"/>
          </a:p>
          <a:p>
            <a:pPr marL="0" indent="0">
              <a:buNone/>
            </a:pPr>
            <a:r>
              <a:rPr lang="en-US" dirty="0" smtClean="0"/>
              <a:t>While </a:t>
            </a:r>
            <a:r>
              <a:rPr lang="en-US" dirty="0"/>
              <a:t>the most common such programs are automatic backups, especially the intrusive Windows OneDrive, virus checking programs can also be monitoring TMG files and cause problems.  Are you really, really sure that there are no such programs?</a:t>
            </a:r>
          </a:p>
          <a:p>
            <a:pPr marL="0" indent="0">
              <a:buNone/>
            </a:pPr>
            <a:r>
              <a:rPr lang="en-US" dirty="0"/>
              <a:t> </a:t>
            </a:r>
          </a:p>
          <a:p>
            <a:pPr marL="0" indent="0">
              <a:buNone/>
            </a:pPr>
            <a:r>
              <a:rPr lang="en-US" dirty="0" smtClean="0"/>
              <a:t>There are known problems </a:t>
            </a:r>
            <a:r>
              <a:rPr lang="en-US" dirty="0"/>
              <a:t>with the TMG program itself, including its underlying Visual Fox Pro, and </a:t>
            </a:r>
            <a:r>
              <a:rPr lang="en-US" dirty="0" smtClean="0"/>
              <a:t>serious issues may require </a:t>
            </a:r>
            <a:r>
              <a:rPr lang="en-US" dirty="0"/>
              <a:t>removing TMG and reinstalling a clean version.  If you do wish to do that, </a:t>
            </a:r>
            <a:r>
              <a:rPr lang="en-US" dirty="0" smtClean="0"/>
              <a:t>follow </a:t>
            </a:r>
            <a:r>
              <a:rPr lang="en-US" dirty="0"/>
              <a:t>Jim's instructions posted on the Wholly Genes Forum.  It is the second post in the pinned topic about the TMG Final Installers:</a:t>
            </a:r>
          </a:p>
          <a:p>
            <a:pPr marL="0" indent="0">
              <a:buNone/>
            </a:pPr>
            <a:r>
              <a:rPr lang="en-US" u="sng" dirty="0">
                <a:hlinkClick r:id="rId2"/>
              </a:rPr>
              <a:t>http://www.whollygenes.com/forums201/index.php?/topic/15915-tmg9-final-installers-v905</a:t>
            </a:r>
            <a:r>
              <a:rPr lang="en-US" u="sng" dirty="0" smtClean="0">
                <a:hlinkClick r:id="rId2"/>
              </a:rPr>
              <a:t>/</a:t>
            </a:r>
            <a:endParaRPr lang="en-US" u="sng" dirty="0" smtClean="0"/>
          </a:p>
          <a:p>
            <a:pPr marL="0" indent="0">
              <a:buNone/>
            </a:pPr>
            <a:endParaRPr lang="en-US" u="sng" dirty="0"/>
          </a:p>
          <a:p>
            <a:pPr marL="0" indent="0" algn="r">
              <a:buNone/>
            </a:pPr>
            <a:r>
              <a:rPr lang="en-US" dirty="0" smtClean="0"/>
              <a:t>-</a:t>
            </a:r>
            <a:r>
              <a:rPr lang="en-US" dirty="0"/>
              <a:t> </a:t>
            </a:r>
            <a:r>
              <a:rPr lang="en-US" dirty="0" smtClean="0"/>
              <a:t>Michael  J. Hannah</a:t>
            </a:r>
            <a:endParaRPr lang="en-US" dirty="0"/>
          </a:p>
        </p:txBody>
      </p:sp>
    </p:spTree>
    <p:extLst>
      <p:ext uri="{BB962C8B-B14F-4D97-AF65-F5344CB8AC3E}">
        <p14:creationId xmlns:p14="http://schemas.microsoft.com/office/powerpoint/2010/main" val="2791975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VFI Log</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smtClean="0"/>
              <a:t>The </a:t>
            </a:r>
            <a:r>
              <a:rPr lang="en-US" dirty="0"/>
              <a:t>Last VFI.log can give you a lot of information.  You can also get in idea or the areas in which the Validate File </a:t>
            </a:r>
            <a:r>
              <a:rPr lang="en-US" dirty="0" smtClean="0"/>
              <a:t>Integrity </a:t>
            </a:r>
            <a:r>
              <a:rPr lang="en-US" dirty="0"/>
              <a:t>(VFI) function spends more time by watching the notices in the upper right corner of the screen,  Keep in mind that there are more of some records than others.  For example, there are usually more event record (Tags) than names, so when that is being checked, it takes longer than say people records.</a:t>
            </a:r>
          </a:p>
          <a:p>
            <a:pPr marL="0" indent="0">
              <a:buNone/>
            </a:pPr>
            <a:r>
              <a:rPr lang="en-US" dirty="0"/>
              <a:t> </a:t>
            </a:r>
          </a:p>
          <a:p>
            <a:pPr marL="0" indent="0">
              <a:buNone/>
            </a:pPr>
            <a:r>
              <a:rPr lang="en-US" dirty="0" smtClean="0"/>
              <a:t>The </a:t>
            </a:r>
            <a:r>
              <a:rPr lang="en-US" dirty="0"/>
              <a:t>size of your </a:t>
            </a:r>
            <a:r>
              <a:rPr lang="en-US" dirty="0" smtClean="0"/>
              <a:t>project </a:t>
            </a:r>
            <a:r>
              <a:rPr lang="en-US" dirty="0"/>
              <a:t>affects how long a VFI run takes -- both the overall size as well as the sizes and number of </a:t>
            </a:r>
            <a:r>
              <a:rPr lang="en-US" dirty="0" smtClean="0"/>
              <a:t>data </a:t>
            </a:r>
            <a:r>
              <a:rPr lang="en-US" dirty="0"/>
              <a:t>sets.   </a:t>
            </a:r>
            <a:endParaRPr lang="en-US" dirty="0" smtClean="0"/>
          </a:p>
          <a:p>
            <a:pPr marL="0" indent="0">
              <a:buNone/>
            </a:pPr>
            <a:r>
              <a:rPr lang="en-US" dirty="0" smtClean="0"/>
              <a:t>A </a:t>
            </a:r>
            <a:r>
              <a:rPr lang="en-US" dirty="0"/>
              <a:t>project of less than 1,000 persons will normally  have </a:t>
            </a:r>
            <a:r>
              <a:rPr lang="en-US" dirty="0" smtClean="0"/>
              <a:t>a </a:t>
            </a:r>
            <a:r>
              <a:rPr lang="en-US" dirty="0"/>
              <a:t>VFI run of about 10 to 20 seconds.   </a:t>
            </a:r>
            <a:endParaRPr lang="en-US" dirty="0" smtClean="0"/>
          </a:p>
          <a:p>
            <a:pPr marL="0" indent="0">
              <a:buNone/>
            </a:pPr>
            <a:r>
              <a:rPr lang="en-US" dirty="0" smtClean="0"/>
              <a:t>A </a:t>
            </a:r>
            <a:r>
              <a:rPr lang="en-US" dirty="0"/>
              <a:t>project of around 60,000 </a:t>
            </a:r>
            <a:r>
              <a:rPr lang="en-US" dirty="0" smtClean="0"/>
              <a:t>persons </a:t>
            </a:r>
            <a:r>
              <a:rPr lang="en-US" dirty="0"/>
              <a:t>will take over five minutes.  </a:t>
            </a:r>
            <a:endParaRPr lang="en-US" dirty="0" smtClean="0"/>
          </a:p>
          <a:p>
            <a:pPr marL="0" indent="0">
              <a:buNone/>
            </a:pPr>
            <a:r>
              <a:rPr lang="en-US" dirty="0" smtClean="0"/>
              <a:t>In </a:t>
            </a:r>
            <a:r>
              <a:rPr lang="en-US" dirty="0"/>
              <a:t>both these cases, this is with no problems found.  Where problem are found and corrected, the time will be longer although that probably will not be more than a few added seconds.  Again, analysis of the LastVFI.log can tell where those problem were.  In almost all cases, the problems that VFI finds and fixes are more of an administrative nature so your data is not </a:t>
            </a:r>
            <a:r>
              <a:rPr lang="en-US" dirty="0" smtClean="0"/>
              <a:t>really affected.</a:t>
            </a:r>
          </a:p>
          <a:p>
            <a:pPr marL="0" indent="0">
              <a:buNone/>
            </a:pPr>
            <a:endParaRPr lang="en-US" dirty="0"/>
          </a:p>
          <a:p>
            <a:pPr marL="0" indent="0">
              <a:buNone/>
            </a:pPr>
            <a:r>
              <a:rPr lang="en-US" dirty="0" smtClean="0"/>
              <a:t>Find it under &gt; The Master Genealogist v9 </a:t>
            </a:r>
            <a:r>
              <a:rPr lang="en-US" dirty="0"/>
              <a:t>&gt; Projects &gt; Last </a:t>
            </a:r>
            <a:r>
              <a:rPr lang="en-US" dirty="0" smtClean="0"/>
              <a:t>VFI.log</a:t>
            </a:r>
            <a:endParaRPr lang="en-US" dirty="0"/>
          </a:p>
          <a:p>
            <a:endParaRPr lang="en-US" dirty="0"/>
          </a:p>
        </p:txBody>
      </p:sp>
    </p:spTree>
    <p:extLst>
      <p:ext uri="{BB962C8B-B14F-4D97-AF65-F5344CB8AC3E}">
        <p14:creationId xmlns:p14="http://schemas.microsoft.com/office/powerpoint/2010/main" val="3000226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VFI Log</a:t>
            </a:r>
            <a:endParaRPr lang="en-US" dirty="0"/>
          </a:p>
        </p:txBody>
      </p:sp>
      <p:sp>
        <p:nvSpPr>
          <p:cNvPr id="4" name="Content Placeholder 3"/>
          <p:cNvSpPr>
            <a:spLocks noGrp="1"/>
          </p:cNvSpPr>
          <p:nvPr>
            <p:ph idx="1"/>
          </p:nvPr>
        </p:nvSpPr>
        <p:spPr>
          <a:xfrm>
            <a:off x="457200" y="1600200"/>
            <a:ext cx="3898776" cy="4525963"/>
          </a:xfrm>
        </p:spPr>
        <p:txBody>
          <a:bodyPr>
            <a:noAutofit/>
          </a:bodyPr>
          <a:lstStyle/>
          <a:p>
            <a:pPr marL="0" indent="0">
              <a:buNone/>
            </a:pPr>
            <a:r>
              <a:rPr lang="en-US" sz="1600" dirty="0" smtClean="0"/>
              <a:t>18:43:49 </a:t>
            </a:r>
            <a:r>
              <a:rPr lang="en-US" sz="1600" dirty="0"/>
              <a:t>&gt;Start</a:t>
            </a:r>
          </a:p>
          <a:p>
            <a:pPr marL="0" indent="0">
              <a:buNone/>
            </a:pPr>
            <a:r>
              <a:rPr lang="en-US" sz="1600" dirty="0" smtClean="0"/>
              <a:t>18:43:49 </a:t>
            </a:r>
            <a:r>
              <a:rPr lang="en-US" sz="1600" dirty="0"/>
              <a:t>&gt;c:\Users\Owner\Documents\The Master Genealogist v9\Projects\More__.PJC</a:t>
            </a:r>
          </a:p>
          <a:p>
            <a:pPr marL="0" indent="0">
              <a:buNone/>
            </a:pPr>
            <a:r>
              <a:rPr lang="en-US" sz="1600" dirty="0" smtClean="0"/>
              <a:t>18:43:51 </a:t>
            </a:r>
            <a:r>
              <a:rPr lang="en-US" sz="1600" dirty="0"/>
              <a:t>&gt;2% Creating list of folders</a:t>
            </a:r>
          </a:p>
          <a:p>
            <a:pPr marL="0" indent="0">
              <a:buNone/>
            </a:pPr>
            <a:r>
              <a:rPr lang="en-US" sz="1600" dirty="0" smtClean="0"/>
              <a:t>18:43:51 </a:t>
            </a:r>
            <a:r>
              <a:rPr lang="en-US" sz="1600" dirty="0"/>
              <a:t>&gt;3% Searching Exhibits files</a:t>
            </a:r>
          </a:p>
          <a:p>
            <a:pPr marL="0" indent="0">
              <a:buNone/>
            </a:pPr>
            <a:r>
              <a:rPr lang="en-US" sz="1600" dirty="0" smtClean="0"/>
              <a:t>18:43:52 </a:t>
            </a:r>
            <a:r>
              <a:rPr lang="en-US" sz="1600" dirty="0"/>
              <a:t>&gt;399 external exhibit files were checked.</a:t>
            </a:r>
          </a:p>
          <a:p>
            <a:pPr marL="0" indent="0">
              <a:buNone/>
            </a:pPr>
            <a:r>
              <a:rPr lang="en-US" sz="1600" dirty="0" smtClean="0"/>
              <a:t>18:43:54 </a:t>
            </a:r>
            <a:r>
              <a:rPr lang="en-US" sz="1600" dirty="0"/>
              <a:t>&gt;2% Checking tags...</a:t>
            </a:r>
          </a:p>
          <a:p>
            <a:pPr marL="0" indent="0">
              <a:buNone/>
            </a:pPr>
            <a:r>
              <a:rPr lang="en-US" sz="1600" dirty="0" smtClean="0"/>
              <a:t>18:43:54 </a:t>
            </a:r>
            <a:r>
              <a:rPr lang="en-US" sz="1600" dirty="0"/>
              <a:t>&gt; fixed 0</a:t>
            </a:r>
          </a:p>
          <a:p>
            <a:pPr marL="0" indent="0">
              <a:buNone/>
            </a:pPr>
            <a:r>
              <a:rPr lang="en-US" sz="1600" dirty="0" smtClean="0"/>
              <a:t>18:43:54 </a:t>
            </a:r>
            <a:r>
              <a:rPr lang="en-US" sz="1600" dirty="0"/>
              <a:t>&gt;5% Checking primary markers...</a:t>
            </a:r>
          </a:p>
          <a:p>
            <a:pPr marL="0" indent="0">
              <a:buNone/>
            </a:pPr>
            <a:r>
              <a:rPr lang="en-US" sz="1600" dirty="0" smtClean="0"/>
              <a:t>18:43:55 </a:t>
            </a:r>
            <a:r>
              <a:rPr lang="en-US" sz="1600" dirty="0"/>
              <a:t>&gt;8% Checking last viewed spouse...</a:t>
            </a:r>
          </a:p>
          <a:p>
            <a:pPr marL="0" indent="0">
              <a:buNone/>
            </a:pPr>
            <a:r>
              <a:rPr lang="en-US" sz="1600" dirty="0" smtClean="0"/>
              <a:t>18:44:58 </a:t>
            </a:r>
            <a:r>
              <a:rPr lang="en-US" sz="1600" dirty="0"/>
              <a:t>&gt; fixed 4</a:t>
            </a:r>
          </a:p>
          <a:p>
            <a:pPr marL="0" indent="0">
              <a:buNone/>
            </a:pPr>
            <a:r>
              <a:rPr lang="en-US" sz="1600" dirty="0" smtClean="0"/>
              <a:t>18:45:01 </a:t>
            </a:r>
            <a:r>
              <a:rPr lang="en-US" sz="1600" dirty="0"/>
              <a:t>&gt;9% </a:t>
            </a:r>
            <a:r>
              <a:rPr lang="en-US" sz="1600" dirty="0" smtClean="0"/>
              <a:t>Checking </a:t>
            </a:r>
            <a:r>
              <a:rPr lang="en-US" sz="1600" dirty="0"/>
              <a:t>name sorting...</a:t>
            </a:r>
          </a:p>
          <a:p>
            <a:pPr marL="0" indent="0">
              <a:buNone/>
            </a:pPr>
            <a:r>
              <a:rPr lang="en-US" sz="1600" dirty="0" smtClean="0"/>
              <a:t>18:45:01 </a:t>
            </a:r>
            <a:r>
              <a:rPr lang="en-US" sz="1600" dirty="0"/>
              <a:t>&gt;12% Checking name sorting...</a:t>
            </a:r>
          </a:p>
          <a:p>
            <a:pPr marL="0" indent="0">
              <a:buNone/>
            </a:pPr>
            <a:r>
              <a:rPr lang="en-US" sz="1600" dirty="0" smtClean="0"/>
              <a:t>18:45:02 </a:t>
            </a:r>
            <a:r>
              <a:rPr lang="en-US" sz="1600" dirty="0"/>
              <a:t>&gt;13% Checking name sorting...</a:t>
            </a:r>
          </a:p>
          <a:p>
            <a:pPr marL="0" indent="0">
              <a:buNone/>
            </a:pPr>
            <a:r>
              <a:rPr lang="en-US" sz="1600" dirty="0" smtClean="0"/>
              <a:t>18:49:01 </a:t>
            </a:r>
            <a:r>
              <a:rPr lang="en-US" sz="1600" dirty="0"/>
              <a:t>&gt;25% Checking names - unused records...</a:t>
            </a:r>
          </a:p>
          <a:p>
            <a:pPr marL="0" indent="0">
              <a:buNone/>
            </a:pPr>
            <a:r>
              <a:rPr lang="en-US" sz="1600" dirty="0" smtClean="0"/>
              <a:t>18:49:02 </a:t>
            </a:r>
            <a:r>
              <a:rPr lang="en-US" sz="1600" dirty="0"/>
              <a:t>&gt; fixed </a:t>
            </a:r>
            <a:r>
              <a:rPr lang="en-US" sz="1600" dirty="0" smtClean="0"/>
              <a:t>0</a:t>
            </a:r>
            <a:endParaRPr lang="en-US" sz="1600" dirty="0"/>
          </a:p>
        </p:txBody>
      </p:sp>
      <p:sp>
        <p:nvSpPr>
          <p:cNvPr id="5" name="Content Placeholder 3"/>
          <p:cNvSpPr txBox="1">
            <a:spLocks/>
          </p:cNvSpPr>
          <p:nvPr/>
        </p:nvSpPr>
        <p:spPr>
          <a:xfrm>
            <a:off x="4716016" y="1600200"/>
            <a:ext cx="3970784" cy="4525963"/>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pitchFamily="34" charset="0"/>
              <a:buNone/>
            </a:pPr>
            <a:r>
              <a:rPr lang="en-US" sz="1600" dirty="0" smtClean="0"/>
              <a:t>18:51:42 &gt;36% Auditing event surety values...</a:t>
            </a:r>
          </a:p>
          <a:p>
            <a:pPr marL="0" indent="0">
              <a:buFont typeface="Arial" pitchFamily="34" charset="0"/>
              <a:buNone/>
            </a:pPr>
            <a:r>
              <a:rPr lang="en-US" sz="1600" dirty="0" smtClean="0"/>
              <a:t>18:56:37 &gt; recreated</a:t>
            </a:r>
          </a:p>
          <a:p>
            <a:pPr marL="0" indent="0">
              <a:buFont typeface="Arial" pitchFamily="34" charset="0"/>
              <a:buNone/>
            </a:pPr>
            <a:r>
              <a:rPr lang="en-US" sz="1600" dirty="0" smtClean="0"/>
              <a:t>18:56:37 &gt;37% Auditing relationship surety values...</a:t>
            </a:r>
          </a:p>
          <a:p>
            <a:pPr marL="0" indent="0">
              <a:buFont typeface="Arial" pitchFamily="34" charset="0"/>
              <a:buNone/>
            </a:pPr>
            <a:r>
              <a:rPr lang="en-US" sz="1600" dirty="0" smtClean="0"/>
              <a:t>18:58:52 &gt; recreated</a:t>
            </a:r>
          </a:p>
          <a:p>
            <a:pPr marL="0" indent="0">
              <a:buFont typeface="Arial" pitchFamily="34" charset="0"/>
              <a:buNone/>
            </a:pPr>
            <a:r>
              <a:rPr lang="en-US" sz="1600" dirty="0" smtClean="0"/>
              <a:t>18:58:52 &gt;38% Auditing name surety values...</a:t>
            </a:r>
          </a:p>
          <a:p>
            <a:pPr marL="0" indent="0">
              <a:buFont typeface="Arial" pitchFamily="34" charset="0"/>
              <a:buNone/>
            </a:pPr>
            <a:r>
              <a:rPr lang="en-US" sz="1600" dirty="0" smtClean="0"/>
              <a:t>19:01:29 &gt; recreated</a:t>
            </a:r>
          </a:p>
          <a:p>
            <a:pPr marL="0" indent="0">
              <a:buFont typeface="Arial" pitchFamily="34" charset="0"/>
              <a:buNone/>
            </a:pPr>
            <a:r>
              <a:rPr lang="en-US" sz="1600" dirty="0" smtClean="0"/>
              <a:t>19:01:30 &gt;42% Checking history tag sentences...</a:t>
            </a:r>
          </a:p>
          <a:p>
            <a:pPr marL="0" indent="0">
              <a:buFont typeface="Arial" pitchFamily="34" charset="0"/>
              <a:buNone/>
            </a:pPr>
            <a:r>
              <a:rPr lang="en-US" sz="1600" dirty="0" smtClean="0"/>
              <a:t>19:01:30 &gt; fixed 0</a:t>
            </a:r>
          </a:p>
          <a:p>
            <a:pPr marL="0" indent="0">
              <a:buFont typeface="Arial" pitchFamily="34" charset="0"/>
              <a:buNone/>
            </a:pPr>
            <a:r>
              <a:rPr lang="en-US" sz="1600" dirty="0" smtClean="0"/>
              <a:t>19:01:30 &gt;43% Checking flags...</a:t>
            </a:r>
          </a:p>
          <a:p>
            <a:pPr marL="0" indent="0">
              <a:buFont typeface="Arial" pitchFamily="34" charset="0"/>
              <a:buNone/>
            </a:pPr>
            <a:r>
              <a:rPr lang="en-US" sz="1600" dirty="0" smtClean="0"/>
              <a:t>19:01:30 &gt; fixed 0</a:t>
            </a:r>
          </a:p>
          <a:p>
            <a:pPr marL="0" indent="0">
              <a:buFont typeface="Arial" pitchFamily="34" charset="0"/>
              <a:buNone/>
            </a:pPr>
            <a:r>
              <a:rPr lang="en-US" sz="1600" dirty="0" smtClean="0"/>
              <a:t>19:01:31 &gt;65% Sorting...</a:t>
            </a:r>
          </a:p>
          <a:p>
            <a:pPr marL="0" indent="0">
              <a:buFont typeface="Arial" pitchFamily="34" charset="0"/>
              <a:buNone/>
            </a:pPr>
            <a:r>
              <a:rPr lang="en-US" sz="1600" dirty="0" smtClean="0"/>
              <a:t>19:01:31 &gt;90% Checking witnesses...</a:t>
            </a:r>
          </a:p>
          <a:p>
            <a:pPr marL="0" indent="0">
              <a:buFont typeface="Arial" pitchFamily="34" charset="0"/>
              <a:buNone/>
            </a:pPr>
            <a:r>
              <a:rPr lang="en-US" sz="1600" dirty="0" smtClean="0"/>
              <a:t>19:01:36 &gt; fixed 0</a:t>
            </a:r>
          </a:p>
          <a:p>
            <a:pPr marL="0" indent="0">
              <a:buFont typeface="Arial" pitchFamily="34" charset="0"/>
              <a:buNone/>
            </a:pPr>
            <a:r>
              <a:rPr lang="en-US" sz="1600" dirty="0" smtClean="0"/>
              <a:t>19:01:37 &gt; fixed (WDL) 0</a:t>
            </a:r>
          </a:p>
          <a:p>
            <a:pPr marL="0" indent="0">
              <a:buFont typeface="Arial" pitchFamily="34" charset="0"/>
              <a:buNone/>
            </a:pPr>
            <a:r>
              <a:rPr lang="en-US" sz="1600" dirty="0" smtClean="0"/>
              <a:t>19:01:49 &gt;100% FINISHED</a:t>
            </a:r>
            <a:endParaRPr lang="en-US" sz="1600" dirty="0"/>
          </a:p>
        </p:txBody>
      </p:sp>
      <p:sp>
        <p:nvSpPr>
          <p:cNvPr id="6" name="Oval 5"/>
          <p:cNvSpPr/>
          <p:nvPr/>
        </p:nvSpPr>
        <p:spPr>
          <a:xfrm>
            <a:off x="188600" y="4437112"/>
            <a:ext cx="4167376" cy="648072"/>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756226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Moving to New </a:t>
            </a:r>
            <a:r>
              <a:rPr lang="en-US" dirty="0" smtClean="0"/>
              <a:t>Computer</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Terry Reigel has a set of instructions here:</a:t>
            </a:r>
          </a:p>
          <a:p>
            <a:pPr marL="0" indent="0">
              <a:buNone/>
            </a:pPr>
            <a:r>
              <a:rPr lang="en-US" dirty="0"/>
              <a:t> </a:t>
            </a:r>
            <a:r>
              <a:rPr lang="en-US" sz="2400" u="sng" dirty="0" smtClean="0">
                <a:hlinkClick r:id="rId2"/>
              </a:rPr>
              <a:t>https</a:t>
            </a:r>
            <a:r>
              <a:rPr lang="en-US" sz="2400" u="sng" dirty="0">
                <a:hlinkClick r:id="rId2"/>
              </a:rPr>
              <a:t>://</a:t>
            </a:r>
            <a:r>
              <a:rPr lang="en-US" sz="2400" u="sng" dirty="0" smtClean="0">
                <a:hlinkClick r:id="rId2"/>
              </a:rPr>
              <a:t>tmg.reigelridge.com/new-computer-version.htm</a:t>
            </a:r>
            <a:endParaRPr lang="en-US" sz="2400" u="sng" dirty="0" smtClean="0"/>
          </a:p>
          <a:p>
            <a:pPr marL="0" indent="0">
              <a:buNone/>
            </a:pPr>
            <a:endParaRPr lang="en-US" sz="2400" u="sng" dirty="0"/>
          </a:p>
          <a:p>
            <a:pPr marL="0" indent="0">
              <a:buNone/>
            </a:pPr>
            <a:r>
              <a:rPr lang="en-US" sz="2400" dirty="0"/>
              <a:t>Be sure you are using your TMG9 serial number, and the name and email address as shown in your </a:t>
            </a:r>
            <a:r>
              <a:rPr lang="en-US" sz="2400" u="sng" dirty="0"/>
              <a:t>registration email</a:t>
            </a:r>
            <a:r>
              <a:rPr lang="en-US" sz="2400" dirty="0" smtClean="0"/>
              <a:t>.</a:t>
            </a:r>
          </a:p>
          <a:p>
            <a:pPr marL="0" indent="0">
              <a:buNone/>
            </a:pPr>
            <a:endParaRPr lang="en-US" sz="2400" dirty="0"/>
          </a:p>
          <a:p>
            <a:pPr marL="0" indent="0">
              <a:buNone/>
            </a:pPr>
            <a:r>
              <a:rPr lang="en-US" sz="2400" dirty="0" smtClean="0"/>
              <a:t>If you did not save your registration e-mail, all is not lost:</a:t>
            </a:r>
          </a:p>
          <a:p>
            <a:pPr marL="0" indent="0">
              <a:buNone/>
            </a:pPr>
            <a:endParaRPr lang="en-US" sz="2400" dirty="0"/>
          </a:p>
          <a:p>
            <a:pPr marL="0" indent="0">
              <a:buNone/>
            </a:pPr>
            <a:r>
              <a:rPr lang="en-US" sz="2400" dirty="0" smtClean="0"/>
              <a:t>Click on Help &gt; Technical Support &gt;Trouble </a:t>
            </a:r>
            <a:r>
              <a:rPr lang="en-US" sz="2400" dirty="0"/>
              <a:t>Report  </a:t>
            </a:r>
            <a:endParaRPr lang="en-US" sz="2400" dirty="0" smtClean="0"/>
          </a:p>
          <a:p>
            <a:pPr marL="0" indent="0">
              <a:buNone/>
            </a:pPr>
            <a:r>
              <a:rPr lang="en-US" sz="2400" dirty="0"/>
              <a:t>	</a:t>
            </a:r>
            <a:r>
              <a:rPr lang="en-US" sz="2400" dirty="0" smtClean="0"/>
              <a:t>-  </a:t>
            </a:r>
            <a:r>
              <a:rPr lang="en-US" sz="2400" dirty="0"/>
              <a:t>open in word processor and save for future reference</a:t>
            </a:r>
          </a:p>
          <a:p>
            <a:pPr marL="0" indent="0">
              <a:buNone/>
            </a:pPr>
            <a:r>
              <a:rPr lang="en-US" sz="2400" dirty="0"/>
              <a:t> </a:t>
            </a:r>
          </a:p>
          <a:p>
            <a:pPr marL="0" indent="0">
              <a:buNone/>
            </a:pPr>
            <a:r>
              <a:rPr lang="en-US" sz="2400" dirty="0"/>
              <a:t>Just the top part needs to be saved, since there no longer is Technical Support at Wholly Genes</a:t>
            </a:r>
          </a:p>
          <a:p>
            <a:pPr marL="0" indent="0">
              <a:buNone/>
            </a:pPr>
            <a:endParaRPr lang="en-US" sz="2400" dirty="0"/>
          </a:p>
          <a:p>
            <a:pPr marL="0" indent="0">
              <a:buNone/>
            </a:pPr>
            <a:endParaRPr lang="en-US" sz="2400" dirty="0"/>
          </a:p>
          <a:p>
            <a:endParaRPr lang="en-US" dirty="0"/>
          </a:p>
        </p:txBody>
      </p:sp>
    </p:spTree>
    <p:extLst>
      <p:ext uri="{BB962C8B-B14F-4D97-AF65-F5344CB8AC3E}">
        <p14:creationId xmlns:p14="http://schemas.microsoft.com/office/powerpoint/2010/main" val="3737884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History Research </a:t>
            </a:r>
            <a:r>
              <a:rPr lang="en-CA" dirty="0" smtClean="0"/>
              <a:t>Environment (HRE)</a:t>
            </a:r>
            <a:endParaRPr lang="en-CA" dirty="0"/>
          </a:p>
        </p:txBody>
      </p:sp>
      <p:sp>
        <p:nvSpPr>
          <p:cNvPr id="3" name="Content Placeholder 2"/>
          <p:cNvSpPr>
            <a:spLocks noGrp="1"/>
          </p:cNvSpPr>
          <p:nvPr>
            <p:ph idx="1"/>
          </p:nvPr>
        </p:nvSpPr>
        <p:spPr>
          <a:xfrm>
            <a:off x="457200" y="1556792"/>
            <a:ext cx="8363272" cy="5184576"/>
          </a:xfrm>
        </p:spPr>
        <p:txBody>
          <a:bodyPr>
            <a:normAutofit/>
          </a:bodyPr>
          <a:lstStyle/>
          <a:p>
            <a:pPr marL="0" indent="-457200" algn="ctr" fontAlgn="base">
              <a:buNone/>
            </a:pPr>
            <a:r>
              <a:rPr lang="en-US" sz="2400" dirty="0"/>
              <a:t>History Research Environment is a community project to create a free platform-independent application for the serious amateur or professional historical researcher.</a:t>
            </a:r>
          </a:p>
          <a:p>
            <a:pPr marL="0" indent="-457200" algn="ctr" fontAlgn="base">
              <a:buNone/>
            </a:pPr>
            <a:r>
              <a:rPr lang="en-US" sz="2400" dirty="0"/>
              <a:t>For genealogists, HRE will provide an onward path for users of the discontinued program </a:t>
            </a:r>
            <a:r>
              <a:rPr lang="en-US" sz="2400" i="1" dirty="0"/>
              <a:t>The Master Genealogist (TMG)</a:t>
            </a:r>
            <a:r>
              <a:rPr lang="en-US" sz="2400" dirty="0"/>
              <a:t>.</a:t>
            </a:r>
          </a:p>
          <a:p>
            <a:pPr marL="0" indent="-457200" algn="ctr" fontAlgn="base">
              <a:buNone/>
            </a:pPr>
            <a:r>
              <a:rPr lang="en-US" sz="2400" dirty="0"/>
              <a:t>HRE will also handle a very wide range of other historical and cultural research needs.</a:t>
            </a:r>
          </a:p>
          <a:p>
            <a:pPr marL="0" indent="-457200" algn="ctr">
              <a:buNone/>
            </a:pPr>
            <a:endParaRPr lang="en-US" sz="1400" dirty="0" smtClean="0"/>
          </a:p>
          <a:p>
            <a:pPr marL="0" indent="-457200" algn="ctr">
              <a:buNone/>
            </a:pPr>
            <a:r>
              <a:rPr lang="en-US" sz="2400" dirty="0"/>
              <a:t>Project website: </a:t>
            </a:r>
            <a:r>
              <a:rPr lang="en-US" sz="2400" dirty="0">
                <a:hlinkClick r:id="rId3"/>
              </a:rPr>
              <a:t>https://historyresearchenvironment.org</a:t>
            </a:r>
            <a:r>
              <a:rPr lang="en-US" sz="2400" dirty="0"/>
              <a:t/>
            </a:r>
            <a:br>
              <a:rPr lang="en-US" sz="2400" dirty="0"/>
            </a:br>
            <a:r>
              <a:rPr lang="en-US" sz="2400" dirty="0"/>
              <a:t>Volunteer </a:t>
            </a:r>
            <a:r>
              <a:rPr lang="en-US" sz="2400" dirty="0" smtClean="0"/>
              <a:t>skills: </a:t>
            </a:r>
            <a:r>
              <a:rPr lang="en-US" sz="2400" dirty="0">
                <a:hlinkClick r:id="rId4"/>
              </a:rPr>
              <a:t>https://</a:t>
            </a:r>
            <a:r>
              <a:rPr lang="en-US" sz="2400" dirty="0" smtClean="0">
                <a:hlinkClick r:id="rId4"/>
              </a:rPr>
              <a:t>historyresearchenvironment.org/become-a-volunteer</a:t>
            </a:r>
            <a:r>
              <a:rPr lang="en-US" sz="2400" dirty="0">
                <a:hlinkClick r:id="rId4"/>
              </a:rPr>
              <a:t>/</a:t>
            </a:r>
            <a:r>
              <a:rPr lang="en-US" sz="2400" dirty="0"/>
              <a:t/>
            </a:r>
            <a:br>
              <a:rPr lang="en-US" sz="2400" dirty="0"/>
            </a:br>
            <a:r>
              <a:rPr lang="en-US" sz="2400" dirty="0"/>
              <a:t>Donate: </a:t>
            </a:r>
            <a:r>
              <a:rPr lang="en-US" sz="2400" dirty="0">
                <a:hlinkClick r:id="rId5"/>
              </a:rPr>
              <a:t>https://historyresearchenvironment.org/donate/</a:t>
            </a:r>
            <a:br>
              <a:rPr lang="en-US" sz="2400" dirty="0">
                <a:hlinkClick r:id="rId5"/>
              </a:rPr>
            </a:br>
            <a:r>
              <a:rPr lang="en-US" sz="2400" dirty="0"/>
              <a:t>Wiki: </a:t>
            </a:r>
            <a:r>
              <a:rPr lang="en-US" sz="2400" dirty="0">
                <a:hlinkClick r:id="rId6"/>
              </a:rPr>
              <a:t>http://hrewiki.org/index.php?title=Main_Page</a:t>
            </a:r>
            <a:endParaRPr lang="en-CA" sz="2400" dirty="0" smtClean="0"/>
          </a:p>
        </p:txBody>
      </p:sp>
    </p:spTree>
    <p:extLst>
      <p:ext uri="{BB962C8B-B14F-4D97-AF65-F5344CB8AC3E}">
        <p14:creationId xmlns:p14="http://schemas.microsoft.com/office/powerpoint/2010/main" val="37386345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Repeated Requests for Unlock </a:t>
            </a:r>
            <a:r>
              <a:rPr lang="en-US" b="1" dirty="0" smtClean="0"/>
              <a:t>Code</a:t>
            </a:r>
            <a:endParaRPr lang="en-US" dirty="0"/>
          </a:p>
        </p:txBody>
      </p:sp>
      <p:sp>
        <p:nvSpPr>
          <p:cNvPr id="3" name="Content Placeholder 2"/>
          <p:cNvSpPr>
            <a:spLocks noGrp="1"/>
          </p:cNvSpPr>
          <p:nvPr>
            <p:ph idx="1"/>
          </p:nvPr>
        </p:nvSpPr>
        <p:spPr>
          <a:xfrm>
            <a:off x="457200" y="1600200"/>
            <a:ext cx="8229600" cy="4925144"/>
          </a:xfrm>
        </p:spPr>
        <p:txBody>
          <a:bodyPr>
            <a:normAutofit fontScale="77500" lnSpcReduction="20000"/>
          </a:bodyPr>
          <a:lstStyle/>
          <a:p>
            <a:pPr marL="514350" indent="-514350">
              <a:buFont typeface="+mj-lt"/>
              <a:buAutoNum type="arabicPeriod"/>
            </a:pPr>
            <a:r>
              <a:rPr lang="en-US" dirty="0"/>
              <a:t>When asked for the unlock code, do not enter it but instead close TMG.</a:t>
            </a:r>
          </a:p>
          <a:p>
            <a:pPr marL="514350" indent="-514350">
              <a:buFont typeface="+mj-lt"/>
              <a:buAutoNum type="arabicPeriod"/>
            </a:pPr>
            <a:r>
              <a:rPr lang="en-US" dirty="0"/>
              <a:t>Right-click on the desktop shortcut for TMG, and choose "Run as Administrator" </a:t>
            </a:r>
            <a:r>
              <a:rPr lang="en-US" dirty="0" smtClean="0"/>
              <a:t>and </a:t>
            </a:r>
            <a:r>
              <a:rPr lang="en-US" dirty="0"/>
              <a:t>enter your administrator password if one is in use for your </a:t>
            </a:r>
            <a:r>
              <a:rPr lang="en-US" dirty="0" smtClean="0"/>
              <a:t>system.</a:t>
            </a:r>
          </a:p>
          <a:p>
            <a:pPr marL="514350" indent="-514350">
              <a:buFont typeface="+mj-lt"/>
              <a:buAutoNum type="arabicPeriod"/>
            </a:pPr>
            <a:r>
              <a:rPr lang="en-US" dirty="0"/>
              <a:t>When TMG opens and you are prompted for the unlock code, enter it and the name and e-mail address you used when you purchased the current version of TMG.</a:t>
            </a:r>
          </a:p>
          <a:p>
            <a:pPr marL="514350" indent="-514350">
              <a:buFont typeface="+mj-lt"/>
              <a:buAutoNum type="arabicPeriod"/>
            </a:pPr>
            <a:r>
              <a:rPr lang="en-US" dirty="0"/>
              <a:t>Close TMG, and then re-open normally. You should not be asked for the unlock code again</a:t>
            </a:r>
            <a:r>
              <a:rPr lang="en-US" dirty="0" smtClean="0"/>
              <a:t>.</a:t>
            </a:r>
          </a:p>
          <a:p>
            <a:pPr marL="0" indent="0">
              <a:buNone/>
            </a:pPr>
            <a:r>
              <a:rPr lang="en-US" dirty="0"/>
              <a:t>This procedure only works after you have been prompted to enter the unlock code, including the very first time you open TMG after installing it on a system. Using it when you have not been prompted for the unlock code does not work</a:t>
            </a:r>
            <a:r>
              <a:rPr lang="en-US" dirty="0" smtClean="0"/>
              <a:t>.</a:t>
            </a:r>
            <a:endParaRPr lang="en-US" dirty="0"/>
          </a:p>
        </p:txBody>
      </p:sp>
    </p:spTree>
    <p:extLst>
      <p:ext uri="{BB962C8B-B14F-4D97-AF65-F5344CB8AC3E}">
        <p14:creationId xmlns:p14="http://schemas.microsoft.com/office/powerpoint/2010/main" val="40867624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Technical Details</a:t>
            </a:r>
            <a:endParaRPr lang="en-US" dirty="0"/>
          </a:p>
        </p:txBody>
      </p:sp>
      <p:sp>
        <p:nvSpPr>
          <p:cNvPr id="3" name="Content Placeholder 2"/>
          <p:cNvSpPr>
            <a:spLocks noGrp="1"/>
          </p:cNvSpPr>
          <p:nvPr>
            <p:ph idx="1"/>
          </p:nvPr>
        </p:nvSpPr>
        <p:spPr>
          <a:xfrm>
            <a:off x="457200" y="1600200"/>
            <a:ext cx="8229600" cy="5141168"/>
          </a:xfrm>
        </p:spPr>
        <p:txBody>
          <a:bodyPr>
            <a:normAutofit fontScale="85000" lnSpcReduction="10000"/>
          </a:bodyPr>
          <a:lstStyle/>
          <a:p>
            <a:pPr marL="0" indent="0">
              <a:buNone/>
            </a:pPr>
            <a:r>
              <a:rPr lang="en-US" dirty="0" smtClean="0"/>
              <a:t>When </a:t>
            </a:r>
            <a:r>
              <a:rPr lang="en-US" dirty="0"/>
              <a:t>you are prompted for the unlock code, TMG writes it into the Windows registry. It tries to write it into a part of the registry where programs are not normally allowed to write while the program is open. Windows intercepts this attempt, and instead directs the entry into an area called "VirtualStore," where it functions normally. </a:t>
            </a:r>
            <a:endParaRPr lang="en-US" dirty="0" smtClean="0"/>
          </a:p>
          <a:p>
            <a:pPr marL="0" indent="0">
              <a:buNone/>
            </a:pPr>
            <a:r>
              <a:rPr lang="en-US" dirty="0" smtClean="0"/>
              <a:t>However</a:t>
            </a:r>
            <a:r>
              <a:rPr lang="en-US" dirty="0"/>
              <a:t>, </a:t>
            </a:r>
            <a:r>
              <a:rPr lang="en-US" dirty="0" smtClean="0"/>
              <a:t>Windows </a:t>
            </a:r>
            <a:r>
              <a:rPr lang="en-US" dirty="0"/>
              <a:t>periodically clears the VirtualStore thus removing the unlock code. The next time you open TMG you are asked for it again. When you use the "run as administrator" method described above Windows does allow writing of the unlock code into the restricted area, where it is permanently stored</a:t>
            </a:r>
            <a:r>
              <a:rPr lang="en-US" dirty="0" smtClean="0"/>
              <a:t>.</a:t>
            </a:r>
          </a:p>
          <a:p>
            <a:pPr marL="0" indent="0" algn="r">
              <a:buNone/>
            </a:pPr>
            <a:r>
              <a:rPr lang="en-US" sz="2800" dirty="0" smtClean="0"/>
              <a:t>-</a:t>
            </a:r>
            <a:r>
              <a:rPr lang="en-US" sz="2800" dirty="0"/>
              <a:t>Terry </a:t>
            </a:r>
            <a:r>
              <a:rPr lang="en-US" sz="2800" dirty="0" smtClean="0"/>
              <a:t>Reigel</a:t>
            </a:r>
            <a:endParaRPr lang="en-US" sz="2800" dirty="0"/>
          </a:p>
        </p:txBody>
      </p:sp>
    </p:spTree>
    <p:extLst>
      <p:ext uri="{BB962C8B-B14F-4D97-AF65-F5344CB8AC3E}">
        <p14:creationId xmlns:p14="http://schemas.microsoft.com/office/powerpoint/2010/main" val="12031525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Memo Zero</a:t>
            </a:r>
            <a:endParaRPr lang="en-US" dirty="0"/>
          </a:p>
        </p:txBody>
      </p:sp>
      <p:sp>
        <p:nvSpPr>
          <p:cNvPr id="3" name="Content Placeholder 2"/>
          <p:cNvSpPr>
            <a:spLocks noGrp="1"/>
          </p:cNvSpPr>
          <p:nvPr>
            <p:ph idx="1"/>
          </p:nvPr>
        </p:nvSpPr>
        <p:spPr/>
        <p:txBody>
          <a:bodyPr>
            <a:normAutofit fontScale="32500" lnSpcReduction="20000"/>
          </a:bodyPr>
          <a:lstStyle/>
          <a:p>
            <a:pPr marL="0" indent="0">
              <a:lnSpc>
                <a:spcPct val="120000"/>
              </a:lnSpc>
              <a:spcBef>
                <a:spcPts val="0"/>
              </a:spcBef>
              <a:spcAft>
                <a:spcPts val="600"/>
              </a:spcAft>
              <a:buNone/>
            </a:pPr>
            <a:r>
              <a:rPr lang="en-US" sz="4900" dirty="0"/>
              <a:t>The variable [M0] refers to the "zeroth" segment of the Memo field. That segment does not exist</a:t>
            </a:r>
            <a:r>
              <a:rPr lang="en-US" sz="4900" dirty="0" smtClean="0"/>
              <a:t>.</a:t>
            </a:r>
          </a:p>
          <a:p>
            <a:pPr marL="0" indent="0">
              <a:lnSpc>
                <a:spcPct val="120000"/>
              </a:lnSpc>
              <a:spcBef>
                <a:spcPts val="0"/>
              </a:spcBef>
              <a:spcAft>
                <a:spcPts val="600"/>
              </a:spcAft>
              <a:buNone/>
            </a:pPr>
            <a:r>
              <a:rPr lang="en-US" sz="4900" dirty="0" smtClean="0"/>
              <a:t> </a:t>
            </a:r>
          </a:p>
          <a:p>
            <a:pPr marL="0" indent="0">
              <a:lnSpc>
                <a:spcPct val="120000"/>
              </a:lnSpc>
              <a:spcBef>
                <a:spcPts val="0"/>
              </a:spcBef>
              <a:spcAft>
                <a:spcPts val="600"/>
              </a:spcAft>
              <a:buNone/>
            </a:pPr>
            <a:r>
              <a:rPr lang="en-US" sz="4900" dirty="0" smtClean="0"/>
              <a:t>It is used only when </a:t>
            </a:r>
            <a:r>
              <a:rPr lang="en-US" sz="4900" dirty="0"/>
              <a:t>you choose the Report Option to put "Memos that are not included in the sentence" in footnotes, endnotes, or embedded. </a:t>
            </a:r>
            <a:r>
              <a:rPr lang="en-US" sz="4900" dirty="0" smtClean="0"/>
              <a:t>By </a:t>
            </a:r>
            <a:r>
              <a:rPr lang="en-US" sz="4900" dirty="0"/>
              <a:t>specifying &lt;[M0]&gt; in the Sentence, there is a Memo variable in the Sentence, one that produces no output, so any other Memo contents for this Tag are not placed in footnotes, endnotes, or embedded. Thus you can specify that most memos not called by a Memo Variable are output to footnotes, endnotes, or embedded, but those for specific Tags are not</a:t>
            </a:r>
            <a:r>
              <a:rPr lang="en-US" sz="4900" dirty="0" smtClean="0"/>
              <a:t>.</a:t>
            </a:r>
          </a:p>
          <a:p>
            <a:pPr marL="0" indent="0">
              <a:lnSpc>
                <a:spcPct val="120000"/>
              </a:lnSpc>
              <a:spcBef>
                <a:spcPts val="0"/>
              </a:spcBef>
              <a:spcAft>
                <a:spcPts val="600"/>
              </a:spcAft>
              <a:buNone/>
            </a:pPr>
            <a:endParaRPr lang="en-US" sz="4900" dirty="0" smtClean="0"/>
          </a:p>
          <a:p>
            <a:pPr marL="0" indent="0">
              <a:lnSpc>
                <a:spcPct val="120000"/>
              </a:lnSpc>
              <a:spcBef>
                <a:spcPts val="0"/>
              </a:spcBef>
              <a:spcAft>
                <a:spcPts val="600"/>
              </a:spcAft>
              <a:buNone/>
            </a:pPr>
            <a:r>
              <a:rPr lang="en-US" sz="4900" dirty="0" smtClean="0"/>
              <a:t>[M0</a:t>
            </a:r>
            <a:r>
              <a:rPr lang="en-US" sz="4900" dirty="0"/>
              <a:t>] </a:t>
            </a:r>
            <a:r>
              <a:rPr lang="en-US" sz="4900" dirty="0" smtClean="0"/>
              <a:t>written, </a:t>
            </a:r>
            <a:r>
              <a:rPr lang="en-US" sz="4900" dirty="0"/>
              <a:t>without conditional brackets, always returns "(an unknown value)' in the sentence preview and any report that uses Sentences, like Narrative reports</a:t>
            </a:r>
            <a:r>
              <a:rPr lang="en-US" sz="4900" dirty="0" smtClean="0"/>
              <a:t>. Always enter </a:t>
            </a:r>
            <a:r>
              <a:rPr lang="en-US" sz="4900" dirty="0"/>
              <a:t>it as &lt;[M0]&gt; to avoid the "unknown value" output.</a:t>
            </a:r>
          </a:p>
          <a:p>
            <a:pPr marL="0" indent="0">
              <a:lnSpc>
                <a:spcPct val="120000"/>
              </a:lnSpc>
              <a:spcBef>
                <a:spcPts val="0"/>
              </a:spcBef>
              <a:spcAft>
                <a:spcPts val="600"/>
              </a:spcAft>
              <a:buNone/>
            </a:pPr>
            <a:r>
              <a:rPr lang="en-US" sz="4900" dirty="0"/>
              <a:t> </a:t>
            </a:r>
          </a:p>
          <a:p>
            <a:pPr marL="0" indent="0">
              <a:lnSpc>
                <a:spcPct val="120000"/>
              </a:lnSpc>
              <a:spcBef>
                <a:spcPts val="0"/>
              </a:spcBef>
              <a:spcAft>
                <a:spcPts val="600"/>
              </a:spcAft>
              <a:buNone/>
            </a:pPr>
            <a:r>
              <a:rPr lang="en-US" sz="4900" dirty="0" smtClean="0"/>
              <a:t>If </a:t>
            </a:r>
            <a:r>
              <a:rPr lang="en-US" sz="4900" dirty="0"/>
              <a:t>you don't use </a:t>
            </a:r>
            <a:r>
              <a:rPr lang="en-US" sz="4900" dirty="0" smtClean="0"/>
              <a:t>the Report Option, the </a:t>
            </a:r>
            <a:r>
              <a:rPr lang="en-US" sz="4900" dirty="0"/>
              <a:t>&lt;[M0]&gt; variable has no effect at all.</a:t>
            </a:r>
          </a:p>
          <a:p>
            <a:pPr marL="0" indent="0">
              <a:buNone/>
            </a:pPr>
            <a:r>
              <a:rPr lang="en-US" dirty="0"/>
              <a:t> </a:t>
            </a:r>
          </a:p>
          <a:p>
            <a:pPr marL="0" indent="0" algn="r">
              <a:buNone/>
            </a:pPr>
            <a:r>
              <a:rPr lang="en-US" sz="3700" dirty="0" smtClean="0"/>
              <a:t>-Terry </a:t>
            </a:r>
            <a:r>
              <a:rPr lang="en-US" sz="3700" dirty="0"/>
              <a:t>Reigel</a:t>
            </a:r>
          </a:p>
          <a:p>
            <a:endParaRPr lang="en-US" dirty="0"/>
          </a:p>
        </p:txBody>
      </p:sp>
    </p:spTree>
    <p:extLst>
      <p:ext uri="{BB962C8B-B14F-4D97-AF65-F5344CB8AC3E}">
        <p14:creationId xmlns:p14="http://schemas.microsoft.com/office/powerpoint/2010/main" val="8626131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Accents </a:t>
            </a:r>
            <a:r>
              <a:rPr lang="en-US" dirty="0"/>
              <a:t>on the Picklist</a:t>
            </a:r>
          </a:p>
        </p:txBody>
      </p:sp>
      <p:sp>
        <p:nvSpPr>
          <p:cNvPr id="3" name="Content Placeholder 2"/>
          <p:cNvSpPr>
            <a:spLocks noGrp="1"/>
          </p:cNvSpPr>
          <p:nvPr>
            <p:ph idx="1"/>
          </p:nvPr>
        </p:nvSpPr>
        <p:spPr/>
        <p:txBody>
          <a:bodyPr/>
          <a:lstStyle/>
          <a:p>
            <a:pPr marL="0" indent="0">
              <a:buNone/>
            </a:pPr>
            <a:r>
              <a:rPr lang="en-US" dirty="0"/>
              <a:t>The 'Expanded Picklist' is accented, the 'Simple Picklist' is not</a:t>
            </a:r>
            <a:r>
              <a:rPr lang="en-US" dirty="0" smtClean="0"/>
              <a:t>. Not to be confused with the Project Explorer window.</a:t>
            </a:r>
          </a:p>
          <a:p>
            <a:pPr marL="0" indent="0">
              <a:buNone/>
            </a:pPr>
            <a:r>
              <a:rPr lang="en-US" dirty="0" smtClean="0"/>
              <a:t>Choose: Preferences &gt; Lists</a:t>
            </a:r>
          </a:p>
          <a:p>
            <a:pPr marL="0" indent="0">
              <a:buNone/>
            </a:pPr>
            <a:endParaRPr lang="en-US" dirty="0"/>
          </a:p>
          <a:p>
            <a:pPr marL="0" indent="0">
              <a:buNone/>
            </a:pPr>
            <a:endParaRPr lang="en-US" dirty="0"/>
          </a:p>
          <a:p>
            <a:pPr marL="0" indent="0">
              <a:buNone/>
            </a:pPr>
            <a:endParaRPr lang="en-US" dirty="0"/>
          </a:p>
          <a:p>
            <a:endParaRPr lang="en-US" dirty="0"/>
          </a:p>
        </p:txBody>
      </p:sp>
      <p:pic>
        <p:nvPicPr>
          <p:cNvPr id="7" name="Picture 6"/>
          <p:cNvPicPr>
            <a:picLocks noChangeAspect="1"/>
          </p:cNvPicPr>
          <p:nvPr/>
        </p:nvPicPr>
        <p:blipFill>
          <a:blip r:embed="rId2"/>
          <a:stretch>
            <a:fillRect/>
          </a:stretch>
        </p:blipFill>
        <p:spPr>
          <a:xfrm>
            <a:off x="457200" y="3933056"/>
            <a:ext cx="8229600" cy="2052811"/>
          </a:xfrm>
          <a:prstGeom prst="rect">
            <a:avLst/>
          </a:prstGeom>
        </p:spPr>
      </p:pic>
    </p:spTree>
    <p:extLst>
      <p:ext uri="{BB962C8B-B14F-4D97-AF65-F5344CB8AC3E}">
        <p14:creationId xmlns:p14="http://schemas.microsoft.com/office/powerpoint/2010/main" val="2609148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Accents </a:t>
            </a:r>
            <a:r>
              <a:rPr lang="en-US" dirty="0"/>
              <a:t>on the Picklist</a:t>
            </a:r>
          </a:p>
        </p:txBody>
      </p:sp>
      <p:pic>
        <p:nvPicPr>
          <p:cNvPr id="4" name="Content Placeholder 3"/>
          <p:cNvPicPr>
            <a:picLocks noGrp="1" noChangeAspect="1"/>
          </p:cNvPicPr>
          <p:nvPr>
            <p:ph idx="1"/>
          </p:nvPr>
        </p:nvPicPr>
        <p:blipFill>
          <a:blip r:embed="rId2"/>
          <a:stretch>
            <a:fillRect/>
          </a:stretch>
        </p:blipFill>
        <p:spPr>
          <a:xfrm>
            <a:off x="862012" y="1417638"/>
            <a:ext cx="7419975" cy="4593413"/>
          </a:xfrm>
          <a:prstGeom prst="rect">
            <a:avLst/>
          </a:prstGeom>
        </p:spPr>
      </p:pic>
      <p:sp>
        <p:nvSpPr>
          <p:cNvPr id="14" name="Right Arrow 13"/>
          <p:cNvSpPr/>
          <p:nvPr/>
        </p:nvSpPr>
        <p:spPr>
          <a:xfrm>
            <a:off x="395536" y="1786314"/>
            <a:ext cx="46647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p:cNvPicPr>
            <a:picLocks noChangeAspect="1"/>
          </p:cNvPicPr>
          <p:nvPr/>
        </p:nvPicPr>
        <p:blipFill>
          <a:blip r:embed="rId3"/>
          <a:stretch>
            <a:fillRect/>
          </a:stretch>
        </p:blipFill>
        <p:spPr>
          <a:xfrm>
            <a:off x="368193" y="5589240"/>
            <a:ext cx="493819" cy="493819"/>
          </a:xfrm>
          <a:prstGeom prst="rect">
            <a:avLst/>
          </a:prstGeom>
        </p:spPr>
      </p:pic>
      <p:sp>
        <p:nvSpPr>
          <p:cNvPr id="16" name="Oval 15"/>
          <p:cNvSpPr/>
          <p:nvPr/>
        </p:nvSpPr>
        <p:spPr>
          <a:xfrm>
            <a:off x="862012" y="3019087"/>
            <a:ext cx="1333724" cy="292894"/>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260564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Accents </a:t>
            </a:r>
            <a:r>
              <a:rPr lang="en-US" dirty="0"/>
              <a:t>on the Picklist</a:t>
            </a:r>
          </a:p>
        </p:txBody>
      </p:sp>
      <p:sp>
        <p:nvSpPr>
          <p:cNvPr id="14" name="Right Arrow 13"/>
          <p:cNvSpPr/>
          <p:nvPr/>
        </p:nvSpPr>
        <p:spPr>
          <a:xfrm>
            <a:off x="507466" y="1916832"/>
            <a:ext cx="46647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5" name="Picture 14"/>
          <p:cNvPicPr>
            <a:picLocks noChangeAspect="1"/>
          </p:cNvPicPr>
          <p:nvPr/>
        </p:nvPicPr>
        <p:blipFill>
          <a:blip r:embed="rId2"/>
          <a:stretch>
            <a:fillRect/>
          </a:stretch>
        </p:blipFill>
        <p:spPr>
          <a:xfrm>
            <a:off x="477781" y="4797152"/>
            <a:ext cx="493819" cy="493819"/>
          </a:xfrm>
          <a:prstGeom prst="rect">
            <a:avLst/>
          </a:prstGeom>
        </p:spPr>
      </p:pic>
      <p:pic>
        <p:nvPicPr>
          <p:cNvPr id="5" name="Content Placeholder 4"/>
          <p:cNvPicPr>
            <a:picLocks noGrp="1" noChangeAspect="1"/>
          </p:cNvPicPr>
          <p:nvPr>
            <p:ph idx="1"/>
          </p:nvPr>
        </p:nvPicPr>
        <p:blipFill>
          <a:blip r:embed="rId3"/>
          <a:stretch>
            <a:fillRect/>
          </a:stretch>
        </p:blipFill>
        <p:spPr>
          <a:xfrm>
            <a:off x="971600" y="1600200"/>
            <a:ext cx="7715199" cy="4525963"/>
          </a:xfrm>
          <a:prstGeom prst="rect">
            <a:avLst/>
          </a:prstGeom>
        </p:spPr>
      </p:pic>
      <p:sp>
        <p:nvSpPr>
          <p:cNvPr id="6" name="Oval 5"/>
          <p:cNvSpPr/>
          <p:nvPr/>
        </p:nvSpPr>
        <p:spPr>
          <a:xfrm>
            <a:off x="971600" y="2780928"/>
            <a:ext cx="1944216" cy="43204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13663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Numbers vs Roman </a:t>
            </a:r>
            <a:r>
              <a:rPr lang="en-US" dirty="0" smtClean="0"/>
              <a:t>Numerals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sz="3600" dirty="0">
                <a:solidFill>
                  <a:srgbClr val="FF0000"/>
                </a:solidFill>
              </a:rPr>
              <a:t>I have two data sets going but one uses numbers for the sources and </a:t>
            </a:r>
            <a:r>
              <a:rPr lang="en-US" sz="3600" dirty="0" smtClean="0">
                <a:solidFill>
                  <a:srgbClr val="FF0000"/>
                </a:solidFill>
              </a:rPr>
              <a:t>the </a:t>
            </a:r>
            <a:r>
              <a:rPr lang="en-US" sz="3600" dirty="0">
                <a:solidFill>
                  <a:srgbClr val="FF0000"/>
                </a:solidFill>
              </a:rPr>
              <a:t>other is using Roman </a:t>
            </a:r>
            <a:r>
              <a:rPr lang="en-US" sz="3600" dirty="0" smtClean="0">
                <a:solidFill>
                  <a:srgbClr val="FF0000"/>
                </a:solidFill>
              </a:rPr>
              <a:t>numerals.</a:t>
            </a:r>
          </a:p>
          <a:p>
            <a:pPr marL="0" indent="0">
              <a:buNone/>
            </a:pPr>
            <a:endParaRPr lang="en-US" sz="3600" dirty="0">
              <a:solidFill>
                <a:srgbClr val="FF0000"/>
              </a:solidFill>
            </a:endParaRPr>
          </a:p>
          <a:p>
            <a:pPr marL="0" indent="0">
              <a:buNone/>
            </a:pPr>
            <a:r>
              <a:rPr lang="en-US" sz="3600" dirty="0"/>
              <a:t>I suspect you are encountering a known remaining bug in TMG reports.  I suspect that the report which shows Roman numerals has its Report Options set as:</a:t>
            </a:r>
          </a:p>
          <a:p>
            <a:pPr marL="0" indent="0">
              <a:buNone/>
            </a:pPr>
            <a:r>
              <a:rPr lang="en-US" sz="3600" dirty="0"/>
              <a:t>• Memos tab - Embedded option, *AND*</a:t>
            </a:r>
          </a:p>
          <a:p>
            <a:pPr marL="0" indent="0">
              <a:buNone/>
            </a:pPr>
            <a:r>
              <a:rPr lang="en-US" sz="3600" dirty="0"/>
              <a:t>• Sources tab - Endnotes, Unique not checked</a:t>
            </a:r>
          </a:p>
          <a:p>
            <a:pPr marL="0" indent="0">
              <a:buNone/>
            </a:pPr>
            <a:r>
              <a:rPr lang="en-US" sz="3600" dirty="0"/>
              <a:t> </a:t>
            </a:r>
          </a:p>
          <a:p>
            <a:pPr marL="0" indent="0">
              <a:buNone/>
            </a:pPr>
            <a:r>
              <a:rPr lang="en-US" sz="3600" dirty="0"/>
              <a:t>See my description of this bug and its workaround in my on-line list of remaining TMG bugs</a:t>
            </a:r>
            <a:r>
              <a:rPr lang="en-US" sz="3600" dirty="0" smtClean="0"/>
              <a:t>: </a:t>
            </a:r>
            <a:r>
              <a:rPr lang="en-US" sz="3600" u="sng" dirty="0" smtClean="0">
                <a:hlinkClick r:id="rId2"/>
              </a:rPr>
              <a:t>https</a:t>
            </a:r>
            <a:r>
              <a:rPr lang="en-US" sz="3600" u="sng" dirty="0">
                <a:hlinkClick r:id="rId2"/>
              </a:rPr>
              <a:t>://www.mjh-nm.net/BUGS.HTML#B38</a:t>
            </a:r>
            <a:endParaRPr lang="en-US" sz="3600" dirty="0"/>
          </a:p>
          <a:p>
            <a:pPr marL="0" indent="0">
              <a:buNone/>
            </a:pPr>
            <a:r>
              <a:rPr lang="en-US" sz="3600" dirty="0"/>
              <a:t> </a:t>
            </a:r>
          </a:p>
          <a:p>
            <a:pPr marL="0" indent="0">
              <a:buNone/>
            </a:pPr>
            <a:r>
              <a:rPr lang="en-US" sz="3600" dirty="0"/>
              <a:t>You need to either change one of those Report Options, or later change the footnote numbering of that report in Word.</a:t>
            </a:r>
          </a:p>
          <a:p>
            <a:pPr marL="0" indent="0" algn="r">
              <a:buNone/>
            </a:pPr>
            <a:r>
              <a:rPr lang="en-US" dirty="0"/>
              <a:t> </a:t>
            </a:r>
            <a:r>
              <a:rPr lang="en-US" dirty="0" smtClean="0"/>
              <a:t>-Michael J. Hannah</a:t>
            </a:r>
            <a:endParaRPr lang="en-US" dirty="0"/>
          </a:p>
        </p:txBody>
      </p:sp>
    </p:spTree>
    <p:extLst>
      <p:ext uri="{BB962C8B-B14F-4D97-AF65-F5344CB8AC3E}">
        <p14:creationId xmlns:p14="http://schemas.microsoft.com/office/powerpoint/2010/main" val="365548855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Exhibits</a:t>
            </a:r>
          </a:p>
        </p:txBody>
      </p:sp>
      <p:sp>
        <p:nvSpPr>
          <p:cNvPr id="3" name="Content Placeholder 2"/>
          <p:cNvSpPr>
            <a:spLocks noGrp="1"/>
          </p:cNvSpPr>
          <p:nvPr>
            <p:ph idx="1"/>
          </p:nvPr>
        </p:nvSpPr>
        <p:spPr/>
        <p:txBody>
          <a:bodyPr>
            <a:normAutofit fontScale="55000" lnSpcReduction="20000"/>
          </a:bodyPr>
          <a:lstStyle/>
          <a:p>
            <a:pPr marL="0" indent="0">
              <a:buNone/>
            </a:pPr>
            <a:r>
              <a:rPr lang="en-US" dirty="0"/>
              <a:t>The big difference between internal and external exhibit is that internal exhibits are stored in the database itself, while external exhibits are stored ‘externally’, and only a link to </a:t>
            </a:r>
            <a:r>
              <a:rPr lang="en-US" dirty="0" smtClean="0"/>
              <a:t>the exhibit </a:t>
            </a:r>
            <a:r>
              <a:rPr lang="en-US" dirty="0"/>
              <a:t>is stored in the database.</a:t>
            </a:r>
          </a:p>
          <a:p>
            <a:pPr marL="0" indent="0">
              <a:buNone/>
            </a:pPr>
            <a:r>
              <a:rPr lang="en-US" dirty="0"/>
              <a:t> </a:t>
            </a:r>
          </a:p>
          <a:p>
            <a:pPr marL="0" indent="0">
              <a:buNone/>
            </a:pPr>
            <a:r>
              <a:rPr lang="en-US" dirty="0"/>
              <a:t>While it is true that internal exhibits have the seemingly advantage that they are automatically backed up when you back up your data, this is actually one of their biggest disadvantage. This means that every time you backup your data you MUST also backup all your exhibits, even though there may be no changes in them, and they make your backups much larger because of that, so you tend to backup less often.</a:t>
            </a:r>
          </a:p>
          <a:p>
            <a:pPr marL="0" indent="0">
              <a:buNone/>
            </a:pPr>
            <a:r>
              <a:rPr lang="en-US" dirty="0"/>
              <a:t> </a:t>
            </a:r>
          </a:p>
          <a:p>
            <a:pPr marL="0" indent="0">
              <a:buNone/>
            </a:pPr>
            <a:r>
              <a:rPr lang="en-US" dirty="0"/>
              <a:t>With External Exhibits you can choose to include the exhibits in the backup, or leave them out at times to save space and time. I have long since removed all my internal exhibits and made them external.</a:t>
            </a:r>
          </a:p>
          <a:p>
            <a:pPr marL="0" indent="0">
              <a:buNone/>
            </a:pPr>
            <a:r>
              <a:rPr lang="en-US" dirty="0"/>
              <a:t> </a:t>
            </a:r>
          </a:p>
          <a:p>
            <a:pPr marL="0" indent="0">
              <a:buNone/>
            </a:pPr>
            <a:r>
              <a:rPr lang="en-US" dirty="0" smtClean="0"/>
              <a:t>Second </a:t>
            </a:r>
            <a:r>
              <a:rPr lang="en-US" dirty="0"/>
              <a:t>Site can not handle internal image exhibits, so they need to be converted to be external to publish with it.</a:t>
            </a:r>
          </a:p>
          <a:p>
            <a:pPr marL="0" indent="0">
              <a:buNone/>
            </a:pPr>
            <a:endParaRPr lang="en-US" dirty="0"/>
          </a:p>
        </p:txBody>
      </p:sp>
    </p:spTree>
    <p:extLst>
      <p:ext uri="{BB962C8B-B14F-4D97-AF65-F5344CB8AC3E}">
        <p14:creationId xmlns:p14="http://schemas.microsoft.com/office/powerpoint/2010/main" val="250416484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Exhibits</a:t>
            </a:r>
            <a:endParaRPr lang="en-US" dirty="0"/>
          </a:p>
        </p:txBody>
      </p:sp>
      <p:sp>
        <p:nvSpPr>
          <p:cNvPr id="3" name="Content Placeholder 2"/>
          <p:cNvSpPr>
            <a:spLocks noGrp="1"/>
          </p:cNvSpPr>
          <p:nvPr>
            <p:ph idx="1"/>
          </p:nvPr>
        </p:nvSpPr>
        <p:spPr>
          <a:xfrm>
            <a:off x="457200" y="1600200"/>
            <a:ext cx="3538736" cy="4525963"/>
          </a:xfrm>
        </p:spPr>
        <p:txBody>
          <a:bodyPr>
            <a:normAutofit fontScale="77500" lnSpcReduction="20000"/>
          </a:bodyPr>
          <a:lstStyle/>
          <a:p>
            <a:pPr marL="0" indent="0">
              <a:buNone/>
            </a:pPr>
            <a:r>
              <a:rPr lang="en-US" dirty="0" smtClean="0">
                <a:solidFill>
                  <a:srgbClr val="FF0000"/>
                </a:solidFill>
              </a:rPr>
              <a:t>Is </a:t>
            </a:r>
            <a:r>
              <a:rPr lang="en-US" dirty="0">
                <a:solidFill>
                  <a:srgbClr val="FF0000"/>
                </a:solidFill>
              </a:rPr>
              <a:t>there a "batch" way to convert all internal exhibits to external? And is there a "best" place to store external exhibits</a:t>
            </a:r>
            <a:r>
              <a:rPr lang="en-US" dirty="0" smtClean="0">
                <a:solidFill>
                  <a:srgbClr val="FF0000"/>
                </a:solidFill>
              </a:rPr>
              <a:t>?</a:t>
            </a:r>
          </a:p>
          <a:p>
            <a:pPr marL="0" indent="0">
              <a:buNone/>
            </a:pPr>
            <a:endParaRPr lang="en-US" dirty="0"/>
          </a:p>
          <a:p>
            <a:pPr marL="0" indent="0">
              <a:buNone/>
            </a:pPr>
            <a:r>
              <a:rPr lang="en-US" dirty="0" smtClean="0"/>
              <a:t>TMGU </a:t>
            </a:r>
            <a:r>
              <a:rPr lang="en-US" dirty="0"/>
              <a:t>by </a:t>
            </a:r>
            <a:r>
              <a:rPr lang="en-US" dirty="0" smtClean="0"/>
              <a:t>John </a:t>
            </a:r>
            <a:r>
              <a:rPr lang="en-US" dirty="0"/>
              <a:t>Cardinal has a batch extraction routine.</a:t>
            </a:r>
          </a:p>
          <a:p>
            <a:pPr marL="0" indent="0">
              <a:buNone/>
            </a:pPr>
            <a:r>
              <a:rPr lang="en-US" dirty="0"/>
              <a:t>I place them in a folder parallel to my TMG Files, </a:t>
            </a:r>
            <a:r>
              <a:rPr lang="en-US" dirty="0" smtClean="0"/>
              <a:t>i.e. </a:t>
            </a:r>
            <a:r>
              <a:rPr lang="en-US" dirty="0"/>
              <a:t>C:\</a:t>
            </a:r>
            <a:r>
              <a:rPr lang="en-US" dirty="0" smtClean="0"/>
              <a:t>Genealogy\Exhibits</a:t>
            </a:r>
          </a:p>
          <a:p>
            <a:pPr marL="0" indent="0" algn="r">
              <a:buNone/>
            </a:pPr>
            <a:r>
              <a:rPr lang="en-US" dirty="0" smtClean="0"/>
              <a:t>-</a:t>
            </a:r>
            <a:r>
              <a:rPr lang="en-US" dirty="0"/>
              <a:t> </a:t>
            </a:r>
            <a:r>
              <a:rPr lang="en-US" sz="2600" dirty="0"/>
              <a:t>Richard Damon</a:t>
            </a:r>
            <a:endParaRPr lang="en-US" dirty="0"/>
          </a:p>
          <a:p>
            <a:pPr marL="0" indent="0" algn="r">
              <a:buNone/>
            </a:pPr>
            <a:endParaRPr lang="en-US" dirty="0"/>
          </a:p>
          <a:p>
            <a:endParaRPr lang="en-US" dirty="0"/>
          </a:p>
        </p:txBody>
      </p:sp>
      <p:pic>
        <p:nvPicPr>
          <p:cNvPr id="4" name="Picture 3"/>
          <p:cNvPicPr>
            <a:picLocks noChangeAspect="1"/>
          </p:cNvPicPr>
          <p:nvPr/>
        </p:nvPicPr>
        <p:blipFill>
          <a:blip r:embed="rId2"/>
          <a:stretch>
            <a:fillRect/>
          </a:stretch>
        </p:blipFill>
        <p:spPr>
          <a:xfrm>
            <a:off x="4584566" y="1600200"/>
            <a:ext cx="4102234" cy="4525963"/>
          </a:xfrm>
          <a:prstGeom prst="rect">
            <a:avLst/>
          </a:prstGeom>
        </p:spPr>
      </p:pic>
    </p:spTree>
    <p:extLst>
      <p:ext uri="{BB962C8B-B14F-4D97-AF65-F5344CB8AC3E}">
        <p14:creationId xmlns:p14="http://schemas.microsoft.com/office/powerpoint/2010/main" val="5971689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 Known Children</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solidFill>
                  <a:srgbClr val="FF0000"/>
                </a:solidFill>
              </a:rPr>
              <a:t>I want to suppress the No Known Children output in Journal reports for </a:t>
            </a:r>
            <a:r>
              <a:rPr lang="en-US" dirty="0" smtClean="0">
                <a:solidFill>
                  <a:srgbClr val="FF0000"/>
                </a:solidFill>
              </a:rPr>
              <a:t> a  </a:t>
            </a:r>
            <a:r>
              <a:rPr lang="en-US" dirty="0">
                <a:solidFill>
                  <a:srgbClr val="FF0000"/>
                </a:solidFill>
              </a:rPr>
              <a:t>few specific persons only, without modifying the report definition</a:t>
            </a:r>
            <a:r>
              <a:rPr lang="en-US" dirty="0" smtClean="0">
                <a:solidFill>
                  <a:srgbClr val="FF0000"/>
                </a:solidFill>
              </a:rPr>
              <a:t>. This  </a:t>
            </a:r>
            <a:r>
              <a:rPr lang="en-US" dirty="0">
                <a:solidFill>
                  <a:srgbClr val="FF0000"/>
                </a:solidFill>
              </a:rPr>
              <a:t>happens  when  I  do have information about the children of some </a:t>
            </a:r>
            <a:r>
              <a:rPr lang="en-US" dirty="0" smtClean="0">
                <a:solidFill>
                  <a:srgbClr val="FF0000"/>
                </a:solidFill>
              </a:rPr>
              <a:t>couple</a:t>
            </a:r>
            <a:r>
              <a:rPr lang="en-US" dirty="0">
                <a:solidFill>
                  <a:srgbClr val="FF0000"/>
                </a:solidFill>
              </a:rPr>
              <a:t>,  but  since  it  is not a line I want to follow any further, I </a:t>
            </a:r>
            <a:r>
              <a:rPr lang="en-US" dirty="0" smtClean="0">
                <a:solidFill>
                  <a:srgbClr val="FF0000"/>
                </a:solidFill>
              </a:rPr>
              <a:t>have  </a:t>
            </a:r>
            <a:r>
              <a:rPr lang="en-US" dirty="0">
                <a:solidFill>
                  <a:srgbClr val="FF0000"/>
                </a:solidFill>
              </a:rPr>
              <a:t>not  (and  probably  will  not)  add the persons to the dataset</a:t>
            </a:r>
            <a:r>
              <a:rPr lang="en-US" dirty="0" smtClean="0">
                <a:solidFill>
                  <a:srgbClr val="FF0000"/>
                </a:solidFill>
              </a:rPr>
              <a:t>. Instead</a:t>
            </a:r>
            <a:r>
              <a:rPr lang="en-US" dirty="0">
                <a:solidFill>
                  <a:srgbClr val="FF0000"/>
                </a:solidFill>
              </a:rPr>
              <a:t>,  I  put the information in the Marriage Note field and that's </a:t>
            </a:r>
            <a:r>
              <a:rPr lang="en-US" dirty="0" smtClean="0">
                <a:solidFill>
                  <a:srgbClr val="FF0000"/>
                </a:solidFill>
              </a:rPr>
              <a:t>all </a:t>
            </a:r>
            <a:r>
              <a:rPr lang="en-US" dirty="0">
                <a:solidFill>
                  <a:srgbClr val="FF0000"/>
                </a:solidFill>
              </a:rPr>
              <a:t>I am going to say about them. The report, being blind to my notes, </a:t>
            </a:r>
            <a:r>
              <a:rPr lang="en-US" dirty="0" smtClean="0">
                <a:solidFill>
                  <a:srgbClr val="FF0000"/>
                </a:solidFill>
              </a:rPr>
              <a:t>is </a:t>
            </a:r>
            <a:r>
              <a:rPr lang="en-US" dirty="0">
                <a:solidFill>
                  <a:srgbClr val="FF0000"/>
                </a:solidFill>
              </a:rPr>
              <a:t>going to say they don't exist</a:t>
            </a:r>
            <a:r>
              <a:rPr lang="en-US" dirty="0" smtClean="0">
                <a:solidFill>
                  <a:srgbClr val="FF0000"/>
                </a:solidFill>
              </a:rPr>
              <a:t>.</a:t>
            </a:r>
          </a:p>
          <a:p>
            <a:pPr marL="0" indent="0">
              <a:buNone/>
            </a:pPr>
            <a:endParaRPr lang="en-US" dirty="0"/>
          </a:p>
          <a:p>
            <a:r>
              <a:rPr lang="en-US" dirty="0"/>
              <a:t>You can suppress the statement using a NarrativeChildren tag. See</a:t>
            </a:r>
            <a:r>
              <a:rPr lang="en-US" dirty="0" smtClean="0"/>
              <a:t>: </a:t>
            </a:r>
            <a:r>
              <a:rPr lang="en-US" u="sng" dirty="0" smtClean="0">
                <a:hlinkClick r:id="rId2"/>
              </a:rPr>
              <a:t>ttps</a:t>
            </a:r>
            <a:r>
              <a:rPr lang="en-US" u="sng" dirty="0">
                <a:hlinkClick r:id="rId2"/>
              </a:rPr>
              <a:t>://tmg.reigelridge.com/NarrativeChildren.htm</a:t>
            </a:r>
            <a:endParaRPr lang="en-US" dirty="0"/>
          </a:p>
          <a:p>
            <a:pPr marL="0" indent="0">
              <a:buNone/>
            </a:pPr>
            <a:endParaRPr lang="en-US" dirty="0"/>
          </a:p>
          <a:p>
            <a:endParaRPr lang="en-US" dirty="0"/>
          </a:p>
        </p:txBody>
      </p:sp>
    </p:spTree>
    <p:extLst>
      <p:ext uri="{BB962C8B-B14F-4D97-AF65-F5344CB8AC3E}">
        <p14:creationId xmlns:p14="http://schemas.microsoft.com/office/powerpoint/2010/main" val="290984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dirty="0"/>
              <a:t>HRE newsletter, July </a:t>
            </a:r>
            <a:r>
              <a:rPr lang="en-US" dirty="0" smtClean="0"/>
              <a:t>2018</a:t>
            </a:r>
            <a:endParaRPr lang="en-US" dirty="0"/>
          </a:p>
        </p:txBody>
      </p:sp>
      <p:sp>
        <p:nvSpPr>
          <p:cNvPr id="3" name="Content Placeholder 2"/>
          <p:cNvSpPr>
            <a:spLocks noGrp="1"/>
          </p:cNvSpPr>
          <p:nvPr>
            <p:ph idx="1"/>
          </p:nvPr>
        </p:nvSpPr>
        <p:spPr/>
        <p:txBody>
          <a:bodyPr>
            <a:normAutofit/>
          </a:bodyPr>
          <a:lstStyle/>
          <a:p>
            <a:r>
              <a:rPr lang="en-US" dirty="0"/>
              <a:t>At the end of </a:t>
            </a:r>
            <a:r>
              <a:rPr lang="en-US" dirty="0" smtClean="0"/>
              <a:t>April, locked </a:t>
            </a:r>
            <a:r>
              <a:rPr lang="en-US" dirty="0"/>
              <a:t>down the design of the HRE database – that is, the design of all the database tables and how they all link together. </a:t>
            </a:r>
            <a:endParaRPr lang="en-US" dirty="0" smtClean="0"/>
          </a:p>
          <a:p>
            <a:pPr fontAlgn="base"/>
            <a:r>
              <a:rPr lang="en-US" dirty="0" smtClean="0"/>
              <a:t>The </a:t>
            </a:r>
            <a:r>
              <a:rPr lang="en-US" dirty="0"/>
              <a:t>development team have put together the first real screens of ‘HRE v0.1’ and are starting to flesh out the code behind them.</a:t>
            </a:r>
          </a:p>
          <a:p>
            <a:endParaRPr lang="en-US" dirty="0"/>
          </a:p>
        </p:txBody>
      </p:sp>
    </p:spTree>
    <p:extLst>
      <p:ext uri="{BB962C8B-B14F-4D97-AF65-F5344CB8AC3E}">
        <p14:creationId xmlns:p14="http://schemas.microsoft.com/office/powerpoint/2010/main" val="73527153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Customizing the “Children of” Statement</a:t>
            </a:r>
            <a:br>
              <a:rPr lang="en-US" sz="3600" dirty="0"/>
            </a:br>
            <a:r>
              <a:rPr lang="en-US" sz="3600" dirty="0"/>
              <a:t>(</a:t>
            </a:r>
            <a:r>
              <a:rPr lang="en-US" sz="2800" dirty="0"/>
              <a:t>https://</a:t>
            </a:r>
            <a:r>
              <a:rPr lang="en-US" sz="2800" dirty="0" smtClean="0"/>
              <a:t>tmg.reigelridge.com/NarrativeChildren.htm)</a:t>
            </a:r>
            <a:endParaRPr lang="en-US" sz="2800"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TMG's Journal reports include a list of the children of the focus person, which is introduced with statement similar to:</a:t>
            </a:r>
          </a:p>
          <a:p>
            <a:pPr marL="0" indent="0">
              <a:buNone/>
            </a:pPr>
            <a:r>
              <a:rPr lang="en-US" dirty="0" smtClean="0"/>
              <a:t>	Children </a:t>
            </a:r>
            <a:r>
              <a:rPr lang="en-US" dirty="0"/>
              <a:t>of John Jones and Mary White were as follows</a:t>
            </a:r>
            <a:r>
              <a:rPr lang="en-US" dirty="0" smtClean="0"/>
              <a:t>: </a:t>
            </a:r>
          </a:p>
          <a:p>
            <a:pPr marL="0" indent="0">
              <a:buNone/>
            </a:pPr>
            <a:r>
              <a:rPr lang="en-US" dirty="0" smtClean="0"/>
              <a:t>If </a:t>
            </a:r>
            <a:r>
              <a:rPr lang="en-US" dirty="0"/>
              <a:t>there are no children of the couple in the Data Set, a statement like this appears:</a:t>
            </a:r>
          </a:p>
          <a:p>
            <a:pPr marL="0" indent="0">
              <a:buNone/>
            </a:pPr>
            <a:r>
              <a:rPr lang="en-US" dirty="0" smtClean="0"/>
              <a:t>	There </a:t>
            </a:r>
            <a:r>
              <a:rPr lang="en-US" dirty="0"/>
              <a:t>were no children of John Jones and Mary White</a:t>
            </a:r>
            <a:r>
              <a:rPr lang="en-US" dirty="0" smtClean="0"/>
              <a:t>. </a:t>
            </a:r>
          </a:p>
          <a:p>
            <a:pPr marL="0" indent="0">
              <a:buNone/>
            </a:pPr>
            <a:r>
              <a:rPr lang="en-US" dirty="0" smtClean="0"/>
              <a:t>There </a:t>
            </a:r>
            <a:r>
              <a:rPr lang="en-US" dirty="0"/>
              <a:t>are several report options to modify these statements, which apply to </a:t>
            </a:r>
            <a:r>
              <a:rPr lang="en-US" b="1" u="sng" dirty="0"/>
              <a:t>everyone</a:t>
            </a:r>
            <a:r>
              <a:rPr lang="en-US" dirty="0"/>
              <a:t> in the report</a:t>
            </a:r>
            <a:r>
              <a:rPr lang="en-US" dirty="0" smtClean="0"/>
              <a:t>.</a:t>
            </a:r>
          </a:p>
          <a:p>
            <a:pPr marL="0" indent="0">
              <a:buNone/>
            </a:pPr>
            <a:endParaRPr lang="en-US" dirty="0" smtClean="0"/>
          </a:p>
          <a:p>
            <a:pPr marL="0" indent="0">
              <a:buNone/>
            </a:pPr>
            <a:r>
              <a:rPr lang="en-US" dirty="0"/>
              <a:t>When a NarrativeChildren Tag is created for a couple, the output of that tag is substituted for the standard "Children of..." statement in Journal Reports. Both parents (or spouses) must be entered in the tag as Principals. If a person has multiple spouses, a separate NarrativeChildren tag must be created for each couple for whom you want a custom "Children of..." statement. </a:t>
            </a:r>
          </a:p>
          <a:p>
            <a:endParaRPr lang="en-US" dirty="0"/>
          </a:p>
        </p:txBody>
      </p:sp>
    </p:spTree>
    <p:extLst>
      <p:ext uri="{BB962C8B-B14F-4D97-AF65-F5344CB8AC3E}">
        <p14:creationId xmlns:p14="http://schemas.microsoft.com/office/powerpoint/2010/main" val="38239698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1063229"/>
            <a:ext cx="4086647" cy="1393663"/>
          </a:xfrm>
        </p:spPr>
        <p:txBody>
          <a:bodyPr>
            <a:normAutofit fontScale="90000"/>
          </a:bodyPr>
          <a:lstStyle/>
          <a:p>
            <a:r>
              <a:rPr lang="en-CA" b="1" dirty="0" smtClean="0">
                <a:latin typeface="+mn-lt"/>
              </a:rPr>
              <a:t>Genealogy: Back To Basics</a:t>
            </a:r>
            <a:endParaRPr lang="en-CA" b="1" dirty="0">
              <a:latin typeface="+mn-lt"/>
            </a:endParaRPr>
          </a:p>
        </p:txBody>
      </p:sp>
      <p:sp>
        <p:nvSpPr>
          <p:cNvPr id="3" name="Content Placeholder 2"/>
          <p:cNvSpPr>
            <a:spLocks noGrp="1"/>
          </p:cNvSpPr>
          <p:nvPr>
            <p:ph idx="1"/>
          </p:nvPr>
        </p:nvSpPr>
        <p:spPr>
          <a:xfrm>
            <a:off x="1485900" y="2527103"/>
            <a:ext cx="6172200" cy="3116144"/>
          </a:xfrm>
        </p:spPr>
        <p:txBody>
          <a:bodyPr>
            <a:noAutofit/>
          </a:bodyPr>
          <a:lstStyle/>
          <a:p>
            <a:pPr marL="0" indent="0" algn="ctr">
              <a:spcBef>
                <a:spcPts val="900"/>
              </a:spcBef>
              <a:buNone/>
            </a:pPr>
            <a:r>
              <a:rPr lang="en-CA" sz="1800" dirty="0"/>
              <a:t>A basic level genealogy lecture followed by a Q&amp;A session.</a:t>
            </a:r>
            <a:endParaRPr lang="en-US" sz="1800" dirty="0"/>
          </a:p>
          <a:p>
            <a:pPr marL="0" indent="0" algn="ctr">
              <a:spcBef>
                <a:spcPts val="900"/>
              </a:spcBef>
              <a:buNone/>
            </a:pPr>
            <a:r>
              <a:rPr lang="en-CA" sz="1800" b="1" dirty="0"/>
              <a:t>Next</a:t>
            </a:r>
            <a:r>
              <a:rPr lang="en-CA" sz="1800" dirty="0"/>
              <a:t>: </a:t>
            </a:r>
            <a:r>
              <a:rPr lang="en-US" sz="1800" dirty="0"/>
              <a:t>26 Jan: Genealogy Drop-In: volunteers will be here to answer questions &amp; help you get the most from resources.  Bring your laptop or tablet! </a:t>
            </a:r>
          </a:p>
          <a:p>
            <a:pPr marL="0" indent="0" algn="ctr">
              <a:spcBef>
                <a:spcPts val="900"/>
              </a:spcBef>
              <a:buNone/>
            </a:pPr>
            <a:r>
              <a:rPr lang="en-CA" sz="1800" dirty="0"/>
              <a:t>There is no charge for the sessions and all are invited to return at 1:00pm for the monthly presentation. </a:t>
            </a:r>
          </a:p>
          <a:p>
            <a:pPr marL="0" indent="0" algn="ctr">
              <a:spcBef>
                <a:spcPts val="900"/>
              </a:spcBef>
              <a:buNone/>
            </a:pPr>
            <a:r>
              <a:rPr lang="en-CA" sz="1800" dirty="0"/>
              <a:t>Coffee and tea will be available.</a:t>
            </a:r>
          </a:p>
          <a:p>
            <a:pPr marL="0" indent="0" algn="ctr">
              <a:spcBef>
                <a:spcPts val="900"/>
              </a:spcBef>
              <a:buNone/>
            </a:pPr>
            <a:r>
              <a:rPr lang="en-US" sz="1800" b="1" dirty="0"/>
              <a:t>Following session</a:t>
            </a:r>
            <a:r>
              <a:rPr lang="en-US" sz="1800" dirty="0"/>
              <a:t>: 23 Feb: Getting Started by Mike More</a:t>
            </a:r>
          </a:p>
          <a:p>
            <a:pPr marL="0" indent="0" algn="ctr">
              <a:spcBef>
                <a:spcPts val="900"/>
              </a:spcBef>
              <a:buNone/>
            </a:pPr>
            <a:r>
              <a:rPr lang="en-CA" sz="1800" dirty="0"/>
              <a:t>For more topics, check our website at </a:t>
            </a:r>
            <a:r>
              <a:rPr lang="en-CA" sz="1800" dirty="0">
                <a:hlinkClick r:id="rId3"/>
              </a:rPr>
              <a:t>http://ogsottawa.on.ca/</a:t>
            </a:r>
            <a:r>
              <a:rPr lang="en-CA" sz="1800" dirty="0"/>
              <a:t>.</a:t>
            </a:r>
          </a:p>
          <a:p>
            <a:endParaRPr lang="en-CA" sz="1800" dirty="0"/>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72546" y="1066525"/>
            <a:ext cx="2085554" cy="1390367"/>
          </a:xfrm>
          <a:prstGeom prst="rect">
            <a:avLst/>
          </a:prstGeom>
        </p:spPr>
      </p:pic>
      <p:sp>
        <p:nvSpPr>
          <p:cNvPr id="6" name="Rectangle 1"/>
          <p:cNvSpPr>
            <a:spLocks noChangeArrowheads="1"/>
          </p:cNvSpPr>
          <p:nvPr/>
        </p:nvSpPr>
        <p:spPr bwMode="auto">
          <a:xfrm>
            <a:off x="1614488" y="3672459"/>
            <a:ext cx="103939" cy="207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51435" tIns="25718" rIns="51435" bIns="25718" numCol="1" anchor="ctr" anchorCtr="0" compatLnSpc="1">
            <a:prstTxWarp prst="textNoShape">
              <a:avLst/>
            </a:prstTxWarp>
            <a:spAutoFit/>
          </a:bodyPr>
          <a:lstStyle/>
          <a:p>
            <a:endParaRPr lang="en-US" sz="1013" dirty="0"/>
          </a:p>
        </p:txBody>
      </p:sp>
    </p:spTree>
    <p:extLst>
      <p:ext uri="{BB962C8B-B14F-4D97-AF65-F5344CB8AC3E}">
        <p14:creationId xmlns:p14="http://schemas.microsoft.com/office/powerpoint/2010/main" val="3933868981"/>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7200" y="1675696"/>
            <a:ext cx="8229600" cy="5078313"/>
          </a:xfrm>
          <a:prstGeom prst="rect">
            <a:avLst/>
          </a:prstGeom>
        </p:spPr>
        <p:txBody>
          <a:bodyPr wrap="square">
            <a:spAutoFit/>
          </a:bodyPr>
          <a:lstStyle/>
          <a:p>
            <a:pPr indent="-192881" algn="ctr"/>
            <a:r>
              <a:rPr lang="en-US" sz="2000" dirty="0"/>
              <a:t>Drop in to get some help on your family tree, share research strategies, &amp; discover what resources are available for your research. Experienced researchers from Ottawa Branch will be here to answer questions &amp; help you get the most from </a:t>
            </a:r>
            <a:r>
              <a:rPr lang="en-US" sz="2000" dirty="0" smtClean="0"/>
              <a:t>several resources</a:t>
            </a:r>
            <a:r>
              <a:rPr lang="en-US" sz="2000" dirty="0"/>
              <a:t>. Bring your laptop, or </a:t>
            </a:r>
            <a:r>
              <a:rPr lang="en-US" sz="2000" dirty="0" smtClean="0"/>
              <a:t>tablet! Sessions </a:t>
            </a:r>
            <a:r>
              <a:rPr lang="en-US" sz="2000" dirty="0"/>
              <a:t>are free and open to all. </a:t>
            </a:r>
          </a:p>
          <a:p>
            <a:pPr indent="-192881"/>
            <a:endParaRPr lang="en-US" sz="1600" b="1" dirty="0" smtClean="0">
              <a:solidFill>
                <a:srgbClr val="464547"/>
              </a:solidFill>
            </a:endParaRPr>
          </a:p>
          <a:p>
            <a:pPr indent="-192881"/>
            <a:r>
              <a:rPr lang="en-US" sz="1600" b="1" dirty="0" smtClean="0">
                <a:solidFill>
                  <a:srgbClr val="464547"/>
                </a:solidFill>
              </a:rPr>
              <a:t>Ottawa Public Library Genealogy </a:t>
            </a:r>
            <a:r>
              <a:rPr lang="en-US" sz="1600" b="1" dirty="0">
                <a:solidFill>
                  <a:srgbClr val="464547"/>
                </a:solidFill>
              </a:rPr>
              <a:t>Drop-In</a:t>
            </a:r>
            <a:r>
              <a:rPr lang="en-US" sz="1600" dirty="0">
                <a:solidFill>
                  <a:srgbClr val="464547"/>
                </a:solidFill>
              </a:rPr>
              <a:t>: </a:t>
            </a:r>
          </a:p>
          <a:p>
            <a:pPr indent="-192881"/>
            <a:r>
              <a:rPr lang="en-US" sz="1600" dirty="0">
                <a:solidFill>
                  <a:srgbClr val="464547"/>
                </a:solidFill>
              </a:rPr>
              <a:t>	- Tuesday  08 Jan at 2:00pm, Nepean Centrepointe</a:t>
            </a:r>
          </a:p>
          <a:p>
            <a:pPr indent="-192881"/>
            <a:r>
              <a:rPr lang="en-US" sz="1600" b="1" dirty="0">
                <a:solidFill>
                  <a:srgbClr val="464547"/>
                </a:solidFill>
              </a:rPr>
              <a:t>	</a:t>
            </a:r>
            <a:r>
              <a:rPr lang="en-US" sz="1600" dirty="0">
                <a:solidFill>
                  <a:srgbClr val="464547"/>
                </a:solidFill>
              </a:rPr>
              <a:t>-</a:t>
            </a:r>
            <a:r>
              <a:rPr lang="en-US" sz="1600" b="1" dirty="0">
                <a:solidFill>
                  <a:srgbClr val="464547"/>
                </a:solidFill>
              </a:rPr>
              <a:t> </a:t>
            </a:r>
            <a:r>
              <a:rPr lang="en-US" sz="1600" dirty="0">
                <a:solidFill>
                  <a:srgbClr val="464547"/>
                </a:solidFill>
              </a:rPr>
              <a:t>Tuesday  22 Jan at 2:00pm, Nepean Centrepointe</a:t>
            </a:r>
          </a:p>
          <a:p>
            <a:pPr lvl="1" indent="-192881"/>
            <a:r>
              <a:rPr lang="en-US" sz="1600" dirty="0">
                <a:solidFill>
                  <a:srgbClr val="464547"/>
                </a:solidFill>
              </a:rPr>
              <a:t>		- Tuesday  05 Feb at 2:00pm, Nepean Centrepointe</a:t>
            </a:r>
          </a:p>
          <a:p>
            <a:pPr indent="-192881"/>
            <a:r>
              <a:rPr lang="en-US" sz="1600" dirty="0">
                <a:solidFill>
                  <a:srgbClr val="464547"/>
                </a:solidFill>
              </a:rPr>
              <a:t>	- Tuesday  19 Feb at 2:00pm, Nepean Centrepointe</a:t>
            </a:r>
          </a:p>
          <a:p>
            <a:endParaRPr lang="en-US" sz="1600" b="1" dirty="0" smtClean="0">
              <a:solidFill>
                <a:srgbClr val="464547"/>
              </a:solidFill>
            </a:endParaRPr>
          </a:p>
          <a:p>
            <a:r>
              <a:rPr lang="en-US" sz="1600" b="1" dirty="0" smtClean="0">
                <a:solidFill>
                  <a:srgbClr val="464547"/>
                </a:solidFill>
              </a:rPr>
              <a:t>Ottawa </a:t>
            </a:r>
            <a:r>
              <a:rPr lang="en-US" sz="1600" b="1" dirty="0">
                <a:solidFill>
                  <a:srgbClr val="464547"/>
                </a:solidFill>
              </a:rPr>
              <a:t>Public Library </a:t>
            </a:r>
            <a:r>
              <a:rPr lang="en-US" sz="1600" b="1" dirty="0" smtClean="0"/>
              <a:t>Genealogy </a:t>
            </a:r>
            <a:r>
              <a:rPr lang="en-US" sz="1600" b="1" dirty="0"/>
              <a:t>Research Lab: </a:t>
            </a:r>
          </a:p>
          <a:p>
            <a:pPr indent="-192881"/>
            <a:r>
              <a:rPr lang="en-US" sz="1600" b="1" dirty="0"/>
              <a:t>	-</a:t>
            </a:r>
            <a:r>
              <a:rPr lang="en-US" sz="1600" dirty="0"/>
              <a:t> </a:t>
            </a:r>
            <a:r>
              <a:rPr lang="en-US" sz="1600" dirty="0">
                <a:solidFill>
                  <a:srgbClr val="464547"/>
                </a:solidFill>
              </a:rPr>
              <a:t>Thursday  31 Jan at 7:00pm, Nepean Centrepointe</a:t>
            </a:r>
          </a:p>
          <a:p>
            <a:pPr lvl="1" indent="-192881"/>
            <a:r>
              <a:rPr lang="en-US" sz="1600" dirty="0">
                <a:solidFill>
                  <a:srgbClr val="464547"/>
                </a:solidFill>
              </a:rPr>
              <a:t>		- Thursday  28 Feb at 7:00pm, Nepean </a:t>
            </a:r>
            <a:r>
              <a:rPr lang="en-US" sz="1600" dirty="0" smtClean="0">
                <a:solidFill>
                  <a:srgbClr val="464547"/>
                </a:solidFill>
              </a:rPr>
              <a:t>Centrepointe</a:t>
            </a:r>
          </a:p>
          <a:p>
            <a:pPr lvl="1" indent="-192881"/>
            <a:endParaRPr lang="en-US" sz="1600" b="1" dirty="0">
              <a:solidFill>
                <a:srgbClr val="464547"/>
              </a:solidFill>
            </a:endParaRPr>
          </a:p>
          <a:p>
            <a:pPr indent="-192881"/>
            <a:r>
              <a:rPr lang="en-US" sz="1600" b="1" dirty="0">
                <a:solidFill>
                  <a:srgbClr val="464547"/>
                </a:solidFill>
              </a:rPr>
              <a:t>Ottawa </a:t>
            </a:r>
            <a:r>
              <a:rPr lang="en-US" sz="1600" b="1" dirty="0" smtClean="0">
                <a:solidFill>
                  <a:srgbClr val="464547"/>
                </a:solidFill>
              </a:rPr>
              <a:t>Branch OGS Genealogy </a:t>
            </a:r>
            <a:r>
              <a:rPr lang="en-US" sz="1600" b="1" dirty="0">
                <a:solidFill>
                  <a:srgbClr val="464547"/>
                </a:solidFill>
              </a:rPr>
              <a:t>Drop-In</a:t>
            </a:r>
            <a:r>
              <a:rPr lang="en-US" sz="1600" dirty="0">
                <a:solidFill>
                  <a:srgbClr val="464547"/>
                </a:solidFill>
              </a:rPr>
              <a:t>: </a:t>
            </a:r>
          </a:p>
          <a:p>
            <a:pPr indent="-192881"/>
            <a:r>
              <a:rPr lang="en-US" sz="1600" dirty="0">
                <a:solidFill>
                  <a:srgbClr val="464547"/>
                </a:solidFill>
              </a:rPr>
              <a:t>	- </a:t>
            </a:r>
            <a:r>
              <a:rPr lang="en-US" sz="1600" dirty="0" smtClean="0">
                <a:solidFill>
                  <a:srgbClr val="464547"/>
                </a:solidFill>
              </a:rPr>
              <a:t>Saturday 26 Jan at 10:30am, City of Ottawa Archives</a:t>
            </a:r>
          </a:p>
          <a:p>
            <a:pPr indent="-192881"/>
            <a:r>
              <a:rPr lang="en-US" sz="1600" dirty="0">
                <a:solidFill>
                  <a:srgbClr val="464547"/>
                </a:solidFill>
              </a:rPr>
              <a:t>	</a:t>
            </a:r>
            <a:r>
              <a:rPr lang="en-US" sz="1600" dirty="0"/>
              <a:t>Coffee and tea will be available throughout the </a:t>
            </a:r>
            <a:r>
              <a:rPr lang="en-US" sz="1600" dirty="0" smtClean="0"/>
              <a:t>morning</a:t>
            </a:r>
            <a:endParaRPr lang="en-US" sz="1600" b="1" dirty="0">
              <a:solidFill>
                <a:srgbClr val="464547"/>
              </a:solidFill>
            </a:endParaRPr>
          </a:p>
        </p:txBody>
      </p:sp>
      <p:sp>
        <p:nvSpPr>
          <p:cNvPr id="2" name="Title 1"/>
          <p:cNvSpPr>
            <a:spLocks noGrp="1"/>
          </p:cNvSpPr>
          <p:nvPr>
            <p:ph type="title"/>
          </p:nvPr>
        </p:nvSpPr>
        <p:spPr>
          <a:xfrm>
            <a:off x="1143000" y="548680"/>
            <a:ext cx="6858000" cy="1372269"/>
          </a:xfrm>
        </p:spPr>
        <p:txBody>
          <a:bodyPr>
            <a:noAutofit/>
          </a:bodyPr>
          <a:lstStyle/>
          <a:p>
            <a:r>
              <a:rPr lang="en-US" sz="1200" dirty="0">
                <a:latin typeface="+mn-lt"/>
              </a:rPr>
              <a:t/>
            </a:r>
            <a:br>
              <a:rPr lang="en-US" sz="1200" dirty="0">
                <a:latin typeface="+mn-lt"/>
              </a:rPr>
            </a:br>
            <a:r>
              <a:rPr lang="en-US" sz="525" dirty="0">
                <a:latin typeface="+mn-lt"/>
              </a:rPr>
              <a:t/>
            </a:r>
            <a:br>
              <a:rPr lang="en-US" sz="525" dirty="0">
                <a:latin typeface="+mn-lt"/>
              </a:rPr>
            </a:br>
            <a:endParaRPr lang="en-US" sz="4050" dirty="0">
              <a:latin typeface="+mn-lt"/>
            </a:endParaRPr>
          </a:p>
        </p:txBody>
      </p:sp>
      <p:sp>
        <p:nvSpPr>
          <p:cNvPr id="5"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dirty="0">
                <a:solidFill>
                  <a:srgbClr val="464547"/>
                </a:solidFill>
              </a:rPr>
              <a:t>Genealogy Drop-In</a:t>
            </a:r>
            <a:endParaRPr lang="en-US" dirty="0"/>
          </a:p>
        </p:txBody>
      </p:sp>
    </p:spTree>
    <p:extLst>
      <p:ext uri="{BB962C8B-B14F-4D97-AF65-F5344CB8AC3E}">
        <p14:creationId xmlns:p14="http://schemas.microsoft.com/office/powerpoint/2010/main" val="4182858362"/>
      </p:ext>
    </p:extLst>
  </p:cSld>
  <p:clrMapOvr>
    <a:masterClrMapping/>
  </p:clrMapOvr>
  <mc:AlternateContent xmlns:mc="http://schemas.openxmlformats.org/markup-compatibility/2006" xmlns:p14="http://schemas.microsoft.com/office/powerpoint/2010/main">
    <mc:Choice Requires="p14">
      <p:transition spd="slow" p14:dur="2000" advClick="0" advTm="14392"/>
    </mc:Choice>
    <mc:Fallback xmlns="">
      <p:transition spd="slow" advClick="0" advTm="14392"/>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CA" sz="5400" b="1" dirty="0"/>
              <a:t>GENE-O-RAMA 2019</a:t>
            </a:r>
            <a:endParaRPr lang="en-US" sz="5400" dirty="0"/>
          </a:p>
        </p:txBody>
      </p:sp>
      <p:sp>
        <p:nvSpPr>
          <p:cNvPr id="3" name="Content Placeholder 2"/>
          <p:cNvSpPr>
            <a:spLocks noGrp="1"/>
          </p:cNvSpPr>
          <p:nvPr>
            <p:ph idx="1"/>
          </p:nvPr>
        </p:nvSpPr>
        <p:spPr/>
        <p:txBody>
          <a:bodyPr>
            <a:normAutofit fontScale="62500" lnSpcReduction="20000"/>
          </a:bodyPr>
          <a:lstStyle/>
          <a:p>
            <a:pPr marL="0" indent="0" algn="ctr">
              <a:buNone/>
            </a:pPr>
            <a:r>
              <a:rPr lang="en-CA" sz="2600" b="1" dirty="0"/>
              <a:t>presented by Ottawa Branch OGS</a:t>
            </a:r>
          </a:p>
          <a:p>
            <a:pPr marL="0" indent="0" algn="ctr">
              <a:buNone/>
            </a:pPr>
            <a:r>
              <a:rPr lang="en-CA" sz="4000" b="1" dirty="0"/>
              <a:t>April </a:t>
            </a:r>
            <a:r>
              <a:rPr lang="en-CA" sz="4000" b="1" dirty="0" smtClean="0"/>
              <a:t>5-6, 2019</a:t>
            </a:r>
            <a:endParaRPr lang="en-CA" sz="4000" b="1" dirty="0"/>
          </a:p>
          <a:p>
            <a:pPr marL="0" indent="0" algn="ctr">
              <a:buNone/>
            </a:pPr>
            <a:r>
              <a:rPr lang="en-CA" sz="4000" b="1" dirty="0"/>
              <a:t>Confederation Education Centre</a:t>
            </a:r>
          </a:p>
          <a:p>
            <a:pPr marL="0" indent="0" algn="ctr">
              <a:buNone/>
            </a:pPr>
            <a:r>
              <a:rPr lang="en-CA" sz="4000" b="1" dirty="0"/>
              <a:t>1645 Woodroffe Avenue, Ottawa</a:t>
            </a:r>
          </a:p>
          <a:p>
            <a:pPr marL="0" indent="0" algn="ctr">
              <a:buNone/>
            </a:pPr>
            <a:endParaRPr lang="en-CA" b="1" dirty="0"/>
          </a:p>
          <a:p>
            <a:pPr marL="0" indent="0" algn="ctr">
              <a:buNone/>
            </a:pPr>
            <a:r>
              <a:rPr lang="en-CA" dirty="0"/>
              <a:t>Speakers, Marketplace, </a:t>
            </a:r>
            <a:r>
              <a:rPr lang="en-CA" dirty="0" smtClean="0"/>
              <a:t>Research Room</a:t>
            </a:r>
            <a:endParaRPr lang="en-CA" dirty="0"/>
          </a:p>
          <a:p>
            <a:pPr marL="0" indent="0" algn="ctr">
              <a:buNone/>
            </a:pPr>
            <a:r>
              <a:rPr lang="en-CA" b="1" dirty="0"/>
              <a:t>Featured Speaker: </a:t>
            </a:r>
            <a:r>
              <a:rPr lang="en-CA" b="1" dirty="0" smtClean="0"/>
              <a:t>Glenn Wright</a:t>
            </a:r>
          </a:p>
          <a:p>
            <a:pPr marL="0" indent="0" algn="ctr">
              <a:buNone/>
            </a:pPr>
            <a:r>
              <a:rPr lang="en-CA" dirty="0" smtClean="0"/>
              <a:t>Leanna Cooper, Ron Dale, Sadie De Finney, Shirley-Ann Pyefinch, </a:t>
            </a:r>
            <a:r>
              <a:rPr lang="en-US" dirty="0"/>
              <a:t>Lisa </a:t>
            </a:r>
            <a:r>
              <a:rPr lang="en-US" dirty="0" smtClean="0"/>
              <a:t>Tremblay-Goodyer, Mary Munk, </a:t>
            </a:r>
            <a:r>
              <a:rPr lang="en-US" dirty="0"/>
              <a:t>Megan </a:t>
            </a:r>
            <a:r>
              <a:rPr lang="en-US" dirty="0" smtClean="0"/>
              <a:t>Butcher, </a:t>
            </a:r>
            <a:r>
              <a:rPr lang="en-US" dirty="0"/>
              <a:t>Ken McKinlay</a:t>
            </a:r>
          </a:p>
          <a:p>
            <a:pPr marL="0" indent="0" algn="ctr">
              <a:buNone/>
            </a:pPr>
            <a:endParaRPr lang="en-CA" dirty="0"/>
          </a:p>
          <a:p>
            <a:pPr marL="0" indent="0" algn="ctr">
              <a:buNone/>
            </a:pPr>
            <a:r>
              <a:rPr lang="en-CA" b="1" dirty="0" smtClean="0">
                <a:solidFill>
                  <a:srgbClr val="FF0000"/>
                </a:solidFill>
              </a:rPr>
              <a:t>Volunteers Needed</a:t>
            </a:r>
            <a:endParaRPr lang="en-CA" b="1" dirty="0">
              <a:solidFill>
                <a:srgbClr val="FF0000"/>
              </a:solidFill>
            </a:endParaRPr>
          </a:p>
          <a:p>
            <a:pPr marL="0" indent="0" algn="ctr">
              <a:buNone/>
            </a:pPr>
            <a:endParaRPr lang="en-CA" dirty="0"/>
          </a:p>
          <a:p>
            <a:pPr marL="0" indent="0" algn="ctr">
              <a:buNone/>
            </a:pPr>
            <a:r>
              <a:rPr lang="en-CA" dirty="0" smtClean="0"/>
              <a:t>Details and registration when available: </a:t>
            </a:r>
            <a:endParaRPr lang="en-CA" dirty="0"/>
          </a:p>
          <a:p>
            <a:pPr marL="0" indent="0" algn="ctr">
              <a:buNone/>
            </a:pPr>
            <a:r>
              <a:rPr lang="en-CA" u="sng" dirty="0">
                <a:hlinkClick r:id="rId2"/>
              </a:rPr>
              <a:t>https://ottawa.ogs.on.ca/geneorama/</a:t>
            </a:r>
            <a:endParaRPr lang="en-US" dirty="0"/>
          </a:p>
        </p:txBody>
      </p:sp>
    </p:spTree>
    <p:extLst>
      <p:ext uri="{BB962C8B-B14F-4D97-AF65-F5344CB8AC3E}">
        <p14:creationId xmlns:p14="http://schemas.microsoft.com/office/powerpoint/2010/main" val="3067679131"/>
      </p:ext>
    </p:extLst>
  </p:cSld>
  <p:clrMapOvr>
    <a:masterClrMapping/>
  </p:clrMapOvr>
  <mc:AlternateContent xmlns:mc="http://schemas.openxmlformats.org/markup-compatibility/2006" xmlns:p14="http://schemas.microsoft.com/office/powerpoint/2010/main">
    <mc:Choice Requires="p14">
      <p:transition spd="slow" p14:dur="2000" advTm="10920"/>
    </mc:Choice>
    <mc:Fallback xmlns="">
      <p:transition spd="slow" advTm="1092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repeatCount="indefinite" fill="hold" nodeType="afterEffect">
                                  <p:stCondLst>
                                    <p:cond delay="500"/>
                                  </p:stCondLst>
                                  <p:childTnLst>
                                    <p:animEffect transition="out" filter="fade">
                                      <p:cBhvr>
                                        <p:cTn id="6" dur="500" tmFilter="0, 0; .2, .5; .8, .5; 1, 0"/>
                                        <p:tgtEl>
                                          <p:spTgt spid="3">
                                            <p:txEl>
                                              <p:pRg st="9" end="9"/>
                                            </p:txEl>
                                          </p:spTgt>
                                        </p:tgtEl>
                                      </p:cBhvr>
                                    </p:animEffect>
                                    <p:animScale>
                                      <p:cBhvr>
                                        <p:cTn id="7" dur="250" autoRev="1" fill="hold"/>
                                        <p:tgtEl>
                                          <p:spTgt spid="3">
                                            <p:txEl>
                                              <p:pRg st="9" end="9"/>
                                            </p:txEl>
                                          </p:spTgt>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en-CA" dirty="0" smtClean="0"/>
              <a:t>Social </a:t>
            </a:r>
            <a:r>
              <a:rPr lang="en-CA" dirty="0"/>
              <a:t>M</a:t>
            </a:r>
            <a:r>
              <a:rPr lang="en-CA" dirty="0" smtClean="0"/>
              <a:t>edia Update</a:t>
            </a:r>
            <a:endParaRPr lang="en-CA" dirty="0"/>
          </a:p>
        </p:txBody>
      </p:sp>
      <p:sp>
        <p:nvSpPr>
          <p:cNvPr id="3" name="Content Placeholder 2"/>
          <p:cNvSpPr>
            <a:spLocks noGrp="1"/>
          </p:cNvSpPr>
          <p:nvPr>
            <p:ph idx="1"/>
          </p:nvPr>
        </p:nvSpPr>
        <p:spPr>
          <a:xfrm>
            <a:off x="457200" y="1628800"/>
            <a:ext cx="8229600" cy="4824536"/>
          </a:xfrm>
        </p:spPr>
        <p:txBody>
          <a:bodyPr>
            <a:normAutofit fontScale="70000" lnSpcReduction="20000"/>
          </a:bodyPr>
          <a:lstStyle/>
          <a:p>
            <a:pPr marL="0" indent="0">
              <a:buNone/>
            </a:pPr>
            <a:r>
              <a:rPr lang="en-CA" sz="2800" b="1" dirty="0" smtClean="0"/>
              <a:t>TMG-REFUGEES:</a:t>
            </a:r>
            <a:endParaRPr lang="en-CA" sz="2800" dirty="0"/>
          </a:p>
          <a:p>
            <a:pPr marL="0" indent="0">
              <a:buNone/>
            </a:pPr>
            <a:r>
              <a:rPr lang="en-CA" sz="2900" dirty="0" smtClean="0">
                <a:hlinkClick r:id="rId3"/>
              </a:rPr>
              <a:t>https</a:t>
            </a:r>
            <a:r>
              <a:rPr lang="en-CA" sz="2900" dirty="0">
                <a:hlinkClick r:id="rId3"/>
              </a:rPr>
              <a:t>://lists.rootsweb.ancestry.com/hyperkitty/list/tmg-refugees@rootsweb.com</a:t>
            </a:r>
            <a:r>
              <a:rPr lang="en-CA" sz="2900" dirty="0" smtClean="0"/>
              <a:t>/</a:t>
            </a:r>
          </a:p>
          <a:p>
            <a:pPr marL="0" indent="0">
              <a:buNone/>
            </a:pPr>
            <a:r>
              <a:rPr lang="en-CA" sz="2800" dirty="0" smtClean="0"/>
              <a:t>Website: </a:t>
            </a:r>
            <a:r>
              <a:rPr lang="en-CA" sz="2800" dirty="0" smtClean="0">
                <a:hlinkClick r:id="rId4"/>
              </a:rPr>
              <a:t>https://sites.google.com/site/tmgrefugees</a:t>
            </a:r>
            <a:endParaRPr lang="en-CA" sz="2800" dirty="0" smtClean="0"/>
          </a:p>
          <a:p>
            <a:pPr marL="0" indent="0">
              <a:buNone/>
            </a:pPr>
            <a:r>
              <a:rPr lang="en-CA" sz="2800" dirty="0"/>
              <a:t>	</a:t>
            </a:r>
            <a:r>
              <a:rPr lang="en-CA" sz="2800" dirty="0" smtClean="0"/>
              <a:t>-Seems to have gone silent; very little activity</a:t>
            </a:r>
            <a:br>
              <a:rPr lang="en-CA" sz="2800" dirty="0" smtClean="0"/>
            </a:br>
            <a:endParaRPr lang="en-CA" sz="2800" dirty="0" smtClean="0"/>
          </a:p>
          <a:p>
            <a:pPr marL="0" indent="0">
              <a:buNone/>
            </a:pPr>
            <a:r>
              <a:rPr lang="en-CA" sz="2800" b="1" dirty="0" smtClean="0"/>
              <a:t>TMG Facebook Page</a:t>
            </a:r>
            <a:r>
              <a:rPr lang="en-CA" sz="2800" dirty="0" smtClean="0"/>
              <a:t>: Four posts in December plus several replies</a:t>
            </a:r>
          </a:p>
          <a:p>
            <a:pPr marL="0" indent="0">
              <a:buNone/>
            </a:pPr>
            <a:r>
              <a:rPr lang="en-CA" sz="2800" dirty="0" smtClean="0">
                <a:hlinkClick r:id="rId5"/>
              </a:rPr>
              <a:t>https</a:t>
            </a:r>
            <a:r>
              <a:rPr lang="en-CA" sz="2800" dirty="0">
                <a:hlinkClick r:id="rId5"/>
              </a:rPr>
              <a:t>://www.facebook.com/groups/themastergenealogist</a:t>
            </a:r>
            <a:r>
              <a:rPr lang="en-CA" sz="2800" dirty="0" smtClean="0">
                <a:hlinkClick r:id="rId5"/>
              </a:rPr>
              <a:t>/</a:t>
            </a:r>
            <a:endParaRPr lang="en-CA" sz="2800" dirty="0" smtClean="0"/>
          </a:p>
          <a:p>
            <a:pPr marL="0" indent="0">
              <a:buNone/>
            </a:pPr>
            <a:endParaRPr lang="en-CA" sz="2800" dirty="0" smtClean="0"/>
          </a:p>
          <a:p>
            <a:pPr marL="0" indent="0">
              <a:buNone/>
            </a:pPr>
            <a:r>
              <a:rPr lang="en-CA" sz="2800" b="1" dirty="0" smtClean="0"/>
              <a:t>TMG </a:t>
            </a:r>
            <a:r>
              <a:rPr lang="en-CA" sz="2800" b="1" dirty="0"/>
              <a:t>Mailing List </a:t>
            </a:r>
            <a:r>
              <a:rPr lang="en-CA" sz="2900" dirty="0" smtClean="0">
                <a:hlinkClick r:id="rId6"/>
              </a:rPr>
              <a:t>https</a:t>
            </a:r>
            <a:r>
              <a:rPr lang="en-CA" sz="2900" dirty="0">
                <a:hlinkClick r:id="rId6"/>
              </a:rPr>
              <a:t>://lists.rootsweb.ancestry.com/hyperkitty/list/tmg@rootsweb.com</a:t>
            </a:r>
            <a:r>
              <a:rPr lang="en-CA" sz="2900" dirty="0" smtClean="0">
                <a:hlinkClick r:id="rId6"/>
              </a:rPr>
              <a:t>/</a:t>
            </a:r>
            <a:endParaRPr lang="en-CA" sz="2900" dirty="0" smtClean="0"/>
          </a:p>
          <a:p>
            <a:pPr marL="0" indent="0">
              <a:buNone/>
            </a:pPr>
            <a:r>
              <a:rPr lang="en-CA" sz="2800" dirty="0"/>
              <a:t>	</a:t>
            </a:r>
            <a:r>
              <a:rPr lang="en-CA" sz="2800" dirty="0" smtClean="0"/>
              <a:t>-</a:t>
            </a:r>
            <a:r>
              <a:rPr lang="en-US" sz="2800" dirty="0" smtClean="0"/>
              <a:t>29 threads in December and still very active</a:t>
            </a:r>
          </a:p>
          <a:p>
            <a:pPr marL="0" indent="0">
              <a:buNone/>
            </a:pPr>
            <a:endParaRPr lang="en-US" sz="2800" dirty="0"/>
          </a:p>
          <a:p>
            <a:pPr marL="0" indent="0">
              <a:buNone/>
            </a:pPr>
            <a:r>
              <a:rPr lang="en-CA" sz="2800" b="1" dirty="0" smtClean="0"/>
              <a:t>Wholly Genes Forum</a:t>
            </a:r>
          </a:p>
          <a:p>
            <a:pPr marL="0" indent="0">
              <a:buNone/>
            </a:pPr>
            <a:r>
              <a:rPr lang="en-US" sz="2800" dirty="0">
                <a:hlinkClick r:id="rId7"/>
              </a:rPr>
              <a:t>http://www.whollygenes.com/forums201/index.php</a:t>
            </a:r>
            <a:r>
              <a:rPr lang="en-US" sz="2800" dirty="0"/>
              <a:t/>
            </a:r>
            <a:br>
              <a:rPr lang="en-US" sz="2800" dirty="0"/>
            </a:br>
            <a:r>
              <a:rPr lang="en-US" sz="2800" dirty="0" smtClean="0"/>
              <a:t>	</a:t>
            </a:r>
            <a:r>
              <a:rPr lang="en-CA" sz="2800" dirty="0"/>
              <a:t> </a:t>
            </a:r>
            <a:r>
              <a:rPr lang="en-CA" sz="2800" dirty="0" smtClean="0"/>
              <a:t>-</a:t>
            </a:r>
            <a:r>
              <a:rPr lang="en-US" sz="2800" dirty="0" smtClean="0"/>
              <a:t>7 </a:t>
            </a:r>
            <a:r>
              <a:rPr lang="en-US" sz="2800" dirty="0"/>
              <a:t>discussions in </a:t>
            </a:r>
            <a:r>
              <a:rPr lang="en-US" sz="2800" dirty="0" smtClean="0"/>
              <a:t>December</a:t>
            </a:r>
            <a:endParaRPr lang="en-CA" sz="2800" dirty="0" smtClean="0"/>
          </a:p>
          <a:p>
            <a:pPr lvl="1" fontAlgn="b"/>
            <a:endParaRPr lang="en-US" dirty="0"/>
          </a:p>
          <a:p>
            <a:pPr lvl="1" fontAlgn="b"/>
            <a:endParaRPr lang="en-US" dirty="0"/>
          </a:p>
          <a:p>
            <a:pPr lvl="1" fontAlgn="b"/>
            <a:endParaRPr lang="en-US" dirty="0"/>
          </a:p>
          <a:p>
            <a:endParaRPr lang="en-CA" dirty="0"/>
          </a:p>
        </p:txBody>
      </p:sp>
    </p:spTree>
    <p:extLst>
      <p:ext uri="{BB962C8B-B14F-4D97-AF65-F5344CB8AC3E}">
        <p14:creationId xmlns:p14="http://schemas.microsoft.com/office/powerpoint/2010/main" val="244268681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TMG Expertise</a:t>
            </a:r>
            <a:endParaRPr lang="en-US" dirty="0"/>
          </a:p>
        </p:txBody>
      </p:sp>
      <p:sp>
        <p:nvSpPr>
          <p:cNvPr id="3" name="Content Placeholder 2"/>
          <p:cNvSpPr>
            <a:spLocks noGrp="1"/>
          </p:cNvSpPr>
          <p:nvPr>
            <p:ph idx="1"/>
          </p:nvPr>
        </p:nvSpPr>
        <p:spPr/>
        <p:txBody>
          <a:bodyPr>
            <a:normAutofit fontScale="92500" lnSpcReduction="10000"/>
          </a:bodyPr>
          <a:lstStyle/>
          <a:p>
            <a:pPr fontAlgn="ctr">
              <a:lnSpc>
                <a:spcPct val="150000"/>
              </a:lnSpc>
            </a:pPr>
            <a:r>
              <a:rPr lang="en-US" dirty="0"/>
              <a:t>Terry </a:t>
            </a:r>
            <a:r>
              <a:rPr lang="en-US" dirty="0" smtClean="0"/>
              <a:t>Reigel: </a:t>
            </a:r>
            <a:r>
              <a:rPr lang="en-US" dirty="0" smtClean="0">
                <a:hlinkClick r:id="rId3"/>
              </a:rPr>
              <a:t>http</a:t>
            </a:r>
            <a:r>
              <a:rPr lang="en-US" dirty="0">
                <a:hlinkClick r:id="rId3"/>
              </a:rPr>
              <a:t>://www.reigelridge.com</a:t>
            </a:r>
            <a:endParaRPr lang="en-US" dirty="0" smtClean="0"/>
          </a:p>
          <a:p>
            <a:pPr fontAlgn="ctr">
              <a:lnSpc>
                <a:spcPct val="150000"/>
              </a:lnSpc>
            </a:pPr>
            <a:r>
              <a:rPr lang="en-US" dirty="0"/>
              <a:t>Lee Hoffmann: </a:t>
            </a:r>
            <a:r>
              <a:rPr lang="en-US" dirty="0">
                <a:hlinkClick r:id="rId4"/>
              </a:rPr>
              <a:t>http://www.tmgtips.com/</a:t>
            </a:r>
            <a:endParaRPr lang="en-US" dirty="0" smtClean="0"/>
          </a:p>
          <a:p>
            <a:pPr fontAlgn="ctr">
              <a:lnSpc>
                <a:spcPct val="150000"/>
              </a:lnSpc>
            </a:pPr>
            <a:r>
              <a:rPr lang="en-US" dirty="0"/>
              <a:t>John Cardinal: </a:t>
            </a:r>
            <a:r>
              <a:rPr lang="en-US" dirty="0">
                <a:hlinkClick r:id="rId5"/>
              </a:rPr>
              <a:t>https://www.johncardinal.com/</a:t>
            </a:r>
            <a:endParaRPr lang="en-US" dirty="0" smtClean="0"/>
          </a:p>
          <a:p>
            <a:pPr fontAlgn="ctr">
              <a:lnSpc>
                <a:spcPct val="150000"/>
              </a:lnSpc>
            </a:pPr>
            <a:r>
              <a:rPr lang="en-US" dirty="0"/>
              <a:t>Michael Hannah: </a:t>
            </a:r>
            <a:endParaRPr lang="en-US" dirty="0" smtClean="0"/>
          </a:p>
          <a:p>
            <a:pPr lvl="1" fontAlgn="ctr">
              <a:lnSpc>
                <a:spcPct val="150000"/>
              </a:lnSpc>
            </a:pPr>
            <a:r>
              <a:rPr lang="en-US" dirty="0" smtClean="0">
                <a:hlinkClick r:id="rId6"/>
              </a:rPr>
              <a:t>https</a:t>
            </a:r>
            <a:r>
              <a:rPr lang="en-US" dirty="0">
                <a:hlinkClick r:id="rId6"/>
              </a:rPr>
              <a:t>://www.mjh-nm.net/MY_WAY.HTML</a:t>
            </a:r>
            <a:endParaRPr lang="en-US" dirty="0" smtClean="0"/>
          </a:p>
          <a:p>
            <a:pPr fontAlgn="ctr">
              <a:lnSpc>
                <a:spcPct val="150000"/>
              </a:lnSpc>
            </a:pPr>
            <a:r>
              <a:rPr lang="en-US" dirty="0" smtClean="0"/>
              <a:t>Jim Byram</a:t>
            </a:r>
            <a:endParaRPr lang="en-US" dirty="0"/>
          </a:p>
        </p:txBody>
      </p:sp>
    </p:spTree>
    <p:extLst>
      <p:ext uri="{BB962C8B-B14F-4D97-AF65-F5344CB8AC3E}">
        <p14:creationId xmlns:p14="http://schemas.microsoft.com/office/powerpoint/2010/main" val="20228976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a:t>
            </a:r>
            <a:endParaRPr lang="en-US" dirty="0"/>
          </a:p>
        </p:txBody>
      </p:sp>
      <p:sp>
        <p:nvSpPr>
          <p:cNvPr id="3" name="Content Placeholder 2"/>
          <p:cNvSpPr>
            <a:spLocks noGrp="1"/>
          </p:cNvSpPr>
          <p:nvPr>
            <p:ph idx="1"/>
          </p:nvPr>
        </p:nvSpPr>
        <p:spPr/>
        <p:txBody>
          <a:bodyPr>
            <a:normAutofit/>
          </a:bodyPr>
          <a:lstStyle/>
          <a:p>
            <a:r>
              <a:rPr lang="en-US" dirty="0" smtClean="0"/>
              <a:t>Last month we had discussion about using the TMG Maintenance Function:</a:t>
            </a:r>
          </a:p>
          <a:p>
            <a:pPr lvl="1"/>
            <a:r>
              <a:rPr lang="en-US" dirty="0" smtClean="0"/>
              <a:t>Reindex</a:t>
            </a:r>
          </a:p>
          <a:p>
            <a:pPr lvl="1"/>
            <a:r>
              <a:rPr lang="en-US" dirty="0" smtClean="0"/>
              <a:t>Optimize</a:t>
            </a:r>
          </a:p>
          <a:p>
            <a:pPr lvl="1"/>
            <a:r>
              <a:rPr lang="en-US" dirty="0" smtClean="0"/>
              <a:t>Validate File Integrity</a:t>
            </a:r>
          </a:p>
          <a:p>
            <a:r>
              <a:rPr lang="en-US" dirty="0"/>
              <a:t>VFI, Optimize and </a:t>
            </a:r>
            <a:r>
              <a:rPr lang="en-US" dirty="0" smtClean="0"/>
              <a:t>Reindex </a:t>
            </a:r>
            <a:r>
              <a:rPr lang="en-US" dirty="0"/>
              <a:t>work on the WHOLE database, not just one </a:t>
            </a:r>
            <a:r>
              <a:rPr lang="en-US" dirty="0" smtClean="0"/>
              <a:t>project.</a:t>
            </a:r>
            <a:endParaRPr lang="en-US" dirty="0"/>
          </a:p>
        </p:txBody>
      </p:sp>
    </p:spTree>
    <p:extLst>
      <p:ext uri="{BB962C8B-B14F-4D97-AF65-F5344CB8AC3E}">
        <p14:creationId xmlns:p14="http://schemas.microsoft.com/office/powerpoint/2010/main" val="27976137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 process</a:t>
            </a:r>
            <a:endParaRPr lang="en-US" dirty="0"/>
          </a:p>
        </p:txBody>
      </p:sp>
      <p:sp>
        <p:nvSpPr>
          <p:cNvPr id="3" name="Content Placeholder 2"/>
          <p:cNvSpPr>
            <a:spLocks noGrp="1"/>
          </p:cNvSpPr>
          <p:nvPr>
            <p:ph idx="1"/>
          </p:nvPr>
        </p:nvSpPr>
        <p:spPr>
          <a:xfrm>
            <a:off x="457200" y="1600200"/>
            <a:ext cx="8229600" cy="4925144"/>
          </a:xfrm>
        </p:spPr>
        <p:txBody>
          <a:bodyPr>
            <a:normAutofit fontScale="47500" lnSpcReduction="20000"/>
          </a:bodyPr>
          <a:lstStyle/>
          <a:p>
            <a:pPr marL="0" indent="0">
              <a:buNone/>
            </a:pPr>
            <a:r>
              <a:rPr lang="en-US" sz="3400" dirty="0"/>
              <a:t>Some people run VFI multiple times until it reports no errors. As far as I can tell, there's no value to running Optimize between VFI steps, so this sequence seems ideal:</a:t>
            </a:r>
          </a:p>
          <a:p>
            <a:pPr marL="0" indent="0">
              <a:buNone/>
            </a:pPr>
            <a:r>
              <a:rPr lang="en-US" sz="3400" dirty="0"/>
              <a:t> </a:t>
            </a:r>
          </a:p>
          <a:p>
            <a:pPr marL="0" indent="0" algn="ctr">
              <a:buNone/>
            </a:pPr>
            <a:r>
              <a:rPr lang="en-US" sz="3400" dirty="0"/>
              <a:t> </a:t>
            </a:r>
            <a:r>
              <a:rPr lang="en-US" sz="5900" dirty="0" smtClean="0"/>
              <a:t>Optimize</a:t>
            </a:r>
            <a:endParaRPr lang="en-US" sz="5900" dirty="0"/>
          </a:p>
          <a:p>
            <a:pPr marL="0" indent="0" algn="ctr">
              <a:buNone/>
            </a:pPr>
            <a:r>
              <a:rPr lang="en-US" sz="5900" dirty="0"/>
              <a:t> VFI (repeat until no errors)</a:t>
            </a:r>
          </a:p>
          <a:p>
            <a:pPr marL="0" indent="0" algn="ctr">
              <a:buNone/>
            </a:pPr>
            <a:r>
              <a:rPr lang="en-US" sz="5900" dirty="0"/>
              <a:t> Optimize</a:t>
            </a:r>
          </a:p>
          <a:p>
            <a:pPr marL="0" indent="0">
              <a:buNone/>
            </a:pPr>
            <a:r>
              <a:rPr lang="en-US" sz="3400" dirty="0"/>
              <a:t> </a:t>
            </a:r>
          </a:p>
          <a:p>
            <a:pPr marL="0" indent="0">
              <a:buNone/>
            </a:pPr>
            <a:r>
              <a:rPr lang="en-US" sz="3400" dirty="0"/>
              <a:t>The first Optimize recreates the indexes and removes deleted records. This provides a good base for the VFI(s).</a:t>
            </a:r>
          </a:p>
          <a:p>
            <a:pPr marL="0" indent="0">
              <a:buNone/>
            </a:pPr>
            <a:r>
              <a:rPr lang="en-US" sz="3400" dirty="0"/>
              <a:t> </a:t>
            </a:r>
          </a:p>
          <a:p>
            <a:pPr marL="0" indent="0">
              <a:buNone/>
            </a:pPr>
            <a:r>
              <a:rPr lang="en-US" sz="3400" dirty="0"/>
              <a:t>The VFI step repairs data integrity issues. Fixing one issue can expose another, and that's why running it multiple times is useful/required.</a:t>
            </a:r>
          </a:p>
          <a:p>
            <a:pPr marL="0" indent="0">
              <a:buNone/>
            </a:pPr>
            <a:r>
              <a:rPr lang="en-US" sz="3400" dirty="0"/>
              <a:t> </a:t>
            </a:r>
          </a:p>
          <a:p>
            <a:pPr marL="0" indent="0">
              <a:buNone/>
            </a:pPr>
            <a:r>
              <a:rPr lang="en-US" sz="3400" dirty="0"/>
              <a:t>The second Optimize rebuilds the indexes and removes deleted records. Any changes as a result of this step are due to VFI activity</a:t>
            </a:r>
            <a:r>
              <a:rPr lang="en-US" sz="3400" dirty="0" smtClean="0"/>
              <a:t>. The final </a:t>
            </a:r>
            <a:r>
              <a:rPr lang="en-US" sz="3400" dirty="0"/>
              <a:t>Optimize </a:t>
            </a:r>
            <a:r>
              <a:rPr lang="en-US" sz="3400" b="1" u="sng" dirty="0" smtClean="0"/>
              <a:t>will</a:t>
            </a:r>
            <a:r>
              <a:rPr lang="en-US" sz="3400" dirty="0" smtClean="0"/>
              <a:t> </a:t>
            </a:r>
            <a:r>
              <a:rPr lang="en-US" sz="3400" dirty="0"/>
              <a:t>always show a difference because of the nature of what Validate does.  That difference is not an error or a problem, it is simply a measure of the "clean up" Optimize did.</a:t>
            </a:r>
          </a:p>
          <a:p>
            <a:pPr marL="0" indent="0">
              <a:buNone/>
            </a:pPr>
            <a:endParaRPr lang="en-US" dirty="0"/>
          </a:p>
          <a:p>
            <a:pPr marL="0" indent="0" algn="r">
              <a:buNone/>
            </a:pPr>
            <a:r>
              <a:rPr lang="en-US" sz="2900" dirty="0" smtClean="0"/>
              <a:t>-John Cardinal</a:t>
            </a:r>
            <a:endParaRPr lang="en-US" sz="2900" dirty="0"/>
          </a:p>
        </p:txBody>
      </p:sp>
    </p:spTree>
    <p:extLst>
      <p:ext uri="{BB962C8B-B14F-4D97-AF65-F5344CB8AC3E}">
        <p14:creationId xmlns:p14="http://schemas.microsoft.com/office/powerpoint/2010/main" val="41876882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Maintenance process</a:t>
            </a:r>
            <a:endParaRPr lang="en-US" dirty="0"/>
          </a:p>
        </p:txBody>
      </p:sp>
      <p:sp>
        <p:nvSpPr>
          <p:cNvPr id="3" name="Content Placeholder 2"/>
          <p:cNvSpPr>
            <a:spLocks noGrp="1"/>
          </p:cNvSpPr>
          <p:nvPr>
            <p:ph idx="1"/>
          </p:nvPr>
        </p:nvSpPr>
        <p:spPr>
          <a:xfrm>
            <a:off x="457200" y="1772816"/>
            <a:ext cx="8229600" cy="4525963"/>
          </a:xfrm>
        </p:spPr>
        <p:txBody>
          <a:bodyPr>
            <a:normAutofit fontScale="62500" lnSpcReduction="20000"/>
          </a:bodyPr>
          <a:lstStyle/>
          <a:p>
            <a:pPr marL="514350" indent="-514350">
              <a:buFont typeface="+mj-lt"/>
              <a:buAutoNum type="arabicPeriod"/>
            </a:pPr>
            <a:r>
              <a:rPr lang="en-US" dirty="0" smtClean="0"/>
              <a:t>Jim Byram recommends finishing with Reindex but John Cardinal </a:t>
            </a:r>
            <a:r>
              <a:rPr lang="en-US" dirty="0"/>
              <a:t>did some </a:t>
            </a:r>
            <a:r>
              <a:rPr lang="en-US" dirty="0" smtClean="0"/>
              <a:t>testing </a:t>
            </a:r>
            <a:r>
              <a:rPr lang="en-US" dirty="0"/>
              <a:t>years </a:t>
            </a:r>
            <a:r>
              <a:rPr lang="en-US" dirty="0" smtClean="0"/>
              <a:t>ago and </a:t>
            </a:r>
            <a:r>
              <a:rPr lang="en-US" dirty="0"/>
              <a:t>determined that Optimize recreated all the indexes from scratch, whereas Reindex recreated the contents of the indexes, but not the index structure definitions. So, a corruption in an index header field would not be corrected by Reindex. </a:t>
            </a:r>
            <a:r>
              <a:rPr lang="en-US" dirty="0" smtClean="0"/>
              <a:t>“Furthermore</a:t>
            </a:r>
            <a:r>
              <a:rPr lang="en-US" dirty="0"/>
              <a:t>, I am not aware of any case where using Reindex solved an issue that Optimize did not solve</a:t>
            </a:r>
            <a:r>
              <a:rPr lang="en-US" dirty="0" smtClean="0"/>
              <a:t>.”</a:t>
            </a:r>
          </a:p>
          <a:p>
            <a:pPr marL="514350" indent="-514350">
              <a:buFont typeface="+mj-lt"/>
              <a:buAutoNum type="arabicPeriod"/>
            </a:pPr>
            <a:r>
              <a:rPr lang="en-US" dirty="0" smtClean="0"/>
              <a:t>It was also thought that </a:t>
            </a:r>
            <a:r>
              <a:rPr lang="en-US" dirty="0"/>
              <a:t>the intermediate Optimize step would </a:t>
            </a:r>
            <a:r>
              <a:rPr lang="en-US" dirty="0" smtClean="0"/>
              <a:t>remove </a:t>
            </a:r>
            <a:r>
              <a:rPr lang="en-US" dirty="0"/>
              <a:t>deleted data so that the next VFI would not scan that </a:t>
            </a:r>
            <a:r>
              <a:rPr lang="en-US" dirty="0" smtClean="0"/>
              <a:t>data. John Cardinal: “It's </a:t>
            </a:r>
            <a:r>
              <a:rPr lang="en-US" dirty="0"/>
              <a:t>very, very unlikely that the VFI step processes deleted records</a:t>
            </a:r>
            <a:r>
              <a:rPr lang="en-US" dirty="0" smtClean="0"/>
              <a:t>. Undeleting </a:t>
            </a:r>
            <a:r>
              <a:rPr lang="en-US" dirty="0"/>
              <a:t>deleted records and assessing them during the VFI process would introduce issues that are impractical to resolve without AI that we don't have yet.  </a:t>
            </a:r>
            <a:endParaRPr lang="en-US" dirty="0" smtClean="0"/>
          </a:p>
          <a:p>
            <a:pPr marL="514350" indent="-514350">
              <a:buFont typeface="+mj-lt"/>
              <a:buAutoNum type="arabicPeriod"/>
            </a:pPr>
            <a:endParaRPr lang="en-US" dirty="0"/>
          </a:p>
          <a:p>
            <a:pPr marL="0" indent="0" algn="ctr">
              <a:buNone/>
            </a:pPr>
            <a:r>
              <a:rPr lang="en-US" dirty="0"/>
              <a:t>I suppose the only harm is wasted time</a:t>
            </a:r>
            <a:r>
              <a:rPr lang="en-US" dirty="0" smtClean="0"/>
              <a:t>.</a:t>
            </a:r>
          </a:p>
          <a:p>
            <a:pPr marL="0" indent="0" algn="ctr">
              <a:buNone/>
            </a:pPr>
            <a:r>
              <a:rPr lang="en-US" i="1" dirty="0"/>
              <a:t>I have 89,000 individuals/124,000 names in my project and ReIndex took one </a:t>
            </a:r>
            <a:r>
              <a:rPr lang="en-US" i="1" dirty="0" smtClean="0"/>
              <a:t>minute; Optimize 2’ 18” and VFI was 18 Minutes</a:t>
            </a:r>
            <a:endParaRPr lang="en-US" i="1" dirty="0"/>
          </a:p>
          <a:p>
            <a:pPr marL="0" indent="0">
              <a:buNone/>
            </a:pPr>
            <a:endParaRPr lang="en-US" dirty="0"/>
          </a:p>
        </p:txBody>
      </p:sp>
    </p:spTree>
    <p:extLst>
      <p:ext uri="{BB962C8B-B14F-4D97-AF65-F5344CB8AC3E}">
        <p14:creationId xmlns:p14="http://schemas.microsoft.com/office/powerpoint/2010/main" val="1421806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Relationships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The easiest way to get a list of your second cousins (or any other relationship is to generate a Kinship Report.  Set the </a:t>
            </a:r>
            <a:r>
              <a:rPr lang="en-US" dirty="0" smtClean="0"/>
              <a:t>Subject </a:t>
            </a:r>
            <a:r>
              <a:rPr lang="en-US" dirty="0"/>
              <a:t>of the report to your ID# (or that of the person for whom you want the relationships).  In the [Options...] window=&gt;General tab, select the Ancestors  and Cousins options and set the number of generations to the desired number.  You would use 2  for first cousins, 3 for second cousins, 4 </a:t>
            </a:r>
            <a:r>
              <a:rPr lang="en-US" dirty="0" smtClean="0"/>
              <a:t>for </a:t>
            </a:r>
            <a:r>
              <a:rPr lang="en-US" dirty="0"/>
              <a:t>third, etc.  The report gives </a:t>
            </a:r>
            <a:r>
              <a:rPr lang="en-US" b="1" u="sng" dirty="0"/>
              <a:t>all</a:t>
            </a:r>
            <a:r>
              <a:rPr lang="en-US" dirty="0"/>
              <a:t> relationships within that </a:t>
            </a:r>
            <a:r>
              <a:rPr lang="en-US" dirty="0" smtClean="0"/>
              <a:t>number </a:t>
            </a:r>
            <a:r>
              <a:rPr lang="en-US" dirty="0"/>
              <a:t>of generations.</a:t>
            </a:r>
          </a:p>
          <a:p>
            <a:pPr marL="0" indent="0">
              <a:buNone/>
            </a:pPr>
            <a:r>
              <a:rPr lang="en-US" dirty="0"/>
              <a:t> </a:t>
            </a:r>
          </a:p>
          <a:p>
            <a:pPr marL="0" indent="0">
              <a:buNone/>
            </a:pPr>
            <a:r>
              <a:rPr lang="en-US" dirty="0"/>
              <a:t>Be warned that if you have a large project and set the number of </a:t>
            </a:r>
            <a:r>
              <a:rPr lang="en-US" dirty="0" smtClean="0"/>
              <a:t>generations </a:t>
            </a:r>
            <a:r>
              <a:rPr lang="en-US" dirty="0"/>
              <a:t>to the default (250), then the report may take some time to generate!! </a:t>
            </a:r>
            <a:r>
              <a:rPr lang="en-US" dirty="0" smtClean="0">
                <a:sym typeface="Wingdings" panose="05000000000000000000" pitchFamily="2" charset="2"/>
              </a:rPr>
              <a:t></a:t>
            </a:r>
            <a:r>
              <a:rPr lang="en-US" dirty="0" smtClean="0"/>
              <a:t>  </a:t>
            </a:r>
            <a:r>
              <a:rPr lang="en-US" dirty="0"/>
              <a:t>But you get an interesting report to look at.</a:t>
            </a:r>
          </a:p>
          <a:p>
            <a:pPr marL="0" indent="0">
              <a:buNone/>
            </a:pPr>
            <a:r>
              <a:rPr lang="en-US" dirty="0"/>
              <a:t> </a:t>
            </a:r>
          </a:p>
          <a:p>
            <a:pPr marL="0" indent="0">
              <a:buNone/>
            </a:pPr>
            <a:endParaRPr lang="en-US" dirty="0"/>
          </a:p>
        </p:txBody>
      </p:sp>
    </p:spTree>
    <p:extLst>
      <p:ext uri="{BB962C8B-B14F-4D97-AF65-F5344CB8AC3E}">
        <p14:creationId xmlns:p14="http://schemas.microsoft.com/office/powerpoint/2010/main" val="33934857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5762</TotalTime>
  <Words>2183</Words>
  <Application>Microsoft Office PowerPoint</Application>
  <PresentationFormat>On-screen Show (4:3)</PresentationFormat>
  <Paragraphs>274</Paragraphs>
  <Slides>33</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Wingdings</vt:lpstr>
      <vt:lpstr>Office Theme</vt:lpstr>
      <vt:lpstr>Mike’s TMG Tips</vt:lpstr>
      <vt:lpstr>History Research Environment (HRE)</vt:lpstr>
      <vt:lpstr>HRE newsletter, July 2018</vt:lpstr>
      <vt:lpstr>Social Media Update</vt:lpstr>
      <vt:lpstr>TMG Expertise</vt:lpstr>
      <vt:lpstr>Maintenance</vt:lpstr>
      <vt:lpstr>Maintenance process</vt:lpstr>
      <vt:lpstr>Maintenance process</vt:lpstr>
      <vt:lpstr>Relationships</vt:lpstr>
      <vt:lpstr>Kinship Report</vt:lpstr>
      <vt:lpstr>PowerPoint Presentation</vt:lpstr>
      <vt:lpstr>PowerPoint Presentation</vt:lpstr>
      <vt:lpstr>Suppress details for living people</vt:lpstr>
      <vt:lpstr>Living People in Gedcoms &amp; Reports</vt:lpstr>
      <vt:lpstr>PowerPoint Presentation</vt:lpstr>
      <vt:lpstr>Project Problem</vt:lpstr>
      <vt:lpstr>VFI Log</vt:lpstr>
      <vt:lpstr>VFI Log</vt:lpstr>
      <vt:lpstr>Moving to New Computer</vt:lpstr>
      <vt:lpstr>Repeated Requests for Unlock Code</vt:lpstr>
      <vt:lpstr>Technical Details</vt:lpstr>
      <vt:lpstr>Memo Zero</vt:lpstr>
      <vt:lpstr>Accents on the Picklist</vt:lpstr>
      <vt:lpstr>Accents on the Picklist</vt:lpstr>
      <vt:lpstr>Accents on the Picklist</vt:lpstr>
      <vt:lpstr>Numbers vs Roman Numerals</vt:lpstr>
      <vt:lpstr>Exhibits</vt:lpstr>
      <vt:lpstr>Exhibits</vt:lpstr>
      <vt:lpstr>No Known Children</vt:lpstr>
      <vt:lpstr>Customizing the “Children of” Statement (https://tmg.reigelridge.com/NarrativeChildren.htm)</vt:lpstr>
      <vt:lpstr>Genealogy: Back To Basics</vt:lpstr>
      <vt:lpstr>  </vt:lpstr>
      <vt:lpstr>GENE-O-RAMA 2019</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Variable in Sentences</dc:title>
  <dc:creator>Mike More</dc:creator>
  <cp:lastModifiedBy>Michael More</cp:lastModifiedBy>
  <cp:revision>543</cp:revision>
  <dcterms:created xsi:type="dcterms:W3CDTF">2014-05-03T20:45:47Z</dcterms:created>
  <dcterms:modified xsi:type="dcterms:W3CDTF">2019-01-05T22:32:27Z</dcterms:modified>
</cp:coreProperties>
</file>