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40" r:id="rId3"/>
    <p:sldId id="384" r:id="rId4"/>
    <p:sldId id="383" r:id="rId5"/>
    <p:sldId id="385" r:id="rId6"/>
    <p:sldId id="387" r:id="rId7"/>
    <p:sldId id="415" r:id="rId8"/>
    <p:sldId id="416" r:id="rId9"/>
    <p:sldId id="389" r:id="rId10"/>
    <p:sldId id="420" r:id="rId11"/>
    <p:sldId id="421" r:id="rId12"/>
    <p:sldId id="424" r:id="rId13"/>
    <p:sldId id="425" r:id="rId14"/>
    <p:sldId id="422" r:id="rId15"/>
    <p:sldId id="427" r:id="rId16"/>
    <p:sldId id="426" r:id="rId17"/>
    <p:sldId id="423" r:id="rId18"/>
    <p:sldId id="428" r:id="rId19"/>
    <p:sldId id="429" r:id="rId20"/>
    <p:sldId id="448" r:id="rId21"/>
    <p:sldId id="449" r:id="rId22"/>
    <p:sldId id="450" r:id="rId23"/>
    <p:sldId id="451" r:id="rId24"/>
    <p:sldId id="430" r:id="rId25"/>
    <p:sldId id="431" r:id="rId26"/>
    <p:sldId id="433" r:id="rId27"/>
    <p:sldId id="434" r:id="rId28"/>
    <p:sldId id="435" r:id="rId29"/>
    <p:sldId id="436" r:id="rId30"/>
    <p:sldId id="437" r:id="rId31"/>
    <p:sldId id="438" r:id="rId32"/>
    <p:sldId id="439" r:id="rId33"/>
    <p:sldId id="440" r:id="rId34"/>
    <p:sldId id="432" r:id="rId35"/>
    <p:sldId id="441" r:id="rId36"/>
    <p:sldId id="442" r:id="rId37"/>
    <p:sldId id="443" r:id="rId38"/>
    <p:sldId id="445" r:id="rId39"/>
    <p:sldId id="455" r:id="rId40"/>
    <p:sldId id="452" r:id="rId41"/>
    <p:sldId id="454" r:id="rId42"/>
    <p:sldId id="453" r:id="rId43"/>
    <p:sldId id="446" r:id="rId44"/>
    <p:sldId id="447" r:id="rId45"/>
    <p:sldId id="419" r:id="rId46"/>
    <p:sldId id="414" r:id="rId47"/>
    <p:sldId id="4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76" autoAdjust="0"/>
  </p:normalViewPr>
  <p:slideViewPr>
    <p:cSldViewPr>
      <p:cViewPr varScale="1">
        <p:scale>
          <a:sx n="84" d="100"/>
          <a:sy n="84" d="100"/>
        </p:scale>
        <p:origin x="6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36"/>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2019-02-02</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dirty="0"/>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k:@MSITStore:c:\programdata\the%20master%20genealogist%20v9\tmg.chm::/index569.ht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k:@MSITStore:c:\programdata\the%20master%20genealogist%20v9\tmg.chm::/index582.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mk:@MSITStore:c:\programdata\the%20master%20genealogist%20v9\tmg.chm::/index569.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k:@MSITStore:c:\programdata\the%20master%20genealogist%20v9\tmg.chm::/index89.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Latest newsletter was July 2018. Anybody subscribe to their Mailing List?</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2</a:t>
            </a:fld>
            <a:endParaRPr lang="en-CA" dirty="0"/>
          </a:p>
        </p:txBody>
      </p:sp>
    </p:spTree>
    <p:extLst>
      <p:ext uri="{BB962C8B-B14F-4D97-AF65-F5344CB8AC3E}">
        <p14:creationId xmlns:p14="http://schemas.microsoft.com/office/powerpoint/2010/main" val="369976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Merging Source Types is a bit more involved. I find this</a:t>
            </a:r>
            <a:r>
              <a:rPr lang="en-US" baseline="0" dirty="0" smtClean="0"/>
              <a:t> can happen when you add a Data Set to your Project.</a:t>
            </a:r>
          </a:p>
          <a:p>
            <a:endParaRPr lang="en-US" baseline="0" dirty="0" smtClean="0"/>
          </a:p>
          <a:p>
            <a:r>
              <a:rPr lang="en-US" baseline="0" dirty="0" smtClean="0"/>
              <a:t>Open the Source </a:t>
            </a:r>
            <a:r>
              <a:rPr lang="en-US" baseline="0" dirty="0" err="1" smtClean="0"/>
              <a:t>Tpe</a:t>
            </a:r>
            <a:r>
              <a:rPr lang="en-US" baseline="0" dirty="0" smtClean="0"/>
              <a:t> Screen and find a duplicate Source Type. This is usually shown by a number at the end. Here I actually have three </a:t>
            </a:r>
            <a:r>
              <a:rPr lang="en-US" b="1" baseline="0" dirty="0" smtClean="0"/>
              <a:t>Census Federal (Filmed). </a:t>
            </a:r>
            <a:r>
              <a:rPr lang="en-US" b="0" baseline="0" dirty="0" smtClean="0"/>
              <a:t>Notice that there is no button to Merge on the right</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20</a:t>
            </a:fld>
            <a:endParaRPr lang="en-CA" dirty="0"/>
          </a:p>
        </p:txBody>
      </p:sp>
    </p:spTree>
    <p:extLst>
      <p:ext uri="{BB962C8B-B14F-4D97-AF65-F5344CB8AC3E}">
        <p14:creationId xmlns:p14="http://schemas.microsoft.com/office/powerpoint/2010/main" val="368440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highlight the Source Type that you want to keep and click the Primary button on the right. The Primary * appears beside it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DD56CBC-595B-47EB-ADAB-B4913021330E}" type="slidenum">
              <a:rPr lang="en-CA" smtClean="0"/>
              <a:t>21</a:t>
            </a:fld>
            <a:endParaRPr lang="en-CA" dirty="0"/>
          </a:p>
        </p:txBody>
      </p:sp>
    </p:spTree>
    <p:extLst>
      <p:ext uri="{BB962C8B-B14F-4D97-AF65-F5344CB8AC3E}">
        <p14:creationId xmlns:p14="http://schemas.microsoft.com/office/powerpoint/2010/main" val="9565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highlight the Source Type that you want merge or delete and click the Delete button on the right</a:t>
            </a:r>
            <a:endParaRPr lang="en-US" baseline="0" dirty="0" smtClean="0"/>
          </a:p>
        </p:txBody>
      </p:sp>
      <p:sp>
        <p:nvSpPr>
          <p:cNvPr id="4" name="Slide Number Placeholder 3"/>
          <p:cNvSpPr>
            <a:spLocks noGrp="1"/>
          </p:cNvSpPr>
          <p:nvPr>
            <p:ph type="sldNum" sz="quarter" idx="10"/>
          </p:nvPr>
        </p:nvSpPr>
        <p:spPr/>
        <p:txBody>
          <a:bodyPr/>
          <a:lstStyle/>
          <a:p>
            <a:fld id="{CDD56CBC-595B-47EB-ADAB-B4913021330E}" type="slidenum">
              <a:rPr lang="en-CA" smtClean="0"/>
              <a:t>22</a:t>
            </a:fld>
            <a:endParaRPr lang="en-CA" dirty="0"/>
          </a:p>
        </p:txBody>
      </p:sp>
    </p:spTree>
    <p:extLst>
      <p:ext uri="{BB962C8B-B14F-4D97-AF65-F5344CB8AC3E}">
        <p14:creationId xmlns:p14="http://schemas.microsoft.com/office/powerpoint/2010/main" val="409364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Ues</a:t>
            </a:r>
            <a:r>
              <a:rPr lang="en-US" dirty="0" smtClean="0"/>
              <a:t> on the first warning and you get a </a:t>
            </a:r>
            <a:r>
              <a:rPr lang="en-US" b="1" dirty="0" smtClean="0"/>
              <a:t>Second Warning</a:t>
            </a:r>
            <a:r>
              <a:rPr lang="en-US" b="0" dirty="0" smtClean="0"/>
              <a:t>. If you do have Sources</a:t>
            </a:r>
            <a:r>
              <a:rPr lang="en-US" b="0" baseline="0" dirty="0" smtClean="0"/>
              <a:t> assigned to this Source Type, they will be re-assigned to the Primary Sourc3e Type, which was the reason for the first step.</a:t>
            </a:r>
          </a:p>
        </p:txBody>
      </p:sp>
      <p:sp>
        <p:nvSpPr>
          <p:cNvPr id="4" name="Slide Number Placeholder 3"/>
          <p:cNvSpPr>
            <a:spLocks noGrp="1"/>
          </p:cNvSpPr>
          <p:nvPr>
            <p:ph type="sldNum" sz="quarter" idx="10"/>
          </p:nvPr>
        </p:nvSpPr>
        <p:spPr/>
        <p:txBody>
          <a:bodyPr/>
          <a:lstStyle/>
          <a:p>
            <a:fld id="{CDD56CBC-595B-47EB-ADAB-B4913021330E}" type="slidenum">
              <a:rPr lang="en-CA" smtClean="0"/>
              <a:t>23</a:t>
            </a:fld>
            <a:endParaRPr lang="en-CA" dirty="0"/>
          </a:p>
        </p:txBody>
      </p:sp>
    </p:spTree>
    <p:extLst>
      <p:ext uri="{BB962C8B-B14F-4D97-AF65-F5344CB8AC3E}">
        <p14:creationId xmlns:p14="http://schemas.microsoft.com/office/powerpoint/2010/main" val="393390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up your parameters and save the Configuration.</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27</a:t>
            </a:fld>
            <a:endParaRPr lang="en-CA" dirty="0"/>
          </a:p>
        </p:txBody>
      </p:sp>
    </p:spTree>
    <p:extLst>
      <p:ext uri="{BB962C8B-B14F-4D97-AF65-F5344CB8AC3E}">
        <p14:creationId xmlns:p14="http://schemas.microsoft.com/office/powerpoint/2010/main" val="168932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If you determine that a pair of candidates are not the same person, you can exclude them from the list of merge candidates by checking the box in the row containing their names. If you have too many people in your candidates list, you may need to set more strict criteria in the </a:t>
            </a:r>
            <a:r>
              <a:rPr lang="en-US" dirty="0" smtClean="0">
                <a:effectLst/>
                <a:hlinkClick r:id="rId3" action="ppaction://hlinkfile"/>
              </a:rPr>
              <a:t>Check for Duplicate People</a:t>
            </a:r>
            <a:r>
              <a:rPr lang="en-US" dirty="0" smtClean="0">
                <a:effectLst/>
              </a:rPr>
              <a:t> screen.</a:t>
            </a:r>
          </a:p>
          <a:p>
            <a:endParaRPr lang="en-US" dirty="0" smtClean="0">
              <a:effectLst/>
            </a:endParaRPr>
          </a:p>
          <a:p>
            <a:r>
              <a:rPr lang="en-US" dirty="0" smtClean="0">
                <a:effectLst/>
              </a:rPr>
              <a:t>(Optional) You can eliminate excluded pairs from the list of merge candidates by deselecting </a:t>
            </a:r>
            <a:r>
              <a:rPr lang="en-US" b="1" dirty="0" smtClean="0">
                <a:effectLst/>
              </a:rPr>
              <a:t>Show excluded pairs</a:t>
            </a:r>
            <a:r>
              <a:rPr lang="en-US" dirty="0" smtClean="0">
                <a:effectLst/>
              </a:rPr>
              <a:t>.</a:t>
            </a:r>
          </a:p>
          <a:p>
            <a:endParaRPr lang="en-US" dirty="0" smtClean="0">
              <a:effectLst/>
            </a:endParaRPr>
          </a:p>
          <a:p>
            <a:r>
              <a:rPr lang="en-US" dirty="0" smtClean="0">
                <a:effectLst/>
              </a:rPr>
              <a:t>Click [Details].</a:t>
            </a:r>
          </a:p>
          <a:p>
            <a:r>
              <a:rPr lang="en-US" dirty="0" smtClean="0">
                <a:effectLst/>
              </a:rPr>
              <a:t>The </a:t>
            </a:r>
            <a:r>
              <a:rPr lang="en-US" b="1" dirty="0" smtClean="0">
                <a:effectLst/>
                <a:hlinkClick r:id="rId4" action="ppaction://hlinkfile"/>
              </a:rPr>
              <a:t>Merge Two People - Split Display</a:t>
            </a:r>
            <a:r>
              <a:rPr lang="en-US" dirty="0" smtClean="0">
                <a:effectLst/>
              </a:rPr>
              <a:t> window will appear. This is the same window that opens when you choose </a:t>
            </a:r>
            <a:r>
              <a:rPr lang="en-US" b="1" dirty="0" smtClean="0">
                <a:effectLst/>
              </a:rPr>
              <a:t>Tools &gt; </a:t>
            </a:r>
            <a:r>
              <a:rPr lang="en-US" sz="1200" b="1" kern="1200" dirty="0" smtClean="0">
                <a:solidFill>
                  <a:schemeClr val="tx1"/>
                </a:solidFill>
                <a:effectLst/>
                <a:latin typeface="+mn-lt"/>
                <a:ea typeface="+mn-ea"/>
                <a:cs typeface="+mn-cs"/>
              </a:rPr>
              <a:t>Merge Two People</a:t>
            </a:r>
            <a:r>
              <a:rPr lang="en-US" dirty="0" smtClean="0">
                <a:effectLst/>
              </a:rPr>
              <a:t>. When you are finished, click [Close] to return to the </a:t>
            </a:r>
            <a:r>
              <a:rPr lang="en-US" b="1" dirty="0" smtClean="0">
                <a:effectLst/>
              </a:rPr>
              <a:t>Merge Candidates</a:t>
            </a:r>
            <a:r>
              <a:rPr lang="en-US" dirty="0" smtClean="0">
                <a:effectLst/>
              </a:rPr>
              <a:t> window.</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28</a:t>
            </a:fld>
            <a:endParaRPr lang="en-CA" dirty="0"/>
          </a:p>
        </p:txBody>
      </p:sp>
    </p:spTree>
    <p:extLst>
      <p:ext uri="{BB962C8B-B14F-4D97-AF65-F5344CB8AC3E}">
        <p14:creationId xmlns:p14="http://schemas.microsoft.com/office/powerpoint/2010/main" val="356237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If you determine that a pair of candidates are not the same person, you can exclude them from the list of merge candidates by checking the box in the row containing their names. If you have too many people in your candidates list, you may need to set more strict criteria in the </a:t>
            </a:r>
            <a:r>
              <a:rPr lang="en-US" dirty="0" smtClean="0">
                <a:effectLst/>
                <a:hlinkClick r:id="rId3" action="ppaction://hlinkfile"/>
              </a:rPr>
              <a:t>Check for Duplicate People</a:t>
            </a:r>
            <a:r>
              <a:rPr lang="en-US" dirty="0" smtClean="0">
                <a:effectLst/>
              </a:rPr>
              <a:t> screen.</a:t>
            </a:r>
          </a:p>
          <a:p>
            <a:endParaRPr lang="en-US" smtClean="0">
              <a:effectLst/>
            </a:endParaRPr>
          </a:p>
          <a:p>
            <a:r>
              <a:rPr lang="en-US" smtClean="0">
                <a:effectLst/>
              </a:rPr>
              <a:t>(</a:t>
            </a:r>
            <a:r>
              <a:rPr lang="en-US" dirty="0" smtClean="0">
                <a:effectLst/>
              </a:rPr>
              <a:t>Optional) You can eliminate excluded pairs from the list of merge candidates by deselecting </a:t>
            </a:r>
            <a:r>
              <a:rPr lang="en-US" b="1" dirty="0" smtClean="0">
                <a:effectLst/>
              </a:rPr>
              <a:t>Show excluded pairs</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29</a:t>
            </a:fld>
            <a:endParaRPr lang="en-CA" dirty="0"/>
          </a:p>
        </p:txBody>
      </p:sp>
    </p:spTree>
    <p:extLst>
      <p:ext uri="{BB962C8B-B14F-4D97-AF65-F5344CB8AC3E}">
        <p14:creationId xmlns:p14="http://schemas.microsoft.com/office/powerpoint/2010/main" val="134526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30</a:t>
            </a:fld>
            <a:endParaRPr lang="en-CA" dirty="0"/>
          </a:p>
        </p:txBody>
      </p:sp>
    </p:spTree>
    <p:extLst>
      <p:ext uri="{BB962C8B-B14F-4D97-AF65-F5344CB8AC3E}">
        <p14:creationId xmlns:p14="http://schemas.microsoft.com/office/powerpoint/2010/main" val="410999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person on the left is the one whose </a:t>
            </a:r>
            <a:r>
              <a:rPr lang="en-US" b="1" dirty="0" smtClean="0">
                <a:effectLst/>
              </a:rPr>
              <a:t>ID Number</a:t>
            </a:r>
            <a:r>
              <a:rPr lang="en-US" dirty="0" smtClean="0">
                <a:effectLst/>
              </a:rPr>
              <a:t> will be retained in the event of a merge, and if the same events are retained from both people, the one from the person on the left will be marked primary. If the </a:t>
            </a:r>
            <a:r>
              <a:rPr lang="en-US" b="1" dirty="0" smtClean="0">
                <a:effectLst/>
              </a:rPr>
              <a:t>Reference</a:t>
            </a:r>
            <a:r>
              <a:rPr lang="en-US" dirty="0" smtClean="0">
                <a:effectLst/>
              </a:rPr>
              <a:t> field for the person on the left is empty, the </a:t>
            </a:r>
            <a:r>
              <a:rPr lang="en-US" b="1" dirty="0" smtClean="0">
                <a:effectLst/>
              </a:rPr>
              <a:t>Reference</a:t>
            </a:r>
            <a:r>
              <a:rPr lang="en-US" dirty="0" smtClean="0">
                <a:effectLst/>
              </a:rPr>
              <a:t> field from the person on the right will be applied. Flags from the left person will also be kept.</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31</a:t>
            </a:fld>
            <a:endParaRPr lang="en-CA" dirty="0"/>
          </a:p>
        </p:txBody>
      </p:sp>
    </p:spTree>
    <p:extLst>
      <p:ext uri="{BB962C8B-B14F-4D97-AF65-F5344CB8AC3E}">
        <p14:creationId xmlns:p14="http://schemas.microsoft.com/office/powerpoint/2010/main" val="256938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Combined Display </a:t>
            </a:r>
            <a:r>
              <a:rPr lang="en-US" dirty="0" smtClean="0">
                <a:effectLst/>
              </a:rPr>
              <a:t>screen displays the records of the two people combined in chronological order. The same options are available as on the </a:t>
            </a:r>
            <a:r>
              <a:rPr lang="en-US" b="1" dirty="0" smtClean="0">
                <a:effectLst/>
              </a:rPr>
              <a:t>Split Display</a:t>
            </a:r>
            <a:r>
              <a:rPr lang="en-US" dirty="0" smtClean="0">
                <a:effectLst/>
              </a:rPr>
              <a:t> screen</a:t>
            </a:r>
            <a:endParaRPr lang="en-US" dirty="0">
              <a:effectLst/>
            </a:endParaRPr>
          </a:p>
        </p:txBody>
      </p:sp>
      <p:sp>
        <p:nvSpPr>
          <p:cNvPr id="4" name="Slide Number Placeholder 3"/>
          <p:cNvSpPr>
            <a:spLocks noGrp="1"/>
          </p:cNvSpPr>
          <p:nvPr>
            <p:ph type="sldNum" sz="quarter" idx="10"/>
          </p:nvPr>
        </p:nvSpPr>
        <p:spPr/>
        <p:txBody>
          <a:bodyPr/>
          <a:lstStyle/>
          <a:p>
            <a:fld id="{CDD56CBC-595B-47EB-ADAB-B4913021330E}" type="slidenum">
              <a:rPr lang="en-CA" smtClean="0"/>
              <a:t>32</a:t>
            </a:fld>
            <a:endParaRPr lang="en-CA" dirty="0"/>
          </a:p>
        </p:txBody>
      </p:sp>
    </p:spTree>
    <p:extLst>
      <p:ext uri="{BB962C8B-B14F-4D97-AF65-F5344CB8AC3E}">
        <p14:creationId xmlns:p14="http://schemas.microsoft.com/office/powerpoint/2010/main" val="11471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Rootsweb Mailing Lists came back in early </a:t>
            </a:r>
            <a:r>
              <a:rPr lang="en-CA" baseline="0" dirty="0" smtClean="0"/>
              <a:t>March. I’ve shown numbers above to suggest that the TMG Mailing List is probably your best place to get TMG help.</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4</a:t>
            </a:fld>
            <a:endParaRPr lang="en-CA" dirty="0"/>
          </a:p>
        </p:txBody>
      </p:sp>
    </p:spTree>
    <p:extLst>
      <p:ext uri="{BB962C8B-B14F-4D97-AF65-F5344CB8AC3E}">
        <p14:creationId xmlns:p14="http://schemas.microsoft.com/office/powerpoint/2010/main" val="311867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Let’s say that you have imported  GEDCOM or entered a new person and realize that they are the same person. You open </a:t>
            </a:r>
            <a:r>
              <a:rPr lang="en-US" b="1" dirty="0" smtClean="0"/>
              <a:t>Merge Two People</a:t>
            </a:r>
            <a:r>
              <a:rPr lang="en-US" dirty="0" smtClean="0"/>
              <a:t> window and enter the </a:t>
            </a:r>
            <a:r>
              <a:rPr lang="en-US" b="0" dirty="0" smtClean="0"/>
              <a:t>ID Numbers and click </a:t>
            </a:r>
            <a:r>
              <a:rPr lang="en-US" b="1" dirty="0" smtClean="0"/>
              <a:t>OK.</a:t>
            </a:r>
          </a:p>
          <a:p>
            <a:endParaRPr lang="en-US" b="1" dirty="0" smtClean="0">
              <a:effectLst/>
            </a:endParaRPr>
          </a:p>
          <a:p>
            <a:r>
              <a:rPr lang="en-US" b="0" dirty="0" smtClean="0">
                <a:effectLst/>
              </a:rPr>
              <a:t>You can also open any of the tags from the screen by double clicking on </a:t>
            </a:r>
            <a:r>
              <a:rPr lang="en-US" dirty="0" smtClean="0">
                <a:effectLst/>
              </a:rPr>
              <a:t>its label or press &lt;F5&gt;. </a:t>
            </a:r>
          </a:p>
        </p:txBody>
      </p:sp>
      <p:sp>
        <p:nvSpPr>
          <p:cNvPr id="4" name="Slide Number Placeholder 3"/>
          <p:cNvSpPr>
            <a:spLocks noGrp="1"/>
          </p:cNvSpPr>
          <p:nvPr>
            <p:ph type="sldNum" sz="quarter" idx="10"/>
          </p:nvPr>
        </p:nvSpPr>
        <p:spPr/>
        <p:txBody>
          <a:bodyPr/>
          <a:lstStyle/>
          <a:p>
            <a:fld id="{CDD56CBC-595B-47EB-ADAB-B4913021330E}" type="slidenum">
              <a:rPr lang="en-CA" smtClean="0"/>
              <a:t>33</a:t>
            </a:fld>
            <a:endParaRPr lang="en-CA" dirty="0"/>
          </a:p>
        </p:txBody>
      </p:sp>
    </p:spTree>
    <p:extLst>
      <p:ext uri="{BB962C8B-B14F-4D97-AF65-F5344CB8AC3E}">
        <p14:creationId xmlns:p14="http://schemas.microsoft.com/office/powerpoint/2010/main" val="2014786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You CANNOT edit the tag here. </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34</a:t>
            </a:fld>
            <a:endParaRPr lang="en-CA" dirty="0"/>
          </a:p>
        </p:txBody>
      </p:sp>
    </p:spTree>
    <p:extLst>
      <p:ext uri="{BB962C8B-B14F-4D97-AF65-F5344CB8AC3E}">
        <p14:creationId xmlns:p14="http://schemas.microsoft.com/office/powerpoint/2010/main" val="64942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You then select which tags you want to keep from each duplicate.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In this case, I notice that all is identical except that the RIGHT duplicate includes a date of death; I unmark all except</a:t>
            </a:r>
            <a:r>
              <a:rPr lang="en-US" b="0" baseline="0" dirty="0" smtClean="0">
                <a:effectLst/>
              </a:rPr>
              <a:t> the Death tag. If you include too many, you can always delete them back in the PERSON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effectLst/>
              </a:rPr>
              <a:t>Press MERGE</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35</a:t>
            </a:fld>
            <a:endParaRPr lang="en-CA" dirty="0"/>
          </a:p>
        </p:txBody>
      </p:sp>
    </p:spTree>
    <p:extLst>
      <p:ext uri="{BB962C8B-B14F-4D97-AF65-F5344CB8AC3E}">
        <p14:creationId xmlns:p14="http://schemas.microsoft.com/office/powerpoint/2010/main" val="384248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Bingo: One Merged Individual.</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36</a:t>
            </a:fld>
            <a:endParaRPr lang="en-CA" dirty="0"/>
          </a:p>
        </p:txBody>
      </p:sp>
    </p:spTree>
    <p:extLst>
      <p:ext uri="{BB962C8B-B14F-4D97-AF65-F5344CB8AC3E}">
        <p14:creationId xmlns:p14="http://schemas.microsoft.com/office/powerpoint/2010/main" val="183359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Terry </a:t>
            </a:r>
            <a:r>
              <a:rPr lang="en-US" dirty="0" err="1" smtClean="0"/>
              <a:t>Reigel</a:t>
            </a:r>
            <a:r>
              <a:rPr lang="en-US" dirty="0" smtClean="0"/>
              <a:t> has a great picture of what happens when you Merge two projects. You end up with two Data Sets in the Merged Project. </a:t>
            </a:r>
          </a:p>
          <a:p>
            <a:endParaRPr lang="en-US" dirty="0" smtClean="0"/>
          </a:p>
          <a:p>
            <a:r>
              <a:rPr lang="en-US" dirty="0" smtClean="0"/>
              <a:t>Now let’s see how we do this.</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38</a:t>
            </a:fld>
            <a:endParaRPr lang="en-CA" dirty="0"/>
          </a:p>
        </p:txBody>
      </p:sp>
    </p:spTree>
    <p:extLst>
      <p:ext uri="{BB962C8B-B14F-4D97-AF65-F5344CB8AC3E}">
        <p14:creationId xmlns:p14="http://schemas.microsoft.com/office/powerpoint/2010/main" val="214184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name of the current project will appear as </a:t>
            </a:r>
            <a:r>
              <a:rPr lang="en-US" b="1" dirty="0" smtClean="0">
                <a:effectLst/>
              </a:rPr>
              <a:t>Project A</a:t>
            </a:r>
            <a:r>
              <a:rPr lang="en-US" dirty="0" smtClean="0">
                <a:effectLst/>
              </a:rPr>
              <a:t>. Enter the path and name for </a:t>
            </a:r>
            <a:r>
              <a:rPr lang="en-US" b="1" dirty="0" smtClean="0">
                <a:effectLst/>
              </a:rPr>
              <a:t>Project B</a:t>
            </a:r>
            <a:r>
              <a:rPr lang="en-US" dirty="0" smtClean="0">
                <a:effectLst/>
              </a:rPr>
              <a:t>. It is usually best to use the select button to locate the project.</a:t>
            </a:r>
          </a:p>
          <a:p>
            <a:r>
              <a:rPr lang="en-US" dirty="0" smtClean="0">
                <a:effectLst/>
              </a:rPr>
              <a:t>Lookup: </a:t>
            </a:r>
            <a:r>
              <a:rPr lang="en-US" dirty="0" smtClean="0">
                <a:effectLst/>
                <a:hlinkClick r:id="rId3" action="ppaction://hlinkfile"/>
              </a:rPr>
              <a:t>Files and Folders</a:t>
            </a:r>
            <a:r>
              <a:rPr lang="en-US" dirty="0" smtClean="0">
                <a:effectLst/>
              </a:rPr>
              <a:t>. Click on the radio button next to </a:t>
            </a:r>
            <a:r>
              <a:rPr lang="en-US" b="1" dirty="0" smtClean="0">
                <a:effectLst/>
              </a:rPr>
              <a:t>Import B to A</a:t>
            </a:r>
            <a:r>
              <a:rPr lang="en-US" dirty="0" smtClean="0">
                <a:effectLst/>
              </a:rPr>
              <a:t> or </a:t>
            </a:r>
            <a:r>
              <a:rPr lang="en-US" b="1" dirty="0" smtClean="0">
                <a:effectLst/>
              </a:rPr>
              <a:t>Import A to B</a:t>
            </a:r>
            <a:r>
              <a:rPr lang="en-US" dirty="0" smtClean="0">
                <a:effectLst/>
              </a:rPr>
              <a:t>.</a:t>
            </a:r>
          </a:p>
          <a:p>
            <a:endParaRPr lang="en-US" dirty="0" smtClean="0">
              <a:effectLst/>
            </a:endParaRPr>
          </a:p>
          <a:p>
            <a:r>
              <a:rPr lang="en-US" dirty="0" smtClean="0"/>
              <a:t>If you import </a:t>
            </a:r>
            <a:r>
              <a:rPr lang="en-US" b="1" dirty="0" smtClean="0"/>
              <a:t>A to B</a:t>
            </a:r>
            <a:r>
              <a:rPr lang="en-US" dirty="0" smtClean="0"/>
              <a:t>, B will contain all the data and A will remain the same, etc.</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40</a:t>
            </a:fld>
            <a:endParaRPr lang="en-CA" dirty="0"/>
          </a:p>
        </p:txBody>
      </p:sp>
    </p:spTree>
    <p:extLst>
      <p:ext uri="{BB962C8B-B14F-4D97-AF65-F5344CB8AC3E}">
        <p14:creationId xmlns:p14="http://schemas.microsoft.com/office/powerpoint/2010/main" val="182963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 wanted to draw your attention to the Note at the top of the Merge Projects box.</a:t>
            </a:r>
          </a:p>
          <a:p>
            <a:endParaRPr lang="en-US" dirty="0" smtClean="0">
              <a:effectLst/>
            </a:endParaRPr>
          </a:p>
          <a:p>
            <a:r>
              <a:rPr lang="en-US" dirty="0" smtClean="0">
                <a:effectLst/>
              </a:rPr>
              <a:t>TMG Help also suggests:</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41</a:t>
            </a:fld>
            <a:endParaRPr lang="en-CA" dirty="0"/>
          </a:p>
        </p:txBody>
      </p:sp>
    </p:spTree>
    <p:extLst>
      <p:ext uri="{BB962C8B-B14F-4D97-AF65-F5344CB8AC3E}">
        <p14:creationId xmlns:p14="http://schemas.microsoft.com/office/powerpoint/2010/main" val="854369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45</a:t>
            </a:fld>
            <a:endParaRPr lang="en-CA" dirty="0"/>
          </a:p>
        </p:txBody>
      </p:sp>
    </p:spTree>
    <p:extLst>
      <p:ext uri="{BB962C8B-B14F-4D97-AF65-F5344CB8AC3E}">
        <p14:creationId xmlns:p14="http://schemas.microsoft.com/office/powerpoint/2010/main" val="126589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experts in TMG. The first four have websites with useful information on a wide ranges of aspects of TMG</a:t>
            </a:r>
          </a:p>
          <a:p>
            <a:endParaRPr lang="en-US" dirty="0" smtClean="0"/>
          </a:p>
          <a:p>
            <a:r>
              <a:rPr lang="en-US" dirty="0" smtClean="0"/>
              <a:t>Jim Byram is a technical expert and he tends to hang</a:t>
            </a:r>
            <a:r>
              <a:rPr lang="en-US" baseline="0" dirty="0" smtClean="0"/>
              <a:t> out on the TMG forum rather than on the Mailing List.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5</a:t>
            </a:fld>
            <a:endParaRPr lang="en-CA" dirty="0"/>
          </a:p>
        </p:txBody>
      </p:sp>
    </p:spTree>
    <p:extLst>
      <p:ext uri="{BB962C8B-B14F-4D97-AF65-F5344CB8AC3E}">
        <p14:creationId xmlns:p14="http://schemas.microsoft.com/office/powerpoint/2010/main" val="341734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standard recommended sequence is as follows:</a:t>
            </a:r>
          </a:p>
          <a:p>
            <a:r>
              <a:rPr lang="en-US" sz="1200" kern="1200" dirty="0" smtClean="0">
                <a:solidFill>
                  <a:schemeClr val="tx1"/>
                </a:solidFill>
                <a:effectLst/>
                <a:latin typeface="+mn-lt"/>
                <a:ea typeface="+mn-ea"/>
                <a:cs typeface="+mn-cs"/>
              </a:rPr>
              <a:t>1) run Optimize to get a clean starting point</a:t>
            </a:r>
          </a:p>
          <a:p>
            <a:r>
              <a:rPr lang="en-US" sz="1200" kern="1200" dirty="0" smtClean="0">
                <a:solidFill>
                  <a:schemeClr val="tx1"/>
                </a:solidFill>
                <a:effectLst/>
                <a:latin typeface="+mn-lt"/>
                <a:ea typeface="+mn-ea"/>
                <a:cs typeface="+mn-cs"/>
              </a:rPr>
              <a:t>2) (optionally run Reindex then) run Validate to identify and fix any problems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Validate shows any errors, then redo both 1) and 2) until no errors.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Validate does not show any errors, then:</a:t>
            </a:r>
          </a:p>
          <a:p>
            <a:r>
              <a:rPr lang="en-US" sz="1200" kern="1200" dirty="0" smtClean="0">
                <a:solidFill>
                  <a:schemeClr val="tx1"/>
                </a:solidFill>
                <a:effectLst/>
                <a:latin typeface="+mn-lt"/>
                <a:ea typeface="+mn-ea"/>
                <a:cs typeface="+mn-cs"/>
              </a:rPr>
              <a:t>3) run a final Optimize to get a clean set of files for backup and for further work on the project.  Again, as should be clear from the above, that final Optimize *will* always show a difference because of the nature of what Validate does.  That difference is not an error or a problem, it is simply a measure of the "clean up" Optimize did.</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6</a:t>
            </a:fld>
            <a:endParaRPr lang="en-CA" dirty="0"/>
          </a:p>
        </p:txBody>
      </p:sp>
    </p:spTree>
    <p:extLst>
      <p:ext uri="{BB962C8B-B14F-4D97-AF65-F5344CB8AC3E}">
        <p14:creationId xmlns:p14="http://schemas.microsoft.com/office/powerpoint/2010/main" val="125798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7</a:t>
            </a:fld>
            <a:endParaRPr lang="en-CA" dirty="0"/>
          </a:p>
        </p:txBody>
      </p:sp>
    </p:spTree>
    <p:extLst>
      <p:ext uri="{BB962C8B-B14F-4D97-AF65-F5344CB8AC3E}">
        <p14:creationId xmlns:p14="http://schemas.microsoft.com/office/powerpoint/2010/main" val="339021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not quite sure what </a:t>
            </a:r>
            <a:r>
              <a:rPr lang="en-US" baseline="0" dirty="0" err="1" smtClean="0"/>
              <a:t>Reindex</a:t>
            </a:r>
            <a:r>
              <a:rPr lang="en-US" baseline="0" dirty="0" smtClean="0"/>
              <a:t> does, so am not really sure what purpose running it alone serves. </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8</a:t>
            </a:fld>
            <a:endParaRPr lang="en-CA" dirty="0"/>
          </a:p>
        </p:txBody>
      </p:sp>
    </p:spTree>
    <p:extLst>
      <p:ext uri="{BB962C8B-B14F-4D97-AF65-F5344CB8AC3E}">
        <p14:creationId xmlns:p14="http://schemas.microsoft.com/office/powerpoint/2010/main" val="46243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obvious to all but it helps to ensure</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10</a:t>
            </a:fld>
            <a:endParaRPr lang="en-CA" dirty="0"/>
          </a:p>
        </p:txBody>
      </p:sp>
    </p:spTree>
    <p:extLst>
      <p:ext uri="{BB962C8B-B14F-4D97-AF65-F5344CB8AC3E}">
        <p14:creationId xmlns:p14="http://schemas.microsoft.com/office/powerpoint/2010/main" val="387195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 top Repository listed will be merged and deleted.</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18</a:t>
            </a:fld>
            <a:endParaRPr lang="en-CA" dirty="0"/>
          </a:p>
        </p:txBody>
      </p:sp>
    </p:spTree>
    <p:extLst>
      <p:ext uri="{BB962C8B-B14F-4D97-AF65-F5344CB8AC3E}">
        <p14:creationId xmlns:p14="http://schemas.microsoft.com/office/powerpoint/2010/main" val="281586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can be handled in the same manner</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19</a:t>
            </a:fld>
            <a:endParaRPr lang="en-CA" dirty="0"/>
          </a:p>
        </p:txBody>
      </p:sp>
    </p:spTree>
    <p:extLst>
      <p:ext uri="{BB962C8B-B14F-4D97-AF65-F5344CB8AC3E}">
        <p14:creationId xmlns:p14="http://schemas.microsoft.com/office/powerpoint/2010/main" val="385461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D4DDB-8D61-4776-B05F-BBA6861E4ACF}" type="datetimeFigureOut">
              <a:rPr lang="en-CA" smtClean="0"/>
              <a:pPr/>
              <a:t>2019-02-02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D4DDB-8D61-4776-B05F-BBA6861E4ACF}" type="datetimeFigureOut">
              <a:rPr lang="en-CA" smtClean="0"/>
              <a:pPr/>
              <a:t>2019-02-02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B91F-E25E-4806-8852-E679DD28E97C}"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mg.reigelridge.com/Roles-Tutorial.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istoryresearchenvironme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hrewiki.org/index.php?title=Main_Page" TargetMode="External"/><Relationship Id="rId5" Type="http://schemas.openxmlformats.org/officeDocument/2006/relationships/hyperlink" Target="https://historyresearchenvironment.org/donate/" TargetMode="External"/><Relationship Id="rId4" Type="http://schemas.openxmlformats.org/officeDocument/2006/relationships/hyperlink" Target="https://historyresearchenvironment.org/become-a-volunte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sts.rootsweb.ancestry.com/hyperkitty/list/tmg-refugees@rootsweb.com/" TargetMode="External"/><Relationship Id="rId7" Type="http://schemas.openxmlformats.org/officeDocument/2006/relationships/hyperlink" Target="http://www.whollygenes.com/forums201/index.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sts.rootsweb.ancestry.com/hyperkitty/list/tmg@rootsweb.com/" TargetMode="External"/><Relationship Id="rId5" Type="http://schemas.openxmlformats.org/officeDocument/2006/relationships/hyperlink" Target="https://www.facebook.com/groups/themastergenealogist/" TargetMode="External"/><Relationship Id="rId4" Type="http://schemas.openxmlformats.org/officeDocument/2006/relationships/hyperlink" Target="https://sites.google.com/site/tmgrefuge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ogsottawa.on.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ottawa.ogs.on.ca/geneora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mg.reigelridge.com/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jh-nm.net/MY_WAY.HTML" TargetMode="External"/><Relationship Id="rId5" Type="http://schemas.openxmlformats.org/officeDocument/2006/relationships/hyperlink" Target="https://www.johncardinal.com/" TargetMode="External"/><Relationship Id="rId4" Type="http://schemas.openxmlformats.org/officeDocument/2006/relationships/hyperlink" Target="http://www.tmgtip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b="1" dirty="0" smtClean="0"/>
              <a:t>Mike’s TMG Tips</a:t>
            </a:r>
            <a:endParaRPr lang="en-CA" dirty="0"/>
          </a:p>
        </p:txBody>
      </p:sp>
      <p:sp>
        <p:nvSpPr>
          <p:cNvPr id="3" name="Subtitle 2"/>
          <p:cNvSpPr>
            <a:spLocks noGrp="1"/>
          </p:cNvSpPr>
          <p:nvPr>
            <p:ph type="subTitle" idx="1"/>
          </p:nvPr>
        </p:nvSpPr>
        <p:spPr>
          <a:xfrm>
            <a:off x="1371600" y="3886200"/>
            <a:ext cx="6400800" cy="1752600"/>
          </a:xfrm>
        </p:spPr>
        <p:txBody>
          <a:bodyPr/>
          <a:lstStyle/>
          <a:p>
            <a:r>
              <a:rPr lang="en-CA" dirty="0" smtClean="0"/>
              <a:t>Ottawa TMGUG</a:t>
            </a:r>
          </a:p>
          <a:p>
            <a:r>
              <a:rPr lang="en-CA" dirty="0" smtClean="0"/>
              <a:t>2 Feb 2019</a:t>
            </a:r>
            <a:endParaRPr lang="en-CA" dirty="0"/>
          </a:p>
        </p:txBody>
      </p:sp>
      <p:pic>
        <p:nvPicPr>
          <p:cNvPr id="4" name="Picture 3"/>
          <p:cNvPicPr>
            <a:picLocks noChangeAspect="1"/>
          </p:cNvPicPr>
          <p:nvPr/>
        </p:nvPicPr>
        <p:blipFill>
          <a:blip r:embed="rId2"/>
          <a:stretch>
            <a:fillRect/>
          </a:stretch>
        </p:blipFill>
        <p:spPr>
          <a:xfrm>
            <a:off x="2323135" y="260648"/>
            <a:ext cx="4497730"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Witnesses</a:t>
            </a:r>
            <a:endParaRPr lang="en-US" dirty="0"/>
          </a:p>
        </p:txBody>
      </p:sp>
      <p:sp>
        <p:nvSpPr>
          <p:cNvPr id="3" name="Content Placeholder 2"/>
          <p:cNvSpPr>
            <a:spLocks noGrp="1"/>
          </p:cNvSpPr>
          <p:nvPr>
            <p:ph idx="1"/>
          </p:nvPr>
        </p:nvSpPr>
        <p:spPr/>
        <p:txBody>
          <a:bodyPr>
            <a:normAutofit fontScale="55000" lnSpcReduction="20000"/>
          </a:bodyPr>
          <a:lstStyle/>
          <a:p>
            <a:pPr marL="0" indent="0">
              <a:spcBef>
                <a:spcPts val="0"/>
              </a:spcBef>
              <a:buNone/>
            </a:pPr>
            <a:r>
              <a:rPr lang="en-US" sz="3600" b="1" dirty="0" smtClean="0">
                <a:solidFill>
                  <a:srgbClr val="FF0000"/>
                </a:solidFill>
              </a:rPr>
              <a:t>I </a:t>
            </a:r>
            <a:r>
              <a:rPr lang="en-US" sz="3600" b="1" dirty="0">
                <a:solidFill>
                  <a:srgbClr val="FF0000"/>
                </a:solidFill>
              </a:rPr>
              <a:t>have a </a:t>
            </a:r>
            <a:r>
              <a:rPr lang="en-US" sz="3600" b="1" dirty="0" smtClean="0">
                <a:solidFill>
                  <a:srgbClr val="FF0000"/>
                </a:solidFill>
              </a:rPr>
              <a:t>census </a:t>
            </a:r>
            <a:r>
              <a:rPr lang="en-US" sz="3600" b="1" dirty="0">
                <a:solidFill>
                  <a:srgbClr val="FF0000"/>
                </a:solidFill>
              </a:rPr>
              <a:t>tag set up </a:t>
            </a:r>
            <a:r>
              <a:rPr lang="en-US" sz="3600" b="1" dirty="0" smtClean="0">
                <a:solidFill>
                  <a:srgbClr val="FF0000"/>
                </a:solidFill>
              </a:rPr>
              <a:t>according to Terry's </a:t>
            </a:r>
            <a:r>
              <a:rPr lang="en-US" sz="3600" b="1" dirty="0">
                <a:solidFill>
                  <a:srgbClr val="FF0000"/>
                </a:solidFill>
              </a:rPr>
              <a:t>method. I've entered the husband and </a:t>
            </a:r>
            <a:r>
              <a:rPr lang="en-US" sz="3600" b="1" dirty="0" smtClean="0">
                <a:solidFill>
                  <a:srgbClr val="FF0000"/>
                </a:solidFill>
              </a:rPr>
              <a:t>wife as Principals . I </a:t>
            </a:r>
            <a:r>
              <a:rPr lang="en-US" sz="3600" b="1" dirty="0">
                <a:solidFill>
                  <a:srgbClr val="FF0000"/>
                </a:solidFill>
              </a:rPr>
              <a:t>then entered the children and a grandfather as witnesses. </a:t>
            </a:r>
            <a:r>
              <a:rPr lang="en-US" sz="3600" b="1" dirty="0" smtClean="0">
                <a:solidFill>
                  <a:srgbClr val="FF0000"/>
                </a:solidFill>
              </a:rPr>
              <a:t>They </a:t>
            </a:r>
            <a:r>
              <a:rPr lang="en-US" sz="3600" b="1" dirty="0">
                <a:solidFill>
                  <a:srgbClr val="FF0000"/>
                </a:solidFill>
              </a:rPr>
              <a:t>appear as witnesses. I can make the witnesses appear in what seems to be the proper sentence</a:t>
            </a:r>
            <a:r>
              <a:rPr lang="en-US" sz="3600" b="1" dirty="0" smtClean="0">
                <a:solidFill>
                  <a:srgbClr val="FF0000"/>
                </a:solidFill>
              </a:rPr>
              <a:t>. The </a:t>
            </a:r>
            <a:r>
              <a:rPr lang="en-US" sz="3600" b="1" dirty="0">
                <a:solidFill>
                  <a:srgbClr val="FF0000"/>
                </a:solidFill>
              </a:rPr>
              <a:t>only problem is that the witnesses do not appear on the screen showing the </a:t>
            </a:r>
            <a:r>
              <a:rPr lang="en-US" sz="3600" b="1" dirty="0" smtClean="0">
                <a:solidFill>
                  <a:srgbClr val="FF0000"/>
                </a:solidFill>
              </a:rPr>
              <a:t>Family View</a:t>
            </a:r>
            <a:r>
              <a:rPr lang="en-US" sz="3600" b="1" dirty="0">
                <a:solidFill>
                  <a:srgbClr val="FF0000"/>
                </a:solidFill>
              </a:rPr>
              <a:t>.</a:t>
            </a:r>
          </a:p>
          <a:p>
            <a:pPr marL="0" indent="0">
              <a:spcBef>
                <a:spcPts val="0"/>
              </a:spcBef>
              <a:buNone/>
            </a:pPr>
            <a:r>
              <a:rPr lang="en-US" dirty="0"/>
              <a:t> </a:t>
            </a:r>
          </a:p>
          <a:p>
            <a:pPr marL="0" indent="0">
              <a:spcBef>
                <a:spcPts val="0"/>
              </a:spcBef>
              <a:buNone/>
            </a:pPr>
            <a:r>
              <a:rPr lang="en-US" sz="3600" dirty="0" smtClean="0"/>
              <a:t>Children don't </a:t>
            </a:r>
            <a:r>
              <a:rPr lang="en-US" sz="3600" dirty="0"/>
              <a:t>appear in the "Family </a:t>
            </a:r>
            <a:r>
              <a:rPr lang="en-US" sz="3600" dirty="0" smtClean="0"/>
              <a:t>View”. </a:t>
            </a:r>
            <a:r>
              <a:rPr lang="en-US" sz="3600" dirty="0"/>
              <a:t>In TMG 5 and later it shows the subject person, his or her spouse, and the parents of each. To see the children you have to have the Children window open.</a:t>
            </a:r>
          </a:p>
          <a:p>
            <a:pPr marL="0" indent="0">
              <a:spcBef>
                <a:spcPts val="0"/>
              </a:spcBef>
              <a:buNone/>
            </a:pPr>
            <a:r>
              <a:rPr lang="en-US" sz="3600" dirty="0"/>
              <a:t> </a:t>
            </a:r>
          </a:p>
          <a:p>
            <a:pPr marL="0" indent="0">
              <a:spcBef>
                <a:spcPts val="0"/>
              </a:spcBef>
              <a:buNone/>
            </a:pPr>
            <a:r>
              <a:rPr lang="en-US" sz="3600" dirty="0"/>
              <a:t>In any case, entering children in a Census tag, or any other Event tag, doesn't tell TMG that they were children of the parents. Only Parent/Child </a:t>
            </a:r>
            <a:r>
              <a:rPr lang="en-US" sz="3600" dirty="0" smtClean="0"/>
              <a:t>Relationship </a:t>
            </a:r>
            <a:r>
              <a:rPr lang="en-US" sz="3600" dirty="0"/>
              <a:t>tags to that.</a:t>
            </a:r>
          </a:p>
          <a:p>
            <a:pPr marL="0" indent="0">
              <a:spcBef>
                <a:spcPts val="0"/>
              </a:spcBef>
              <a:buNone/>
            </a:pPr>
            <a:r>
              <a:rPr lang="en-US" sz="3600" dirty="0"/>
              <a:t> </a:t>
            </a:r>
          </a:p>
          <a:p>
            <a:pPr marL="0" indent="0">
              <a:spcBef>
                <a:spcPts val="0"/>
              </a:spcBef>
              <a:buNone/>
            </a:pPr>
            <a:r>
              <a:rPr lang="en-US" sz="3600" dirty="0"/>
              <a:t>If you want to see who is entered as Witnesses in tags you need to open the Associates window. That does show everyone entered in any Tag</a:t>
            </a:r>
            <a:r>
              <a:rPr lang="en-US" sz="3600" dirty="0" smtClean="0"/>
              <a:t>.</a:t>
            </a:r>
            <a:endParaRPr lang="en-US" dirty="0"/>
          </a:p>
        </p:txBody>
      </p:sp>
    </p:spTree>
    <p:extLst>
      <p:ext uri="{BB962C8B-B14F-4D97-AF65-F5344CB8AC3E}">
        <p14:creationId xmlns:p14="http://schemas.microsoft.com/office/powerpoint/2010/main" val="247397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3605" y="274638"/>
            <a:ext cx="8273195" cy="6250706"/>
          </a:xfrm>
          <a:prstGeom prst="rect">
            <a:avLst/>
          </a:prstGeom>
        </p:spPr>
      </p:pic>
    </p:spTree>
    <p:extLst>
      <p:ext uri="{BB962C8B-B14F-4D97-AF65-F5344CB8AC3E}">
        <p14:creationId xmlns:p14="http://schemas.microsoft.com/office/powerpoint/2010/main" val="259404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Unknown </a:t>
            </a:r>
            <a:r>
              <a:rPr lang="en-US" dirty="0" smtClean="0"/>
              <a:t>Spouse Message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rgbClr val="FF0000"/>
                </a:solidFill>
              </a:rPr>
              <a:t>In </a:t>
            </a:r>
            <a:r>
              <a:rPr lang="en-US" b="1" dirty="0" smtClean="0">
                <a:solidFill>
                  <a:srgbClr val="FF0000"/>
                </a:solidFill>
              </a:rPr>
              <a:t>a </a:t>
            </a:r>
            <a:r>
              <a:rPr lang="en-US" b="1" dirty="0">
                <a:solidFill>
                  <a:srgbClr val="FF0000"/>
                </a:solidFill>
              </a:rPr>
              <a:t>Journal Report I'm getting 'There were no children of </a:t>
            </a:r>
            <a:r>
              <a:rPr lang="en-US" b="1" dirty="0" smtClean="0">
                <a:solidFill>
                  <a:srgbClr val="FF0000"/>
                </a:solidFill>
              </a:rPr>
              <a:t> John Dunbar </a:t>
            </a:r>
            <a:r>
              <a:rPr lang="en-US" b="1" dirty="0">
                <a:solidFill>
                  <a:srgbClr val="FF0000"/>
                </a:solidFill>
              </a:rPr>
              <a:t>and the unknown spouse mentioned </a:t>
            </a:r>
            <a:r>
              <a:rPr lang="en-US" b="1" dirty="0" smtClean="0">
                <a:solidFill>
                  <a:srgbClr val="FF0000"/>
                </a:solidFill>
              </a:rPr>
              <a:t>above‘.  </a:t>
            </a:r>
            <a:r>
              <a:rPr lang="en-US" b="1" dirty="0">
                <a:solidFill>
                  <a:srgbClr val="FF0000"/>
                </a:solidFill>
              </a:rPr>
              <a:t>John, his wife and three children display correctly in a journal </a:t>
            </a:r>
            <a:r>
              <a:rPr lang="en-US" b="1" dirty="0" smtClean="0">
                <a:solidFill>
                  <a:srgbClr val="FF0000"/>
                </a:solidFill>
              </a:rPr>
              <a:t>report </a:t>
            </a:r>
            <a:r>
              <a:rPr lang="en-US" b="1" dirty="0">
                <a:solidFill>
                  <a:srgbClr val="FF0000"/>
                </a:solidFill>
              </a:rPr>
              <a:t>as part of Generation Two thus </a:t>
            </a:r>
            <a:r>
              <a:rPr lang="en-US" b="1" dirty="0" smtClean="0">
                <a:solidFill>
                  <a:srgbClr val="FF0000"/>
                </a:solidFill>
              </a:rPr>
              <a:t>- ' </a:t>
            </a:r>
            <a:r>
              <a:rPr lang="en-US" b="1" dirty="0">
                <a:solidFill>
                  <a:srgbClr val="FF0000"/>
                </a:solidFill>
              </a:rPr>
              <a:t>... Children of </a:t>
            </a:r>
            <a:r>
              <a:rPr lang="en-US" b="1" dirty="0" smtClean="0">
                <a:solidFill>
                  <a:srgbClr val="FF0000"/>
                </a:solidFill>
              </a:rPr>
              <a:t>John Dunbar </a:t>
            </a:r>
            <a:r>
              <a:rPr lang="en-US" b="1" dirty="0">
                <a:solidFill>
                  <a:srgbClr val="FF0000"/>
                </a:solidFill>
              </a:rPr>
              <a:t>and Frances Louisa </a:t>
            </a:r>
            <a:r>
              <a:rPr lang="en-US" b="1" dirty="0" smtClean="0">
                <a:solidFill>
                  <a:srgbClr val="FF0000"/>
                </a:solidFill>
              </a:rPr>
              <a:t>Ball were </a:t>
            </a:r>
            <a:r>
              <a:rPr lang="en-US" b="1" dirty="0">
                <a:solidFill>
                  <a:srgbClr val="FF0000"/>
                </a:solidFill>
              </a:rPr>
              <a:t>as follows</a:t>
            </a:r>
            <a:r>
              <a:rPr lang="en-US" b="1" dirty="0" smtClean="0">
                <a:solidFill>
                  <a:srgbClr val="FF0000"/>
                </a:solidFill>
              </a:rPr>
              <a:t>:...'</a:t>
            </a:r>
            <a:endParaRPr lang="en-US" b="1" dirty="0">
              <a:solidFill>
                <a:srgbClr val="FF0000"/>
              </a:solidFill>
            </a:endParaRPr>
          </a:p>
          <a:p>
            <a:pPr marL="0" indent="0">
              <a:buNone/>
            </a:pPr>
            <a:r>
              <a:rPr lang="en-US" b="1" dirty="0" smtClean="0">
                <a:solidFill>
                  <a:srgbClr val="FF0000"/>
                </a:solidFill>
              </a:rPr>
              <a:t>The </a:t>
            </a:r>
            <a:r>
              <a:rPr lang="en-US" b="1" dirty="0">
                <a:solidFill>
                  <a:srgbClr val="FF0000"/>
                </a:solidFill>
              </a:rPr>
              <a:t>very last line of Generation Two </a:t>
            </a:r>
            <a:r>
              <a:rPr lang="en-US" b="1" dirty="0" smtClean="0">
                <a:solidFill>
                  <a:srgbClr val="FF0000"/>
                </a:solidFill>
              </a:rPr>
              <a:t>reads 'There </a:t>
            </a:r>
            <a:r>
              <a:rPr lang="en-US" b="1" dirty="0">
                <a:solidFill>
                  <a:srgbClr val="FF0000"/>
                </a:solidFill>
              </a:rPr>
              <a:t>were no children of  John Dunbar (25930) and the unknown spouse mentioned above‘.</a:t>
            </a:r>
          </a:p>
          <a:p>
            <a:pPr marL="0" indent="0">
              <a:buNone/>
            </a:pPr>
            <a:r>
              <a:rPr lang="en-US" b="1" dirty="0" smtClean="0">
                <a:solidFill>
                  <a:srgbClr val="FF0000"/>
                </a:solidFill>
              </a:rPr>
              <a:t>I </a:t>
            </a:r>
            <a:r>
              <a:rPr lang="en-US" b="1" dirty="0">
                <a:solidFill>
                  <a:srgbClr val="FF0000"/>
                </a:solidFill>
              </a:rPr>
              <a:t>can find no 'unknown spouse'</a:t>
            </a:r>
          </a:p>
          <a:p>
            <a:pPr marL="0" indent="0">
              <a:buNone/>
            </a:pPr>
            <a:endParaRPr lang="en-US" dirty="0" smtClean="0"/>
          </a:p>
          <a:p>
            <a:pPr marL="0" indent="0">
              <a:buNone/>
            </a:pPr>
            <a:r>
              <a:rPr lang="en-US" dirty="0" smtClean="0"/>
              <a:t>The </a:t>
            </a:r>
            <a:r>
              <a:rPr lang="en-US" dirty="0"/>
              <a:t>"unknown spouse" message is caused by a Marriage or Divorce tag that has only one spouse entered. It's typically a Divorce tag in which one has forgotten to enter the second spouse. TMG "knows" that had it been the same spouse as in the marriage (or which whom the subject </a:t>
            </a:r>
            <a:r>
              <a:rPr lang="en-US" dirty="0" smtClean="0"/>
              <a:t>had children</a:t>
            </a:r>
            <a:r>
              <a:rPr lang="en-US" dirty="0"/>
              <a:t>) you would have entered that spouse, so this tag must be for a different, unknown, spouse.</a:t>
            </a:r>
          </a:p>
          <a:p>
            <a:pPr marL="0" indent="0">
              <a:buNone/>
            </a:pPr>
            <a:r>
              <a:rPr lang="en-US" dirty="0"/>
              <a:t> </a:t>
            </a:r>
          </a:p>
          <a:p>
            <a:pPr marL="0" indent="0">
              <a:buNone/>
            </a:pPr>
            <a:r>
              <a:rPr lang="en-US" dirty="0"/>
              <a:t>Terry </a:t>
            </a:r>
            <a:r>
              <a:rPr lang="en-US" dirty="0" err="1"/>
              <a:t>Reigel</a:t>
            </a:r>
            <a:endParaRPr lang="en-US" dirty="0"/>
          </a:p>
          <a:p>
            <a:pPr marL="0" indent="0">
              <a:buNone/>
            </a:pPr>
            <a:endParaRPr lang="en-US" dirty="0"/>
          </a:p>
        </p:txBody>
      </p:sp>
    </p:spTree>
    <p:extLst>
      <p:ext uri="{BB962C8B-B14F-4D97-AF65-F5344CB8AC3E}">
        <p14:creationId xmlns:p14="http://schemas.microsoft.com/office/powerpoint/2010/main" val="290693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Unknown Spouse Message</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rgbClr val="FF0000"/>
                </a:solidFill>
              </a:rPr>
              <a:t>I have </a:t>
            </a:r>
            <a:r>
              <a:rPr lang="en-US" b="1" dirty="0">
                <a:solidFill>
                  <a:srgbClr val="FF0000"/>
                </a:solidFill>
              </a:rPr>
              <a:t>a Widowed </a:t>
            </a:r>
            <a:r>
              <a:rPr lang="en-US" b="1" dirty="0" smtClean="0">
                <a:solidFill>
                  <a:srgbClr val="FF0000"/>
                </a:solidFill>
              </a:rPr>
              <a:t>custom tag. I </a:t>
            </a:r>
            <a:r>
              <a:rPr lang="en-US" b="1" dirty="0">
                <a:solidFill>
                  <a:srgbClr val="FF0000"/>
                </a:solidFill>
              </a:rPr>
              <a:t>deleted this and the "...There were no </a:t>
            </a:r>
            <a:r>
              <a:rPr lang="en-US" b="1" dirty="0" smtClean="0">
                <a:solidFill>
                  <a:srgbClr val="FF0000"/>
                </a:solidFill>
              </a:rPr>
              <a:t>children </a:t>
            </a:r>
            <a:r>
              <a:rPr lang="en-US" b="1" dirty="0">
                <a:solidFill>
                  <a:srgbClr val="FF0000"/>
                </a:solidFill>
              </a:rPr>
              <a:t>..." no longer </a:t>
            </a:r>
            <a:r>
              <a:rPr lang="en-US" b="1" dirty="0" smtClean="0">
                <a:solidFill>
                  <a:srgbClr val="FF0000"/>
                </a:solidFill>
              </a:rPr>
              <a:t>appeared</a:t>
            </a:r>
            <a:r>
              <a:rPr lang="en-US" b="1" dirty="0">
                <a:solidFill>
                  <a:srgbClr val="FF0000"/>
                </a:solidFill>
              </a:rPr>
              <a:t>.</a:t>
            </a:r>
          </a:p>
          <a:p>
            <a:pPr marL="0" indent="0">
              <a:buNone/>
            </a:pPr>
            <a:r>
              <a:rPr lang="en-US" dirty="0"/>
              <a:t> </a:t>
            </a:r>
          </a:p>
          <a:p>
            <a:pPr marL="0" indent="0">
              <a:buNone/>
            </a:pPr>
            <a:r>
              <a:rPr lang="en-US" dirty="0"/>
              <a:t>Not </a:t>
            </a:r>
            <a:r>
              <a:rPr lang="en-US" dirty="0" smtClean="0"/>
              <a:t>sure </a:t>
            </a:r>
            <a:r>
              <a:rPr lang="en-US" dirty="0"/>
              <a:t>of your </a:t>
            </a:r>
            <a:r>
              <a:rPr lang="en-US" dirty="0" smtClean="0"/>
              <a:t>reason for creating </a:t>
            </a:r>
            <a:r>
              <a:rPr lang="en-US" dirty="0"/>
              <a:t>the Custom Tag.  But the idea may still be good.  The question is how you created the Custom Widowed tag -- in </a:t>
            </a:r>
            <a:r>
              <a:rPr lang="en-US" dirty="0" smtClean="0"/>
              <a:t>particular, </a:t>
            </a:r>
            <a:r>
              <a:rPr lang="en-US" dirty="0"/>
              <a:t>what Tag Group was it in?  My guess is that it may have been in a Tag Group such as Marriage or Divorce which normally expect to always have two Principals.  The same Custom Tag might still be useful if it were created in the Other Tag Group and not give the adverse text you got with your present Tag</a:t>
            </a:r>
            <a:r>
              <a:rPr lang="en-US" dirty="0" smtClean="0"/>
              <a:t>.</a:t>
            </a:r>
          </a:p>
          <a:p>
            <a:pPr marL="0" indent="0">
              <a:buNone/>
            </a:pPr>
            <a:endParaRPr lang="en-US" sz="3100" dirty="0" smtClean="0"/>
          </a:p>
          <a:p>
            <a:pPr marL="0" indent="0">
              <a:buNone/>
            </a:pPr>
            <a:r>
              <a:rPr lang="en-US" sz="3100" dirty="0" smtClean="0"/>
              <a:t>-</a:t>
            </a:r>
            <a:r>
              <a:rPr lang="en-US" sz="3100" dirty="0"/>
              <a:t>Lee </a:t>
            </a:r>
            <a:r>
              <a:rPr lang="en-US" sz="3100" dirty="0" smtClean="0"/>
              <a:t>Hoffman</a:t>
            </a:r>
            <a:endParaRPr lang="en-US" sz="3100" dirty="0"/>
          </a:p>
        </p:txBody>
      </p:sp>
    </p:spTree>
    <p:extLst>
      <p:ext uri="{BB962C8B-B14F-4D97-AF65-F5344CB8AC3E}">
        <p14:creationId xmlns:p14="http://schemas.microsoft.com/office/powerpoint/2010/main" val="247684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Witnesses</a:t>
            </a:r>
            <a:endParaRPr lang="en-US" dirty="0"/>
          </a:p>
        </p:txBody>
      </p:sp>
      <p:sp>
        <p:nvSpPr>
          <p:cNvPr id="3" name="Content Placeholder 2"/>
          <p:cNvSpPr>
            <a:spLocks noGrp="1"/>
          </p:cNvSpPr>
          <p:nvPr>
            <p:ph idx="1"/>
          </p:nvPr>
        </p:nvSpPr>
        <p:spPr>
          <a:xfrm>
            <a:off x="457200" y="1600200"/>
            <a:ext cx="8229600" cy="4997152"/>
          </a:xfrm>
        </p:spPr>
        <p:txBody>
          <a:bodyPr>
            <a:normAutofit fontScale="55000" lnSpcReduction="20000"/>
          </a:bodyPr>
          <a:lstStyle/>
          <a:p>
            <a:pPr marL="0" indent="0">
              <a:spcBef>
                <a:spcPts val="0"/>
              </a:spcBef>
              <a:buNone/>
            </a:pPr>
            <a:r>
              <a:rPr lang="en-US" sz="3800" b="1" dirty="0">
                <a:solidFill>
                  <a:srgbClr val="FF0000"/>
                </a:solidFill>
              </a:rPr>
              <a:t>I added the role of "Widow(</a:t>
            </a:r>
            <a:r>
              <a:rPr lang="en-US" sz="3800" b="1" dirty="0" err="1">
                <a:solidFill>
                  <a:srgbClr val="FF0000"/>
                </a:solidFill>
              </a:rPr>
              <a:t>er</a:t>
            </a:r>
            <a:r>
              <a:rPr lang="en-US" sz="3800" b="1" dirty="0">
                <a:solidFill>
                  <a:srgbClr val="FF0000"/>
                </a:solidFill>
              </a:rPr>
              <a:t>) to the "Death" tag with masculine and feminine sentences</a:t>
            </a:r>
            <a:r>
              <a:rPr lang="en-US" sz="3800" b="1" dirty="0" smtClean="0">
                <a:solidFill>
                  <a:srgbClr val="FF0000"/>
                </a:solidFill>
              </a:rPr>
              <a:t>.  </a:t>
            </a:r>
            <a:r>
              <a:rPr lang="en-US" sz="3800" b="1" dirty="0">
                <a:solidFill>
                  <a:srgbClr val="FF0000"/>
                </a:solidFill>
              </a:rPr>
              <a:t>When I </a:t>
            </a:r>
            <a:r>
              <a:rPr lang="en-US" sz="3800" b="1" dirty="0" smtClean="0">
                <a:solidFill>
                  <a:srgbClr val="FF0000"/>
                </a:solidFill>
              </a:rPr>
              <a:t>open the Death tag</a:t>
            </a:r>
            <a:r>
              <a:rPr lang="en-US" sz="3800" b="1" dirty="0">
                <a:solidFill>
                  <a:srgbClr val="FF0000"/>
                </a:solidFill>
              </a:rPr>
              <a:t>, I expect to see two fields, each of which has the options for role of "Deceased," "Widow(</a:t>
            </a:r>
            <a:r>
              <a:rPr lang="en-US" sz="3800" b="1" dirty="0" err="1">
                <a:solidFill>
                  <a:srgbClr val="FF0000"/>
                </a:solidFill>
              </a:rPr>
              <a:t>er</a:t>
            </a:r>
            <a:r>
              <a:rPr lang="en-US" sz="3800" b="1" dirty="0">
                <a:solidFill>
                  <a:srgbClr val="FF0000"/>
                </a:solidFill>
              </a:rPr>
              <a:t>)," "Witness," "Recorder," and "Principal."  Instead, there is only one field, which has all of those options for role</a:t>
            </a:r>
            <a:r>
              <a:rPr lang="en-US" sz="3800" dirty="0"/>
              <a:t>.</a:t>
            </a:r>
          </a:p>
          <a:p>
            <a:pPr marL="0" indent="0">
              <a:spcBef>
                <a:spcPts val="0"/>
              </a:spcBef>
              <a:buNone/>
            </a:pPr>
            <a:endParaRPr lang="en-US" sz="3800" dirty="0" smtClean="0"/>
          </a:p>
          <a:p>
            <a:pPr marL="0" indent="0">
              <a:spcBef>
                <a:spcPts val="0"/>
              </a:spcBef>
              <a:buNone/>
            </a:pPr>
            <a:r>
              <a:rPr lang="en-US" sz="3800" dirty="0" smtClean="0"/>
              <a:t>A </a:t>
            </a:r>
            <a:r>
              <a:rPr lang="en-US" sz="3800" dirty="0"/>
              <a:t>Death Tag has only one Principal --- the person who died. You can assign any of the available Roles to that person, but there is little point in doing so, because he or she is the one and only Principal of the Tag.</a:t>
            </a:r>
          </a:p>
          <a:p>
            <a:pPr marL="0" indent="0">
              <a:spcBef>
                <a:spcPts val="0"/>
              </a:spcBef>
              <a:buNone/>
            </a:pPr>
            <a:r>
              <a:rPr lang="en-US" sz="3800" dirty="0"/>
              <a:t> </a:t>
            </a:r>
          </a:p>
          <a:p>
            <a:pPr marL="0" indent="0">
              <a:spcBef>
                <a:spcPts val="0"/>
              </a:spcBef>
              <a:buNone/>
            </a:pPr>
            <a:r>
              <a:rPr lang="en-US" sz="3800" dirty="0"/>
              <a:t>All others who might be linked to or affected by the death are entered as Witnesses. That's where you would enter the spouse, and assign him or her the Role Widow(</a:t>
            </a:r>
            <a:r>
              <a:rPr lang="en-US" sz="3800" dirty="0" err="1"/>
              <a:t>er</a:t>
            </a:r>
            <a:r>
              <a:rPr lang="en-US" sz="3800" dirty="0" smtClean="0"/>
              <a:t>). I </a:t>
            </a:r>
            <a:r>
              <a:rPr lang="en-US" sz="3800" dirty="0"/>
              <a:t>also create Roles of Father Died and Mother Died, and assign them to minor children when a parent dies.</a:t>
            </a:r>
          </a:p>
          <a:p>
            <a:pPr marL="0" indent="0">
              <a:spcBef>
                <a:spcPts val="0"/>
              </a:spcBef>
              <a:buNone/>
            </a:pPr>
            <a:r>
              <a:rPr lang="en-US" sz="3800" dirty="0"/>
              <a:t> </a:t>
            </a:r>
          </a:p>
          <a:p>
            <a:pPr marL="0" indent="0">
              <a:spcBef>
                <a:spcPts val="0"/>
              </a:spcBef>
              <a:buNone/>
            </a:pPr>
            <a:r>
              <a:rPr lang="en-US" sz="3800" dirty="0"/>
              <a:t>You may find my Role Tutorial helpful in understanding how to use them. </a:t>
            </a:r>
          </a:p>
          <a:p>
            <a:pPr marL="0" indent="0">
              <a:spcBef>
                <a:spcPts val="0"/>
              </a:spcBef>
              <a:buNone/>
            </a:pPr>
            <a:r>
              <a:rPr lang="en-US" sz="3800" dirty="0"/>
              <a:t>It's at </a:t>
            </a:r>
            <a:r>
              <a:rPr lang="en-US" sz="3800" u="sng" dirty="0">
                <a:hlinkClick r:id="rId2"/>
              </a:rPr>
              <a:t>https://tmg.reigelridge.com/Roles-Tutorial.htm</a:t>
            </a:r>
            <a:endParaRPr lang="en-US" sz="3800" dirty="0"/>
          </a:p>
          <a:p>
            <a:pPr marL="0" indent="0">
              <a:spcBef>
                <a:spcPts val="0"/>
              </a:spcBef>
              <a:buNone/>
            </a:pPr>
            <a:r>
              <a:rPr lang="en-US" dirty="0"/>
              <a:t> </a:t>
            </a:r>
          </a:p>
          <a:p>
            <a:pPr marL="0" indent="0">
              <a:buNone/>
            </a:pPr>
            <a:r>
              <a:rPr lang="en-US" dirty="0"/>
              <a:t>Terry </a:t>
            </a:r>
            <a:r>
              <a:rPr lang="en-US" dirty="0" err="1"/>
              <a:t>Reigel</a:t>
            </a:r>
            <a:endParaRPr lang="en-US" dirty="0"/>
          </a:p>
        </p:txBody>
      </p:sp>
    </p:spTree>
    <p:extLst>
      <p:ext uri="{BB962C8B-B14F-4D97-AF65-F5344CB8AC3E}">
        <p14:creationId xmlns:p14="http://schemas.microsoft.com/office/powerpoint/2010/main" val="75848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Witnesses</a:t>
            </a:r>
            <a:endParaRPr lang="en-US" dirty="0"/>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US" sz="2400" dirty="0"/>
              <a:t>I </a:t>
            </a:r>
            <a:r>
              <a:rPr lang="en-US" sz="2400" dirty="0" smtClean="0"/>
              <a:t>use a </a:t>
            </a:r>
            <a:r>
              <a:rPr lang="en-US" sz="2400" dirty="0"/>
              <a:t>Widow(</a:t>
            </a:r>
            <a:r>
              <a:rPr lang="en-US" sz="2400" dirty="0" err="1"/>
              <a:t>er</a:t>
            </a:r>
            <a:r>
              <a:rPr lang="en-US" sz="2400" dirty="0"/>
              <a:t>) ROLE on the death tag. The sentence I use is:</a:t>
            </a:r>
          </a:p>
          <a:p>
            <a:pPr marL="0" indent="0">
              <a:buNone/>
            </a:pPr>
            <a:r>
              <a:rPr lang="en-US" sz="2400" dirty="0"/>
              <a:t> </a:t>
            </a:r>
          </a:p>
          <a:p>
            <a:pPr marL="0" indent="0">
              <a:buNone/>
            </a:pPr>
            <a:r>
              <a:rPr lang="en-US" sz="2400" dirty="0"/>
              <a:t>Male: [S] became a widower with the death of his wife, [P] &lt;[D]&gt; &lt;[L]&gt; &lt;[A]&gt;</a:t>
            </a:r>
          </a:p>
          <a:p>
            <a:pPr marL="0" indent="0">
              <a:buNone/>
            </a:pPr>
            <a:r>
              <a:rPr lang="en-US" sz="2400" dirty="0"/>
              <a:t>Female: [S] became a widow with the death of her husband, [P] &lt;[D]&gt; &lt;[L]&gt; &lt;[A]&gt;</a:t>
            </a:r>
          </a:p>
          <a:p>
            <a:pPr marL="0" indent="0">
              <a:buNone/>
            </a:pPr>
            <a:r>
              <a:rPr lang="en-US" sz="2400" dirty="0"/>
              <a:t> </a:t>
            </a:r>
          </a:p>
          <a:p>
            <a:pPr marL="0" indent="0">
              <a:buNone/>
            </a:pPr>
            <a:r>
              <a:rPr lang="en-US" sz="2400" dirty="0"/>
              <a:t>(This won't handle a same sex couple, but if you need to do that just replace wife/husband with spouse), or maybe create a special role for that.</a:t>
            </a:r>
          </a:p>
          <a:p>
            <a:pPr marL="0" indent="0">
              <a:spcBef>
                <a:spcPts val="0"/>
              </a:spcBef>
              <a:buNone/>
            </a:pPr>
            <a:endParaRPr lang="en-US" sz="3800" dirty="0"/>
          </a:p>
          <a:p>
            <a:pPr marL="0" indent="0">
              <a:spcBef>
                <a:spcPts val="0"/>
              </a:spcBef>
              <a:buNone/>
            </a:pPr>
            <a:r>
              <a:rPr lang="en-US" sz="3800" dirty="0"/>
              <a:t>-</a:t>
            </a:r>
            <a:r>
              <a:rPr lang="en-US" sz="2600" dirty="0" smtClean="0"/>
              <a:t>Richard </a:t>
            </a:r>
            <a:r>
              <a:rPr lang="en-US" sz="2600" dirty="0"/>
              <a:t>Damon </a:t>
            </a:r>
          </a:p>
        </p:txBody>
      </p:sp>
    </p:spTree>
    <p:extLst>
      <p:ext uri="{BB962C8B-B14F-4D97-AF65-F5344CB8AC3E}">
        <p14:creationId xmlns:p14="http://schemas.microsoft.com/office/powerpoint/2010/main" val="72829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Witnesses</a:t>
            </a:r>
            <a:endParaRPr lang="en-US" dirty="0"/>
          </a:p>
        </p:txBody>
      </p:sp>
      <p:pic>
        <p:nvPicPr>
          <p:cNvPr id="7" name="Content Placeholder 6"/>
          <p:cNvPicPr>
            <a:picLocks noGrp="1" noChangeAspect="1"/>
          </p:cNvPicPr>
          <p:nvPr>
            <p:ph idx="1"/>
          </p:nvPr>
        </p:nvPicPr>
        <p:blipFill>
          <a:blip r:embed="rId2"/>
          <a:stretch>
            <a:fillRect/>
          </a:stretch>
        </p:blipFill>
        <p:spPr>
          <a:xfrm>
            <a:off x="457200" y="1628800"/>
            <a:ext cx="8229600" cy="4320480"/>
          </a:xfrm>
          <a:prstGeom prst="rect">
            <a:avLst/>
          </a:prstGeom>
        </p:spPr>
      </p:pic>
    </p:spTree>
    <p:extLst>
      <p:ext uri="{BB962C8B-B14F-4D97-AF65-F5344CB8AC3E}">
        <p14:creationId xmlns:p14="http://schemas.microsoft.com/office/powerpoint/2010/main" val="394648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57200" y="274638"/>
            <a:ext cx="8229600" cy="6178698"/>
          </a:xfrm>
          <a:prstGeom prst="rect">
            <a:avLst/>
          </a:prstGeom>
        </p:spPr>
      </p:pic>
      <p:sp>
        <p:nvSpPr>
          <p:cNvPr id="7" name="Oval 6"/>
          <p:cNvSpPr/>
          <p:nvPr/>
        </p:nvSpPr>
        <p:spPr>
          <a:xfrm>
            <a:off x="899592" y="5733256"/>
            <a:ext cx="7560840"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483768" y="2780928"/>
            <a:ext cx="5040560" cy="93610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993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Merging Repositories</a:t>
            </a:r>
            <a:endParaRPr lang="en-US" dirty="0"/>
          </a:p>
        </p:txBody>
      </p:sp>
      <p:sp>
        <p:nvSpPr>
          <p:cNvPr id="3" name="Content Placeholder 2"/>
          <p:cNvSpPr>
            <a:spLocks noGrp="1"/>
          </p:cNvSpPr>
          <p:nvPr>
            <p:ph idx="1"/>
          </p:nvPr>
        </p:nvSpPr>
        <p:spPr>
          <a:xfrm>
            <a:off x="457200" y="1600201"/>
            <a:ext cx="8229600" cy="1731525"/>
          </a:xfrm>
        </p:spPr>
        <p:txBody>
          <a:bodyPr>
            <a:normAutofit fontScale="40000" lnSpcReduction="20000"/>
          </a:bodyPr>
          <a:lstStyle/>
          <a:p>
            <a:pPr marL="0" indent="0">
              <a:buNone/>
            </a:pPr>
            <a:r>
              <a:rPr lang="en-US" sz="5300" dirty="0"/>
              <a:t>If you want to transfer all the Sources to a different repository (or all remaining after you move a </a:t>
            </a:r>
            <a:r>
              <a:rPr lang="en-US" sz="5300" dirty="0" smtClean="0"/>
              <a:t>group </a:t>
            </a:r>
            <a:r>
              <a:rPr lang="en-US" sz="5300" dirty="0"/>
              <a:t>to a new one) </a:t>
            </a:r>
            <a:r>
              <a:rPr lang="en-US" sz="5300" dirty="0" smtClean="0"/>
              <a:t>you can </a:t>
            </a:r>
            <a:r>
              <a:rPr lang="en-US" sz="5300" dirty="0"/>
              <a:t>Merge the two. </a:t>
            </a:r>
          </a:p>
          <a:p>
            <a:pPr marL="0" indent="0">
              <a:buNone/>
            </a:pPr>
            <a:r>
              <a:rPr lang="en-US" sz="5300" dirty="0"/>
              <a:t>Select the one you want to go away, then use the Merge button and enter the number of the one you want to keep.</a:t>
            </a:r>
          </a:p>
          <a:p>
            <a:pPr marL="0" indent="0">
              <a:buNone/>
            </a:pPr>
            <a:r>
              <a:rPr lang="en-US" dirty="0"/>
              <a:t> </a:t>
            </a:r>
            <a:r>
              <a:rPr lang="en-US" dirty="0" smtClean="0"/>
              <a:t>-Terry </a:t>
            </a:r>
            <a:r>
              <a:rPr lang="en-US" dirty="0" err="1"/>
              <a:t>Reigel</a:t>
            </a:r>
            <a:endParaRPr lang="en-US" dirty="0"/>
          </a:p>
          <a:p>
            <a:endParaRPr lang="en-US" dirty="0"/>
          </a:p>
        </p:txBody>
      </p:sp>
      <p:pic>
        <p:nvPicPr>
          <p:cNvPr id="4" name="Picture 3"/>
          <p:cNvPicPr>
            <a:picLocks noChangeAspect="1"/>
          </p:cNvPicPr>
          <p:nvPr/>
        </p:nvPicPr>
        <p:blipFill>
          <a:blip r:embed="rId3"/>
          <a:stretch>
            <a:fillRect/>
          </a:stretch>
        </p:blipFill>
        <p:spPr>
          <a:xfrm>
            <a:off x="573026" y="3068960"/>
            <a:ext cx="8113774" cy="3789040"/>
          </a:xfrm>
          <a:prstGeom prst="rect">
            <a:avLst/>
          </a:prstGeom>
        </p:spPr>
      </p:pic>
      <p:cxnSp>
        <p:nvCxnSpPr>
          <p:cNvPr id="6" name="Straight Arrow Connector 5"/>
          <p:cNvCxnSpPr/>
          <p:nvPr/>
        </p:nvCxnSpPr>
        <p:spPr>
          <a:xfrm flipV="1">
            <a:off x="3059832" y="4437112"/>
            <a:ext cx="2232248" cy="2160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59832" y="4437112"/>
            <a:ext cx="2520280" cy="28803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4690019" y="4963480"/>
            <a:ext cx="1780186" cy="634039"/>
          </a:xfrm>
          <a:prstGeom prst="rect">
            <a:avLst/>
          </a:prstGeom>
        </p:spPr>
      </p:pic>
    </p:spTree>
    <p:extLst>
      <p:ext uri="{BB962C8B-B14F-4D97-AF65-F5344CB8AC3E}">
        <p14:creationId xmlns:p14="http://schemas.microsoft.com/office/powerpoint/2010/main" val="221042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457200" y="1484784"/>
            <a:ext cx="8229600" cy="4824536"/>
          </a:xfrm>
          <a:prstGeom prst="rect">
            <a:avLst/>
          </a:prstGeom>
        </p:spPr>
      </p:pic>
      <p:sp>
        <p:nvSpPr>
          <p:cNvPr id="2" name="Title 1"/>
          <p:cNvSpPr>
            <a:spLocks noGrp="1"/>
          </p:cNvSpPr>
          <p:nvPr>
            <p:ph type="title"/>
          </p:nvPr>
        </p:nvSpPr>
        <p:spPr/>
        <p:txBody>
          <a:bodyPr/>
          <a:lstStyle/>
          <a:p>
            <a:r>
              <a:rPr lang="en-US" dirty="0"/>
              <a:t> </a:t>
            </a:r>
            <a:r>
              <a:rPr lang="en-US" dirty="0" smtClean="0"/>
              <a:t>Merging Sources</a:t>
            </a:r>
            <a:endParaRPr lang="en-US" dirty="0"/>
          </a:p>
        </p:txBody>
      </p:sp>
      <p:cxnSp>
        <p:nvCxnSpPr>
          <p:cNvPr id="6" name="Straight Arrow Connector 5"/>
          <p:cNvCxnSpPr/>
          <p:nvPr/>
        </p:nvCxnSpPr>
        <p:spPr>
          <a:xfrm flipV="1">
            <a:off x="3131840" y="3897052"/>
            <a:ext cx="2425412" cy="82809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31840" y="4509120"/>
            <a:ext cx="2664296" cy="43204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004048" y="4792290"/>
            <a:ext cx="1728192" cy="580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2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History Research </a:t>
            </a:r>
            <a:r>
              <a:rPr lang="en-CA" dirty="0" smtClean="0"/>
              <a:t>Environment (HRE)</a:t>
            </a:r>
            <a:endParaRPr lang="en-CA" dirty="0"/>
          </a:p>
        </p:txBody>
      </p:sp>
      <p:sp>
        <p:nvSpPr>
          <p:cNvPr id="3" name="Content Placeholder 2"/>
          <p:cNvSpPr>
            <a:spLocks noGrp="1"/>
          </p:cNvSpPr>
          <p:nvPr>
            <p:ph idx="1"/>
          </p:nvPr>
        </p:nvSpPr>
        <p:spPr>
          <a:xfrm>
            <a:off x="457200" y="1556792"/>
            <a:ext cx="8363272" cy="5184576"/>
          </a:xfrm>
        </p:spPr>
        <p:txBody>
          <a:bodyPr>
            <a:normAutofit/>
          </a:bodyPr>
          <a:lstStyle/>
          <a:p>
            <a:pPr marL="0" indent="-457200" algn="ctr" fontAlgn="base">
              <a:buNone/>
            </a:pPr>
            <a:r>
              <a:rPr lang="en-US" sz="2400" dirty="0"/>
              <a:t>History Research Environment is a community project to create a free platform-independent application for the serious amateur or professional historical researcher.</a:t>
            </a:r>
          </a:p>
          <a:p>
            <a:pPr marL="0" indent="-457200" algn="ctr" fontAlgn="base">
              <a:buNone/>
            </a:pPr>
            <a:r>
              <a:rPr lang="en-US" sz="2400" dirty="0"/>
              <a:t>For genealogists, HRE will provide an onward path for users of the discontinued program </a:t>
            </a:r>
            <a:r>
              <a:rPr lang="en-US" sz="2400" i="1" dirty="0"/>
              <a:t>The Master Genealogist (TMG)</a:t>
            </a:r>
            <a:r>
              <a:rPr lang="en-US" sz="2400" dirty="0"/>
              <a:t>.</a:t>
            </a:r>
          </a:p>
          <a:p>
            <a:pPr marL="0" indent="-457200" algn="ctr" fontAlgn="base">
              <a:buNone/>
            </a:pPr>
            <a:r>
              <a:rPr lang="en-US" sz="2400" dirty="0"/>
              <a:t>HRE will also handle a very wide range of other historical and cultural research needs.</a:t>
            </a:r>
          </a:p>
          <a:p>
            <a:pPr marL="0" indent="-457200" algn="ctr">
              <a:buNone/>
            </a:pPr>
            <a:endParaRPr lang="en-US" sz="1400" dirty="0" smtClean="0"/>
          </a:p>
          <a:p>
            <a:pPr marL="0" indent="-457200" algn="ctr">
              <a:buNone/>
            </a:pPr>
            <a:r>
              <a:rPr lang="en-US" sz="2400" dirty="0"/>
              <a:t>Project website: </a:t>
            </a:r>
            <a:r>
              <a:rPr lang="en-US" sz="2400" dirty="0">
                <a:hlinkClick r:id="rId3"/>
              </a:rPr>
              <a:t>https://historyresearchenvironment.org</a:t>
            </a:r>
            <a:r>
              <a:rPr lang="en-US" sz="2400" dirty="0"/>
              <a:t/>
            </a:r>
            <a:br>
              <a:rPr lang="en-US" sz="2400" dirty="0"/>
            </a:br>
            <a:r>
              <a:rPr lang="en-US" sz="2400" dirty="0"/>
              <a:t>Volunteer </a:t>
            </a:r>
            <a:r>
              <a:rPr lang="en-US" sz="2400" dirty="0" smtClean="0"/>
              <a:t>skills: </a:t>
            </a:r>
            <a:r>
              <a:rPr lang="en-US" sz="2400" dirty="0">
                <a:hlinkClick r:id="rId4"/>
              </a:rPr>
              <a:t>https://</a:t>
            </a:r>
            <a:r>
              <a:rPr lang="en-US" sz="2400" dirty="0" smtClean="0">
                <a:hlinkClick r:id="rId4"/>
              </a:rPr>
              <a:t>historyresearchenvironment.org/become-a-volunteer</a:t>
            </a:r>
            <a:r>
              <a:rPr lang="en-US" sz="2400" dirty="0">
                <a:hlinkClick r:id="rId4"/>
              </a:rPr>
              <a:t>/</a:t>
            </a:r>
            <a:r>
              <a:rPr lang="en-US" sz="2400" dirty="0"/>
              <a:t/>
            </a:r>
            <a:br>
              <a:rPr lang="en-US" sz="2400" dirty="0"/>
            </a:br>
            <a:r>
              <a:rPr lang="en-US" sz="2400" dirty="0"/>
              <a:t>Donate: </a:t>
            </a:r>
            <a:r>
              <a:rPr lang="en-US" sz="2400" dirty="0">
                <a:hlinkClick r:id="rId5"/>
              </a:rPr>
              <a:t>https://historyresearchenvironment.org/donate/</a:t>
            </a:r>
            <a:br>
              <a:rPr lang="en-US" sz="2400" dirty="0">
                <a:hlinkClick r:id="rId5"/>
              </a:rPr>
            </a:br>
            <a:r>
              <a:rPr lang="en-US" sz="2400" dirty="0"/>
              <a:t>Wiki: </a:t>
            </a:r>
            <a:r>
              <a:rPr lang="en-US" sz="2400" dirty="0">
                <a:hlinkClick r:id="rId6"/>
              </a:rPr>
              <a:t>http://hrewiki.org/index.php?title=Main_Page</a:t>
            </a:r>
            <a:endParaRPr lang="en-CA" sz="2400" dirty="0" smtClean="0"/>
          </a:p>
        </p:txBody>
      </p:sp>
    </p:spTree>
    <p:extLst>
      <p:ext uri="{BB962C8B-B14F-4D97-AF65-F5344CB8AC3E}">
        <p14:creationId xmlns:p14="http://schemas.microsoft.com/office/powerpoint/2010/main" val="3738634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Merging Source Types</a:t>
            </a:r>
            <a:endParaRPr lang="en-US" dirty="0"/>
          </a:p>
        </p:txBody>
      </p:sp>
      <p:pic>
        <p:nvPicPr>
          <p:cNvPr id="4" name="Picture 3"/>
          <p:cNvPicPr>
            <a:picLocks noChangeAspect="1"/>
          </p:cNvPicPr>
          <p:nvPr/>
        </p:nvPicPr>
        <p:blipFill>
          <a:blip r:embed="rId3"/>
          <a:stretch>
            <a:fillRect/>
          </a:stretch>
        </p:blipFill>
        <p:spPr>
          <a:xfrm>
            <a:off x="862012" y="1417638"/>
            <a:ext cx="7419975" cy="4857750"/>
          </a:xfrm>
          <a:prstGeom prst="rect">
            <a:avLst/>
          </a:prstGeom>
        </p:spPr>
      </p:pic>
      <p:sp>
        <p:nvSpPr>
          <p:cNvPr id="5" name="Right Arrow 4"/>
          <p:cNvSpPr/>
          <p:nvPr/>
        </p:nvSpPr>
        <p:spPr>
          <a:xfrm>
            <a:off x="179512" y="2996952"/>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76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1414240"/>
            <a:ext cx="7467600" cy="4886325"/>
          </a:xfrm>
          <a:prstGeom prst="rect">
            <a:avLst/>
          </a:prstGeom>
        </p:spPr>
      </p:pic>
      <p:sp>
        <p:nvSpPr>
          <p:cNvPr id="2" name="Title 1"/>
          <p:cNvSpPr>
            <a:spLocks noGrp="1"/>
          </p:cNvSpPr>
          <p:nvPr>
            <p:ph type="title"/>
          </p:nvPr>
        </p:nvSpPr>
        <p:spPr/>
        <p:txBody>
          <a:bodyPr/>
          <a:lstStyle/>
          <a:p>
            <a:r>
              <a:rPr lang="en-US" dirty="0"/>
              <a:t> </a:t>
            </a:r>
            <a:r>
              <a:rPr lang="en-US" dirty="0" smtClean="0"/>
              <a:t>Merging Source Types</a:t>
            </a:r>
            <a:endParaRPr lang="en-US" dirty="0"/>
          </a:p>
        </p:txBody>
      </p:sp>
      <p:sp>
        <p:nvSpPr>
          <p:cNvPr id="5" name="Right Arrow 4"/>
          <p:cNvSpPr/>
          <p:nvPr/>
        </p:nvSpPr>
        <p:spPr>
          <a:xfrm>
            <a:off x="179512" y="2708920"/>
            <a:ext cx="8286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92280" y="2924944"/>
            <a:ext cx="108012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77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3437" y="1556792"/>
            <a:ext cx="7477125" cy="4953000"/>
          </a:xfrm>
          <a:prstGeom prst="rect">
            <a:avLst/>
          </a:prstGeom>
        </p:spPr>
      </p:pic>
      <p:sp>
        <p:nvSpPr>
          <p:cNvPr id="2" name="Title 1"/>
          <p:cNvSpPr>
            <a:spLocks noGrp="1"/>
          </p:cNvSpPr>
          <p:nvPr>
            <p:ph type="title"/>
          </p:nvPr>
        </p:nvSpPr>
        <p:spPr/>
        <p:txBody>
          <a:bodyPr/>
          <a:lstStyle/>
          <a:p>
            <a:r>
              <a:rPr lang="en-US" dirty="0"/>
              <a:t> </a:t>
            </a:r>
            <a:r>
              <a:rPr lang="en-US" dirty="0" smtClean="0"/>
              <a:t>Merging Source Types</a:t>
            </a:r>
            <a:endParaRPr lang="en-US" dirty="0"/>
          </a:p>
        </p:txBody>
      </p:sp>
      <p:sp>
        <p:nvSpPr>
          <p:cNvPr id="5" name="Right Arrow 4"/>
          <p:cNvSpPr/>
          <p:nvPr/>
        </p:nvSpPr>
        <p:spPr>
          <a:xfrm>
            <a:off x="323528" y="3068960"/>
            <a:ext cx="8286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92280" y="2780928"/>
            <a:ext cx="108012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28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4019302"/>
            <a:ext cx="8229600" cy="2362026"/>
          </a:xfrm>
          <a:prstGeom prst="rect">
            <a:avLst/>
          </a:prstGeom>
        </p:spPr>
      </p:pic>
      <p:pic>
        <p:nvPicPr>
          <p:cNvPr id="7" name="Picture 6"/>
          <p:cNvPicPr>
            <a:picLocks noChangeAspect="1"/>
          </p:cNvPicPr>
          <p:nvPr/>
        </p:nvPicPr>
        <p:blipFill>
          <a:blip r:embed="rId4"/>
          <a:stretch>
            <a:fillRect/>
          </a:stretch>
        </p:blipFill>
        <p:spPr>
          <a:xfrm>
            <a:off x="2281808" y="1807553"/>
            <a:ext cx="4724400" cy="1047750"/>
          </a:xfrm>
          <a:prstGeom prst="rect">
            <a:avLst/>
          </a:prstGeom>
        </p:spPr>
      </p:pic>
      <p:sp>
        <p:nvSpPr>
          <p:cNvPr id="2" name="Title 1"/>
          <p:cNvSpPr>
            <a:spLocks noGrp="1"/>
          </p:cNvSpPr>
          <p:nvPr>
            <p:ph type="title"/>
          </p:nvPr>
        </p:nvSpPr>
        <p:spPr/>
        <p:txBody>
          <a:bodyPr/>
          <a:lstStyle/>
          <a:p>
            <a:r>
              <a:rPr lang="en-US" dirty="0"/>
              <a:t> </a:t>
            </a:r>
            <a:r>
              <a:rPr lang="en-US" dirty="0" smtClean="0"/>
              <a:t>Merging Source Types</a:t>
            </a:r>
            <a:endParaRPr lang="en-US" dirty="0"/>
          </a:p>
        </p:txBody>
      </p:sp>
      <p:sp>
        <p:nvSpPr>
          <p:cNvPr id="5" name="Right Arrow 4"/>
          <p:cNvSpPr/>
          <p:nvPr/>
        </p:nvSpPr>
        <p:spPr>
          <a:xfrm>
            <a:off x="3159882" y="2296603"/>
            <a:ext cx="54802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9512" y="4658590"/>
            <a:ext cx="8352928" cy="6426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3029302" y="5805226"/>
            <a:ext cx="579170" cy="634039"/>
          </a:xfrm>
          <a:prstGeom prst="rect">
            <a:avLst/>
          </a:prstGeom>
        </p:spPr>
      </p:pic>
    </p:spTree>
    <p:extLst>
      <p:ext uri="{BB962C8B-B14F-4D97-AF65-F5344CB8AC3E}">
        <p14:creationId xmlns:p14="http://schemas.microsoft.com/office/powerpoint/2010/main" val="30940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Places</a:t>
            </a:r>
            <a:endParaRPr lang="en-US" dirty="0"/>
          </a:p>
        </p:txBody>
      </p:sp>
      <p:sp>
        <p:nvSpPr>
          <p:cNvPr id="3" name="Content Placeholder 2"/>
          <p:cNvSpPr>
            <a:spLocks noGrp="1"/>
          </p:cNvSpPr>
          <p:nvPr>
            <p:ph idx="1"/>
          </p:nvPr>
        </p:nvSpPr>
        <p:spPr>
          <a:xfrm>
            <a:off x="457200" y="1772816"/>
            <a:ext cx="8229600" cy="4536504"/>
          </a:xfrm>
        </p:spPr>
        <p:txBody>
          <a:bodyPr>
            <a:normAutofit fontScale="85000" lnSpcReduction="10000"/>
          </a:bodyPr>
          <a:lstStyle/>
          <a:p>
            <a:pPr marL="0" indent="0">
              <a:spcBef>
                <a:spcPts val="0"/>
              </a:spcBef>
              <a:spcAft>
                <a:spcPts val="1200"/>
              </a:spcAft>
              <a:buNone/>
            </a:pPr>
            <a:r>
              <a:rPr lang="en-US" sz="3300" dirty="0" smtClean="0"/>
              <a:t>There is no Merge function in the Master Place List</a:t>
            </a:r>
          </a:p>
          <a:p>
            <a:pPr marL="0" indent="0">
              <a:spcBef>
                <a:spcPts val="0"/>
              </a:spcBef>
              <a:spcAft>
                <a:spcPts val="1200"/>
              </a:spcAft>
              <a:buNone/>
            </a:pPr>
            <a:r>
              <a:rPr lang="en-US" sz="3300" dirty="0" smtClean="0"/>
              <a:t>Instead, you would ensure that the two places are identical and use Optimize as we discussed earlier.</a:t>
            </a:r>
          </a:p>
          <a:p>
            <a:pPr marL="0" indent="0">
              <a:spcBef>
                <a:spcPts val="0"/>
              </a:spcBef>
              <a:spcAft>
                <a:spcPts val="1200"/>
              </a:spcAft>
              <a:buNone/>
            </a:pPr>
            <a:r>
              <a:rPr lang="en-US" sz="3300" dirty="0"/>
              <a:t>Duplicate place records will be consolidated so that only one entry remains in the Master Place List.</a:t>
            </a:r>
          </a:p>
          <a:p>
            <a:pPr marL="0" indent="0">
              <a:buNone/>
            </a:pPr>
            <a:r>
              <a:rPr lang="en-US" sz="2400" b="1" dirty="0"/>
              <a:t>NOTE: </a:t>
            </a:r>
            <a:r>
              <a:rPr lang="en-US" sz="2400" dirty="0"/>
              <a:t>For two place records to be considered duplicates, </a:t>
            </a:r>
            <a:r>
              <a:rPr lang="en-US" sz="2400" b="1" i="1" dirty="0"/>
              <a:t>all</a:t>
            </a:r>
            <a:r>
              <a:rPr lang="en-US" sz="2400" dirty="0"/>
              <a:t> fields must be the same. This includes the Style, if one was used to create some of the entries. It is possible, for example, for two Master Place records to appear identical, but to have been generated using different Styles. Optimizing will not remove unused place records for which a start year, end year, comment, or short place name have been recorded.</a:t>
            </a:r>
          </a:p>
          <a:p>
            <a:pPr marL="0" indent="0">
              <a:buNone/>
            </a:pPr>
            <a:endParaRPr lang="en-US" dirty="0"/>
          </a:p>
        </p:txBody>
      </p:sp>
    </p:spTree>
    <p:extLst>
      <p:ext uri="{BB962C8B-B14F-4D97-AF65-F5344CB8AC3E}">
        <p14:creationId xmlns:p14="http://schemas.microsoft.com/office/powerpoint/2010/main" val="141250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22912" cy="1143000"/>
          </a:xfrm>
        </p:spPr>
        <p:txBody>
          <a:bodyPr>
            <a:normAutofit/>
          </a:bodyPr>
          <a:lstStyle/>
          <a:p>
            <a:r>
              <a:rPr lang="en-US" b="1" dirty="0"/>
              <a:t>Merge Two People</a:t>
            </a:r>
            <a:endParaRPr lang="en-US" dirty="0"/>
          </a:p>
        </p:txBody>
      </p:sp>
      <p:pic>
        <p:nvPicPr>
          <p:cNvPr id="4" name="Content Placeholder 3"/>
          <p:cNvPicPr>
            <a:picLocks noGrp="1" noChangeAspect="1"/>
          </p:cNvPicPr>
          <p:nvPr>
            <p:ph idx="1"/>
          </p:nvPr>
        </p:nvPicPr>
        <p:blipFill>
          <a:blip r:embed="rId2"/>
          <a:stretch>
            <a:fillRect/>
          </a:stretch>
        </p:blipFill>
        <p:spPr>
          <a:xfrm>
            <a:off x="6012160" y="274638"/>
            <a:ext cx="2390738" cy="6157964"/>
          </a:xfrm>
          <a:prstGeom prst="rect">
            <a:avLst/>
          </a:prstGeom>
        </p:spPr>
      </p:pic>
      <p:sp>
        <p:nvSpPr>
          <p:cNvPr id="5" name="Right Arrow 4"/>
          <p:cNvSpPr/>
          <p:nvPr/>
        </p:nvSpPr>
        <p:spPr>
          <a:xfrm>
            <a:off x="5040052" y="4365104"/>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2199458"/>
            <a:ext cx="4330824" cy="2308324"/>
          </a:xfrm>
          <a:prstGeom prst="rect">
            <a:avLst/>
          </a:prstGeom>
          <a:noFill/>
        </p:spPr>
        <p:txBody>
          <a:bodyPr wrap="square" rtlCol="0">
            <a:spAutoFit/>
          </a:bodyPr>
          <a:lstStyle/>
          <a:p>
            <a:r>
              <a:rPr lang="en-US" b="1" dirty="0"/>
              <a:t>NOTE:</a:t>
            </a:r>
            <a:r>
              <a:rPr lang="en-US" dirty="0"/>
              <a:t> You can only merge people who reside in the same data set, although you can compare people from different data sets. If the [Merge] button is grayed out, check to be sure the two people you are trying to merge are in the same data set. If not, you must </a:t>
            </a:r>
            <a:r>
              <a:rPr lang="en-US" b="1" dirty="0"/>
              <a:t>move</a:t>
            </a:r>
            <a:r>
              <a:rPr lang="en-US" dirty="0"/>
              <a:t> or </a:t>
            </a:r>
            <a:r>
              <a:rPr lang="en-US" b="1" dirty="0"/>
              <a:t>copy</a:t>
            </a:r>
            <a:r>
              <a:rPr lang="en-US" dirty="0"/>
              <a:t> one of them first -- or </a:t>
            </a:r>
            <a:r>
              <a:rPr lang="en-US" b="1" dirty="0"/>
              <a:t>merge the two data sets.</a:t>
            </a:r>
          </a:p>
        </p:txBody>
      </p:sp>
    </p:spTree>
    <p:extLst>
      <p:ext uri="{BB962C8B-B14F-4D97-AF65-F5344CB8AC3E}">
        <p14:creationId xmlns:p14="http://schemas.microsoft.com/office/powerpoint/2010/main" val="410168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for Duplicate People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feature allows you to check your data set to see if it contains duplicate people. You can specify search criteria for possible </a:t>
            </a:r>
            <a:r>
              <a:rPr lang="en-US" b="1" dirty="0"/>
              <a:t>Merge</a:t>
            </a:r>
            <a:r>
              <a:rPr lang="en-US" dirty="0"/>
              <a:t> candidates, using surnames, given names, birth and death dates (including range of years), and characteristics of parents' names. You can also set the starting point for the duplicates check and decide whether to compare everyone in the project, only people in other data sets; or only people in a selected data set.</a:t>
            </a:r>
          </a:p>
          <a:p>
            <a:pPr marL="0" indent="0">
              <a:buNone/>
            </a:pPr>
            <a:r>
              <a:rPr lang="en-US" dirty="0"/>
              <a:t> </a:t>
            </a:r>
          </a:p>
          <a:p>
            <a:pPr marL="0" indent="0">
              <a:buNone/>
            </a:pPr>
            <a:r>
              <a:rPr lang="en-US" dirty="0" smtClean="0"/>
              <a:t>In </a:t>
            </a:r>
            <a:r>
              <a:rPr lang="en-US" dirty="0"/>
              <a:t>the </a:t>
            </a:r>
            <a:r>
              <a:rPr lang="en-US" b="1" dirty="0"/>
              <a:t>Check for Duplicate People </a:t>
            </a:r>
            <a:r>
              <a:rPr lang="en-US" dirty="0"/>
              <a:t>screen there are eight selections: </a:t>
            </a:r>
            <a:r>
              <a:rPr lang="en-US" b="1" dirty="0"/>
              <a:t>Configuration</a:t>
            </a:r>
            <a:r>
              <a:rPr lang="en-US" dirty="0"/>
              <a:t>, </a:t>
            </a:r>
            <a:r>
              <a:rPr lang="en-US" b="1" dirty="0"/>
              <a:t>Summary, Surnames, Given, Birth, Death, Parents</a:t>
            </a:r>
            <a:r>
              <a:rPr lang="en-US" dirty="0"/>
              <a:t> and </a:t>
            </a:r>
            <a:r>
              <a:rPr lang="en-US" b="1" dirty="0"/>
              <a:t>Filters.</a:t>
            </a:r>
            <a:r>
              <a:rPr lang="en-US" dirty="0"/>
              <a:t> These screens allow you to customize the Check for Duplicate People in order to change how the duplicate-checking process will evaluate the data.</a:t>
            </a:r>
          </a:p>
          <a:p>
            <a:pPr marL="0" indent="0">
              <a:buNone/>
            </a:pPr>
            <a:endParaRPr lang="en-US" dirty="0"/>
          </a:p>
        </p:txBody>
      </p:sp>
    </p:spTree>
    <p:extLst>
      <p:ext uri="{BB962C8B-B14F-4D97-AF65-F5344CB8AC3E}">
        <p14:creationId xmlns:p14="http://schemas.microsoft.com/office/powerpoint/2010/main" val="210545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for Duplicate People</a:t>
            </a:r>
            <a:endParaRPr lang="en-US" dirty="0"/>
          </a:p>
        </p:txBody>
      </p:sp>
      <p:pic>
        <p:nvPicPr>
          <p:cNvPr id="5" name="Picture 4"/>
          <p:cNvPicPr>
            <a:picLocks noChangeAspect="1"/>
          </p:cNvPicPr>
          <p:nvPr/>
        </p:nvPicPr>
        <p:blipFill>
          <a:blip r:embed="rId3"/>
          <a:stretch>
            <a:fillRect/>
          </a:stretch>
        </p:blipFill>
        <p:spPr>
          <a:xfrm>
            <a:off x="457200" y="1376362"/>
            <a:ext cx="8229600" cy="5004966"/>
          </a:xfrm>
          <a:prstGeom prst="rect">
            <a:avLst/>
          </a:prstGeom>
        </p:spPr>
      </p:pic>
    </p:spTree>
    <p:extLst>
      <p:ext uri="{BB962C8B-B14F-4D97-AF65-F5344CB8AC3E}">
        <p14:creationId xmlns:p14="http://schemas.microsoft.com/office/powerpoint/2010/main" val="289262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for Duplicate People</a:t>
            </a:r>
            <a:endParaRPr lang="en-US" dirty="0"/>
          </a:p>
        </p:txBody>
      </p:sp>
      <p:pic>
        <p:nvPicPr>
          <p:cNvPr id="3" name="Picture 2"/>
          <p:cNvPicPr>
            <a:picLocks noChangeAspect="1"/>
          </p:cNvPicPr>
          <p:nvPr/>
        </p:nvPicPr>
        <p:blipFill>
          <a:blip r:embed="rId3"/>
          <a:stretch>
            <a:fillRect/>
          </a:stretch>
        </p:blipFill>
        <p:spPr>
          <a:xfrm>
            <a:off x="457200" y="1556792"/>
            <a:ext cx="8075240" cy="4896544"/>
          </a:xfrm>
          <a:prstGeom prst="rect">
            <a:avLst/>
          </a:prstGeom>
        </p:spPr>
      </p:pic>
    </p:spTree>
    <p:extLst>
      <p:ext uri="{BB962C8B-B14F-4D97-AF65-F5344CB8AC3E}">
        <p14:creationId xmlns:p14="http://schemas.microsoft.com/office/powerpoint/2010/main" val="325037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Two People</a:t>
            </a:r>
            <a:endParaRPr lang="en-US" dirty="0"/>
          </a:p>
        </p:txBody>
      </p:sp>
      <p:pic>
        <p:nvPicPr>
          <p:cNvPr id="4" name="Picture 3"/>
          <p:cNvPicPr>
            <a:picLocks noChangeAspect="1"/>
          </p:cNvPicPr>
          <p:nvPr/>
        </p:nvPicPr>
        <p:blipFill>
          <a:blip r:embed="rId3"/>
          <a:stretch>
            <a:fillRect/>
          </a:stretch>
        </p:blipFill>
        <p:spPr>
          <a:xfrm>
            <a:off x="457200" y="1417638"/>
            <a:ext cx="8229600" cy="5179714"/>
          </a:xfrm>
          <a:prstGeom prst="rect">
            <a:avLst/>
          </a:prstGeom>
        </p:spPr>
      </p:pic>
    </p:spTree>
    <p:extLst>
      <p:ext uri="{BB962C8B-B14F-4D97-AF65-F5344CB8AC3E}">
        <p14:creationId xmlns:p14="http://schemas.microsoft.com/office/powerpoint/2010/main" val="32089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HRE Newsletter, January 2019</a:t>
            </a:r>
          </a:p>
        </p:txBody>
      </p:sp>
      <p:sp>
        <p:nvSpPr>
          <p:cNvPr id="3" name="Content Placeholder 2"/>
          <p:cNvSpPr>
            <a:spLocks noGrp="1"/>
          </p:cNvSpPr>
          <p:nvPr>
            <p:ph idx="1"/>
          </p:nvPr>
        </p:nvSpPr>
        <p:spPr>
          <a:xfrm>
            <a:off x="457200" y="1772816"/>
            <a:ext cx="8229600" cy="4608512"/>
          </a:xfrm>
        </p:spPr>
        <p:txBody>
          <a:bodyPr>
            <a:normAutofit fontScale="85000" lnSpcReduction="20000"/>
          </a:bodyPr>
          <a:lstStyle/>
          <a:p>
            <a:pPr fontAlgn="base"/>
            <a:r>
              <a:rPr lang="en-US" dirty="0"/>
              <a:t>Robin </a:t>
            </a:r>
            <a:r>
              <a:rPr lang="en-US" dirty="0" err="1"/>
              <a:t>Lamacraft’s</a:t>
            </a:r>
            <a:r>
              <a:rPr lang="en-US" dirty="0"/>
              <a:t> Europe and USA Trip</a:t>
            </a:r>
          </a:p>
          <a:p>
            <a:pPr fontAlgn="base"/>
            <a:r>
              <a:rPr lang="en-US" dirty="0"/>
              <a:t>Volunteers Wanted ….</a:t>
            </a:r>
          </a:p>
          <a:p>
            <a:pPr lvl="1" fontAlgn="base"/>
            <a:r>
              <a:rPr lang="en-US" dirty="0"/>
              <a:t>PROJECT </a:t>
            </a:r>
            <a:r>
              <a:rPr lang="en-US" dirty="0" smtClean="0"/>
              <a:t>MANAGERS: The </a:t>
            </a:r>
            <a:r>
              <a:rPr lang="en-US" dirty="0"/>
              <a:t>HRE Board is looking for volunteers who have had experience in managing project development in the software industry</a:t>
            </a:r>
            <a:r>
              <a:rPr lang="en-US" dirty="0" smtClean="0"/>
              <a:t>.</a:t>
            </a:r>
          </a:p>
          <a:p>
            <a:pPr lvl="1" fontAlgn="base"/>
            <a:r>
              <a:rPr lang="en-US" dirty="0"/>
              <a:t>USER INTERFACE DESIGN </a:t>
            </a:r>
            <a:r>
              <a:rPr lang="en-US" dirty="0" smtClean="0"/>
              <a:t>CRITICS: The </a:t>
            </a:r>
            <a:r>
              <a:rPr lang="en-US" dirty="0"/>
              <a:t>HRE Board is looking for several long time TMG Users to become part of a team that reviews these designs</a:t>
            </a:r>
            <a:r>
              <a:rPr lang="en-US" b="1" dirty="0" smtClean="0"/>
              <a:t>.</a:t>
            </a:r>
            <a:endParaRPr lang="en-US" dirty="0" smtClean="0"/>
          </a:p>
          <a:p>
            <a:pPr lvl="1" fontAlgn="base"/>
            <a:r>
              <a:rPr lang="en-US" dirty="0"/>
              <a:t>USER INTERFACE JAVA </a:t>
            </a:r>
            <a:r>
              <a:rPr lang="en-US" dirty="0" smtClean="0"/>
              <a:t>IMPLEMENTERS: The </a:t>
            </a:r>
            <a:r>
              <a:rPr lang="en-US" dirty="0"/>
              <a:t>HRE Board is looking for several long experience and highly skilled Java GUI implementers who explain why a GUI concept is not possible to easily implement</a:t>
            </a:r>
            <a:r>
              <a:rPr lang="en-US" dirty="0" smtClean="0"/>
              <a:t>.</a:t>
            </a:r>
          </a:p>
          <a:p>
            <a:pPr fontAlgn="base"/>
            <a:r>
              <a:rPr lang="en-US" dirty="0"/>
              <a:t>Meet the Newsletter Team</a:t>
            </a:r>
          </a:p>
          <a:p>
            <a:pPr marL="457200" lvl="1" indent="0" fontAlgn="base">
              <a:buNone/>
            </a:pPr>
            <a:endParaRPr lang="en-US" dirty="0"/>
          </a:p>
          <a:p>
            <a:pPr lvl="1" fontAlgn="base"/>
            <a:endParaRPr lang="en-US" dirty="0"/>
          </a:p>
          <a:p>
            <a:endParaRPr lang="en-US" dirty="0"/>
          </a:p>
        </p:txBody>
      </p:sp>
    </p:spTree>
    <p:extLst>
      <p:ext uri="{BB962C8B-B14F-4D97-AF65-F5344CB8AC3E}">
        <p14:creationId xmlns:p14="http://schemas.microsoft.com/office/powerpoint/2010/main" val="735271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Two People</a:t>
            </a:r>
            <a:endParaRPr lang="en-US" dirty="0"/>
          </a:p>
        </p:txBody>
      </p:sp>
      <p:sp>
        <p:nvSpPr>
          <p:cNvPr id="5" name="TextBox 4"/>
          <p:cNvSpPr txBox="1"/>
          <p:nvPr/>
        </p:nvSpPr>
        <p:spPr>
          <a:xfrm>
            <a:off x="457200" y="1628800"/>
            <a:ext cx="8075240" cy="2031325"/>
          </a:xfrm>
          <a:prstGeom prst="rect">
            <a:avLst/>
          </a:prstGeom>
          <a:noFill/>
        </p:spPr>
        <p:txBody>
          <a:bodyPr wrap="square" rtlCol="0">
            <a:spAutoFit/>
          </a:bodyPr>
          <a:lstStyle/>
          <a:p>
            <a:r>
              <a:rPr lang="en-US" b="1" dirty="0"/>
              <a:t>Select Two Known People for Comparison</a:t>
            </a:r>
            <a:endParaRPr lang="en-US" dirty="0"/>
          </a:p>
          <a:p>
            <a:r>
              <a:rPr lang="en-US" dirty="0"/>
              <a:t>1. From the </a:t>
            </a:r>
            <a:r>
              <a:rPr lang="en-US" b="1" dirty="0"/>
              <a:t>Tools</a:t>
            </a:r>
            <a:r>
              <a:rPr lang="en-US" dirty="0"/>
              <a:t> menu, select </a:t>
            </a:r>
            <a:r>
              <a:rPr lang="en-US" b="1" dirty="0"/>
              <a:t>Merge Two People</a:t>
            </a:r>
            <a:r>
              <a:rPr lang="en-US" dirty="0"/>
              <a:t>.</a:t>
            </a:r>
          </a:p>
          <a:p>
            <a:r>
              <a:rPr lang="en-US" dirty="0"/>
              <a:t>The </a:t>
            </a:r>
            <a:r>
              <a:rPr lang="en-US" b="1" dirty="0"/>
              <a:t>Merge Two People</a:t>
            </a:r>
            <a:r>
              <a:rPr lang="en-US" dirty="0"/>
              <a:t> window will display.</a:t>
            </a:r>
          </a:p>
          <a:p>
            <a:r>
              <a:rPr lang="en-US" dirty="0"/>
              <a:t>2. Enter the </a:t>
            </a:r>
            <a:r>
              <a:rPr lang="en-US" b="1" dirty="0"/>
              <a:t>ID Numbers </a:t>
            </a:r>
            <a:r>
              <a:rPr lang="en-US" dirty="0"/>
              <a:t>of the two persons</a:t>
            </a:r>
            <a:r>
              <a:rPr lang="en-US" b="1" dirty="0"/>
              <a:t> </a:t>
            </a:r>
            <a:r>
              <a:rPr lang="en-US" dirty="0"/>
              <a:t>who are to be compared. If you </a:t>
            </a:r>
            <a:r>
              <a:rPr lang="en-US" dirty="0" err="1"/>
              <a:t>don"t</a:t>
            </a:r>
            <a:r>
              <a:rPr lang="en-US" dirty="0"/>
              <a:t> know the numbers, press &lt;F2&gt; to select them from the </a:t>
            </a:r>
            <a:r>
              <a:rPr lang="en-US" b="1" dirty="0"/>
              <a:t>Picklist</a:t>
            </a:r>
            <a:r>
              <a:rPr lang="en-US" dirty="0"/>
              <a:t>. Their records will be presented on the </a:t>
            </a:r>
            <a:r>
              <a:rPr lang="en-US" b="1" dirty="0"/>
              <a:t>Merge Two People - Split (or Combined) Display</a:t>
            </a:r>
            <a:r>
              <a:rPr lang="en-US" dirty="0"/>
              <a:t> screen.</a:t>
            </a:r>
          </a:p>
          <a:p>
            <a:endParaRPr lang="en-US" dirty="0"/>
          </a:p>
        </p:txBody>
      </p:sp>
      <p:pic>
        <p:nvPicPr>
          <p:cNvPr id="6" name="Content Placeholder 5"/>
          <p:cNvPicPr>
            <a:picLocks noGrp="1" noChangeAspect="1"/>
          </p:cNvPicPr>
          <p:nvPr>
            <p:ph idx="1"/>
          </p:nvPr>
        </p:nvPicPr>
        <p:blipFill>
          <a:blip r:embed="rId3"/>
          <a:stretch>
            <a:fillRect/>
          </a:stretch>
        </p:blipFill>
        <p:spPr>
          <a:xfrm>
            <a:off x="518655" y="3501008"/>
            <a:ext cx="8106689" cy="2965524"/>
          </a:xfrm>
          <a:prstGeom prst="rect">
            <a:avLst/>
          </a:prstGeom>
        </p:spPr>
      </p:pic>
    </p:spTree>
    <p:extLst>
      <p:ext uri="{BB962C8B-B14F-4D97-AF65-F5344CB8AC3E}">
        <p14:creationId xmlns:p14="http://schemas.microsoft.com/office/powerpoint/2010/main" val="4156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Two People</a:t>
            </a:r>
            <a:endParaRPr lang="en-US" dirty="0"/>
          </a:p>
        </p:txBody>
      </p:sp>
      <p:pic>
        <p:nvPicPr>
          <p:cNvPr id="3" name="Picture 2"/>
          <p:cNvPicPr>
            <a:picLocks noChangeAspect="1"/>
          </p:cNvPicPr>
          <p:nvPr/>
        </p:nvPicPr>
        <p:blipFill>
          <a:blip r:embed="rId3"/>
          <a:stretch>
            <a:fillRect/>
          </a:stretch>
        </p:blipFill>
        <p:spPr>
          <a:xfrm>
            <a:off x="457200" y="1304164"/>
            <a:ext cx="8229600" cy="5149171"/>
          </a:xfrm>
          <a:prstGeom prst="rect">
            <a:avLst/>
          </a:prstGeom>
        </p:spPr>
      </p:pic>
    </p:spTree>
    <p:extLst>
      <p:ext uri="{BB962C8B-B14F-4D97-AF65-F5344CB8AC3E}">
        <p14:creationId xmlns:p14="http://schemas.microsoft.com/office/powerpoint/2010/main" val="1185125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Two People</a:t>
            </a:r>
            <a:endParaRPr lang="en-US" dirty="0"/>
          </a:p>
        </p:txBody>
      </p:sp>
      <p:pic>
        <p:nvPicPr>
          <p:cNvPr id="4" name="Picture 3"/>
          <p:cNvPicPr>
            <a:picLocks noChangeAspect="1"/>
          </p:cNvPicPr>
          <p:nvPr/>
        </p:nvPicPr>
        <p:blipFill>
          <a:blip r:embed="rId3"/>
          <a:stretch>
            <a:fillRect/>
          </a:stretch>
        </p:blipFill>
        <p:spPr>
          <a:xfrm>
            <a:off x="457200" y="1772816"/>
            <a:ext cx="8229599" cy="4762500"/>
          </a:xfrm>
          <a:prstGeom prst="rect">
            <a:avLst/>
          </a:prstGeom>
        </p:spPr>
      </p:pic>
    </p:spTree>
    <p:extLst>
      <p:ext uri="{BB962C8B-B14F-4D97-AF65-F5344CB8AC3E}">
        <p14:creationId xmlns:p14="http://schemas.microsoft.com/office/powerpoint/2010/main" val="461645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Two People</a:t>
            </a:r>
            <a:endParaRPr lang="en-US" dirty="0"/>
          </a:p>
        </p:txBody>
      </p:sp>
      <p:pic>
        <p:nvPicPr>
          <p:cNvPr id="3" name="Picture 2"/>
          <p:cNvPicPr>
            <a:picLocks noChangeAspect="1"/>
          </p:cNvPicPr>
          <p:nvPr/>
        </p:nvPicPr>
        <p:blipFill>
          <a:blip r:embed="rId3"/>
          <a:stretch>
            <a:fillRect/>
          </a:stretch>
        </p:blipFill>
        <p:spPr>
          <a:xfrm>
            <a:off x="457200" y="1719146"/>
            <a:ext cx="8229600" cy="4518166"/>
          </a:xfrm>
          <a:prstGeom prst="rect">
            <a:avLst/>
          </a:prstGeom>
        </p:spPr>
      </p:pic>
    </p:spTree>
    <p:extLst>
      <p:ext uri="{BB962C8B-B14F-4D97-AF65-F5344CB8AC3E}">
        <p14:creationId xmlns:p14="http://schemas.microsoft.com/office/powerpoint/2010/main" val="3906037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US" b="1" dirty="0"/>
              <a:t>Merge Two People</a:t>
            </a:r>
            <a:endParaRPr lang="en-US" dirty="0"/>
          </a:p>
        </p:txBody>
      </p:sp>
      <p:pic>
        <p:nvPicPr>
          <p:cNvPr id="8" name="Content Placeholder 7"/>
          <p:cNvPicPr>
            <a:picLocks noGrp="1" noChangeAspect="1"/>
          </p:cNvPicPr>
          <p:nvPr>
            <p:ph idx="1"/>
          </p:nvPr>
        </p:nvPicPr>
        <p:blipFill>
          <a:blip r:embed="rId3"/>
          <a:stretch>
            <a:fillRect/>
          </a:stretch>
        </p:blipFill>
        <p:spPr>
          <a:xfrm>
            <a:off x="457200" y="1605105"/>
            <a:ext cx="8229600" cy="4516152"/>
          </a:xfrm>
          <a:prstGeom prst="rect">
            <a:avLst/>
          </a:prstGeom>
        </p:spPr>
      </p:pic>
      <p:cxnSp>
        <p:nvCxnSpPr>
          <p:cNvPr id="10" name="Straight Arrow Connector 9"/>
          <p:cNvCxnSpPr/>
          <p:nvPr/>
        </p:nvCxnSpPr>
        <p:spPr>
          <a:xfrm flipV="1">
            <a:off x="1259632" y="1916832"/>
            <a:ext cx="2880320" cy="136815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2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US" b="1" dirty="0"/>
              <a:t>Merge Two People</a:t>
            </a:r>
            <a:endParaRPr lang="en-US" dirty="0"/>
          </a:p>
        </p:txBody>
      </p:sp>
      <p:pic>
        <p:nvPicPr>
          <p:cNvPr id="4" name="Picture 3"/>
          <p:cNvPicPr>
            <a:picLocks noChangeAspect="1"/>
          </p:cNvPicPr>
          <p:nvPr/>
        </p:nvPicPr>
        <p:blipFill>
          <a:blip r:embed="rId3"/>
          <a:stretch>
            <a:fillRect/>
          </a:stretch>
        </p:blipFill>
        <p:spPr>
          <a:xfrm>
            <a:off x="457200" y="1420652"/>
            <a:ext cx="8219256" cy="5032684"/>
          </a:xfrm>
          <a:prstGeom prst="rect">
            <a:avLst/>
          </a:prstGeom>
        </p:spPr>
      </p:pic>
    </p:spTree>
    <p:extLst>
      <p:ext uri="{BB962C8B-B14F-4D97-AF65-F5344CB8AC3E}">
        <p14:creationId xmlns:p14="http://schemas.microsoft.com/office/powerpoint/2010/main" val="193844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US" b="1" dirty="0"/>
              <a:t>Merge Two People</a:t>
            </a:r>
            <a:endParaRPr lang="en-US" dirty="0"/>
          </a:p>
        </p:txBody>
      </p:sp>
      <p:pic>
        <p:nvPicPr>
          <p:cNvPr id="3" name="Picture 2"/>
          <p:cNvPicPr>
            <a:picLocks noChangeAspect="1"/>
          </p:cNvPicPr>
          <p:nvPr/>
        </p:nvPicPr>
        <p:blipFill>
          <a:blip r:embed="rId3"/>
          <a:stretch>
            <a:fillRect/>
          </a:stretch>
        </p:blipFill>
        <p:spPr>
          <a:xfrm>
            <a:off x="457200" y="2176462"/>
            <a:ext cx="8219256" cy="3412778"/>
          </a:xfrm>
          <a:prstGeom prst="rect">
            <a:avLst/>
          </a:prstGeom>
        </p:spPr>
      </p:pic>
      <p:sp>
        <p:nvSpPr>
          <p:cNvPr id="5" name="Up Arrow 4"/>
          <p:cNvSpPr/>
          <p:nvPr/>
        </p:nvSpPr>
        <p:spPr>
          <a:xfrm>
            <a:off x="251520" y="5383350"/>
            <a:ext cx="1080120"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95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Tags/Citations</a:t>
            </a:r>
            <a:endParaRPr lang="en-US" dirty="0"/>
          </a:p>
        </p:txBody>
      </p:sp>
      <p:sp>
        <p:nvSpPr>
          <p:cNvPr id="3" name="Content Placeholder 2"/>
          <p:cNvSpPr>
            <a:spLocks noGrp="1"/>
          </p:cNvSpPr>
          <p:nvPr>
            <p:ph idx="1"/>
          </p:nvPr>
        </p:nvSpPr>
        <p:spPr/>
        <p:txBody>
          <a:bodyPr/>
          <a:lstStyle/>
          <a:p>
            <a:pPr marL="0" indent="0">
              <a:buNone/>
            </a:pPr>
            <a:r>
              <a:rPr lang="en-US" dirty="0" smtClean="0"/>
              <a:t>There is NO function to merge tags or citations in either TMG or TMGU. </a:t>
            </a:r>
          </a:p>
          <a:p>
            <a:pPr marL="0" indent="0">
              <a:buNone/>
            </a:pPr>
            <a:r>
              <a:rPr lang="en-US" dirty="0" smtClean="0"/>
              <a:t>So if you need to combine two tags, i.e. two birth tags from two merged duplicates, it has to be done manually. Don’t forget the F3: Repeat  </a:t>
            </a:r>
            <a:r>
              <a:rPr lang="en-US" dirty="0"/>
              <a:t>previous entry in this field (in data entry fields) </a:t>
            </a:r>
          </a:p>
        </p:txBody>
      </p:sp>
    </p:spTree>
    <p:extLst>
      <p:ext uri="{BB962C8B-B14F-4D97-AF65-F5344CB8AC3E}">
        <p14:creationId xmlns:p14="http://schemas.microsoft.com/office/powerpoint/2010/main" val="1130190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a:t>
            </a:r>
            <a:r>
              <a:rPr lang="en-US" b="1" dirty="0" smtClean="0"/>
              <a:t>Projects</a:t>
            </a:r>
            <a:endParaRPr lang="en-US" dirty="0"/>
          </a:p>
        </p:txBody>
      </p:sp>
      <p:pic>
        <p:nvPicPr>
          <p:cNvPr id="8" name="Picture 7"/>
          <p:cNvPicPr>
            <a:picLocks noChangeAspect="1"/>
          </p:cNvPicPr>
          <p:nvPr/>
        </p:nvPicPr>
        <p:blipFill>
          <a:blip r:embed="rId3"/>
          <a:stretch>
            <a:fillRect/>
          </a:stretch>
        </p:blipFill>
        <p:spPr>
          <a:xfrm>
            <a:off x="457200" y="1417638"/>
            <a:ext cx="8229600" cy="5191125"/>
          </a:xfrm>
          <a:prstGeom prst="rect">
            <a:avLst/>
          </a:prstGeom>
        </p:spPr>
      </p:pic>
    </p:spTree>
    <p:extLst>
      <p:ext uri="{BB962C8B-B14F-4D97-AF65-F5344CB8AC3E}">
        <p14:creationId xmlns:p14="http://schemas.microsoft.com/office/powerpoint/2010/main" val="1000058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a:t>
            </a:r>
            <a:r>
              <a:rPr lang="en-US" b="1" dirty="0" smtClean="0"/>
              <a:t>Projects</a:t>
            </a:r>
            <a:endParaRPr lang="en-US" dirty="0"/>
          </a:p>
        </p:txBody>
      </p:sp>
      <p:pic>
        <p:nvPicPr>
          <p:cNvPr id="5" name="Content Placeholder 4"/>
          <p:cNvPicPr>
            <a:picLocks noGrp="1" noChangeAspect="1"/>
          </p:cNvPicPr>
          <p:nvPr>
            <p:ph idx="1"/>
          </p:nvPr>
        </p:nvPicPr>
        <p:blipFill>
          <a:blip r:embed="rId2"/>
          <a:stretch>
            <a:fillRect/>
          </a:stretch>
        </p:blipFill>
        <p:spPr>
          <a:xfrm>
            <a:off x="5355189" y="1628800"/>
            <a:ext cx="3331611" cy="4525963"/>
          </a:xfrm>
          <a:prstGeom prst="rect">
            <a:avLst/>
          </a:prstGeom>
        </p:spPr>
      </p:pic>
      <p:sp>
        <p:nvSpPr>
          <p:cNvPr id="6" name="Right Arrow 5"/>
          <p:cNvSpPr/>
          <p:nvPr/>
        </p:nvSpPr>
        <p:spPr>
          <a:xfrm>
            <a:off x="4427984" y="2708920"/>
            <a:ext cx="1080120" cy="577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238" y="2348880"/>
            <a:ext cx="4186808" cy="3785652"/>
          </a:xfrm>
          <a:prstGeom prst="rect">
            <a:avLst/>
          </a:prstGeom>
          <a:noFill/>
        </p:spPr>
        <p:txBody>
          <a:bodyPr wrap="square" rtlCol="0">
            <a:spAutoFit/>
          </a:bodyPr>
          <a:lstStyle/>
          <a:p>
            <a:r>
              <a:rPr lang="en-US" sz="2400" dirty="0" smtClean="0"/>
              <a:t>Under the File tab</a:t>
            </a:r>
            <a:r>
              <a:rPr lang="en-US" sz="2400" dirty="0"/>
              <a:t>, select  </a:t>
            </a:r>
            <a:r>
              <a:rPr lang="en-US" sz="2400" b="1" dirty="0" smtClean="0"/>
              <a:t>Merge Projects.</a:t>
            </a:r>
          </a:p>
          <a:p>
            <a:endParaRPr lang="en-US" sz="2400" b="1" dirty="0"/>
          </a:p>
          <a:p>
            <a:endParaRPr lang="en-US" sz="2400" b="1" dirty="0"/>
          </a:p>
          <a:p>
            <a:r>
              <a:rPr lang="en-US" sz="2400" b="1" dirty="0" smtClean="0"/>
              <a:t>Warning</a:t>
            </a:r>
            <a:r>
              <a:rPr lang="en-US" sz="2400" b="1" dirty="0"/>
              <a:t>:</a:t>
            </a:r>
            <a:r>
              <a:rPr lang="en-US" sz="2400" dirty="0"/>
              <a:t> You cannot merge two projects if both are not the current structural version. Any older project must be updated to the current version of TMG before you merge the projects.</a:t>
            </a:r>
            <a:endParaRPr lang="en-US" sz="2400" b="1" dirty="0"/>
          </a:p>
        </p:txBody>
      </p:sp>
    </p:spTree>
    <p:extLst>
      <p:ext uri="{BB962C8B-B14F-4D97-AF65-F5344CB8AC3E}">
        <p14:creationId xmlns:p14="http://schemas.microsoft.com/office/powerpoint/2010/main" val="368471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CA" dirty="0" smtClean="0"/>
              <a:t>Social </a:t>
            </a:r>
            <a:r>
              <a:rPr lang="en-CA" dirty="0"/>
              <a:t>M</a:t>
            </a:r>
            <a:r>
              <a:rPr lang="en-CA" dirty="0" smtClean="0"/>
              <a:t>edia Update</a:t>
            </a:r>
            <a:endParaRPr lang="en-CA" dirty="0"/>
          </a:p>
        </p:txBody>
      </p:sp>
      <p:sp>
        <p:nvSpPr>
          <p:cNvPr id="3" name="Content Placeholder 2"/>
          <p:cNvSpPr>
            <a:spLocks noGrp="1"/>
          </p:cNvSpPr>
          <p:nvPr>
            <p:ph idx="1"/>
          </p:nvPr>
        </p:nvSpPr>
        <p:spPr>
          <a:xfrm>
            <a:off x="457200" y="1628800"/>
            <a:ext cx="8229600" cy="4824536"/>
          </a:xfrm>
        </p:spPr>
        <p:txBody>
          <a:bodyPr>
            <a:normAutofit fontScale="70000" lnSpcReduction="20000"/>
          </a:bodyPr>
          <a:lstStyle/>
          <a:p>
            <a:pPr marL="0" indent="0">
              <a:buNone/>
            </a:pPr>
            <a:r>
              <a:rPr lang="en-CA" sz="2800" b="1" dirty="0" smtClean="0"/>
              <a:t>TMG-REFUGEES:</a:t>
            </a:r>
            <a:endParaRPr lang="en-CA" sz="2800" dirty="0"/>
          </a:p>
          <a:p>
            <a:pPr marL="0" indent="0">
              <a:buNone/>
            </a:pPr>
            <a:r>
              <a:rPr lang="en-CA" sz="2900" dirty="0" smtClean="0">
                <a:hlinkClick r:id="rId3"/>
              </a:rPr>
              <a:t>https</a:t>
            </a:r>
            <a:r>
              <a:rPr lang="en-CA" sz="2900" dirty="0">
                <a:hlinkClick r:id="rId3"/>
              </a:rPr>
              <a:t>://lists.rootsweb.ancestry.com/hyperkitty/list/tmg-refugees@rootsweb.com</a:t>
            </a:r>
            <a:r>
              <a:rPr lang="en-CA" sz="2900" dirty="0" smtClean="0"/>
              <a:t>/</a:t>
            </a:r>
          </a:p>
          <a:p>
            <a:pPr marL="0" indent="0">
              <a:buNone/>
            </a:pPr>
            <a:r>
              <a:rPr lang="en-CA" sz="2800" dirty="0" smtClean="0"/>
              <a:t>Website: </a:t>
            </a:r>
            <a:r>
              <a:rPr lang="en-CA" sz="2800" dirty="0" smtClean="0">
                <a:hlinkClick r:id="rId4"/>
              </a:rPr>
              <a:t>https://sites.google.com/site/tmgrefugees</a:t>
            </a:r>
            <a:endParaRPr lang="en-CA" sz="2800" dirty="0" smtClean="0"/>
          </a:p>
          <a:p>
            <a:pPr marL="0" indent="0">
              <a:buNone/>
            </a:pPr>
            <a:r>
              <a:rPr lang="en-CA" sz="2800" dirty="0"/>
              <a:t>	</a:t>
            </a:r>
            <a:r>
              <a:rPr lang="en-CA" sz="2800" dirty="0" smtClean="0"/>
              <a:t>-4 recent threads on </a:t>
            </a:r>
            <a:r>
              <a:rPr lang="en-CA" sz="2800" smtClean="0"/>
              <a:t>the future of HRE</a:t>
            </a:r>
            <a:r>
              <a:rPr lang="en-CA" sz="2800" dirty="0" smtClean="0"/>
              <a:t/>
            </a:r>
            <a:br>
              <a:rPr lang="en-CA" sz="2800" dirty="0" smtClean="0"/>
            </a:br>
            <a:endParaRPr lang="en-CA" sz="2800" dirty="0" smtClean="0"/>
          </a:p>
          <a:p>
            <a:pPr marL="0" indent="0">
              <a:buNone/>
            </a:pPr>
            <a:r>
              <a:rPr lang="en-CA" sz="2800" b="1" dirty="0" smtClean="0"/>
              <a:t>TMG Facebook Page</a:t>
            </a:r>
            <a:r>
              <a:rPr lang="en-CA" sz="2800" dirty="0" smtClean="0"/>
              <a:t>: Four posts in January plus several replies</a:t>
            </a:r>
          </a:p>
          <a:p>
            <a:pPr marL="0" indent="0">
              <a:buNone/>
            </a:pPr>
            <a:r>
              <a:rPr lang="en-CA" sz="2800" dirty="0" smtClean="0">
                <a:hlinkClick r:id="rId5"/>
              </a:rPr>
              <a:t>https</a:t>
            </a:r>
            <a:r>
              <a:rPr lang="en-CA" sz="2800" dirty="0">
                <a:hlinkClick r:id="rId5"/>
              </a:rPr>
              <a:t>://www.facebook.com/groups/themastergenealogist</a:t>
            </a:r>
            <a:r>
              <a:rPr lang="en-CA" sz="2800" dirty="0" smtClean="0">
                <a:hlinkClick r:id="rId5"/>
              </a:rPr>
              <a:t>/</a:t>
            </a:r>
            <a:endParaRPr lang="en-CA" sz="2800" dirty="0" smtClean="0"/>
          </a:p>
          <a:p>
            <a:pPr marL="0" indent="0">
              <a:buNone/>
            </a:pPr>
            <a:endParaRPr lang="en-CA" sz="2800" dirty="0" smtClean="0"/>
          </a:p>
          <a:p>
            <a:pPr marL="0" indent="0">
              <a:buNone/>
            </a:pPr>
            <a:r>
              <a:rPr lang="en-CA" sz="2800" b="1" dirty="0" smtClean="0"/>
              <a:t>TMG </a:t>
            </a:r>
            <a:r>
              <a:rPr lang="en-CA" sz="2800" b="1" dirty="0"/>
              <a:t>Mailing List </a:t>
            </a:r>
            <a:r>
              <a:rPr lang="en-CA" sz="2900" dirty="0" smtClean="0">
                <a:hlinkClick r:id="rId6"/>
              </a:rPr>
              <a:t>https</a:t>
            </a:r>
            <a:r>
              <a:rPr lang="en-CA" sz="2900" dirty="0">
                <a:hlinkClick r:id="rId6"/>
              </a:rPr>
              <a:t>://lists.rootsweb.ancestry.com/hyperkitty/list/tmg@rootsweb.com</a:t>
            </a:r>
            <a:r>
              <a:rPr lang="en-CA" sz="2900" dirty="0" smtClean="0">
                <a:hlinkClick r:id="rId6"/>
              </a:rPr>
              <a:t>/</a:t>
            </a:r>
            <a:endParaRPr lang="en-CA" sz="2900" dirty="0" smtClean="0"/>
          </a:p>
          <a:p>
            <a:pPr marL="0" indent="0">
              <a:buNone/>
            </a:pPr>
            <a:r>
              <a:rPr lang="en-CA" sz="2800" dirty="0"/>
              <a:t>	</a:t>
            </a:r>
            <a:r>
              <a:rPr lang="en-CA" sz="2800" dirty="0" smtClean="0"/>
              <a:t>-</a:t>
            </a:r>
            <a:r>
              <a:rPr lang="en-US" sz="2800" dirty="0" smtClean="0"/>
              <a:t>38 threads in January and still very active</a:t>
            </a:r>
          </a:p>
          <a:p>
            <a:pPr marL="0" indent="0">
              <a:buNone/>
            </a:pPr>
            <a:endParaRPr lang="en-US" sz="2800" dirty="0"/>
          </a:p>
          <a:p>
            <a:pPr marL="0" indent="0">
              <a:buNone/>
            </a:pPr>
            <a:r>
              <a:rPr lang="en-CA" sz="2800" b="1" dirty="0" smtClean="0"/>
              <a:t>Wholly Genes Forum</a:t>
            </a:r>
          </a:p>
          <a:p>
            <a:pPr marL="0" indent="0">
              <a:buNone/>
            </a:pPr>
            <a:r>
              <a:rPr lang="en-US" sz="2800" dirty="0">
                <a:hlinkClick r:id="rId7"/>
              </a:rPr>
              <a:t>http://www.whollygenes.com/forums201/index.php</a:t>
            </a:r>
            <a:r>
              <a:rPr lang="en-US" sz="2800" dirty="0"/>
              <a:t/>
            </a:r>
            <a:br>
              <a:rPr lang="en-US" sz="2800" dirty="0"/>
            </a:br>
            <a:r>
              <a:rPr lang="en-US" sz="2800" dirty="0" smtClean="0"/>
              <a:t>	</a:t>
            </a:r>
            <a:r>
              <a:rPr lang="en-CA" sz="2800" dirty="0"/>
              <a:t> </a:t>
            </a:r>
            <a:r>
              <a:rPr lang="en-CA" sz="2800" dirty="0" smtClean="0"/>
              <a:t>-</a:t>
            </a:r>
            <a:r>
              <a:rPr lang="en-US" sz="2800" dirty="0" smtClean="0"/>
              <a:t>4 </a:t>
            </a:r>
            <a:r>
              <a:rPr lang="en-US" sz="2800" dirty="0"/>
              <a:t>discussions in </a:t>
            </a:r>
            <a:r>
              <a:rPr lang="en-US" sz="2800" dirty="0" smtClean="0"/>
              <a:t>January with 26 replies</a:t>
            </a:r>
            <a:endParaRPr lang="en-CA" sz="2800" dirty="0" smtClean="0"/>
          </a:p>
          <a:p>
            <a:pPr lvl="1" fontAlgn="b"/>
            <a:endParaRPr lang="en-US" dirty="0"/>
          </a:p>
          <a:p>
            <a:pPr lvl="1" fontAlgn="b"/>
            <a:endParaRPr lang="en-US" dirty="0"/>
          </a:p>
          <a:p>
            <a:pPr lvl="1" fontAlgn="b"/>
            <a:endParaRPr lang="en-US" dirty="0"/>
          </a:p>
          <a:p>
            <a:endParaRPr lang="en-CA" dirty="0"/>
          </a:p>
        </p:txBody>
      </p:sp>
    </p:spTree>
    <p:extLst>
      <p:ext uri="{BB962C8B-B14F-4D97-AF65-F5344CB8AC3E}">
        <p14:creationId xmlns:p14="http://schemas.microsoft.com/office/powerpoint/2010/main" val="2442686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Projects</a:t>
            </a:r>
            <a:endParaRPr lang="en-US" dirty="0"/>
          </a:p>
        </p:txBody>
      </p:sp>
      <p:sp>
        <p:nvSpPr>
          <p:cNvPr id="7" name="TextBox 6"/>
          <p:cNvSpPr txBox="1"/>
          <p:nvPr/>
        </p:nvSpPr>
        <p:spPr>
          <a:xfrm>
            <a:off x="539552" y="5085184"/>
            <a:ext cx="8147248" cy="1477328"/>
          </a:xfrm>
          <a:prstGeom prst="rect">
            <a:avLst/>
          </a:prstGeom>
          <a:noFill/>
        </p:spPr>
        <p:txBody>
          <a:bodyPr wrap="square" rtlCol="0">
            <a:spAutoFit/>
          </a:bodyPr>
          <a:lstStyle/>
          <a:p>
            <a:r>
              <a:rPr lang="en-US" b="1" dirty="0"/>
              <a:t>NOTE:</a:t>
            </a:r>
            <a:r>
              <a:rPr lang="en-US" dirty="0"/>
              <a:t> If you import </a:t>
            </a:r>
            <a:r>
              <a:rPr lang="en-US" b="1" dirty="0"/>
              <a:t>B to A</a:t>
            </a:r>
            <a:r>
              <a:rPr lang="en-US" dirty="0"/>
              <a:t>, A will contain both projects and B will remain the same as it was before the merge. </a:t>
            </a:r>
            <a:r>
              <a:rPr lang="en-US" dirty="0" smtClean="0"/>
              <a:t>The </a:t>
            </a:r>
            <a:r>
              <a:rPr lang="en-US" dirty="0"/>
              <a:t>data set numbers for individuals in A will stay the same and the data sets in B will be appended to the end of A, their numbers changing accordingly. For example, if A has two data sets, individual 1:1 in B will become 3:1 in the newly merged A. </a:t>
            </a:r>
            <a:endParaRPr lang="en-US" dirty="0">
              <a:effectLst/>
            </a:endParaRPr>
          </a:p>
        </p:txBody>
      </p:sp>
      <p:pic>
        <p:nvPicPr>
          <p:cNvPr id="4" name="Picture 3"/>
          <p:cNvPicPr>
            <a:picLocks noChangeAspect="1"/>
          </p:cNvPicPr>
          <p:nvPr/>
        </p:nvPicPr>
        <p:blipFill>
          <a:blip r:embed="rId3"/>
          <a:stretch>
            <a:fillRect/>
          </a:stretch>
        </p:blipFill>
        <p:spPr>
          <a:xfrm>
            <a:off x="539552" y="1411035"/>
            <a:ext cx="8147248" cy="3458125"/>
          </a:xfrm>
          <a:prstGeom prst="rect">
            <a:avLst/>
          </a:prstGeom>
        </p:spPr>
      </p:pic>
    </p:spTree>
    <p:extLst>
      <p:ext uri="{BB962C8B-B14F-4D97-AF65-F5344CB8AC3E}">
        <p14:creationId xmlns:p14="http://schemas.microsoft.com/office/powerpoint/2010/main" val="1978686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Projects</a:t>
            </a:r>
            <a:endParaRPr lang="en-US" dirty="0"/>
          </a:p>
        </p:txBody>
      </p:sp>
      <p:pic>
        <p:nvPicPr>
          <p:cNvPr id="3" name="Picture 2"/>
          <p:cNvPicPr>
            <a:picLocks noChangeAspect="1"/>
          </p:cNvPicPr>
          <p:nvPr/>
        </p:nvPicPr>
        <p:blipFill>
          <a:blip r:embed="rId3"/>
          <a:stretch>
            <a:fillRect/>
          </a:stretch>
        </p:blipFill>
        <p:spPr>
          <a:xfrm>
            <a:off x="457200" y="1844824"/>
            <a:ext cx="8229600" cy="2520280"/>
          </a:xfrm>
          <a:prstGeom prst="rect">
            <a:avLst/>
          </a:prstGeom>
        </p:spPr>
      </p:pic>
      <p:sp>
        <p:nvSpPr>
          <p:cNvPr id="5" name="TextBox 4"/>
          <p:cNvSpPr txBox="1"/>
          <p:nvPr/>
        </p:nvSpPr>
        <p:spPr>
          <a:xfrm>
            <a:off x="457200" y="5229200"/>
            <a:ext cx="8229600" cy="1154162"/>
          </a:xfrm>
          <a:prstGeom prst="rect">
            <a:avLst/>
          </a:prstGeom>
          <a:noFill/>
        </p:spPr>
        <p:txBody>
          <a:bodyPr wrap="square" rtlCol="0">
            <a:spAutoFit/>
          </a:bodyPr>
          <a:lstStyle/>
          <a:p>
            <a:r>
              <a:rPr lang="en-US" sz="2300" dirty="0"/>
              <a:t>It is important to check the contents of Project A before deleting Project B to be certain everything is to your satisfaction. If it is not, you can delete the newly imported data sets in A and try again.</a:t>
            </a:r>
          </a:p>
        </p:txBody>
      </p:sp>
    </p:spTree>
    <p:extLst>
      <p:ext uri="{BB962C8B-B14F-4D97-AF65-F5344CB8AC3E}">
        <p14:creationId xmlns:p14="http://schemas.microsoft.com/office/powerpoint/2010/main" val="2040057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Merge Data Sets</a:t>
            </a:r>
            <a:endParaRPr lang="en-US" dirty="0"/>
          </a:p>
        </p:txBody>
      </p:sp>
      <p:pic>
        <p:nvPicPr>
          <p:cNvPr id="5" name="Content Placeholder 4"/>
          <p:cNvPicPr>
            <a:picLocks noGrp="1" noChangeAspect="1"/>
          </p:cNvPicPr>
          <p:nvPr>
            <p:ph idx="1"/>
          </p:nvPr>
        </p:nvPicPr>
        <p:blipFill>
          <a:blip r:embed="rId2"/>
          <a:stretch>
            <a:fillRect/>
          </a:stretch>
        </p:blipFill>
        <p:spPr>
          <a:xfrm>
            <a:off x="5355189" y="1628800"/>
            <a:ext cx="3331611" cy="4525963"/>
          </a:xfrm>
          <a:prstGeom prst="rect">
            <a:avLst/>
          </a:prstGeom>
        </p:spPr>
      </p:pic>
      <p:sp>
        <p:nvSpPr>
          <p:cNvPr id="6" name="Right Arrow 5"/>
          <p:cNvSpPr/>
          <p:nvPr/>
        </p:nvSpPr>
        <p:spPr>
          <a:xfrm>
            <a:off x="4475558" y="3212977"/>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1600" y="2924944"/>
            <a:ext cx="3487954" cy="830997"/>
          </a:xfrm>
          <a:prstGeom prst="rect">
            <a:avLst/>
          </a:prstGeom>
          <a:noFill/>
        </p:spPr>
        <p:txBody>
          <a:bodyPr wrap="square" rtlCol="0">
            <a:spAutoFit/>
          </a:bodyPr>
          <a:lstStyle/>
          <a:p>
            <a:r>
              <a:rPr lang="en-US" sz="2400" dirty="0" smtClean="0"/>
              <a:t>Under the File tab</a:t>
            </a:r>
            <a:r>
              <a:rPr lang="en-US" sz="2400" dirty="0"/>
              <a:t>, select  </a:t>
            </a:r>
            <a:r>
              <a:rPr lang="en-US" sz="2400" b="1" dirty="0" smtClean="0"/>
              <a:t>Data Set Manager</a:t>
            </a:r>
          </a:p>
        </p:txBody>
      </p:sp>
    </p:spTree>
    <p:extLst>
      <p:ext uri="{BB962C8B-B14F-4D97-AF65-F5344CB8AC3E}">
        <p14:creationId xmlns:p14="http://schemas.microsoft.com/office/powerpoint/2010/main" val="1598983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90851" y="1417638"/>
            <a:ext cx="5495949" cy="5179714"/>
          </a:xfrm>
          <a:prstGeom prst="rect">
            <a:avLst/>
          </a:prstGeom>
        </p:spPr>
      </p:pic>
      <p:sp>
        <p:nvSpPr>
          <p:cNvPr id="2" name="Title 1"/>
          <p:cNvSpPr>
            <a:spLocks noGrp="1"/>
          </p:cNvSpPr>
          <p:nvPr>
            <p:ph type="title"/>
          </p:nvPr>
        </p:nvSpPr>
        <p:spPr/>
        <p:txBody>
          <a:bodyPr/>
          <a:lstStyle/>
          <a:p>
            <a:r>
              <a:rPr lang="en-US" b="1" dirty="0"/>
              <a:t>Merge Data Sets</a:t>
            </a:r>
            <a:endParaRPr lang="en-US" dirty="0"/>
          </a:p>
        </p:txBody>
      </p:sp>
      <p:sp>
        <p:nvSpPr>
          <p:cNvPr id="6" name="Right Arrow 5"/>
          <p:cNvSpPr/>
          <p:nvPr/>
        </p:nvSpPr>
        <p:spPr>
          <a:xfrm>
            <a:off x="6732240" y="3933056"/>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43608" y="3070701"/>
            <a:ext cx="1800200" cy="923330"/>
          </a:xfrm>
          <a:prstGeom prst="rect">
            <a:avLst/>
          </a:prstGeom>
          <a:noFill/>
        </p:spPr>
        <p:txBody>
          <a:bodyPr wrap="square" rtlCol="0">
            <a:spAutoFit/>
          </a:bodyPr>
          <a:lstStyle/>
          <a:p>
            <a:r>
              <a:rPr lang="en-US" dirty="0"/>
              <a:t>From the </a:t>
            </a:r>
            <a:r>
              <a:rPr lang="en-US" b="1" dirty="0"/>
              <a:t>Data Set Manager,</a:t>
            </a:r>
            <a:r>
              <a:rPr lang="en-US" dirty="0"/>
              <a:t> click on [Merge].</a:t>
            </a:r>
            <a:endParaRPr lang="en-US" b="1" dirty="0"/>
          </a:p>
        </p:txBody>
      </p:sp>
    </p:spTree>
    <p:extLst>
      <p:ext uri="{BB962C8B-B14F-4D97-AF65-F5344CB8AC3E}">
        <p14:creationId xmlns:p14="http://schemas.microsoft.com/office/powerpoint/2010/main" val="356967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3933056"/>
            <a:ext cx="8229600" cy="2543175"/>
          </a:xfrm>
          <a:prstGeom prst="rect">
            <a:avLst/>
          </a:prstGeom>
        </p:spPr>
      </p:pic>
      <p:sp>
        <p:nvSpPr>
          <p:cNvPr id="3" name="Content Placeholder 2"/>
          <p:cNvSpPr>
            <a:spLocks noGrp="1"/>
          </p:cNvSpPr>
          <p:nvPr>
            <p:ph idx="1"/>
          </p:nvPr>
        </p:nvSpPr>
        <p:spPr>
          <a:xfrm>
            <a:off x="457200" y="1417638"/>
            <a:ext cx="8229600" cy="2443411"/>
          </a:xfrm>
        </p:spPr>
        <p:txBody>
          <a:bodyPr>
            <a:normAutofit fontScale="62500" lnSpcReduction="20000"/>
          </a:bodyPr>
          <a:lstStyle/>
          <a:p>
            <a:pPr marL="0" indent="0">
              <a:spcBef>
                <a:spcPts val="0"/>
              </a:spcBef>
              <a:spcAft>
                <a:spcPts val="1200"/>
              </a:spcAft>
              <a:buNone/>
            </a:pPr>
            <a:r>
              <a:rPr lang="en-US" dirty="0" smtClean="0"/>
              <a:t>Click </a:t>
            </a:r>
            <a:r>
              <a:rPr lang="en-US" dirty="0"/>
              <a:t>on the down arrow next to </a:t>
            </a:r>
            <a:r>
              <a:rPr lang="en-US" b="1" dirty="0"/>
              <a:t>Data Set A</a:t>
            </a:r>
            <a:r>
              <a:rPr lang="en-US" dirty="0"/>
              <a:t> and select the first data set to merge if the pre-selected one is incorrect. Then do the same thing for </a:t>
            </a:r>
            <a:r>
              <a:rPr lang="en-US" b="1" dirty="0"/>
              <a:t>Data Set B</a:t>
            </a:r>
            <a:r>
              <a:rPr lang="en-US" dirty="0" smtClean="0"/>
              <a:t>.</a:t>
            </a:r>
          </a:p>
          <a:p>
            <a:pPr marL="0" indent="0">
              <a:spcBef>
                <a:spcPts val="0"/>
              </a:spcBef>
              <a:spcAft>
                <a:spcPts val="1200"/>
              </a:spcAft>
              <a:buNone/>
            </a:pPr>
            <a:r>
              <a:rPr lang="en-US" dirty="0" smtClean="0"/>
              <a:t>Click </a:t>
            </a:r>
            <a:r>
              <a:rPr lang="en-US" dirty="0"/>
              <a:t>on the radio button next to </a:t>
            </a:r>
            <a:r>
              <a:rPr lang="en-US" b="1" dirty="0"/>
              <a:t>Merge B to A</a:t>
            </a:r>
            <a:r>
              <a:rPr lang="en-US" dirty="0"/>
              <a:t> or </a:t>
            </a:r>
            <a:r>
              <a:rPr lang="en-US" b="1" dirty="0"/>
              <a:t>Merge A to B</a:t>
            </a:r>
            <a:r>
              <a:rPr lang="en-US" dirty="0" smtClean="0"/>
              <a:t>. </a:t>
            </a:r>
            <a:r>
              <a:rPr lang="en-US" dirty="0"/>
              <a:t>Click [OK].</a:t>
            </a:r>
          </a:p>
          <a:p>
            <a:pPr marL="0" indent="0">
              <a:spcBef>
                <a:spcPts val="0"/>
              </a:spcBef>
              <a:buNone/>
            </a:pPr>
            <a:r>
              <a:rPr lang="en-US" b="1" dirty="0" smtClean="0"/>
              <a:t>NOTE</a:t>
            </a:r>
            <a:r>
              <a:rPr lang="en-US" b="1" dirty="0"/>
              <a:t>:</a:t>
            </a:r>
            <a:r>
              <a:rPr lang="en-US" dirty="0"/>
              <a:t> If you merge </a:t>
            </a:r>
            <a:r>
              <a:rPr lang="en-US" b="1" dirty="0"/>
              <a:t>B to A</a:t>
            </a:r>
            <a:r>
              <a:rPr lang="en-US" dirty="0"/>
              <a:t>, A will contain both data sets and B will remain the same as it was before the merge. The </a:t>
            </a:r>
            <a:r>
              <a:rPr lang="en-US" b="1" dirty="0"/>
              <a:t>ID Numbers </a:t>
            </a:r>
            <a:r>
              <a:rPr lang="en-US" dirty="0"/>
              <a:t>for individuals in A will stay the same and the individuals in B will be appended to the end of A. If you merge </a:t>
            </a:r>
            <a:r>
              <a:rPr lang="en-US" b="1" dirty="0"/>
              <a:t>A to B</a:t>
            </a:r>
            <a:r>
              <a:rPr lang="en-US" dirty="0"/>
              <a:t>, B will contain all the data and A will remain the same, etc</a:t>
            </a:r>
            <a:r>
              <a:rPr lang="en-US" dirty="0" smtClean="0"/>
              <a:t>.</a:t>
            </a:r>
            <a:endParaRPr lang="en-US" dirty="0"/>
          </a:p>
        </p:txBody>
      </p:sp>
      <p:sp>
        <p:nvSpPr>
          <p:cNvPr id="2" name="Title 1"/>
          <p:cNvSpPr>
            <a:spLocks noGrp="1"/>
          </p:cNvSpPr>
          <p:nvPr>
            <p:ph type="title"/>
          </p:nvPr>
        </p:nvSpPr>
        <p:spPr/>
        <p:txBody>
          <a:bodyPr/>
          <a:lstStyle/>
          <a:p>
            <a:r>
              <a:rPr lang="en-US" b="1" dirty="0"/>
              <a:t>Merge Data Sets</a:t>
            </a:r>
            <a:endParaRPr lang="en-US" dirty="0"/>
          </a:p>
        </p:txBody>
      </p:sp>
    </p:spTree>
    <p:extLst>
      <p:ext uri="{BB962C8B-B14F-4D97-AF65-F5344CB8AC3E}">
        <p14:creationId xmlns:p14="http://schemas.microsoft.com/office/powerpoint/2010/main" val="4229768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448862" cy="1858217"/>
          </a:xfrm>
        </p:spPr>
        <p:txBody>
          <a:bodyPr>
            <a:normAutofit/>
          </a:bodyPr>
          <a:lstStyle/>
          <a:p>
            <a:r>
              <a:rPr lang="en-CA" b="1" dirty="0" smtClean="0">
                <a:latin typeface="+mn-lt"/>
              </a:rPr>
              <a:t>Genealogy: Back To Basics</a:t>
            </a:r>
            <a:endParaRPr lang="en-CA" b="1" dirty="0">
              <a:latin typeface="+mn-lt"/>
            </a:endParaRPr>
          </a:p>
        </p:txBody>
      </p:sp>
      <p:sp>
        <p:nvSpPr>
          <p:cNvPr id="3" name="Content Placeholder 2"/>
          <p:cNvSpPr>
            <a:spLocks noGrp="1"/>
          </p:cNvSpPr>
          <p:nvPr>
            <p:ph idx="1"/>
          </p:nvPr>
        </p:nvSpPr>
        <p:spPr>
          <a:xfrm>
            <a:off x="457200" y="2226469"/>
            <a:ext cx="8229600" cy="4154859"/>
          </a:xfrm>
        </p:spPr>
        <p:txBody>
          <a:bodyPr>
            <a:noAutofit/>
          </a:bodyPr>
          <a:lstStyle/>
          <a:p>
            <a:pPr marL="0" indent="0" algn="ctr">
              <a:spcBef>
                <a:spcPts val="1200"/>
              </a:spcBef>
              <a:buNone/>
            </a:pPr>
            <a:r>
              <a:rPr lang="en-CA" sz="2400" dirty="0" smtClean="0"/>
              <a:t>A basic level genealogy lecture followed by a Q&amp;A session.</a:t>
            </a:r>
            <a:endParaRPr lang="en-US" sz="2400" dirty="0" smtClean="0"/>
          </a:p>
          <a:p>
            <a:pPr marL="0" indent="0" algn="ctr">
              <a:spcBef>
                <a:spcPts val="1200"/>
              </a:spcBef>
              <a:buNone/>
            </a:pPr>
            <a:r>
              <a:rPr lang="en-CA" sz="2400" b="1" dirty="0" smtClean="0"/>
              <a:t>Next</a:t>
            </a:r>
            <a:r>
              <a:rPr lang="en-CA" sz="2400" dirty="0" smtClean="0"/>
              <a:t>: </a:t>
            </a:r>
            <a:r>
              <a:rPr lang="en-US" sz="2400" dirty="0"/>
              <a:t>23 Feb: Getting Started by Mike More  </a:t>
            </a:r>
            <a:endParaRPr lang="en-US" sz="2400" dirty="0" smtClean="0"/>
          </a:p>
          <a:p>
            <a:pPr marL="0" indent="0" algn="ctr">
              <a:spcBef>
                <a:spcPts val="1200"/>
              </a:spcBef>
              <a:buNone/>
            </a:pPr>
            <a:r>
              <a:rPr lang="en-CA" sz="2400" dirty="0" smtClean="0"/>
              <a:t>There is no charge for the sessions and all are invited to return at 1:00pm for the monthly presentation. </a:t>
            </a:r>
          </a:p>
          <a:p>
            <a:pPr marL="0" indent="0" algn="ctr">
              <a:spcBef>
                <a:spcPts val="1200"/>
              </a:spcBef>
              <a:buNone/>
            </a:pPr>
            <a:r>
              <a:rPr lang="en-CA" sz="2400" dirty="0" smtClean="0"/>
              <a:t>Coffee and tea will be available.</a:t>
            </a:r>
          </a:p>
          <a:p>
            <a:pPr marL="0" indent="0" algn="ctr">
              <a:spcBef>
                <a:spcPts val="1200"/>
              </a:spcBef>
              <a:buNone/>
            </a:pPr>
            <a:r>
              <a:rPr lang="en-US" sz="2400" b="1" dirty="0" smtClean="0"/>
              <a:t>Following session</a:t>
            </a:r>
            <a:r>
              <a:rPr lang="en-US" sz="2400" dirty="0" smtClean="0"/>
              <a:t>: </a:t>
            </a:r>
            <a:r>
              <a:rPr lang="en-US" sz="2400" dirty="0"/>
              <a:t>23 Mar: OPL Resources by Romaine Honey</a:t>
            </a:r>
          </a:p>
          <a:p>
            <a:pPr marL="0" indent="0" algn="ctr">
              <a:spcBef>
                <a:spcPts val="1200"/>
              </a:spcBef>
              <a:buNone/>
            </a:pPr>
            <a:r>
              <a:rPr lang="en-CA" sz="2400" dirty="0" smtClean="0"/>
              <a:t>For more topics, check our website at </a:t>
            </a:r>
            <a:r>
              <a:rPr lang="en-CA" sz="2400" dirty="0" smtClean="0">
                <a:hlinkClick r:id="rId3"/>
              </a:rPr>
              <a:t>http://ogsottawa.on.ca/</a:t>
            </a:r>
            <a:r>
              <a:rPr lang="en-CA" sz="2400" dirty="0" smtClean="0"/>
              <a:t>.</a:t>
            </a:r>
          </a:p>
          <a:p>
            <a:endParaRPr lang="en-CA"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2" y="279032"/>
            <a:ext cx="2780738" cy="1853823"/>
          </a:xfrm>
          <a:prstGeom prst="rect">
            <a:avLst/>
          </a:prstGeom>
        </p:spPr>
      </p:pic>
      <p:sp>
        <p:nvSpPr>
          <p:cNvPr id="6" name="Rectangle 1"/>
          <p:cNvSpPr>
            <a:spLocks noChangeArrowheads="1"/>
          </p:cNvSpPr>
          <p:nvPr/>
        </p:nvSpPr>
        <p:spPr bwMode="auto">
          <a:xfrm>
            <a:off x="628651" y="37536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933868981"/>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75696"/>
            <a:ext cx="8229600" cy="4339650"/>
          </a:xfrm>
          <a:prstGeom prst="rect">
            <a:avLst/>
          </a:prstGeom>
        </p:spPr>
        <p:txBody>
          <a:bodyPr wrap="square">
            <a:spAutoFit/>
          </a:bodyPr>
          <a:lstStyle/>
          <a:p>
            <a:pPr indent="-192881" algn="ctr"/>
            <a:r>
              <a:rPr lang="en-US" sz="2000" dirty="0"/>
              <a:t>Drop in to get some help on your family tree, share research strategies, &amp; discover what resources are available for your research. Experienced researchers from Ottawa Branch will be here to answer questions &amp; help you get the most from </a:t>
            </a:r>
            <a:r>
              <a:rPr lang="en-US" sz="2000" dirty="0" smtClean="0"/>
              <a:t>several resources</a:t>
            </a:r>
            <a:r>
              <a:rPr lang="en-US" sz="2000" dirty="0"/>
              <a:t>. Bring your laptop, or </a:t>
            </a:r>
            <a:r>
              <a:rPr lang="en-US" sz="2000" dirty="0" smtClean="0"/>
              <a:t>tablet! Sessions </a:t>
            </a:r>
            <a:r>
              <a:rPr lang="en-US" sz="2000" dirty="0"/>
              <a:t>are free and open to all. </a:t>
            </a:r>
          </a:p>
          <a:p>
            <a:pPr indent="-192881"/>
            <a:endParaRPr lang="en-US" sz="1600" b="1" dirty="0" smtClean="0">
              <a:solidFill>
                <a:srgbClr val="464547"/>
              </a:solidFill>
            </a:endParaRPr>
          </a:p>
          <a:p>
            <a:pPr indent="-192881"/>
            <a:r>
              <a:rPr lang="en-US" sz="1600" b="1" dirty="0" smtClean="0">
                <a:solidFill>
                  <a:srgbClr val="464547"/>
                </a:solidFill>
              </a:rPr>
              <a:t>Ottawa Public Library Genealogy </a:t>
            </a:r>
            <a:r>
              <a:rPr lang="en-US" sz="1600" b="1" dirty="0">
                <a:solidFill>
                  <a:srgbClr val="464547"/>
                </a:solidFill>
              </a:rPr>
              <a:t>Drop-In</a:t>
            </a:r>
            <a:r>
              <a:rPr lang="en-US" sz="1600" dirty="0">
                <a:solidFill>
                  <a:srgbClr val="464547"/>
                </a:solidFill>
              </a:rPr>
              <a:t>: </a:t>
            </a:r>
          </a:p>
          <a:p>
            <a:pPr lvl="1" indent="-192881"/>
            <a:r>
              <a:rPr lang="en-US" sz="1600" dirty="0">
                <a:solidFill>
                  <a:srgbClr val="464547"/>
                </a:solidFill>
              </a:rPr>
              <a:t>		- Tuesday  05 Feb at 2:00pm, Nepean Centrepointe</a:t>
            </a:r>
          </a:p>
          <a:p>
            <a:pPr indent="-192881"/>
            <a:r>
              <a:rPr lang="en-US" sz="1600" dirty="0">
                <a:solidFill>
                  <a:srgbClr val="464547"/>
                </a:solidFill>
              </a:rPr>
              <a:t>	- Tuesday  19 Feb at 2:00pm, Nepean </a:t>
            </a:r>
            <a:r>
              <a:rPr lang="en-US" sz="1600" dirty="0" smtClean="0">
                <a:solidFill>
                  <a:srgbClr val="464547"/>
                </a:solidFill>
              </a:rPr>
              <a:t>Centrepointe</a:t>
            </a:r>
          </a:p>
          <a:p>
            <a:pPr indent="-192881"/>
            <a:r>
              <a:rPr lang="en-US" sz="1600" dirty="0">
                <a:solidFill>
                  <a:srgbClr val="464547"/>
                </a:solidFill>
              </a:rPr>
              <a:t>	- Tuesday  </a:t>
            </a:r>
            <a:r>
              <a:rPr lang="en-US" sz="1600" dirty="0" smtClean="0">
                <a:solidFill>
                  <a:srgbClr val="464547"/>
                </a:solidFill>
              </a:rPr>
              <a:t>05 Mar at </a:t>
            </a:r>
            <a:r>
              <a:rPr lang="en-US" sz="1600" dirty="0">
                <a:solidFill>
                  <a:srgbClr val="464547"/>
                </a:solidFill>
              </a:rPr>
              <a:t>2:00pm, Nepean Centrepointe</a:t>
            </a:r>
          </a:p>
          <a:p>
            <a:pPr indent="-192881"/>
            <a:r>
              <a:rPr lang="en-US" sz="1600" b="1" dirty="0">
                <a:solidFill>
                  <a:srgbClr val="464547"/>
                </a:solidFill>
              </a:rPr>
              <a:t>	</a:t>
            </a:r>
            <a:r>
              <a:rPr lang="en-US" sz="1600" dirty="0">
                <a:solidFill>
                  <a:srgbClr val="464547"/>
                </a:solidFill>
              </a:rPr>
              <a:t>-</a:t>
            </a:r>
            <a:r>
              <a:rPr lang="en-US" sz="1600" b="1" dirty="0">
                <a:solidFill>
                  <a:srgbClr val="464547"/>
                </a:solidFill>
              </a:rPr>
              <a:t> </a:t>
            </a:r>
            <a:r>
              <a:rPr lang="en-US" sz="1600" dirty="0">
                <a:solidFill>
                  <a:srgbClr val="464547"/>
                </a:solidFill>
              </a:rPr>
              <a:t>Tuesday  </a:t>
            </a:r>
            <a:r>
              <a:rPr lang="en-US" sz="1600" dirty="0" smtClean="0">
                <a:solidFill>
                  <a:srgbClr val="464547"/>
                </a:solidFill>
              </a:rPr>
              <a:t>19 Mar at </a:t>
            </a:r>
            <a:r>
              <a:rPr lang="en-US" sz="1600" dirty="0">
                <a:solidFill>
                  <a:srgbClr val="464547"/>
                </a:solidFill>
              </a:rPr>
              <a:t>2:00pm, Nepean Centrepointe</a:t>
            </a:r>
          </a:p>
          <a:p>
            <a:pPr indent="-192881"/>
            <a:endParaRPr lang="en-US" sz="1600" dirty="0">
              <a:solidFill>
                <a:srgbClr val="464547"/>
              </a:solidFill>
            </a:endParaRPr>
          </a:p>
          <a:p>
            <a:endParaRPr lang="en-US" sz="1600" b="1" dirty="0" smtClean="0">
              <a:solidFill>
                <a:srgbClr val="464547"/>
              </a:solidFill>
            </a:endParaRPr>
          </a:p>
          <a:p>
            <a:r>
              <a:rPr lang="en-US" sz="1600" b="1" dirty="0" smtClean="0">
                <a:solidFill>
                  <a:srgbClr val="464547"/>
                </a:solidFill>
              </a:rPr>
              <a:t>Ottawa </a:t>
            </a:r>
            <a:r>
              <a:rPr lang="en-US" sz="1600" b="1" dirty="0">
                <a:solidFill>
                  <a:srgbClr val="464547"/>
                </a:solidFill>
              </a:rPr>
              <a:t>Public Library </a:t>
            </a:r>
            <a:r>
              <a:rPr lang="en-US" sz="1600" b="1" dirty="0" smtClean="0"/>
              <a:t>Genealogy </a:t>
            </a:r>
            <a:r>
              <a:rPr lang="en-US" sz="1600" b="1" dirty="0"/>
              <a:t>Research Lab: </a:t>
            </a:r>
          </a:p>
          <a:p>
            <a:pPr lvl="1" indent="-192881"/>
            <a:r>
              <a:rPr lang="en-US" sz="1600" dirty="0">
                <a:solidFill>
                  <a:srgbClr val="464547"/>
                </a:solidFill>
              </a:rPr>
              <a:t>		- Thursday  28 Feb at 7:00pm, Nepean </a:t>
            </a:r>
            <a:r>
              <a:rPr lang="en-US" sz="1600" dirty="0" smtClean="0">
                <a:solidFill>
                  <a:srgbClr val="464547"/>
                </a:solidFill>
              </a:rPr>
              <a:t>Centrepointe</a:t>
            </a:r>
          </a:p>
          <a:p>
            <a:pPr lvl="1" indent="-192881"/>
            <a:endParaRPr lang="en-US" sz="1600" b="1" dirty="0">
              <a:solidFill>
                <a:srgbClr val="464547"/>
              </a:solidFill>
            </a:endParaRPr>
          </a:p>
        </p:txBody>
      </p:sp>
      <p:sp>
        <p:nvSpPr>
          <p:cNvPr id="2" name="Title 1"/>
          <p:cNvSpPr>
            <a:spLocks noGrp="1"/>
          </p:cNvSpPr>
          <p:nvPr>
            <p:ph type="title"/>
          </p:nvPr>
        </p:nvSpPr>
        <p:spPr>
          <a:xfrm>
            <a:off x="1143000" y="548680"/>
            <a:ext cx="6858000" cy="1372269"/>
          </a:xfrm>
        </p:spPr>
        <p:txBody>
          <a:bodyPr>
            <a:noAutofit/>
          </a:bodyPr>
          <a:lstStyle/>
          <a:p>
            <a:r>
              <a:rPr lang="en-US" sz="1200" dirty="0">
                <a:latin typeface="+mn-lt"/>
              </a:rPr>
              <a:t/>
            </a:r>
            <a:br>
              <a:rPr lang="en-US" sz="1200" dirty="0">
                <a:latin typeface="+mn-lt"/>
              </a:rPr>
            </a:br>
            <a:r>
              <a:rPr lang="en-US" sz="525" dirty="0">
                <a:latin typeface="+mn-lt"/>
              </a:rPr>
              <a:t/>
            </a:r>
            <a:br>
              <a:rPr lang="en-US" sz="525" dirty="0">
                <a:latin typeface="+mn-lt"/>
              </a:rPr>
            </a:br>
            <a:endParaRPr lang="en-US" sz="4050" dirty="0">
              <a:latin typeface="+mn-lt"/>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64547"/>
                </a:solidFill>
              </a:rPr>
              <a:t>Genealogy Drop-In</a:t>
            </a:r>
            <a:endParaRPr lang="en-US" dirty="0"/>
          </a:p>
        </p:txBody>
      </p:sp>
    </p:spTree>
    <p:extLst>
      <p:ext uri="{BB962C8B-B14F-4D97-AF65-F5344CB8AC3E}">
        <p14:creationId xmlns:p14="http://schemas.microsoft.com/office/powerpoint/2010/main" val="4182858362"/>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5400" b="1" dirty="0"/>
              <a:t>GENE-O-RAMA 2019</a:t>
            </a:r>
            <a:endParaRPr lang="en-US" sz="5400"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CA" sz="2600" b="1" dirty="0"/>
              <a:t>presented by Ottawa Branch OGS</a:t>
            </a:r>
          </a:p>
          <a:p>
            <a:pPr marL="0" indent="0" algn="ctr">
              <a:buNone/>
            </a:pPr>
            <a:r>
              <a:rPr lang="en-CA" sz="4000" b="1" dirty="0"/>
              <a:t>April </a:t>
            </a:r>
            <a:r>
              <a:rPr lang="en-CA" sz="4000" b="1" dirty="0" smtClean="0"/>
              <a:t>5-6, 2019</a:t>
            </a:r>
            <a:endParaRPr lang="en-CA" sz="4000" b="1" dirty="0"/>
          </a:p>
          <a:p>
            <a:pPr marL="0" indent="0" algn="ctr">
              <a:buNone/>
            </a:pPr>
            <a:r>
              <a:rPr lang="en-CA" sz="4000" b="1" dirty="0"/>
              <a:t>Confederation Education Centre</a:t>
            </a:r>
          </a:p>
          <a:p>
            <a:pPr marL="0" indent="0" algn="ctr">
              <a:buNone/>
            </a:pPr>
            <a:r>
              <a:rPr lang="en-CA" sz="4000" b="1" dirty="0"/>
              <a:t>1645 Woodroffe Avenue, Ottawa</a:t>
            </a:r>
          </a:p>
          <a:p>
            <a:pPr marL="0" indent="0" algn="ctr">
              <a:buNone/>
            </a:pPr>
            <a:endParaRPr lang="en-CA" b="1" dirty="0"/>
          </a:p>
          <a:p>
            <a:pPr marL="0" indent="0" algn="ctr">
              <a:buNone/>
            </a:pPr>
            <a:r>
              <a:rPr lang="en-CA" dirty="0"/>
              <a:t>Speakers, Marketplace, </a:t>
            </a:r>
            <a:r>
              <a:rPr lang="en-CA" dirty="0" smtClean="0"/>
              <a:t>Research Room</a:t>
            </a:r>
            <a:endParaRPr lang="en-CA" dirty="0"/>
          </a:p>
          <a:p>
            <a:pPr marL="0" indent="0" algn="ctr">
              <a:buNone/>
            </a:pPr>
            <a:r>
              <a:rPr lang="en-CA" b="1" dirty="0"/>
              <a:t>Featured Speaker: </a:t>
            </a:r>
            <a:r>
              <a:rPr lang="en-CA" b="1" dirty="0" smtClean="0"/>
              <a:t>Glenn Wright</a:t>
            </a:r>
          </a:p>
          <a:p>
            <a:pPr marL="0" indent="0" algn="ctr">
              <a:buNone/>
            </a:pPr>
            <a:r>
              <a:rPr lang="en-CA" dirty="0" smtClean="0"/>
              <a:t>Leanna Cooper, Ron Dale, Sadie De Finney, Shirley-Ann Pyefinch, </a:t>
            </a:r>
            <a:r>
              <a:rPr lang="en-US" dirty="0"/>
              <a:t>Lisa </a:t>
            </a:r>
            <a:r>
              <a:rPr lang="en-US" dirty="0" smtClean="0"/>
              <a:t>Tremblay-Goodyer, Mary Munk, </a:t>
            </a:r>
            <a:r>
              <a:rPr lang="en-US" dirty="0"/>
              <a:t>Megan </a:t>
            </a:r>
            <a:r>
              <a:rPr lang="en-US" dirty="0" smtClean="0"/>
              <a:t>Butcher, </a:t>
            </a:r>
            <a:r>
              <a:rPr lang="en-US" dirty="0"/>
              <a:t>Ken McKinlay</a:t>
            </a:r>
          </a:p>
          <a:p>
            <a:pPr marL="0" indent="0" algn="ctr">
              <a:buNone/>
            </a:pPr>
            <a:endParaRPr lang="en-CA" dirty="0"/>
          </a:p>
          <a:p>
            <a:pPr marL="0" indent="0" algn="ctr">
              <a:buNone/>
            </a:pPr>
            <a:r>
              <a:rPr lang="en-CA" b="1" dirty="0" smtClean="0">
                <a:solidFill>
                  <a:srgbClr val="FF0000"/>
                </a:solidFill>
              </a:rPr>
              <a:t>Volunteers Needed</a:t>
            </a:r>
            <a:endParaRPr lang="en-CA" b="1" dirty="0">
              <a:solidFill>
                <a:srgbClr val="FF0000"/>
              </a:solidFill>
            </a:endParaRPr>
          </a:p>
          <a:p>
            <a:pPr marL="0" indent="0" algn="ctr">
              <a:buNone/>
            </a:pPr>
            <a:endParaRPr lang="en-CA" dirty="0"/>
          </a:p>
          <a:p>
            <a:pPr marL="0" indent="0" algn="ctr">
              <a:buNone/>
            </a:pPr>
            <a:r>
              <a:rPr lang="en-CA" dirty="0" smtClean="0"/>
              <a:t>Details and registration when available: </a:t>
            </a:r>
            <a:endParaRPr lang="en-CA" dirty="0"/>
          </a:p>
          <a:p>
            <a:pPr marL="0" indent="0" algn="ctr">
              <a:buNone/>
            </a:pPr>
            <a:r>
              <a:rPr lang="en-CA" u="sng" dirty="0">
                <a:hlinkClick r:id="rId2"/>
              </a:rPr>
              <a:t>https://ottawa.ogs.on.ca/geneorama/</a:t>
            </a:r>
            <a:endParaRPr lang="en-US" dirty="0"/>
          </a:p>
        </p:txBody>
      </p:sp>
    </p:spTree>
    <p:extLst>
      <p:ext uri="{BB962C8B-B14F-4D97-AF65-F5344CB8AC3E}">
        <p14:creationId xmlns:p14="http://schemas.microsoft.com/office/powerpoint/2010/main" val="3067679131"/>
      </p:ext>
    </p:extLst>
  </p:cSld>
  <p:clrMapOvr>
    <a:masterClrMapping/>
  </p:clrMapOvr>
  <mc:AlternateContent xmlns:mc="http://schemas.openxmlformats.org/markup-compatibility/2006" xmlns:p14="http://schemas.microsoft.com/office/powerpoint/2010/main">
    <mc:Choice Requires="p14">
      <p:transition spd="slow" p14:dur="2000" advTm="10920"/>
    </mc:Choice>
    <mc:Fallback xmlns="">
      <p:transition spd="slow" advTm="10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500"/>
                                  </p:stCondLst>
                                  <p:childTnLst>
                                    <p:animEffect transition="out" filter="fade">
                                      <p:cBhvr>
                                        <p:cTn id="6" dur="500" tmFilter="0, 0; .2, .5; .8, .5; 1, 0"/>
                                        <p:tgtEl>
                                          <p:spTgt spid="3">
                                            <p:txEl>
                                              <p:pRg st="9" end="9"/>
                                            </p:txEl>
                                          </p:spTgt>
                                        </p:tgtEl>
                                      </p:cBhvr>
                                    </p:animEffect>
                                    <p:animScale>
                                      <p:cBhvr>
                                        <p:cTn id="7"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TMG Expertise</a:t>
            </a:r>
            <a:endParaRPr lang="en-US"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fontAlgn="ctr">
              <a:lnSpc>
                <a:spcPct val="150000"/>
              </a:lnSpc>
            </a:pPr>
            <a:r>
              <a:rPr lang="en-US" dirty="0"/>
              <a:t>Terry </a:t>
            </a:r>
            <a:r>
              <a:rPr lang="en-US" dirty="0" smtClean="0"/>
              <a:t>Reigel: </a:t>
            </a:r>
            <a:r>
              <a:rPr lang="en-US" dirty="0" smtClean="0">
                <a:hlinkClick r:id="rId3"/>
              </a:rPr>
              <a:t>https</a:t>
            </a:r>
            <a:r>
              <a:rPr lang="en-US" dirty="0">
                <a:hlinkClick r:id="rId3"/>
              </a:rPr>
              <a:t>://tmg.reigelridge.com/index.htm</a:t>
            </a:r>
            <a:endParaRPr lang="en-US" dirty="0" smtClean="0"/>
          </a:p>
          <a:p>
            <a:pPr fontAlgn="ctr">
              <a:lnSpc>
                <a:spcPct val="150000"/>
              </a:lnSpc>
            </a:pPr>
            <a:r>
              <a:rPr lang="en-US" dirty="0"/>
              <a:t>Lee Hoffmann: </a:t>
            </a:r>
            <a:r>
              <a:rPr lang="en-US" dirty="0">
                <a:hlinkClick r:id="rId4"/>
              </a:rPr>
              <a:t>http://www.tmgtips.com/</a:t>
            </a:r>
            <a:endParaRPr lang="en-US" dirty="0" smtClean="0"/>
          </a:p>
          <a:p>
            <a:pPr fontAlgn="ctr">
              <a:lnSpc>
                <a:spcPct val="150000"/>
              </a:lnSpc>
            </a:pPr>
            <a:r>
              <a:rPr lang="en-US" dirty="0"/>
              <a:t>John Cardinal: </a:t>
            </a:r>
            <a:r>
              <a:rPr lang="en-US" dirty="0">
                <a:hlinkClick r:id="rId5"/>
              </a:rPr>
              <a:t>https://www.johncardinal.com/</a:t>
            </a:r>
            <a:endParaRPr lang="en-US" dirty="0" smtClean="0"/>
          </a:p>
          <a:p>
            <a:pPr fontAlgn="ctr">
              <a:lnSpc>
                <a:spcPct val="150000"/>
              </a:lnSpc>
            </a:pPr>
            <a:r>
              <a:rPr lang="en-US" dirty="0"/>
              <a:t>Michael Hannah: </a:t>
            </a:r>
            <a:endParaRPr lang="en-US" dirty="0" smtClean="0"/>
          </a:p>
          <a:p>
            <a:pPr marL="457200" lvl="1" indent="0" fontAlgn="ctr">
              <a:lnSpc>
                <a:spcPct val="150000"/>
              </a:lnSpc>
              <a:buNone/>
            </a:pPr>
            <a:r>
              <a:rPr lang="en-US" dirty="0" smtClean="0">
                <a:hlinkClick r:id="rId6"/>
              </a:rPr>
              <a:t>https://www.mjh-nm.net/MY_WAY.HTML</a:t>
            </a:r>
            <a:endParaRPr lang="en-US" dirty="0" smtClean="0"/>
          </a:p>
          <a:p>
            <a:pPr fontAlgn="ctr">
              <a:lnSpc>
                <a:spcPct val="150000"/>
              </a:lnSpc>
            </a:pPr>
            <a:r>
              <a:rPr lang="en-US" dirty="0" smtClean="0"/>
              <a:t>Jim Byram</a:t>
            </a:r>
            <a:endParaRPr lang="en-US" dirty="0"/>
          </a:p>
        </p:txBody>
      </p:sp>
    </p:spTree>
    <p:extLst>
      <p:ext uri="{BB962C8B-B14F-4D97-AF65-F5344CB8AC3E}">
        <p14:creationId xmlns:p14="http://schemas.microsoft.com/office/powerpoint/2010/main" val="202289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process</a:t>
            </a:r>
            <a:endParaRPr lang="en-US"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marL="0" indent="0">
              <a:buNone/>
            </a:pPr>
            <a:r>
              <a:rPr lang="en-US" sz="3400" dirty="0"/>
              <a:t>Last month we had discussion about using the TMG Maintenance </a:t>
            </a:r>
            <a:r>
              <a:rPr lang="en-US" sz="3400" dirty="0" smtClean="0"/>
              <a:t>Functions:</a:t>
            </a:r>
            <a:endParaRPr lang="en-US" sz="3400" dirty="0"/>
          </a:p>
          <a:p>
            <a:pPr marL="0" indent="0">
              <a:buNone/>
            </a:pPr>
            <a:endParaRPr lang="en-US" sz="3400" dirty="0" smtClean="0"/>
          </a:p>
          <a:p>
            <a:pPr marL="0" indent="0">
              <a:buNone/>
            </a:pPr>
            <a:r>
              <a:rPr lang="en-US" sz="3400" dirty="0"/>
              <a:t> </a:t>
            </a:r>
          </a:p>
          <a:p>
            <a:pPr marL="0" indent="0" algn="ctr">
              <a:buNone/>
            </a:pPr>
            <a:r>
              <a:rPr lang="en-US" sz="3400" dirty="0"/>
              <a:t> </a:t>
            </a:r>
            <a:r>
              <a:rPr lang="en-US" sz="5900" dirty="0" smtClean="0"/>
              <a:t>Optimize</a:t>
            </a:r>
            <a:endParaRPr lang="en-US" sz="5900" dirty="0"/>
          </a:p>
          <a:p>
            <a:pPr marL="0" indent="0" algn="ctr">
              <a:buNone/>
            </a:pPr>
            <a:r>
              <a:rPr lang="en-US" sz="5900" dirty="0"/>
              <a:t> VFI (repeat until no errors)</a:t>
            </a:r>
          </a:p>
          <a:p>
            <a:pPr marL="0" indent="0" algn="ctr">
              <a:buNone/>
            </a:pPr>
            <a:r>
              <a:rPr lang="en-US" sz="5900" dirty="0"/>
              <a:t> </a:t>
            </a:r>
            <a:r>
              <a:rPr lang="en-US" sz="5900" dirty="0" smtClean="0"/>
              <a:t>Optimize</a:t>
            </a:r>
          </a:p>
          <a:p>
            <a:pPr marL="0" indent="0" algn="ctr">
              <a:buNone/>
            </a:pPr>
            <a:r>
              <a:rPr lang="en-US" sz="5900" dirty="0" err="1" smtClean="0"/>
              <a:t>Reindex</a:t>
            </a:r>
            <a:r>
              <a:rPr lang="en-US" sz="5900" dirty="0" smtClean="0"/>
              <a:t> (optional)</a:t>
            </a:r>
            <a:endParaRPr lang="en-US" sz="5900" dirty="0"/>
          </a:p>
          <a:p>
            <a:pPr marL="0" indent="0">
              <a:buNone/>
            </a:pPr>
            <a:r>
              <a:rPr lang="en-US" sz="3400" dirty="0"/>
              <a:t> </a:t>
            </a:r>
          </a:p>
        </p:txBody>
      </p:sp>
    </p:spTree>
    <p:extLst>
      <p:ext uri="{BB962C8B-B14F-4D97-AF65-F5344CB8AC3E}">
        <p14:creationId xmlns:p14="http://schemas.microsoft.com/office/powerpoint/2010/main" val="418768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Optimize</a:t>
            </a:r>
            <a:endParaRPr lang="en-US" dirty="0"/>
          </a:p>
        </p:txBody>
      </p:sp>
      <p:sp>
        <p:nvSpPr>
          <p:cNvPr id="3" name="Content Placeholder 2"/>
          <p:cNvSpPr>
            <a:spLocks noGrp="1"/>
          </p:cNvSpPr>
          <p:nvPr>
            <p:ph idx="1"/>
          </p:nvPr>
        </p:nvSpPr>
        <p:spPr>
          <a:xfrm>
            <a:off x="457200" y="1844824"/>
            <a:ext cx="8229600" cy="4824536"/>
          </a:xfrm>
        </p:spPr>
        <p:txBody>
          <a:bodyPr>
            <a:normAutofit fontScale="25000" lnSpcReduction="20000"/>
          </a:bodyPr>
          <a:lstStyle/>
          <a:p>
            <a:pPr marL="0" indent="0">
              <a:spcBef>
                <a:spcPts val="0"/>
              </a:spcBef>
              <a:spcAft>
                <a:spcPts val="1200"/>
              </a:spcAft>
              <a:buNone/>
            </a:pPr>
            <a:r>
              <a:rPr lang="en-US" sz="8000" dirty="0" smtClean="0"/>
              <a:t>Optimize can also be done on its own. One suggestion is immediately after an import or after use of TMG Utility.</a:t>
            </a:r>
          </a:p>
          <a:p>
            <a:pPr marL="0" indent="0">
              <a:spcBef>
                <a:spcPts val="0"/>
              </a:spcBef>
              <a:spcAft>
                <a:spcPts val="1200"/>
              </a:spcAft>
              <a:buNone/>
            </a:pPr>
            <a:r>
              <a:rPr lang="en-US" sz="8000" dirty="0" smtClean="0"/>
              <a:t>Optimizing projects reduces </a:t>
            </a:r>
            <a:r>
              <a:rPr lang="en-US" sz="8000" dirty="0"/>
              <a:t>the size of your files by eliminating records no longer needed. The amount of space saved for data files and Slideshow Manager is shown when the </a:t>
            </a:r>
            <a:r>
              <a:rPr lang="en-US" sz="8000" b="1" dirty="0"/>
              <a:t>Optimize</a:t>
            </a:r>
            <a:r>
              <a:rPr lang="en-US" sz="8000" dirty="0"/>
              <a:t> process is concluded.</a:t>
            </a:r>
          </a:p>
          <a:p>
            <a:pPr marL="0" indent="0">
              <a:spcBef>
                <a:spcPts val="0"/>
              </a:spcBef>
              <a:spcAft>
                <a:spcPts val="1200"/>
              </a:spcAft>
              <a:buNone/>
            </a:pPr>
            <a:r>
              <a:rPr lang="en-US" sz="8000" b="1" dirty="0" smtClean="0"/>
              <a:t>Optimize</a:t>
            </a:r>
            <a:r>
              <a:rPr lang="en-US" sz="8000" dirty="0" smtClean="0"/>
              <a:t> </a:t>
            </a:r>
            <a:r>
              <a:rPr lang="en-US" sz="8000" dirty="0"/>
              <a:t>operates on only the current project. If you use several projects, it will be desirable to </a:t>
            </a:r>
            <a:r>
              <a:rPr lang="en-US" sz="8000" b="1" dirty="0"/>
              <a:t>Optimize</a:t>
            </a:r>
            <a:r>
              <a:rPr lang="en-US" sz="8000" dirty="0"/>
              <a:t> each of them separately.</a:t>
            </a:r>
          </a:p>
          <a:p>
            <a:pPr marL="0" indent="0">
              <a:spcBef>
                <a:spcPts val="0"/>
              </a:spcBef>
              <a:spcAft>
                <a:spcPts val="1200"/>
              </a:spcAft>
              <a:buNone/>
            </a:pPr>
            <a:r>
              <a:rPr lang="en-US" sz="8000" dirty="0" smtClean="0"/>
              <a:t>Deleted </a:t>
            </a:r>
            <a:r>
              <a:rPr lang="en-US" sz="8000" dirty="0"/>
              <a:t>records, including people, events, sources, repositories; unused media files in Slideshow; as well as duplicate place records, will be eliminated and the space reclaimed. Duplicate place records will be consolidated so that only one entry remains in the Master Place List.</a:t>
            </a:r>
          </a:p>
          <a:p>
            <a:pPr marL="0" indent="0">
              <a:buNone/>
            </a:pPr>
            <a:r>
              <a:rPr lang="en-US" sz="7200" b="1" dirty="0" smtClean="0"/>
              <a:t>NOTE</a:t>
            </a:r>
            <a:r>
              <a:rPr lang="en-US" sz="7200" b="1" dirty="0"/>
              <a:t>: </a:t>
            </a:r>
            <a:r>
              <a:rPr lang="en-US" sz="7200" dirty="0"/>
              <a:t>For two place records to be considered duplicates, </a:t>
            </a:r>
            <a:r>
              <a:rPr lang="en-US" sz="7200" b="1" i="1" dirty="0"/>
              <a:t>all</a:t>
            </a:r>
            <a:r>
              <a:rPr lang="en-US" sz="7200" dirty="0"/>
              <a:t> fields must be the same. This includes the Style, if one was used to create some of the entries. It is possible, for example, for two Master Place records to appear identical, but to have been generated using different Styles</a:t>
            </a:r>
            <a:r>
              <a:rPr lang="en-US" sz="7200" dirty="0" smtClean="0"/>
              <a:t>. Optimizing </a:t>
            </a:r>
            <a:r>
              <a:rPr lang="en-US" sz="7200" dirty="0"/>
              <a:t>will not remove unused place records for which a start year, end year, comment, or short place name have been recorded.</a:t>
            </a:r>
          </a:p>
          <a:p>
            <a:pPr marL="0" indent="0">
              <a:buNone/>
            </a:pPr>
            <a:endParaRPr lang="en-US" sz="5900" dirty="0"/>
          </a:p>
          <a:p>
            <a:pPr marL="0" indent="0">
              <a:buNone/>
            </a:pPr>
            <a:r>
              <a:rPr lang="en-US" sz="3400" dirty="0"/>
              <a:t> </a:t>
            </a:r>
          </a:p>
        </p:txBody>
      </p:sp>
    </p:spTree>
    <p:extLst>
      <p:ext uri="{BB962C8B-B14F-4D97-AF65-F5344CB8AC3E}">
        <p14:creationId xmlns:p14="http://schemas.microsoft.com/office/powerpoint/2010/main" val="160067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Maintenance: </a:t>
            </a:r>
            <a:r>
              <a:rPr lang="en-US" dirty="0" err="1" smtClean="0"/>
              <a:t>Reindex</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US" sz="2800" b="1" dirty="0" err="1" smtClean="0"/>
              <a:t>Reindex</a:t>
            </a:r>
            <a:r>
              <a:rPr lang="en-US" sz="2800" b="1" dirty="0" smtClean="0"/>
              <a:t>: </a:t>
            </a:r>
            <a:r>
              <a:rPr lang="en-US" sz="2800" dirty="0" smtClean="0"/>
              <a:t>Data </a:t>
            </a:r>
            <a:r>
              <a:rPr lang="en-US" sz="2800" dirty="0"/>
              <a:t>can be sorted (or "indexed") according to various alphabetizing rules. The indexing types reflect international standards for handling accented or diacritic characters.</a:t>
            </a:r>
          </a:p>
          <a:p>
            <a:pPr marL="0" indent="0">
              <a:buNone/>
            </a:pPr>
            <a:r>
              <a:rPr lang="en-US" sz="2800" dirty="0"/>
              <a:t> </a:t>
            </a:r>
          </a:p>
          <a:p>
            <a:pPr marL="0" indent="0">
              <a:buNone/>
            </a:pPr>
            <a:r>
              <a:rPr lang="en-US" sz="2800" dirty="0" smtClean="0"/>
              <a:t>The </a:t>
            </a:r>
            <a:r>
              <a:rPr lang="en-US" sz="2800" dirty="0"/>
              <a:t>current project will be </a:t>
            </a:r>
            <a:r>
              <a:rPr lang="en-US" sz="2800" dirty="0" err="1"/>
              <a:t>reindexed</a:t>
            </a:r>
            <a:r>
              <a:rPr lang="en-US" sz="2800" dirty="0"/>
              <a:t>. Your data will remain intact</a:t>
            </a:r>
            <a:r>
              <a:rPr lang="en-US" sz="2800" dirty="0" smtClean="0"/>
              <a:t>.</a:t>
            </a:r>
          </a:p>
          <a:p>
            <a:pPr marL="0" indent="0">
              <a:buNone/>
            </a:pPr>
            <a:endParaRPr lang="en-US" sz="2800" dirty="0"/>
          </a:p>
          <a:p>
            <a:pPr marL="0" indent="0">
              <a:buNone/>
            </a:pPr>
            <a:r>
              <a:rPr lang="en-US" sz="2800" dirty="0" smtClean="0"/>
              <a:t>According to Jim </a:t>
            </a:r>
            <a:r>
              <a:rPr lang="en-US" sz="2800" dirty="0" err="1" smtClean="0"/>
              <a:t>Byram</a:t>
            </a:r>
            <a:r>
              <a:rPr lang="en-US" sz="2800" dirty="0" smtClean="0"/>
              <a:t>: </a:t>
            </a:r>
            <a:r>
              <a:rPr lang="en-US" sz="2800" dirty="0"/>
              <a:t>Optimize </a:t>
            </a:r>
            <a:r>
              <a:rPr lang="en-US" sz="2800" dirty="0" err="1"/>
              <a:t>reindexes</a:t>
            </a:r>
            <a:r>
              <a:rPr lang="en-US" sz="2800" dirty="0"/>
              <a:t> the data tables that it cleans up but not all of the data tables</a:t>
            </a:r>
            <a:r>
              <a:rPr lang="en-US" sz="2800" dirty="0" smtClean="0"/>
              <a:t>.</a:t>
            </a:r>
            <a:r>
              <a:rPr lang="en-US" sz="3400" dirty="0"/>
              <a:t> </a:t>
            </a:r>
          </a:p>
        </p:txBody>
      </p:sp>
    </p:spTree>
    <p:extLst>
      <p:ext uri="{BB962C8B-B14F-4D97-AF65-F5344CB8AC3E}">
        <p14:creationId xmlns:p14="http://schemas.microsoft.com/office/powerpoint/2010/main" val="14320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Charts</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t>
            </a:r>
            <a:r>
              <a:rPr lang="en-US" dirty="0" smtClean="0"/>
              <a:t>PDF </a:t>
            </a:r>
            <a:r>
              <a:rPr lang="en-US" dirty="0"/>
              <a:t>printer that comes with TMG has not worked </a:t>
            </a:r>
            <a:r>
              <a:rPr lang="en-US" dirty="0" smtClean="0"/>
              <a:t>since TMG </a:t>
            </a:r>
            <a:r>
              <a:rPr lang="en-US" dirty="0"/>
              <a:t>v7 and Windows 7</a:t>
            </a:r>
            <a:r>
              <a:rPr lang="en-US" dirty="0" smtClean="0"/>
              <a:t>.</a:t>
            </a:r>
          </a:p>
          <a:p>
            <a:pPr marL="0" indent="0">
              <a:buNone/>
            </a:pPr>
            <a:endParaRPr lang="en-US" dirty="0" smtClean="0"/>
          </a:p>
          <a:p>
            <a:pPr marL="0" indent="0">
              <a:buNone/>
            </a:pPr>
            <a:r>
              <a:rPr lang="en-US" dirty="0" smtClean="0"/>
              <a:t>Some charts will </a:t>
            </a:r>
            <a:r>
              <a:rPr lang="en-US" dirty="0"/>
              <a:t>produce garbage </a:t>
            </a:r>
            <a:r>
              <a:rPr lang="en-US" dirty="0" smtClean="0"/>
              <a:t> when sent Direct </a:t>
            </a:r>
            <a:r>
              <a:rPr lang="en-US" dirty="0"/>
              <a:t>to </a:t>
            </a:r>
            <a:r>
              <a:rPr lang="en-US" dirty="0" smtClean="0"/>
              <a:t>Word. </a:t>
            </a:r>
          </a:p>
          <a:p>
            <a:pPr marL="0" indent="0">
              <a:buNone/>
            </a:pPr>
            <a:r>
              <a:rPr lang="en-US" dirty="0" smtClean="0"/>
              <a:t>However</a:t>
            </a:r>
            <a:r>
              <a:rPr lang="en-US" dirty="0"/>
              <a:t>, </a:t>
            </a:r>
            <a:r>
              <a:rPr lang="en-US" dirty="0" smtClean="0"/>
              <a:t>having </a:t>
            </a:r>
            <a:r>
              <a:rPr lang="en-US" dirty="0"/>
              <a:t>TMG generate an RTF file which </a:t>
            </a:r>
            <a:r>
              <a:rPr lang="en-US" dirty="0" smtClean="0"/>
              <a:t>opens </a:t>
            </a:r>
            <a:r>
              <a:rPr lang="en-US" dirty="0"/>
              <a:t>in Word </a:t>
            </a:r>
            <a:r>
              <a:rPr lang="en-US" dirty="0" smtClean="0"/>
              <a:t>usually produces </a:t>
            </a:r>
            <a:r>
              <a:rPr lang="en-US" dirty="0"/>
              <a:t>a usable </a:t>
            </a:r>
            <a:r>
              <a:rPr lang="en-US" dirty="0" smtClean="0"/>
              <a:t>report, which can then be “printed” in PDF.</a:t>
            </a:r>
            <a:r>
              <a:rPr lang="en-US" dirty="0"/>
              <a:t> </a:t>
            </a:r>
          </a:p>
        </p:txBody>
      </p:sp>
    </p:spTree>
    <p:extLst>
      <p:ext uri="{BB962C8B-B14F-4D97-AF65-F5344CB8AC3E}">
        <p14:creationId xmlns:p14="http://schemas.microsoft.com/office/powerpoint/2010/main" val="3393485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6142</TotalTime>
  <Words>2872</Words>
  <Application>Microsoft Office PowerPoint</Application>
  <PresentationFormat>On-screen Show (4:3)</PresentationFormat>
  <Paragraphs>281</Paragraphs>
  <Slides>47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Mike’s TMG Tips</vt:lpstr>
      <vt:lpstr>History Research Environment (HRE)</vt:lpstr>
      <vt:lpstr>HRE Newsletter, January 2019</vt:lpstr>
      <vt:lpstr>Social Media Update</vt:lpstr>
      <vt:lpstr>TMG Expertise</vt:lpstr>
      <vt:lpstr>Maintenance process</vt:lpstr>
      <vt:lpstr>Maintenance: Optimize</vt:lpstr>
      <vt:lpstr>Maintenance: Reindex</vt:lpstr>
      <vt:lpstr>Printing Charts</vt:lpstr>
      <vt:lpstr>Witnesses</vt:lpstr>
      <vt:lpstr>PowerPoint Presentation</vt:lpstr>
      <vt:lpstr>Unknown Spouse Message</vt:lpstr>
      <vt:lpstr>Unknown Spouse Message</vt:lpstr>
      <vt:lpstr>More on Witnesses</vt:lpstr>
      <vt:lpstr>More on Witnesses</vt:lpstr>
      <vt:lpstr>More on Witnesses</vt:lpstr>
      <vt:lpstr>PowerPoint Presentation</vt:lpstr>
      <vt:lpstr> Merging Repositories</vt:lpstr>
      <vt:lpstr> Merging Sources</vt:lpstr>
      <vt:lpstr> Merging Source Types</vt:lpstr>
      <vt:lpstr> Merging Source Types</vt:lpstr>
      <vt:lpstr> Merging Source Types</vt:lpstr>
      <vt:lpstr> Merging Source Types</vt:lpstr>
      <vt:lpstr>Merging Places</vt:lpstr>
      <vt:lpstr>Merge Two People</vt:lpstr>
      <vt:lpstr>Check for Duplicate People</vt:lpstr>
      <vt:lpstr>Check for Duplicate People</vt:lpstr>
      <vt:lpstr>Check for Duplicate People</vt:lpstr>
      <vt:lpstr>Merge Two People</vt:lpstr>
      <vt:lpstr>Merge Two People</vt:lpstr>
      <vt:lpstr>Merge Two People</vt:lpstr>
      <vt:lpstr>Merge Two People</vt:lpstr>
      <vt:lpstr>Merge Two People</vt:lpstr>
      <vt:lpstr>Merge Two People</vt:lpstr>
      <vt:lpstr>Merge Two People</vt:lpstr>
      <vt:lpstr>Merge Two People</vt:lpstr>
      <vt:lpstr>Merging Tags/Citations</vt:lpstr>
      <vt:lpstr>Merge Projects</vt:lpstr>
      <vt:lpstr>Merge Projects</vt:lpstr>
      <vt:lpstr>Merge Projects</vt:lpstr>
      <vt:lpstr>Merge Projects</vt:lpstr>
      <vt:lpstr>Merge Data Sets</vt:lpstr>
      <vt:lpstr>Merge Data Sets</vt:lpstr>
      <vt:lpstr>Merge Data Sets</vt:lpstr>
      <vt:lpstr>Genealogy: Back To Basics</vt:lpstr>
      <vt:lpstr>  </vt:lpstr>
      <vt:lpstr>GENE-O-RAMA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Variable in Sentences</dc:title>
  <dc:creator>Mike More</dc:creator>
  <cp:lastModifiedBy>Michael More</cp:lastModifiedBy>
  <cp:revision>587</cp:revision>
  <dcterms:created xsi:type="dcterms:W3CDTF">2014-05-03T20:45:47Z</dcterms:created>
  <dcterms:modified xsi:type="dcterms:W3CDTF">2019-02-03T01:24:33Z</dcterms:modified>
</cp:coreProperties>
</file>