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340" r:id="rId3"/>
    <p:sldId id="385" r:id="rId4"/>
    <p:sldId id="424" r:id="rId5"/>
    <p:sldId id="425" r:id="rId6"/>
    <p:sldId id="426" r:id="rId7"/>
    <p:sldId id="427" r:id="rId8"/>
    <p:sldId id="428" r:id="rId9"/>
    <p:sldId id="429" r:id="rId10"/>
    <p:sldId id="430" r:id="rId11"/>
    <p:sldId id="431" r:id="rId12"/>
    <p:sldId id="432" r:id="rId13"/>
    <p:sldId id="433" r:id="rId14"/>
    <p:sldId id="421" r:id="rId15"/>
    <p:sldId id="422" r:id="rId16"/>
    <p:sldId id="423" r:id="rId17"/>
    <p:sldId id="434" r:id="rId18"/>
    <p:sldId id="435" r:id="rId19"/>
    <p:sldId id="438" r:id="rId20"/>
    <p:sldId id="439" r:id="rId21"/>
    <p:sldId id="440" r:id="rId22"/>
    <p:sldId id="441" r:id="rId23"/>
    <p:sldId id="442" r:id="rId24"/>
    <p:sldId id="443" r:id="rId25"/>
    <p:sldId id="444" r:id="rId26"/>
    <p:sldId id="446" r:id="rId27"/>
    <p:sldId id="447" r:id="rId28"/>
    <p:sldId id="445" r:id="rId29"/>
    <p:sldId id="448" r:id="rId30"/>
    <p:sldId id="449" r:id="rId31"/>
    <p:sldId id="436" r:id="rId32"/>
    <p:sldId id="437" r:id="rId33"/>
    <p:sldId id="419" r:id="rId34"/>
    <p:sldId id="420" r:id="rId35"/>
    <p:sldId id="409"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576" autoAdjust="0"/>
  </p:normalViewPr>
  <p:slideViewPr>
    <p:cSldViewPr>
      <p:cViewPr varScale="1">
        <p:scale>
          <a:sx n="84" d="100"/>
          <a:sy n="84" d="100"/>
        </p:scale>
        <p:origin x="69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2019-03-01</a:t>
            </a:fld>
            <a:endParaRPr lang="en-CA"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dirty="0"/>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Latest newsletter was July 2018. Anybody subscribe to their Mailing List?</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2</a:t>
            </a:fld>
            <a:endParaRPr lang="en-CA" dirty="0"/>
          </a:p>
        </p:txBody>
      </p:sp>
    </p:spTree>
    <p:extLst>
      <p:ext uri="{BB962C8B-B14F-4D97-AF65-F5344CB8AC3E}">
        <p14:creationId xmlns:p14="http://schemas.microsoft.com/office/powerpoint/2010/main" val="3699769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21</a:t>
            </a:fld>
            <a:endParaRPr lang="en-CA" dirty="0"/>
          </a:p>
        </p:txBody>
      </p:sp>
    </p:spTree>
    <p:extLst>
      <p:ext uri="{BB962C8B-B14F-4D97-AF65-F5344CB8AC3E}">
        <p14:creationId xmlns:p14="http://schemas.microsoft.com/office/powerpoint/2010/main" val="31006510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22</a:t>
            </a:fld>
            <a:endParaRPr lang="en-CA" dirty="0"/>
          </a:p>
        </p:txBody>
      </p:sp>
    </p:spTree>
    <p:extLst>
      <p:ext uri="{BB962C8B-B14F-4D97-AF65-F5344CB8AC3E}">
        <p14:creationId xmlns:p14="http://schemas.microsoft.com/office/powerpoint/2010/main" val="5376936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23</a:t>
            </a:fld>
            <a:endParaRPr lang="en-CA" dirty="0"/>
          </a:p>
        </p:txBody>
      </p:sp>
    </p:spTree>
    <p:extLst>
      <p:ext uri="{BB962C8B-B14F-4D97-AF65-F5344CB8AC3E}">
        <p14:creationId xmlns:p14="http://schemas.microsoft.com/office/powerpoint/2010/main" val="19831602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in this example, there is only one Data Set, so no option to select.</a:t>
            </a:r>
          </a:p>
          <a:p>
            <a:endParaRPr lang="en-US" dirty="0" smtClean="0"/>
          </a:p>
        </p:txBody>
      </p:sp>
      <p:sp>
        <p:nvSpPr>
          <p:cNvPr id="4" name="Slide Number Placeholder 3"/>
          <p:cNvSpPr>
            <a:spLocks noGrp="1"/>
          </p:cNvSpPr>
          <p:nvPr>
            <p:ph type="sldNum" sz="quarter" idx="10"/>
          </p:nvPr>
        </p:nvSpPr>
        <p:spPr/>
        <p:txBody>
          <a:bodyPr/>
          <a:lstStyle/>
          <a:p>
            <a:fld id="{CDD56CBC-595B-47EB-ADAB-B4913021330E}" type="slidenum">
              <a:rPr lang="en-CA" smtClean="0"/>
              <a:t>28</a:t>
            </a:fld>
            <a:endParaRPr lang="en-CA" dirty="0"/>
          </a:p>
        </p:txBody>
      </p:sp>
    </p:spTree>
    <p:extLst>
      <p:ext uri="{BB962C8B-B14F-4D97-AF65-F5344CB8AC3E}">
        <p14:creationId xmlns:p14="http://schemas.microsoft.com/office/powerpoint/2010/main" val="2697805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DD56CBC-595B-47EB-ADAB-B4913021330E}" type="slidenum">
              <a:rPr lang="en-CA" smtClean="0"/>
              <a:t>29</a:t>
            </a:fld>
            <a:endParaRPr lang="en-CA" dirty="0"/>
          </a:p>
        </p:txBody>
      </p:sp>
    </p:spTree>
    <p:extLst>
      <p:ext uri="{BB962C8B-B14F-4D97-AF65-F5344CB8AC3E}">
        <p14:creationId xmlns:p14="http://schemas.microsoft.com/office/powerpoint/2010/main" val="16206266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shows a report with a check by Suppress details for living people</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32</a:t>
            </a:fld>
            <a:endParaRPr lang="en-CA" dirty="0"/>
          </a:p>
        </p:txBody>
      </p:sp>
    </p:spTree>
    <p:extLst>
      <p:ext uri="{BB962C8B-B14F-4D97-AF65-F5344CB8AC3E}">
        <p14:creationId xmlns:p14="http://schemas.microsoft.com/office/powerpoint/2010/main" val="33405597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E88CAE-10BA-4873-8BAE-1C627E5654B8}" type="slidenum">
              <a:rPr lang="en-CA" smtClean="0"/>
              <a:t>33</a:t>
            </a:fld>
            <a:endParaRPr lang="en-CA" dirty="0"/>
          </a:p>
        </p:txBody>
      </p:sp>
    </p:spTree>
    <p:extLst>
      <p:ext uri="{BB962C8B-B14F-4D97-AF65-F5344CB8AC3E}">
        <p14:creationId xmlns:p14="http://schemas.microsoft.com/office/powerpoint/2010/main" val="12658976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CA" smtClean="0"/>
              <a:t>Copyright (2007)   The Ontario Genealogical Society    www.ogs.on.ca</a:t>
            </a:r>
            <a:endParaRPr lang="en-US"/>
          </a:p>
        </p:txBody>
      </p:sp>
      <p:sp>
        <p:nvSpPr>
          <p:cNvPr id="5" name="Slide Number Placeholder 4"/>
          <p:cNvSpPr>
            <a:spLocks noGrp="1"/>
          </p:cNvSpPr>
          <p:nvPr>
            <p:ph type="sldNum" sz="quarter" idx="11"/>
          </p:nvPr>
        </p:nvSpPr>
        <p:spPr/>
        <p:txBody>
          <a:bodyPr/>
          <a:lstStyle/>
          <a:p>
            <a:r>
              <a:rPr lang="en-US" smtClean="0"/>
              <a:t>Page </a:t>
            </a:r>
            <a:fld id="{97F8340B-B207-4D4D-81A6-C384FF66789C}" type="slidenum">
              <a:rPr lang="en-US" smtClean="0"/>
              <a:pPr/>
              <a:t>34</a:t>
            </a:fld>
            <a:endParaRPr lang="en-US"/>
          </a:p>
        </p:txBody>
      </p:sp>
    </p:spTree>
    <p:extLst>
      <p:ext uri="{BB962C8B-B14F-4D97-AF65-F5344CB8AC3E}">
        <p14:creationId xmlns:p14="http://schemas.microsoft.com/office/powerpoint/2010/main" val="92423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some of the experts in TMG. The first four have websites with useful information on a wide ranges of aspects of TMG</a:t>
            </a:r>
          </a:p>
          <a:p>
            <a:endParaRPr lang="en-US" dirty="0" smtClean="0"/>
          </a:p>
          <a:p>
            <a:r>
              <a:rPr lang="en-US" dirty="0" smtClean="0"/>
              <a:t>Jim Byram is a technical expert and he tends to hang</a:t>
            </a:r>
            <a:r>
              <a:rPr lang="en-US" baseline="0" dirty="0" smtClean="0"/>
              <a:t> out on the TMG forum rather than on the Mailing List.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3</a:t>
            </a:fld>
            <a:endParaRPr lang="en-CA" dirty="0"/>
          </a:p>
        </p:txBody>
      </p:sp>
    </p:spTree>
    <p:extLst>
      <p:ext uri="{BB962C8B-B14F-4D97-AF65-F5344CB8AC3E}">
        <p14:creationId xmlns:p14="http://schemas.microsoft.com/office/powerpoint/2010/main" val="3417347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Windows only??</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5</a:t>
            </a:fld>
            <a:endParaRPr lang="en-CA" dirty="0"/>
          </a:p>
        </p:txBody>
      </p:sp>
    </p:spTree>
    <p:extLst>
      <p:ext uri="{BB962C8B-B14F-4D97-AF65-F5344CB8AC3E}">
        <p14:creationId xmlns:p14="http://schemas.microsoft.com/office/powerpoint/2010/main" val="8286687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6</a:t>
            </a:fld>
            <a:endParaRPr lang="en-CA" dirty="0"/>
          </a:p>
        </p:txBody>
      </p:sp>
    </p:spTree>
    <p:extLst>
      <p:ext uri="{BB962C8B-B14F-4D97-AF65-F5344CB8AC3E}">
        <p14:creationId xmlns:p14="http://schemas.microsoft.com/office/powerpoint/2010/main" val="251148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7</a:t>
            </a:fld>
            <a:endParaRPr lang="en-CA" dirty="0"/>
          </a:p>
        </p:txBody>
      </p:sp>
    </p:spTree>
    <p:extLst>
      <p:ext uri="{BB962C8B-B14F-4D97-AF65-F5344CB8AC3E}">
        <p14:creationId xmlns:p14="http://schemas.microsoft.com/office/powerpoint/2010/main" val="3444986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If you do any editing to the report after the index is generated, the index itself will not change the page references until you tell it to. When all the edits are completed, go back to the Word ribbon, references, and select Update Index. </a:t>
            </a:r>
          </a:p>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8</a:t>
            </a:fld>
            <a:endParaRPr lang="en-CA" dirty="0"/>
          </a:p>
        </p:txBody>
      </p:sp>
    </p:spTree>
    <p:extLst>
      <p:ext uri="{BB962C8B-B14F-4D97-AF65-F5344CB8AC3E}">
        <p14:creationId xmlns:p14="http://schemas.microsoft.com/office/powerpoint/2010/main" val="1651155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To display the Flags window:</a:t>
            </a:r>
            <a:endParaRPr lang="en-US" sz="1200"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Select Window from the Main Menu and check Flags or click on the Flags window toolbar button in the Layout Toolbar</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10</a:t>
            </a:fld>
            <a:endParaRPr lang="en-CA" dirty="0"/>
          </a:p>
        </p:txBody>
      </p:sp>
    </p:spTree>
    <p:extLst>
      <p:ext uri="{BB962C8B-B14F-4D97-AF65-F5344CB8AC3E}">
        <p14:creationId xmlns:p14="http://schemas.microsoft.com/office/powerpoint/2010/main" val="3191558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Show some examples from my</a:t>
            </a:r>
            <a:r>
              <a:rPr lang="en-US" baseline="0" dirty="0" smtClean="0"/>
              <a:t> database</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18</a:t>
            </a:fld>
            <a:endParaRPr lang="en-CA" dirty="0"/>
          </a:p>
        </p:txBody>
      </p:sp>
    </p:spTree>
    <p:extLst>
      <p:ext uri="{BB962C8B-B14F-4D97-AF65-F5344CB8AC3E}">
        <p14:creationId xmlns:p14="http://schemas.microsoft.com/office/powerpoint/2010/main" val="34978694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20</a:t>
            </a:fld>
            <a:endParaRPr lang="en-CA" dirty="0"/>
          </a:p>
        </p:txBody>
      </p:sp>
    </p:spTree>
    <p:extLst>
      <p:ext uri="{BB962C8B-B14F-4D97-AF65-F5344CB8AC3E}">
        <p14:creationId xmlns:p14="http://schemas.microsoft.com/office/powerpoint/2010/main" val="178288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2019-03-01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2019-03-01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2019-03-01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2019-03-01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5D4DDB-8D61-4776-B05F-BBA6861E4ACF}" type="datetimeFigureOut">
              <a:rPr lang="en-CA" smtClean="0"/>
              <a:pPr/>
              <a:t>2019-03-01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F65D4DDB-8D61-4776-B05F-BBA6861E4ACF}" type="datetimeFigureOut">
              <a:rPr lang="en-CA" smtClean="0"/>
              <a:pPr/>
              <a:t>2019-03-01</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F65D4DDB-8D61-4776-B05F-BBA6861E4ACF}" type="datetimeFigureOut">
              <a:rPr lang="en-CA" smtClean="0"/>
              <a:pPr/>
              <a:t>2019-03-01</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F65D4DDB-8D61-4776-B05F-BBA6861E4ACF}" type="datetimeFigureOut">
              <a:rPr lang="en-CA" smtClean="0"/>
              <a:pPr/>
              <a:t>2019-03-01</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2019-03-01</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2019-03-01</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2019-03-01</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D4DDB-8D61-4776-B05F-BBA6861E4ACF}" type="datetimeFigureOut">
              <a:rPr lang="en-CA" smtClean="0"/>
              <a:pPr/>
              <a:t>2019-03-01</a:t>
            </a:fld>
            <a:endParaRPr lang="en-CA"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CB91F-E25E-4806-8852-E679DD28E97C}" type="slidenum">
              <a:rPr lang="en-CA" smtClean="0"/>
              <a:pPr/>
              <a:t>‹#›</a:t>
            </a:fld>
            <a:endParaRPr lang="en-C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historyresearchenvironment.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hrewiki.org/index.php?title=Main_Page" TargetMode="External"/><Relationship Id="rId5" Type="http://schemas.openxmlformats.org/officeDocument/2006/relationships/hyperlink" Target="https://historyresearchenvironment.org/donate/" TargetMode="External"/><Relationship Id="rId4" Type="http://schemas.openxmlformats.org/officeDocument/2006/relationships/hyperlink" Target="https://historyresearchenvironment.org/become-a-volunteer/"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mk:@MSITStore:c:\programdata\the%20master%20genealogist%20v9\tmg.chm::/index467.htm"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k:@MSITStore:c:\programdata\the%20master%20genealogist%20v9\tmg.chm::/index82.ht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hyperlink" Target="https://tmg.reigelridge.com/index.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mjh-nm.net/MY_WAY.HTML" TargetMode="External"/><Relationship Id="rId5" Type="http://schemas.openxmlformats.org/officeDocument/2006/relationships/hyperlink" Target="https://www.johncardinal.com/" TargetMode="External"/><Relationship Id="rId4" Type="http://schemas.openxmlformats.org/officeDocument/2006/relationships/hyperlink" Target="http://www.tmgtips.com/"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mk:@MSITStore:c:\programdata\the%20master%20genealogist%20v9\tmg.chm::/index82.ht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ogsottawa.on.ca/"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34.xml.rels><?xml version="1.0" encoding="UTF-8" standalone="yes"?>
<Relationships xmlns="http://schemas.openxmlformats.org/package/2006/relationships"><Relationship Id="rId3" Type="http://schemas.openxmlformats.org/officeDocument/2006/relationships/hyperlink" Target="https://biblioottawalibrary.ca/en/progra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ottawa.ogs.on.ca/geneoram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b="1" dirty="0" smtClean="0"/>
              <a:t>Mike’s TMG Tips</a:t>
            </a:r>
            <a:endParaRPr lang="en-CA" dirty="0"/>
          </a:p>
        </p:txBody>
      </p:sp>
      <p:sp>
        <p:nvSpPr>
          <p:cNvPr id="3" name="Subtitle 2"/>
          <p:cNvSpPr>
            <a:spLocks noGrp="1"/>
          </p:cNvSpPr>
          <p:nvPr>
            <p:ph type="subTitle" idx="1"/>
          </p:nvPr>
        </p:nvSpPr>
        <p:spPr>
          <a:xfrm>
            <a:off x="1371600" y="3886200"/>
            <a:ext cx="6400800" cy="1752600"/>
          </a:xfrm>
        </p:spPr>
        <p:txBody>
          <a:bodyPr/>
          <a:lstStyle/>
          <a:p>
            <a:r>
              <a:rPr lang="en-CA" dirty="0" smtClean="0"/>
              <a:t>Ottawa TMGUG</a:t>
            </a:r>
          </a:p>
          <a:p>
            <a:r>
              <a:rPr lang="en-CA" dirty="0" smtClean="0"/>
              <a:t>2 Mar 2019</a:t>
            </a:r>
            <a:endParaRPr lang="en-CA" dirty="0"/>
          </a:p>
        </p:txBody>
      </p:sp>
      <p:pic>
        <p:nvPicPr>
          <p:cNvPr id="4" name="Picture 3"/>
          <p:cNvPicPr>
            <a:picLocks noChangeAspect="1"/>
          </p:cNvPicPr>
          <p:nvPr/>
        </p:nvPicPr>
        <p:blipFill>
          <a:blip r:embed="rId2"/>
          <a:stretch>
            <a:fillRect/>
          </a:stretch>
        </p:blipFill>
        <p:spPr>
          <a:xfrm>
            <a:off x="2323135" y="260648"/>
            <a:ext cx="4497730" cy="16561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Flag Window</a:t>
            </a:r>
            <a:endParaRPr lang="en-US" dirty="0"/>
          </a:p>
        </p:txBody>
      </p:sp>
      <p:pic>
        <p:nvPicPr>
          <p:cNvPr id="4" name="Picture 3"/>
          <p:cNvPicPr>
            <a:picLocks noChangeAspect="1"/>
          </p:cNvPicPr>
          <p:nvPr/>
        </p:nvPicPr>
        <p:blipFill>
          <a:blip r:embed="rId3"/>
          <a:stretch>
            <a:fillRect/>
          </a:stretch>
        </p:blipFill>
        <p:spPr>
          <a:xfrm>
            <a:off x="430913" y="1772816"/>
            <a:ext cx="5653255" cy="3744416"/>
          </a:xfrm>
          <a:prstGeom prst="rect">
            <a:avLst/>
          </a:prstGeom>
        </p:spPr>
      </p:pic>
      <p:sp>
        <p:nvSpPr>
          <p:cNvPr id="5" name="Down Arrow 4"/>
          <p:cNvSpPr/>
          <p:nvPr/>
        </p:nvSpPr>
        <p:spPr>
          <a:xfrm>
            <a:off x="3283838" y="1199183"/>
            <a:ext cx="504056"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Arrow 5"/>
          <p:cNvSpPr/>
          <p:nvPr/>
        </p:nvSpPr>
        <p:spPr>
          <a:xfrm>
            <a:off x="4355976" y="2708920"/>
            <a:ext cx="1152128" cy="57606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4"/>
          <a:stretch>
            <a:fillRect/>
          </a:stretch>
        </p:blipFill>
        <p:spPr>
          <a:xfrm>
            <a:off x="6732240" y="1772816"/>
            <a:ext cx="1909986" cy="3744416"/>
          </a:xfrm>
          <a:prstGeom prst="rect">
            <a:avLst/>
          </a:prstGeom>
        </p:spPr>
      </p:pic>
    </p:spTree>
    <p:extLst>
      <p:ext uri="{BB962C8B-B14F-4D97-AF65-F5344CB8AC3E}">
        <p14:creationId xmlns:p14="http://schemas.microsoft.com/office/powerpoint/2010/main" val="3372119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Flag Window</a:t>
            </a:r>
            <a:endParaRPr lang="en-US" dirty="0"/>
          </a:p>
        </p:txBody>
      </p:sp>
      <p:sp>
        <p:nvSpPr>
          <p:cNvPr id="3" name="Content Placeholder 2"/>
          <p:cNvSpPr>
            <a:spLocks noGrp="1"/>
          </p:cNvSpPr>
          <p:nvPr>
            <p:ph idx="1"/>
          </p:nvPr>
        </p:nvSpPr>
        <p:spPr>
          <a:xfrm>
            <a:off x="457200" y="1600200"/>
            <a:ext cx="8229600" cy="4925144"/>
          </a:xfrm>
        </p:spPr>
        <p:txBody>
          <a:bodyPr>
            <a:normAutofit fontScale="92500"/>
          </a:bodyPr>
          <a:lstStyle/>
          <a:p>
            <a:pPr marL="0" indent="0">
              <a:buNone/>
            </a:pPr>
            <a:r>
              <a:rPr lang="en-CA" dirty="0"/>
              <a:t>The Flags window displays all of the seven standard flags in a project, as well as those custom flags that are specific to a particular data set. </a:t>
            </a:r>
            <a:endParaRPr lang="en-CA" dirty="0" smtClean="0"/>
          </a:p>
          <a:p>
            <a:pPr marL="0" indent="0">
              <a:buNone/>
            </a:pPr>
            <a:r>
              <a:rPr lang="en-CA" dirty="0" smtClean="0"/>
              <a:t>Where </a:t>
            </a:r>
            <a:r>
              <a:rPr lang="en-CA" dirty="0"/>
              <a:t>imported formats support something similar to these seven, they are mapped automatically to one of these seven formats. </a:t>
            </a:r>
            <a:endParaRPr lang="en-CA" dirty="0" smtClean="0"/>
          </a:p>
          <a:p>
            <a:pPr marL="0" indent="0">
              <a:buNone/>
            </a:pPr>
            <a:r>
              <a:rPr lang="en-CA" dirty="0" smtClean="0"/>
              <a:t>All </a:t>
            </a:r>
            <a:r>
              <a:rPr lang="en-CA" dirty="0"/>
              <a:t>other customized flags are specific to the data set. The program supports up to 250 unique flags in each data set. There is no limit to the number of flags in a project.</a:t>
            </a:r>
            <a:endParaRPr lang="en-US" dirty="0"/>
          </a:p>
          <a:p>
            <a:endParaRPr lang="en-US" dirty="0"/>
          </a:p>
        </p:txBody>
      </p:sp>
    </p:spTree>
    <p:extLst>
      <p:ext uri="{BB962C8B-B14F-4D97-AF65-F5344CB8AC3E}">
        <p14:creationId xmlns:p14="http://schemas.microsoft.com/office/powerpoint/2010/main" val="2762135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Flags</a:t>
            </a:r>
            <a:endParaRPr lang="en-US" dirty="0"/>
          </a:p>
        </p:txBody>
      </p:sp>
      <p:sp>
        <p:nvSpPr>
          <p:cNvPr id="3" name="Content Placeholder 2"/>
          <p:cNvSpPr>
            <a:spLocks noGrp="1"/>
          </p:cNvSpPr>
          <p:nvPr>
            <p:ph idx="1"/>
          </p:nvPr>
        </p:nvSpPr>
        <p:spPr>
          <a:xfrm>
            <a:off x="457200" y="1600200"/>
            <a:ext cx="8229600" cy="4925144"/>
          </a:xfrm>
        </p:spPr>
        <p:txBody>
          <a:bodyPr>
            <a:normAutofit lnSpcReduction="10000"/>
          </a:bodyPr>
          <a:lstStyle/>
          <a:p>
            <a:r>
              <a:rPr lang="en-CA" dirty="0"/>
              <a:t>There are two types of flags: Standard and </a:t>
            </a:r>
            <a:r>
              <a:rPr lang="en-CA" dirty="0" smtClean="0"/>
              <a:t>Custom</a:t>
            </a:r>
          </a:p>
          <a:p>
            <a:r>
              <a:rPr lang="en-CA" dirty="0" smtClean="0"/>
              <a:t>Standard</a:t>
            </a:r>
          </a:p>
          <a:p>
            <a:pPr lvl="1"/>
            <a:r>
              <a:rPr lang="en-US" dirty="0" smtClean="0"/>
              <a:t>SEX</a:t>
            </a:r>
          </a:p>
          <a:p>
            <a:pPr lvl="1"/>
            <a:r>
              <a:rPr lang="en-US" dirty="0" smtClean="0"/>
              <a:t>LIVING</a:t>
            </a:r>
          </a:p>
          <a:p>
            <a:pPr lvl="1"/>
            <a:r>
              <a:rPr lang="en-US" dirty="0" smtClean="0"/>
              <a:t>BIRTHORDER</a:t>
            </a:r>
          </a:p>
          <a:p>
            <a:pPr lvl="1"/>
            <a:r>
              <a:rPr lang="en-US" dirty="0" smtClean="0"/>
              <a:t>MULTIPLE BIRTH</a:t>
            </a:r>
          </a:p>
          <a:p>
            <a:pPr lvl="1"/>
            <a:r>
              <a:rPr lang="en-US" dirty="0" smtClean="0"/>
              <a:t>ADOPTED</a:t>
            </a:r>
          </a:p>
          <a:p>
            <a:pPr lvl="1"/>
            <a:r>
              <a:rPr lang="en-US" dirty="0"/>
              <a:t>A</a:t>
            </a:r>
            <a:r>
              <a:rPr lang="en-US" dirty="0" smtClean="0"/>
              <a:t>NCESTOR INTEREST</a:t>
            </a:r>
          </a:p>
          <a:p>
            <a:pPr lvl="1"/>
            <a:r>
              <a:rPr lang="en-US" dirty="0" smtClean="0"/>
              <a:t>DESCENDANT </a:t>
            </a:r>
            <a:r>
              <a:rPr lang="en-US" dirty="0"/>
              <a:t>INTEREST</a:t>
            </a:r>
          </a:p>
        </p:txBody>
      </p:sp>
      <p:pic>
        <p:nvPicPr>
          <p:cNvPr id="6" name="Picture 5"/>
          <p:cNvPicPr>
            <a:picLocks noChangeAspect="1"/>
          </p:cNvPicPr>
          <p:nvPr/>
        </p:nvPicPr>
        <p:blipFill>
          <a:blip r:embed="rId2"/>
          <a:stretch>
            <a:fillRect/>
          </a:stretch>
        </p:blipFill>
        <p:spPr>
          <a:xfrm>
            <a:off x="4860032" y="2370584"/>
            <a:ext cx="3826768" cy="3384376"/>
          </a:xfrm>
          <a:prstGeom prst="rect">
            <a:avLst/>
          </a:prstGeom>
        </p:spPr>
      </p:pic>
    </p:spTree>
    <p:extLst>
      <p:ext uri="{BB962C8B-B14F-4D97-AF65-F5344CB8AC3E}">
        <p14:creationId xmlns:p14="http://schemas.microsoft.com/office/powerpoint/2010/main" val="40883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Flags</a:t>
            </a:r>
            <a:endParaRPr lang="en-US" dirty="0"/>
          </a:p>
        </p:txBody>
      </p:sp>
      <p:sp>
        <p:nvSpPr>
          <p:cNvPr id="3" name="Content Placeholder 2"/>
          <p:cNvSpPr>
            <a:spLocks noGrp="1"/>
          </p:cNvSpPr>
          <p:nvPr>
            <p:ph idx="1"/>
          </p:nvPr>
        </p:nvSpPr>
        <p:spPr>
          <a:xfrm>
            <a:off x="395536" y="1600200"/>
            <a:ext cx="8352928" cy="4925143"/>
          </a:xfrm>
        </p:spPr>
        <p:txBody>
          <a:bodyPr>
            <a:noAutofit/>
          </a:bodyPr>
          <a:lstStyle/>
          <a:p>
            <a:pPr lvl="0"/>
            <a:r>
              <a:rPr lang="en-CA" sz="1700" b="1" dirty="0"/>
              <a:t>SEX</a:t>
            </a:r>
            <a:r>
              <a:rPr lang="en-CA" sz="1700" dirty="0"/>
              <a:t>: used to compile reports, generate statistics, set accents, audit for discrepancies, etc. </a:t>
            </a:r>
            <a:r>
              <a:rPr lang="en-CA" sz="1700" u="sng" dirty="0"/>
              <a:t>Therefore, it is important that the flag be set correctly</a:t>
            </a:r>
            <a:r>
              <a:rPr lang="en-CA" sz="1700" dirty="0"/>
              <a:t>. </a:t>
            </a:r>
            <a:r>
              <a:rPr lang="en-CA" sz="1700" dirty="0" smtClean="0"/>
              <a:t>The </a:t>
            </a:r>
            <a:r>
              <a:rPr lang="en-CA" sz="1700" dirty="0"/>
              <a:t>choices for setting this flag are: </a:t>
            </a:r>
            <a:r>
              <a:rPr lang="en-CA" sz="1700" b="1" dirty="0"/>
              <a:t>M, F</a:t>
            </a:r>
            <a:r>
              <a:rPr lang="en-CA" sz="1700" dirty="0"/>
              <a:t>, and </a:t>
            </a:r>
            <a:r>
              <a:rPr lang="en-CA" sz="1700" b="1" dirty="0" smtClean="0"/>
              <a:t>?</a:t>
            </a:r>
            <a:r>
              <a:rPr lang="en-CA" sz="1700" dirty="0" smtClean="0"/>
              <a:t>. </a:t>
            </a:r>
            <a:r>
              <a:rPr lang="en-CA" sz="1700" dirty="0"/>
              <a:t>When you add sons, daughters, brothers, sisters, mothers, or fathers, this flag is set automatically. It is automatically set to ? if you add a </a:t>
            </a:r>
            <a:r>
              <a:rPr lang="en-CA" sz="1700" dirty="0" smtClean="0"/>
              <a:t>child </a:t>
            </a:r>
            <a:r>
              <a:rPr lang="en-CA" sz="1700" dirty="0"/>
              <a:t>or sibling.</a:t>
            </a:r>
            <a:endParaRPr lang="en-US" sz="1700" dirty="0"/>
          </a:p>
          <a:p>
            <a:pPr lvl="0"/>
            <a:r>
              <a:rPr lang="en-CA" sz="1700" b="1" dirty="0"/>
              <a:t>LIVING</a:t>
            </a:r>
            <a:r>
              <a:rPr lang="en-CA" sz="1700" dirty="0"/>
              <a:t>: defaults to ?. The program automatically sets it to N when a death or burial tag is entered, or when a birth group tag indicates that the person would be more than 110 years old. You can change the LIVING flag to Y to use it with filters.</a:t>
            </a:r>
            <a:endParaRPr lang="en-US" sz="1700" dirty="0"/>
          </a:p>
          <a:p>
            <a:pPr lvl="0"/>
            <a:r>
              <a:rPr lang="en-CA" sz="1700" b="1" dirty="0"/>
              <a:t>BIRTHORDER</a:t>
            </a:r>
            <a:r>
              <a:rPr lang="en-CA" sz="1700" dirty="0"/>
              <a:t>: used to keep children in the correct order on reports like the Family Group Sheet when the birth dates are not known. On the Family Group Sheet the numbers will be printed on the report if they have been entered.</a:t>
            </a:r>
            <a:endParaRPr lang="en-US" sz="1700" dirty="0"/>
          </a:p>
          <a:p>
            <a:pPr lvl="0"/>
            <a:r>
              <a:rPr lang="en-CA" sz="1700" b="1" dirty="0"/>
              <a:t>ADOPTED</a:t>
            </a:r>
            <a:r>
              <a:rPr lang="en-CA" sz="1700" dirty="0"/>
              <a:t>:  set in conjunction with relationship tags such as Moth-Ado, </a:t>
            </a:r>
            <a:r>
              <a:rPr lang="en-CA" sz="1700" dirty="0" err="1"/>
              <a:t>Fath</a:t>
            </a:r>
            <a:r>
              <a:rPr lang="en-CA" sz="1700" dirty="0"/>
              <a:t>-Ado, Son-Ado, or </a:t>
            </a:r>
            <a:r>
              <a:rPr lang="en-CA" sz="1700" dirty="0" err="1"/>
              <a:t>Dau</a:t>
            </a:r>
            <a:r>
              <a:rPr lang="en-CA" sz="1700" dirty="0"/>
              <a:t>-Ado. A Y indicates that the person shares an adoptive relationship in this family.</a:t>
            </a:r>
            <a:endParaRPr lang="en-US" sz="1700" dirty="0"/>
          </a:p>
          <a:p>
            <a:r>
              <a:rPr lang="en-US" sz="1700" b="1" dirty="0" smtClean="0"/>
              <a:t>MULTIPLE BIRTH</a:t>
            </a:r>
            <a:r>
              <a:rPr lang="en-US" sz="1700" dirty="0" smtClean="0"/>
              <a:t>: designates </a:t>
            </a:r>
            <a:r>
              <a:rPr lang="en-US" sz="1700" dirty="0"/>
              <a:t>a person who is part of a multiple birth -- </a:t>
            </a:r>
            <a:r>
              <a:rPr lang="en-US" sz="1700" b="1" dirty="0"/>
              <a:t>2</a:t>
            </a:r>
            <a:r>
              <a:rPr lang="en-US" sz="1700" dirty="0"/>
              <a:t> for twins, </a:t>
            </a:r>
            <a:r>
              <a:rPr lang="en-US" sz="1700" b="1" dirty="0"/>
              <a:t>3</a:t>
            </a:r>
            <a:r>
              <a:rPr lang="en-US" sz="1700" dirty="0"/>
              <a:t> for triplets, etc.</a:t>
            </a:r>
          </a:p>
          <a:p>
            <a:r>
              <a:rPr lang="en-US" sz="1700" b="1" dirty="0" smtClean="0"/>
              <a:t>ANCESTOR </a:t>
            </a:r>
            <a:r>
              <a:rPr lang="en-US" sz="1700" b="1" dirty="0"/>
              <a:t>AND DESCENDANT </a:t>
            </a:r>
            <a:r>
              <a:rPr lang="en-US" sz="1700" b="1" dirty="0" smtClean="0"/>
              <a:t>INTEREST</a:t>
            </a:r>
            <a:r>
              <a:rPr lang="en-US" sz="1700" dirty="0" smtClean="0"/>
              <a:t>: can </a:t>
            </a:r>
            <a:r>
              <a:rPr lang="en-US" sz="1700" dirty="0"/>
              <a:t>be used to indicate your level of interest in a particular ancestor or descendant. </a:t>
            </a:r>
            <a:r>
              <a:rPr lang="en-US" sz="1700" dirty="0" smtClean="0"/>
              <a:t>i.e. </a:t>
            </a:r>
            <a:r>
              <a:rPr lang="en-US" sz="1700" b="1" dirty="0"/>
              <a:t>3</a:t>
            </a:r>
            <a:r>
              <a:rPr lang="en-US" sz="1700" dirty="0"/>
              <a:t> might be used for a direct ancestor or descendant</a:t>
            </a:r>
            <a:r>
              <a:rPr lang="en-US" sz="1700" dirty="0" smtClean="0"/>
              <a:t>.</a:t>
            </a:r>
            <a:endParaRPr lang="en-US" sz="1700" dirty="0"/>
          </a:p>
        </p:txBody>
      </p:sp>
    </p:spTree>
    <p:extLst>
      <p:ext uri="{BB962C8B-B14F-4D97-AF65-F5344CB8AC3E}">
        <p14:creationId xmlns:p14="http://schemas.microsoft.com/office/powerpoint/2010/main" val="2113500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Editing Flags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The standard flags </a:t>
            </a:r>
            <a:r>
              <a:rPr lang="en-US" dirty="0" smtClean="0"/>
              <a:t>cannot </a:t>
            </a:r>
            <a:r>
              <a:rPr lang="en-US" dirty="0"/>
              <a:t>be edited. Their Edit screen will be view-only</a:t>
            </a:r>
            <a:r>
              <a:rPr lang="en-US" dirty="0" smtClean="0"/>
              <a:t>.</a:t>
            </a:r>
          </a:p>
          <a:p>
            <a:pPr lvl="1"/>
            <a:r>
              <a:rPr lang="en-US" dirty="0" smtClean="0"/>
              <a:t>SEX</a:t>
            </a:r>
          </a:p>
          <a:p>
            <a:pPr lvl="1"/>
            <a:r>
              <a:rPr lang="en-US" dirty="0" smtClean="0"/>
              <a:t>LIVING</a:t>
            </a:r>
          </a:p>
          <a:p>
            <a:pPr lvl="1"/>
            <a:r>
              <a:rPr lang="en-US" dirty="0" smtClean="0"/>
              <a:t>BIRTH</a:t>
            </a:r>
          </a:p>
          <a:p>
            <a:pPr lvl="1"/>
            <a:r>
              <a:rPr lang="en-US" dirty="0" smtClean="0"/>
              <a:t>MULTIPLE</a:t>
            </a:r>
          </a:p>
          <a:p>
            <a:pPr lvl="1"/>
            <a:r>
              <a:rPr lang="en-US" dirty="0" smtClean="0"/>
              <a:t>ADOPTED</a:t>
            </a:r>
          </a:p>
          <a:p>
            <a:pPr lvl="1"/>
            <a:r>
              <a:rPr lang="en-US" dirty="0" smtClean="0"/>
              <a:t>ANCESTOR</a:t>
            </a:r>
          </a:p>
          <a:p>
            <a:pPr lvl="1"/>
            <a:r>
              <a:rPr lang="en-US" dirty="0" smtClean="0"/>
              <a:t>DESCENDANT</a:t>
            </a:r>
            <a:r>
              <a:rPr lang="en-US" dirty="0"/>
              <a:t>)</a:t>
            </a:r>
          </a:p>
        </p:txBody>
      </p:sp>
      <p:pic>
        <p:nvPicPr>
          <p:cNvPr id="4" name="Picture 3"/>
          <p:cNvPicPr>
            <a:picLocks noChangeAspect="1"/>
          </p:cNvPicPr>
          <p:nvPr/>
        </p:nvPicPr>
        <p:blipFill>
          <a:blip r:embed="rId2"/>
          <a:stretch>
            <a:fillRect/>
          </a:stretch>
        </p:blipFill>
        <p:spPr>
          <a:xfrm>
            <a:off x="3491880" y="2852936"/>
            <a:ext cx="5196875" cy="3096344"/>
          </a:xfrm>
          <a:prstGeom prst="rect">
            <a:avLst/>
          </a:prstGeom>
        </p:spPr>
      </p:pic>
    </p:spTree>
    <p:extLst>
      <p:ext uri="{BB962C8B-B14F-4D97-AF65-F5344CB8AC3E}">
        <p14:creationId xmlns:p14="http://schemas.microsoft.com/office/powerpoint/2010/main" val="40391819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Editing </a:t>
            </a:r>
            <a:r>
              <a:rPr lang="en-US" dirty="0" smtClean="0"/>
              <a:t>Standard Flags</a:t>
            </a:r>
            <a:endParaRPr lang="en-US" dirty="0"/>
          </a:p>
        </p:txBody>
      </p:sp>
      <p:sp>
        <p:nvSpPr>
          <p:cNvPr id="3" name="Content Placeholder 2"/>
          <p:cNvSpPr>
            <a:spLocks noGrp="1"/>
          </p:cNvSpPr>
          <p:nvPr>
            <p:ph idx="1"/>
          </p:nvPr>
        </p:nvSpPr>
        <p:spPr>
          <a:xfrm>
            <a:off x="457200" y="1600200"/>
            <a:ext cx="8229600" cy="4997152"/>
          </a:xfrm>
        </p:spPr>
        <p:txBody>
          <a:bodyPr>
            <a:normAutofit fontScale="77500" lnSpcReduction="20000"/>
          </a:bodyPr>
          <a:lstStyle/>
          <a:p>
            <a:pPr marL="0" indent="0">
              <a:spcBef>
                <a:spcPts val="0"/>
              </a:spcBef>
              <a:spcAft>
                <a:spcPts val="1200"/>
              </a:spcAft>
              <a:buNone/>
            </a:pPr>
            <a:r>
              <a:rPr lang="en-US" dirty="0" smtClean="0"/>
              <a:t>However, you can edit </a:t>
            </a:r>
            <a:r>
              <a:rPr lang="en-US" dirty="0"/>
              <a:t>the Description </a:t>
            </a:r>
            <a:r>
              <a:rPr lang="en-US" dirty="0" smtClean="0"/>
              <a:t>when </a:t>
            </a:r>
            <a:r>
              <a:rPr lang="en-US" dirty="0"/>
              <a:t>you set the Flag to some other </a:t>
            </a:r>
            <a:r>
              <a:rPr lang="en-US" dirty="0" smtClean="0"/>
              <a:t>language, even English </a:t>
            </a:r>
            <a:r>
              <a:rPr lang="en-US" dirty="0"/>
              <a:t>(</a:t>
            </a:r>
            <a:r>
              <a:rPr lang="en-US" dirty="0" smtClean="0"/>
              <a:t>U.K. You </a:t>
            </a:r>
            <a:r>
              <a:rPr lang="en-US" dirty="0"/>
              <a:t>may wish to "translate" that description.  You also will be able to edit the Flag Name and Values, but again only to "translate" its character values. </a:t>
            </a:r>
          </a:p>
          <a:p>
            <a:pPr marL="0" indent="0">
              <a:buNone/>
            </a:pPr>
            <a:r>
              <a:rPr lang="en-US" dirty="0"/>
              <a:t>TMG will let you edit the values field, but will ignore your changes when you save if they contain some error, like the wrong number of values or values with more than one character.  However, the </a:t>
            </a:r>
            <a:r>
              <a:rPr lang="en-US" b="1" dirty="0" smtClean="0"/>
              <a:t>position</a:t>
            </a:r>
            <a:r>
              <a:rPr lang="en-US" dirty="0" smtClean="0"/>
              <a:t> </a:t>
            </a:r>
            <a:r>
              <a:rPr lang="en-US" dirty="0"/>
              <a:t>of each (translated) value in the sequence of assignment values for any flag is defined to have the same </a:t>
            </a:r>
            <a:r>
              <a:rPr lang="en-US" b="1" dirty="0" smtClean="0"/>
              <a:t>meaning </a:t>
            </a:r>
            <a:r>
              <a:rPr lang="en-US" dirty="0"/>
              <a:t>in all languages.  Which means the second value in the list is treated by TMG as having the same meaning in every language, even if the "letter" used for that position is different in different languages.</a:t>
            </a:r>
          </a:p>
        </p:txBody>
      </p:sp>
    </p:spTree>
    <p:extLst>
      <p:ext uri="{BB962C8B-B14F-4D97-AF65-F5344CB8AC3E}">
        <p14:creationId xmlns:p14="http://schemas.microsoft.com/office/powerpoint/2010/main" val="42439708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Editing </a:t>
            </a:r>
            <a:r>
              <a:rPr lang="en-US" dirty="0" smtClean="0"/>
              <a:t>Standard Flags</a:t>
            </a:r>
            <a:endParaRPr lang="en-US" dirty="0"/>
          </a:p>
        </p:txBody>
      </p:sp>
      <p:sp>
        <p:nvSpPr>
          <p:cNvPr id="3" name="Content Placeholder 2"/>
          <p:cNvSpPr>
            <a:spLocks noGrp="1"/>
          </p:cNvSpPr>
          <p:nvPr>
            <p:ph idx="1"/>
          </p:nvPr>
        </p:nvSpPr>
        <p:spPr>
          <a:xfrm>
            <a:off x="390364" y="1578496"/>
            <a:ext cx="8363272" cy="3701008"/>
          </a:xfrm>
        </p:spPr>
        <p:txBody>
          <a:bodyPr>
            <a:normAutofit/>
          </a:bodyPr>
          <a:lstStyle/>
          <a:p>
            <a:pPr marL="0" indent="0">
              <a:spcBef>
                <a:spcPts val="0"/>
              </a:spcBef>
              <a:spcAft>
                <a:spcPts val="1200"/>
              </a:spcAft>
              <a:buNone/>
            </a:pPr>
            <a:r>
              <a:rPr lang="en-US" sz="2800" dirty="0" smtClean="0"/>
              <a:t>For example, regardless of what you call them or the language, the first value in the Sex flag means Unknown, the second means Female and the third Male.</a:t>
            </a:r>
            <a:endParaRPr lang="en-US" sz="2800" dirty="0"/>
          </a:p>
        </p:txBody>
      </p:sp>
      <p:pic>
        <p:nvPicPr>
          <p:cNvPr id="4" name="Picture 3"/>
          <p:cNvPicPr>
            <a:picLocks noChangeAspect="1"/>
          </p:cNvPicPr>
          <p:nvPr/>
        </p:nvPicPr>
        <p:blipFill>
          <a:blip r:embed="rId2"/>
          <a:stretch>
            <a:fillRect/>
          </a:stretch>
        </p:blipFill>
        <p:spPr>
          <a:xfrm>
            <a:off x="457200" y="3645024"/>
            <a:ext cx="8229599" cy="2828925"/>
          </a:xfrm>
          <a:prstGeom prst="rect">
            <a:avLst/>
          </a:prstGeom>
        </p:spPr>
      </p:pic>
    </p:spTree>
    <p:extLst>
      <p:ext uri="{BB962C8B-B14F-4D97-AF65-F5344CB8AC3E}">
        <p14:creationId xmlns:p14="http://schemas.microsoft.com/office/powerpoint/2010/main" val="1127417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 Flags</a:t>
            </a:r>
            <a:endParaRPr lang="en-US" dirty="0"/>
          </a:p>
        </p:txBody>
      </p:sp>
      <p:sp>
        <p:nvSpPr>
          <p:cNvPr id="3" name="Content Placeholder 2"/>
          <p:cNvSpPr>
            <a:spLocks noGrp="1"/>
          </p:cNvSpPr>
          <p:nvPr>
            <p:ph idx="1"/>
          </p:nvPr>
        </p:nvSpPr>
        <p:spPr/>
        <p:txBody>
          <a:bodyPr>
            <a:normAutofit fontScale="92500"/>
          </a:bodyPr>
          <a:lstStyle/>
          <a:p>
            <a:r>
              <a:rPr lang="en-CA" dirty="0"/>
              <a:t>You can also create your own customized flags. </a:t>
            </a:r>
            <a:endParaRPr lang="en-CA" dirty="0" smtClean="0"/>
          </a:p>
          <a:p>
            <a:r>
              <a:rPr lang="en-CA" dirty="0" smtClean="0"/>
              <a:t>When </a:t>
            </a:r>
            <a:r>
              <a:rPr lang="en-CA" dirty="0"/>
              <a:t>importing data from other genealogy programs, any custom flags will be imported with the same name they had there. </a:t>
            </a:r>
            <a:endParaRPr lang="en-CA" dirty="0" smtClean="0"/>
          </a:p>
          <a:p>
            <a:r>
              <a:rPr lang="en-CA" dirty="0" smtClean="0"/>
              <a:t>If </a:t>
            </a:r>
            <a:r>
              <a:rPr lang="en-CA" dirty="0"/>
              <a:t>more than one data set in a project uses the same custom flag name, then in the Flag Manager, the data set number will appear after the flag name, e.g., CLERGY#1 and CLERGY#2.</a:t>
            </a:r>
            <a:endParaRPr lang="en-US" dirty="0"/>
          </a:p>
          <a:p>
            <a:endParaRPr lang="en-US" dirty="0"/>
          </a:p>
        </p:txBody>
      </p:sp>
    </p:spTree>
    <p:extLst>
      <p:ext uri="{BB962C8B-B14F-4D97-AF65-F5344CB8AC3E}">
        <p14:creationId xmlns:p14="http://schemas.microsoft.com/office/powerpoint/2010/main" val="2145420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Uses of Flags</a:t>
            </a:r>
          </a:p>
        </p:txBody>
      </p:sp>
      <p:sp>
        <p:nvSpPr>
          <p:cNvPr id="3" name="Content Placeholder 2"/>
          <p:cNvSpPr>
            <a:spLocks noGrp="1"/>
          </p:cNvSpPr>
          <p:nvPr>
            <p:ph idx="1"/>
          </p:nvPr>
        </p:nvSpPr>
        <p:spPr>
          <a:xfrm>
            <a:off x="457200" y="1600200"/>
            <a:ext cx="8229600" cy="4925144"/>
          </a:xfrm>
        </p:spPr>
        <p:txBody>
          <a:bodyPr>
            <a:normAutofit fontScale="55000" lnSpcReduction="20000"/>
          </a:bodyPr>
          <a:lstStyle/>
          <a:p>
            <a:r>
              <a:rPr lang="en-CA" sz="4600" dirty="0"/>
              <a:t>Accents and Reports make use of the Flag feature. </a:t>
            </a:r>
            <a:endParaRPr lang="en-CA" sz="4600" dirty="0" smtClean="0"/>
          </a:p>
          <a:p>
            <a:r>
              <a:rPr lang="en-CA" sz="4600" dirty="0" smtClean="0"/>
              <a:t>Track </a:t>
            </a:r>
            <a:r>
              <a:rPr lang="en-CA" sz="4600" dirty="0"/>
              <a:t>the progress of research or clean up. For each task you define a Custom Flag . This can be a simple Yes/No or more </a:t>
            </a:r>
            <a:r>
              <a:rPr lang="en-CA" sz="4600" dirty="0" smtClean="0"/>
              <a:t>detailed.</a:t>
            </a:r>
          </a:p>
          <a:p>
            <a:r>
              <a:rPr lang="en-CA" altLang="en-US" sz="4600" dirty="0" smtClean="0">
                <a:solidFill>
                  <a:srgbClr val="000000"/>
                </a:solidFill>
                <a:ea typeface="Arial Unicode MS" panose="020B0604020202020204" pitchFamily="34" charset="-128"/>
                <a:cs typeface="Times New Roman" panose="02020603050405020304" pitchFamily="18" charset="0"/>
              </a:rPr>
              <a:t>Divide </a:t>
            </a:r>
            <a:r>
              <a:rPr lang="en-CA" altLang="en-US" sz="4600" dirty="0">
                <a:solidFill>
                  <a:srgbClr val="000000"/>
                </a:solidFill>
                <a:ea typeface="Arial Unicode MS" panose="020B0604020202020204" pitchFamily="34" charset="-128"/>
                <a:cs typeface="Times New Roman" panose="02020603050405020304" pitchFamily="18" charset="0"/>
              </a:rPr>
              <a:t>a single TMG data set into logically distinct groups such as ancestor branches</a:t>
            </a:r>
            <a:r>
              <a:rPr lang="en-CA" altLang="en-US" sz="4600" dirty="0" smtClean="0">
                <a:solidFill>
                  <a:srgbClr val="000000"/>
                </a:solidFill>
                <a:ea typeface="Arial Unicode MS" panose="020B0604020202020204" pitchFamily="34" charset="-128"/>
                <a:cs typeface="Times New Roman" panose="02020603050405020304" pitchFamily="18" charset="0"/>
              </a:rPr>
              <a:t>.</a:t>
            </a:r>
          </a:p>
          <a:p>
            <a:r>
              <a:rPr lang="en-CA" sz="4600" dirty="0" smtClean="0"/>
              <a:t>Record </a:t>
            </a:r>
            <a:r>
              <a:rPr lang="en-CA" sz="4600" dirty="0"/>
              <a:t>a particular characteristic that is present in multiple people but is not associated with a particular place and time, i.e. an inherited health condition or </a:t>
            </a:r>
            <a:r>
              <a:rPr lang="en-CA" sz="4600" dirty="0" smtClean="0"/>
              <a:t>Military service</a:t>
            </a:r>
            <a:r>
              <a:rPr lang="en-CA" sz="4600" dirty="0" smtClean="0"/>
              <a:t>.</a:t>
            </a:r>
          </a:p>
          <a:p>
            <a:r>
              <a:rPr lang="en-US" sz="4600" dirty="0"/>
              <a:t>It is often useful to create one or two custom flags for temporary use in building complex search statements when writing reports.</a:t>
            </a:r>
          </a:p>
          <a:p>
            <a:r>
              <a:rPr lang="en-CA" sz="4600" dirty="0" smtClean="0"/>
              <a:t>Flags </a:t>
            </a:r>
            <a:r>
              <a:rPr lang="en-CA" sz="4600" dirty="0"/>
              <a:t>are also used by some of John Cardinal’s companion programs.</a:t>
            </a:r>
            <a:endParaRPr lang="en-US" sz="4600" dirty="0"/>
          </a:p>
          <a:p>
            <a:endParaRPr lang="en-US" sz="4400" dirty="0"/>
          </a:p>
          <a:p>
            <a:endParaRPr lang="en-CA" altLang="en-US" sz="4400" dirty="0">
              <a:latin typeface="Arial" panose="020B0604020202020204" pitchFamily="34" charset="0"/>
            </a:endParaRPr>
          </a:p>
          <a:p>
            <a:endParaRPr lang="en-CA" dirty="0" smtClean="0"/>
          </a:p>
          <a:p>
            <a:endParaRPr lang="en-US" dirty="0"/>
          </a:p>
        </p:txBody>
      </p:sp>
    </p:spTree>
    <p:extLst>
      <p:ext uri="{BB962C8B-B14F-4D97-AF65-F5344CB8AC3E}">
        <p14:creationId xmlns:p14="http://schemas.microsoft.com/office/powerpoint/2010/main" val="28649086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Flag Manager</a:t>
            </a:r>
            <a:endParaRPr lang="en-US" dirty="0"/>
          </a:p>
        </p:txBody>
      </p:sp>
      <p:pic>
        <p:nvPicPr>
          <p:cNvPr id="4" name="Content Placeholder 3"/>
          <p:cNvPicPr>
            <a:picLocks noGrp="1" noChangeAspect="1"/>
          </p:cNvPicPr>
          <p:nvPr>
            <p:ph idx="1"/>
          </p:nvPr>
        </p:nvPicPr>
        <p:blipFill>
          <a:blip r:embed="rId2"/>
          <a:stretch>
            <a:fillRect/>
          </a:stretch>
        </p:blipFill>
        <p:spPr>
          <a:xfrm>
            <a:off x="1043608" y="1417638"/>
            <a:ext cx="2808312" cy="5107706"/>
          </a:xfrm>
          <a:prstGeom prst="rect">
            <a:avLst/>
          </a:prstGeom>
        </p:spPr>
      </p:pic>
      <p:sp>
        <p:nvSpPr>
          <p:cNvPr id="5" name="Right Arrow 4"/>
          <p:cNvSpPr/>
          <p:nvPr/>
        </p:nvSpPr>
        <p:spPr>
          <a:xfrm>
            <a:off x="611560" y="4293096"/>
            <a:ext cx="576064"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139952" y="2852936"/>
            <a:ext cx="4176464" cy="2031325"/>
          </a:xfrm>
          <a:prstGeom prst="rect">
            <a:avLst/>
          </a:prstGeom>
          <a:noFill/>
        </p:spPr>
        <p:txBody>
          <a:bodyPr wrap="square" rtlCol="0">
            <a:spAutoFit/>
          </a:bodyPr>
          <a:lstStyle/>
          <a:p>
            <a:r>
              <a:rPr lang="en-US" b="1" dirty="0"/>
              <a:t>To use the Flag Manager:</a:t>
            </a:r>
            <a:endParaRPr lang="en-US" dirty="0"/>
          </a:p>
          <a:p>
            <a:r>
              <a:rPr lang="en-US" dirty="0"/>
              <a:t>Select </a:t>
            </a:r>
            <a:r>
              <a:rPr lang="en-US" b="1" dirty="0"/>
              <a:t>File &gt; </a:t>
            </a:r>
            <a:r>
              <a:rPr lang="en-US" b="1" dirty="0"/>
              <a:t>Flag Manager</a:t>
            </a:r>
            <a:r>
              <a:rPr lang="en-US" dirty="0"/>
              <a:t>.</a:t>
            </a:r>
          </a:p>
          <a:p>
            <a:r>
              <a:rPr lang="en-US" dirty="0"/>
              <a:t>The </a:t>
            </a:r>
            <a:r>
              <a:rPr lang="en-US" b="1" dirty="0"/>
              <a:t>Flag Manager </a:t>
            </a:r>
            <a:r>
              <a:rPr lang="en-US" dirty="0"/>
              <a:t>window will appear</a:t>
            </a:r>
            <a:r>
              <a:rPr lang="en-US" dirty="0" smtClean="0"/>
              <a:t>.</a:t>
            </a:r>
          </a:p>
          <a:p>
            <a:endParaRPr lang="en-US" dirty="0"/>
          </a:p>
          <a:p>
            <a:r>
              <a:rPr lang="en-US" dirty="0"/>
              <a:t>or right-click on any flag in the </a:t>
            </a:r>
            <a:r>
              <a:rPr lang="en-US" b="1" dirty="0"/>
              <a:t>Flags</a:t>
            </a:r>
            <a:r>
              <a:rPr lang="en-US" dirty="0"/>
              <a:t> window and select </a:t>
            </a:r>
            <a:r>
              <a:rPr lang="en-US" b="1" dirty="0"/>
              <a:t>Customize Flags</a:t>
            </a:r>
            <a:r>
              <a:rPr lang="en-US" dirty="0"/>
              <a:t> from the menu</a:t>
            </a:r>
            <a:r>
              <a:rPr lang="en-US" dirty="0" smtClean="0"/>
              <a:t>.</a:t>
            </a:r>
            <a:endParaRPr lang="en-US" dirty="0"/>
          </a:p>
        </p:txBody>
      </p:sp>
    </p:spTree>
    <p:extLst>
      <p:ext uri="{BB962C8B-B14F-4D97-AF65-F5344CB8AC3E}">
        <p14:creationId xmlns:p14="http://schemas.microsoft.com/office/powerpoint/2010/main" val="137246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History Research </a:t>
            </a:r>
            <a:r>
              <a:rPr lang="en-CA" dirty="0" smtClean="0"/>
              <a:t>Environment (HRE)</a:t>
            </a:r>
            <a:endParaRPr lang="en-CA" dirty="0"/>
          </a:p>
        </p:txBody>
      </p:sp>
      <p:sp>
        <p:nvSpPr>
          <p:cNvPr id="3" name="Content Placeholder 2"/>
          <p:cNvSpPr>
            <a:spLocks noGrp="1"/>
          </p:cNvSpPr>
          <p:nvPr>
            <p:ph idx="1"/>
          </p:nvPr>
        </p:nvSpPr>
        <p:spPr>
          <a:xfrm>
            <a:off x="457200" y="1556792"/>
            <a:ext cx="8363272" cy="5184576"/>
          </a:xfrm>
        </p:spPr>
        <p:txBody>
          <a:bodyPr>
            <a:normAutofit/>
          </a:bodyPr>
          <a:lstStyle/>
          <a:p>
            <a:pPr marL="0" indent="-457200" algn="ctr" fontAlgn="base">
              <a:buNone/>
            </a:pPr>
            <a:r>
              <a:rPr lang="en-US" sz="2400" dirty="0"/>
              <a:t>History Research Environment is a community project to create a free platform-independent application for the serious amateur or professional historical researcher.</a:t>
            </a:r>
          </a:p>
          <a:p>
            <a:pPr marL="0" indent="-457200" algn="ctr" fontAlgn="base">
              <a:buNone/>
            </a:pPr>
            <a:r>
              <a:rPr lang="en-US" sz="2400" dirty="0"/>
              <a:t>For genealogists, HRE will provide an onward path for users of the discontinued program </a:t>
            </a:r>
            <a:r>
              <a:rPr lang="en-US" sz="2400" i="1" dirty="0"/>
              <a:t>The Master Genealogist (TMG)</a:t>
            </a:r>
            <a:r>
              <a:rPr lang="en-US" sz="2400" dirty="0"/>
              <a:t>.</a:t>
            </a:r>
          </a:p>
          <a:p>
            <a:pPr marL="0" indent="-457200" algn="ctr" fontAlgn="base">
              <a:buNone/>
            </a:pPr>
            <a:r>
              <a:rPr lang="en-US" sz="2400" dirty="0"/>
              <a:t>HRE will also handle a very wide range of other historical and cultural research needs.</a:t>
            </a:r>
          </a:p>
          <a:p>
            <a:pPr marL="0" indent="-457200" algn="ctr">
              <a:buNone/>
            </a:pPr>
            <a:endParaRPr lang="en-US" sz="1400" dirty="0" smtClean="0"/>
          </a:p>
          <a:p>
            <a:pPr marL="0" indent="-457200" algn="ctr">
              <a:buNone/>
            </a:pPr>
            <a:r>
              <a:rPr lang="en-US" sz="2400" dirty="0"/>
              <a:t>Project website: </a:t>
            </a:r>
            <a:r>
              <a:rPr lang="en-US" sz="2400" dirty="0">
                <a:hlinkClick r:id="rId3"/>
              </a:rPr>
              <a:t>https://historyresearchenvironment.org</a:t>
            </a:r>
            <a:r>
              <a:rPr lang="en-US" sz="2400" dirty="0"/>
              <a:t/>
            </a:r>
            <a:br>
              <a:rPr lang="en-US" sz="2400" dirty="0"/>
            </a:br>
            <a:r>
              <a:rPr lang="en-US" sz="2400" dirty="0"/>
              <a:t>Volunteer </a:t>
            </a:r>
            <a:r>
              <a:rPr lang="en-US" sz="2400" dirty="0" smtClean="0"/>
              <a:t>skills: </a:t>
            </a:r>
            <a:r>
              <a:rPr lang="en-US" sz="2400" dirty="0">
                <a:hlinkClick r:id="rId4"/>
              </a:rPr>
              <a:t>https://</a:t>
            </a:r>
            <a:r>
              <a:rPr lang="en-US" sz="2400" dirty="0" smtClean="0">
                <a:hlinkClick r:id="rId4"/>
              </a:rPr>
              <a:t>historyresearchenvironment.org/become-a-volunteer</a:t>
            </a:r>
            <a:r>
              <a:rPr lang="en-US" sz="2400" dirty="0">
                <a:hlinkClick r:id="rId4"/>
              </a:rPr>
              <a:t>/</a:t>
            </a:r>
            <a:r>
              <a:rPr lang="en-US" sz="2400" dirty="0"/>
              <a:t/>
            </a:r>
            <a:br>
              <a:rPr lang="en-US" sz="2400" dirty="0"/>
            </a:br>
            <a:r>
              <a:rPr lang="en-US" sz="2400" dirty="0"/>
              <a:t>Donate: </a:t>
            </a:r>
            <a:r>
              <a:rPr lang="en-US" sz="2400" dirty="0">
                <a:hlinkClick r:id="rId5"/>
              </a:rPr>
              <a:t>https://historyresearchenvironment.org/donate/</a:t>
            </a:r>
            <a:br>
              <a:rPr lang="en-US" sz="2400" dirty="0">
                <a:hlinkClick r:id="rId5"/>
              </a:rPr>
            </a:br>
            <a:r>
              <a:rPr lang="en-US" sz="2400" dirty="0"/>
              <a:t>Wiki: </a:t>
            </a:r>
            <a:r>
              <a:rPr lang="en-US" sz="2400" dirty="0">
                <a:hlinkClick r:id="rId6"/>
              </a:rPr>
              <a:t>http://hrewiki.org/index.php?title=Main_Page</a:t>
            </a:r>
            <a:endParaRPr lang="en-CA" sz="2400" dirty="0" smtClean="0"/>
          </a:p>
        </p:txBody>
      </p:sp>
    </p:spTree>
    <p:extLst>
      <p:ext uri="{BB962C8B-B14F-4D97-AF65-F5344CB8AC3E}">
        <p14:creationId xmlns:p14="http://schemas.microsoft.com/office/powerpoint/2010/main" val="37386345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Flag Manager</a:t>
            </a:r>
            <a:endParaRPr lang="en-US" dirty="0"/>
          </a:p>
        </p:txBody>
      </p:sp>
      <p:pic>
        <p:nvPicPr>
          <p:cNvPr id="6" name="Picture 5"/>
          <p:cNvPicPr>
            <a:picLocks noChangeAspect="1"/>
          </p:cNvPicPr>
          <p:nvPr/>
        </p:nvPicPr>
        <p:blipFill>
          <a:blip r:embed="rId3"/>
          <a:stretch>
            <a:fillRect/>
          </a:stretch>
        </p:blipFill>
        <p:spPr>
          <a:xfrm>
            <a:off x="586220" y="1417638"/>
            <a:ext cx="8018228" cy="4027586"/>
          </a:xfrm>
          <a:prstGeom prst="rect">
            <a:avLst/>
          </a:prstGeom>
        </p:spPr>
      </p:pic>
      <p:sp>
        <p:nvSpPr>
          <p:cNvPr id="7" name="TextBox 6"/>
          <p:cNvSpPr txBox="1"/>
          <p:nvPr/>
        </p:nvSpPr>
        <p:spPr>
          <a:xfrm>
            <a:off x="611560" y="5805264"/>
            <a:ext cx="8075240" cy="646331"/>
          </a:xfrm>
          <a:prstGeom prst="rect">
            <a:avLst/>
          </a:prstGeom>
          <a:noFill/>
        </p:spPr>
        <p:txBody>
          <a:bodyPr wrap="square" rtlCol="0">
            <a:spAutoFit/>
          </a:bodyPr>
          <a:lstStyle/>
          <a:p>
            <a:pPr marL="285750" indent="-285750">
              <a:buFont typeface="Arial" panose="020B0604020202020204" pitchFamily="34" charset="0"/>
              <a:buChar char="•"/>
            </a:pPr>
            <a:r>
              <a:rPr lang="en-US" dirty="0"/>
              <a:t>All flags are enabled by default</a:t>
            </a:r>
            <a:r>
              <a:rPr lang="en-US" dirty="0" smtClean="0"/>
              <a:t>.</a:t>
            </a:r>
          </a:p>
          <a:p>
            <a:pPr marL="285750" indent="-285750">
              <a:buFont typeface="Arial" panose="020B0604020202020204" pitchFamily="34" charset="0"/>
              <a:buChar char="•"/>
            </a:pPr>
            <a:r>
              <a:rPr lang="en-US" dirty="0"/>
              <a:t>You can disable these flags so that they do not appear in the </a:t>
            </a:r>
            <a:r>
              <a:rPr lang="en-US" dirty="0">
                <a:hlinkClick r:id="rId4" action="ppaction://hlinkfile"/>
              </a:rPr>
              <a:t>Flags </a:t>
            </a:r>
            <a:r>
              <a:rPr lang="en-US" dirty="0" smtClean="0">
                <a:hlinkClick r:id="rId4" action="ppaction://hlinkfile"/>
              </a:rPr>
              <a:t>window</a:t>
            </a:r>
            <a:r>
              <a:rPr lang="en-US" dirty="0" smtClean="0"/>
              <a:t>.</a:t>
            </a:r>
            <a:endParaRPr lang="en-US" dirty="0"/>
          </a:p>
        </p:txBody>
      </p:sp>
    </p:spTree>
    <p:extLst>
      <p:ext uri="{BB962C8B-B14F-4D97-AF65-F5344CB8AC3E}">
        <p14:creationId xmlns:p14="http://schemas.microsoft.com/office/powerpoint/2010/main" val="288968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Flag Manager</a:t>
            </a:r>
            <a:endParaRPr lang="en-US" dirty="0"/>
          </a:p>
        </p:txBody>
      </p:sp>
      <p:pic>
        <p:nvPicPr>
          <p:cNvPr id="6" name="Picture 5"/>
          <p:cNvPicPr>
            <a:picLocks noChangeAspect="1"/>
          </p:cNvPicPr>
          <p:nvPr/>
        </p:nvPicPr>
        <p:blipFill>
          <a:blip r:embed="rId3"/>
          <a:stretch>
            <a:fillRect/>
          </a:stretch>
        </p:blipFill>
        <p:spPr>
          <a:xfrm>
            <a:off x="586220" y="1417638"/>
            <a:ext cx="7298148" cy="3379514"/>
          </a:xfrm>
          <a:prstGeom prst="rect">
            <a:avLst/>
          </a:prstGeom>
        </p:spPr>
      </p:pic>
      <p:sp>
        <p:nvSpPr>
          <p:cNvPr id="7" name="TextBox 6"/>
          <p:cNvSpPr txBox="1"/>
          <p:nvPr/>
        </p:nvSpPr>
        <p:spPr>
          <a:xfrm>
            <a:off x="586220" y="5085184"/>
            <a:ext cx="8075240" cy="923330"/>
          </a:xfrm>
          <a:prstGeom prst="rect">
            <a:avLst/>
          </a:prstGeom>
          <a:noFill/>
        </p:spPr>
        <p:txBody>
          <a:bodyPr wrap="square" rtlCol="0">
            <a:spAutoFit/>
          </a:bodyPr>
          <a:lstStyle/>
          <a:p>
            <a:r>
              <a:rPr lang="en-US" b="1" dirty="0"/>
              <a:t>To disable a flag</a:t>
            </a:r>
            <a:r>
              <a:rPr lang="en-US" b="1" dirty="0" smtClean="0"/>
              <a:t>: </a:t>
            </a:r>
            <a:r>
              <a:rPr lang="en-US" dirty="0" smtClean="0"/>
              <a:t>Highlight </a:t>
            </a:r>
            <a:r>
              <a:rPr lang="en-US" dirty="0"/>
              <a:t>the flag name and click [Disable].</a:t>
            </a:r>
          </a:p>
          <a:p>
            <a:r>
              <a:rPr lang="en-US" dirty="0"/>
              <a:t> </a:t>
            </a:r>
          </a:p>
          <a:p>
            <a:r>
              <a:rPr lang="en-US" b="1" dirty="0"/>
              <a:t>To enable a flag</a:t>
            </a:r>
            <a:r>
              <a:rPr lang="en-US" b="1" dirty="0" smtClean="0"/>
              <a:t>: </a:t>
            </a:r>
            <a:r>
              <a:rPr lang="en-US" dirty="0" smtClean="0"/>
              <a:t>Highlight </a:t>
            </a:r>
            <a:r>
              <a:rPr lang="en-US" dirty="0"/>
              <a:t>the flag name and click [Enable].</a:t>
            </a:r>
            <a:endParaRPr lang="en-US" dirty="0">
              <a:effectLst/>
            </a:endParaRPr>
          </a:p>
        </p:txBody>
      </p:sp>
      <p:sp>
        <p:nvSpPr>
          <p:cNvPr id="4" name="Left Arrow 3"/>
          <p:cNvSpPr/>
          <p:nvPr/>
        </p:nvSpPr>
        <p:spPr>
          <a:xfrm>
            <a:off x="7893318" y="2819363"/>
            <a:ext cx="936104" cy="86409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7373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Flag Manager</a:t>
            </a:r>
            <a:endParaRPr lang="en-US" dirty="0"/>
          </a:p>
        </p:txBody>
      </p:sp>
      <p:pic>
        <p:nvPicPr>
          <p:cNvPr id="6" name="Picture 5"/>
          <p:cNvPicPr>
            <a:picLocks noChangeAspect="1"/>
          </p:cNvPicPr>
          <p:nvPr/>
        </p:nvPicPr>
        <p:blipFill>
          <a:blip r:embed="rId3"/>
          <a:stretch>
            <a:fillRect/>
          </a:stretch>
        </p:blipFill>
        <p:spPr>
          <a:xfrm>
            <a:off x="586220" y="1417638"/>
            <a:ext cx="7298148" cy="3379514"/>
          </a:xfrm>
          <a:prstGeom prst="rect">
            <a:avLst/>
          </a:prstGeom>
        </p:spPr>
      </p:pic>
      <p:sp>
        <p:nvSpPr>
          <p:cNvPr id="7" name="TextBox 6"/>
          <p:cNvSpPr txBox="1"/>
          <p:nvPr/>
        </p:nvSpPr>
        <p:spPr>
          <a:xfrm>
            <a:off x="586220" y="5085184"/>
            <a:ext cx="8075240" cy="1477328"/>
          </a:xfrm>
          <a:prstGeom prst="rect">
            <a:avLst/>
          </a:prstGeom>
          <a:noFill/>
        </p:spPr>
        <p:txBody>
          <a:bodyPr wrap="square" rtlCol="0">
            <a:spAutoFit/>
          </a:bodyPr>
          <a:lstStyle/>
          <a:p>
            <a:r>
              <a:rPr lang="en-US" b="1" dirty="0"/>
              <a:t>To delete a flag</a:t>
            </a:r>
            <a:r>
              <a:rPr lang="en-US" b="1" dirty="0" smtClean="0"/>
              <a:t>: </a:t>
            </a:r>
            <a:r>
              <a:rPr lang="en-US" dirty="0" smtClean="0"/>
              <a:t>In </a:t>
            </a:r>
            <a:r>
              <a:rPr lang="en-US" dirty="0"/>
              <a:t>the </a:t>
            </a:r>
            <a:r>
              <a:rPr lang="en-US" b="1" dirty="0"/>
              <a:t>Flag Manager</a:t>
            </a:r>
            <a:r>
              <a:rPr lang="en-US" dirty="0"/>
              <a:t>, highlight the flag and click on [Delete] or press &lt;F6&gt; or &lt;Delete&gt;.</a:t>
            </a:r>
          </a:p>
          <a:p>
            <a:r>
              <a:rPr lang="en-US" dirty="0" smtClean="0"/>
              <a:t>Answer </a:t>
            </a:r>
            <a:r>
              <a:rPr lang="en-US" dirty="0"/>
              <a:t>[Yes] to confirm the deletion</a:t>
            </a:r>
            <a:r>
              <a:rPr lang="en-US" dirty="0" smtClean="0"/>
              <a:t>.</a:t>
            </a:r>
          </a:p>
          <a:p>
            <a:endParaRPr lang="en-US" dirty="0" smtClean="0"/>
          </a:p>
          <a:p>
            <a:pPr algn="ctr"/>
            <a:r>
              <a:rPr lang="en-US" dirty="0" smtClean="0">
                <a:effectLst/>
              </a:rPr>
              <a:t>You </a:t>
            </a:r>
            <a:r>
              <a:rPr lang="en-US" b="1" dirty="0" smtClean="0">
                <a:effectLst/>
              </a:rPr>
              <a:t>cannot</a:t>
            </a:r>
            <a:r>
              <a:rPr lang="en-US" dirty="0" smtClean="0">
                <a:effectLst/>
              </a:rPr>
              <a:t> delete any of the Standard Flags</a:t>
            </a:r>
            <a:endParaRPr lang="en-US" dirty="0">
              <a:effectLst/>
            </a:endParaRPr>
          </a:p>
        </p:txBody>
      </p:sp>
      <p:sp>
        <p:nvSpPr>
          <p:cNvPr id="4" name="Left Arrow 3"/>
          <p:cNvSpPr/>
          <p:nvPr/>
        </p:nvSpPr>
        <p:spPr>
          <a:xfrm>
            <a:off x="7893318" y="2819363"/>
            <a:ext cx="936104" cy="86409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7511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Flag Manager</a:t>
            </a:r>
            <a:endParaRPr lang="en-US" dirty="0"/>
          </a:p>
        </p:txBody>
      </p:sp>
      <p:pic>
        <p:nvPicPr>
          <p:cNvPr id="6" name="Picture 5"/>
          <p:cNvPicPr>
            <a:picLocks noChangeAspect="1"/>
          </p:cNvPicPr>
          <p:nvPr/>
        </p:nvPicPr>
        <p:blipFill>
          <a:blip r:embed="rId3"/>
          <a:stretch>
            <a:fillRect/>
          </a:stretch>
        </p:blipFill>
        <p:spPr>
          <a:xfrm>
            <a:off x="586220" y="1417638"/>
            <a:ext cx="7298148" cy="3379514"/>
          </a:xfrm>
          <a:prstGeom prst="rect">
            <a:avLst/>
          </a:prstGeom>
        </p:spPr>
      </p:pic>
      <p:sp>
        <p:nvSpPr>
          <p:cNvPr id="7" name="TextBox 6"/>
          <p:cNvSpPr txBox="1"/>
          <p:nvPr/>
        </p:nvSpPr>
        <p:spPr>
          <a:xfrm>
            <a:off x="586220" y="5445224"/>
            <a:ext cx="8075240" cy="646331"/>
          </a:xfrm>
          <a:prstGeom prst="rect">
            <a:avLst/>
          </a:prstGeom>
          <a:noFill/>
        </p:spPr>
        <p:txBody>
          <a:bodyPr wrap="square" rtlCol="0">
            <a:spAutoFit/>
          </a:bodyPr>
          <a:lstStyle/>
          <a:p>
            <a:r>
              <a:rPr lang="en-US" b="1" dirty="0"/>
              <a:t>To rearrange the order of the flags:</a:t>
            </a:r>
            <a:endParaRPr lang="en-US" dirty="0"/>
          </a:p>
          <a:p>
            <a:r>
              <a:rPr lang="en-US" dirty="0"/>
              <a:t>Highlight a flag name and click [Move up] or [Move down].</a:t>
            </a:r>
            <a:endParaRPr lang="en-US" dirty="0">
              <a:effectLst/>
            </a:endParaRPr>
          </a:p>
        </p:txBody>
      </p:sp>
      <p:sp>
        <p:nvSpPr>
          <p:cNvPr id="4" name="Left Arrow 3"/>
          <p:cNvSpPr/>
          <p:nvPr/>
        </p:nvSpPr>
        <p:spPr>
          <a:xfrm>
            <a:off x="7893318" y="2819363"/>
            <a:ext cx="936104" cy="86409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051425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 Flag</a:t>
            </a:r>
            <a:endParaRPr lang="en-US" dirty="0"/>
          </a:p>
        </p:txBody>
      </p:sp>
      <p:sp>
        <p:nvSpPr>
          <p:cNvPr id="3" name="Content Placeholder 2"/>
          <p:cNvSpPr>
            <a:spLocks noGrp="1"/>
          </p:cNvSpPr>
          <p:nvPr>
            <p:ph idx="1"/>
          </p:nvPr>
        </p:nvSpPr>
        <p:spPr>
          <a:xfrm>
            <a:off x="457200" y="1600200"/>
            <a:ext cx="3394720" cy="4525963"/>
          </a:xfrm>
        </p:spPr>
        <p:txBody>
          <a:bodyPr/>
          <a:lstStyle/>
          <a:p>
            <a:pPr marL="0" indent="0">
              <a:buNone/>
            </a:pPr>
            <a:r>
              <a:rPr lang="en-US" dirty="0"/>
              <a:t>In the Flag Manager window, select [Add] or press &lt;F4&gt;.</a:t>
            </a:r>
          </a:p>
          <a:p>
            <a:pPr marL="0" indent="0">
              <a:buNone/>
            </a:pPr>
            <a:r>
              <a:rPr lang="en-US" dirty="0" smtClean="0"/>
              <a:t>The </a:t>
            </a:r>
            <a:r>
              <a:rPr lang="en-US" dirty="0"/>
              <a:t>Add New Flag window will appear.</a:t>
            </a:r>
          </a:p>
          <a:p>
            <a:endParaRPr lang="en-US" dirty="0"/>
          </a:p>
          <a:p>
            <a:endParaRPr lang="en-US" dirty="0"/>
          </a:p>
        </p:txBody>
      </p:sp>
      <p:pic>
        <p:nvPicPr>
          <p:cNvPr id="4" name="Picture 3"/>
          <p:cNvPicPr>
            <a:picLocks noChangeAspect="1"/>
          </p:cNvPicPr>
          <p:nvPr/>
        </p:nvPicPr>
        <p:blipFill>
          <a:blip r:embed="rId2"/>
          <a:stretch>
            <a:fillRect/>
          </a:stretch>
        </p:blipFill>
        <p:spPr>
          <a:xfrm>
            <a:off x="4000500" y="1600200"/>
            <a:ext cx="4686300" cy="4525963"/>
          </a:xfrm>
          <a:prstGeom prst="rect">
            <a:avLst/>
          </a:prstGeom>
        </p:spPr>
      </p:pic>
    </p:spTree>
    <p:extLst>
      <p:ext uri="{BB962C8B-B14F-4D97-AF65-F5344CB8AC3E}">
        <p14:creationId xmlns:p14="http://schemas.microsoft.com/office/powerpoint/2010/main" val="13255057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 Flag</a:t>
            </a:r>
            <a:endParaRPr lang="en-US" dirty="0"/>
          </a:p>
        </p:txBody>
      </p:sp>
      <p:sp>
        <p:nvSpPr>
          <p:cNvPr id="3" name="Content Placeholder 2"/>
          <p:cNvSpPr>
            <a:spLocks noGrp="1"/>
          </p:cNvSpPr>
          <p:nvPr>
            <p:ph idx="1"/>
          </p:nvPr>
        </p:nvSpPr>
        <p:spPr>
          <a:xfrm>
            <a:off x="457200" y="1600200"/>
            <a:ext cx="4474840" cy="4525963"/>
          </a:xfrm>
        </p:spPr>
        <p:txBody>
          <a:bodyPr>
            <a:normAutofit fontScale="77500" lnSpcReduction="20000"/>
          </a:bodyPr>
          <a:lstStyle/>
          <a:p>
            <a:pPr marL="0" indent="0">
              <a:buNone/>
            </a:pPr>
            <a:r>
              <a:rPr lang="en-US" dirty="0"/>
              <a:t>In the Label field, enter a label for the flag, then press &lt;Tab&gt; or click in the </a:t>
            </a:r>
            <a:r>
              <a:rPr lang="en-US" b="1" dirty="0"/>
              <a:t>Values</a:t>
            </a:r>
            <a:r>
              <a:rPr lang="en-US" dirty="0"/>
              <a:t> field.</a:t>
            </a:r>
          </a:p>
          <a:p>
            <a:pPr marL="0" indent="0">
              <a:buNone/>
            </a:pPr>
            <a:r>
              <a:rPr lang="en-US" dirty="0"/>
              <a:t> </a:t>
            </a:r>
          </a:p>
          <a:p>
            <a:pPr marL="0" indent="0">
              <a:buNone/>
            </a:pPr>
            <a:r>
              <a:rPr lang="en-US" b="1" dirty="0"/>
              <a:t>NOTE:</a:t>
            </a:r>
            <a:r>
              <a:rPr lang="en-US" dirty="0"/>
              <a:t> Flag names (up to 50 characters) and values (one character) can be entered using upper or lower case letters, numbers, and any characters except comma. A pound sign (#) can be used in the values section, but not in the name. Spaces can be used in the name, but not as a value.</a:t>
            </a:r>
          </a:p>
          <a:p>
            <a:pPr marL="0" indent="0">
              <a:buNone/>
            </a:pPr>
            <a:endParaRPr lang="en-US" dirty="0"/>
          </a:p>
        </p:txBody>
      </p:sp>
      <p:pic>
        <p:nvPicPr>
          <p:cNvPr id="4" name="Picture 3"/>
          <p:cNvPicPr>
            <a:picLocks noChangeAspect="1"/>
          </p:cNvPicPr>
          <p:nvPr/>
        </p:nvPicPr>
        <p:blipFill>
          <a:blip r:embed="rId2"/>
          <a:stretch>
            <a:fillRect/>
          </a:stretch>
        </p:blipFill>
        <p:spPr>
          <a:xfrm>
            <a:off x="5220072" y="1600200"/>
            <a:ext cx="3466728" cy="4525963"/>
          </a:xfrm>
          <a:prstGeom prst="rect">
            <a:avLst/>
          </a:prstGeom>
        </p:spPr>
      </p:pic>
    </p:spTree>
    <p:extLst>
      <p:ext uri="{BB962C8B-B14F-4D97-AF65-F5344CB8AC3E}">
        <p14:creationId xmlns:p14="http://schemas.microsoft.com/office/powerpoint/2010/main" val="9843041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 Flag</a:t>
            </a:r>
            <a:endParaRPr lang="en-US" dirty="0"/>
          </a:p>
        </p:txBody>
      </p:sp>
      <p:sp>
        <p:nvSpPr>
          <p:cNvPr id="3" name="Content Placeholder 2"/>
          <p:cNvSpPr>
            <a:spLocks noGrp="1"/>
          </p:cNvSpPr>
          <p:nvPr>
            <p:ph idx="1"/>
          </p:nvPr>
        </p:nvSpPr>
        <p:spPr>
          <a:xfrm>
            <a:off x="457200" y="1600200"/>
            <a:ext cx="4474840" cy="4525963"/>
          </a:xfrm>
        </p:spPr>
        <p:txBody>
          <a:bodyPr>
            <a:normAutofit fontScale="85000" lnSpcReduction="10000"/>
          </a:bodyPr>
          <a:lstStyle/>
          <a:p>
            <a:pPr marL="0" indent="0">
              <a:buNone/>
            </a:pPr>
            <a:r>
              <a:rPr lang="en-US" dirty="0" smtClean="0"/>
              <a:t>In </a:t>
            </a:r>
            <a:r>
              <a:rPr lang="en-US" dirty="0"/>
              <a:t>the </a:t>
            </a:r>
            <a:r>
              <a:rPr lang="en-US" b="1" dirty="0"/>
              <a:t>Values</a:t>
            </a:r>
            <a:r>
              <a:rPr lang="en-US" dirty="0"/>
              <a:t> field, list all possible values. Only one character may be used for each value. The first value in the list is the default value. This value will automatically be set by the program and remain until you change it. It is often best to use a "?" for the default value.</a:t>
            </a:r>
          </a:p>
          <a:p>
            <a:pPr marL="0" indent="0">
              <a:buNone/>
            </a:pPr>
            <a:r>
              <a:rPr lang="en-US" dirty="0"/>
              <a:t> </a:t>
            </a:r>
          </a:p>
        </p:txBody>
      </p:sp>
      <p:pic>
        <p:nvPicPr>
          <p:cNvPr id="4" name="Picture 3"/>
          <p:cNvPicPr>
            <a:picLocks noChangeAspect="1"/>
          </p:cNvPicPr>
          <p:nvPr/>
        </p:nvPicPr>
        <p:blipFill>
          <a:blip r:embed="rId2"/>
          <a:stretch>
            <a:fillRect/>
          </a:stretch>
        </p:blipFill>
        <p:spPr>
          <a:xfrm>
            <a:off x="5220072" y="1600200"/>
            <a:ext cx="3466728" cy="4525963"/>
          </a:xfrm>
          <a:prstGeom prst="rect">
            <a:avLst/>
          </a:prstGeom>
        </p:spPr>
      </p:pic>
    </p:spTree>
    <p:extLst>
      <p:ext uri="{BB962C8B-B14F-4D97-AF65-F5344CB8AC3E}">
        <p14:creationId xmlns:p14="http://schemas.microsoft.com/office/powerpoint/2010/main" val="2237844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 Flag</a:t>
            </a:r>
            <a:endParaRPr lang="en-US" dirty="0"/>
          </a:p>
        </p:txBody>
      </p:sp>
      <p:sp>
        <p:nvSpPr>
          <p:cNvPr id="3" name="Content Placeholder 2"/>
          <p:cNvSpPr>
            <a:spLocks noGrp="1"/>
          </p:cNvSpPr>
          <p:nvPr>
            <p:ph idx="1"/>
          </p:nvPr>
        </p:nvSpPr>
        <p:spPr>
          <a:xfrm>
            <a:off x="457200" y="1417638"/>
            <a:ext cx="4258816" cy="5323730"/>
          </a:xfrm>
        </p:spPr>
        <p:txBody>
          <a:bodyPr>
            <a:normAutofit fontScale="47500" lnSpcReduction="20000"/>
          </a:bodyPr>
          <a:lstStyle/>
          <a:p>
            <a:pPr marL="0" indent="0">
              <a:buNone/>
            </a:pPr>
            <a:r>
              <a:rPr lang="en-US" sz="3400" b="1" dirty="0" smtClean="0"/>
              <a:t>Example: </a:t>
            </a:r>
            <a:r>
              <a:rPr lang="en-US" sz="3400" dirty="0" smtClean="0"/>
              <a:t>You </a:t>
            </a:r>
            <a:r>
              <a:rPr lang="en-US" sz="3400" dirty="0"/>
              <a:t>want to indicate your relationship to the people in your data set. </a:t>
            </a:r>
            <a:r>
              <a:rPr lang="en-US" sz="3400" dirty="0" smtClean="0"/>
              <a:t>Call </a:t>
            </a:r>
            <a:r>
              <a:rPr lang="en-US" sz="3400" dirty="0"/>
              <a:t>the flag "Related by." Enter </a:t>
            </a:r>
            <a:r>
              <a:rPr lang="en-US" sz="3400" b="1" dirty="0"/>
              <a:t>Related by</a:t>
            </a:r>
            <a:r>
              <a:rPr lang="en-US" sz="3400" dirty="0"/>
              <a:t> in the </a:t>
            </a:r>
            <a:r>
              <a:rPr lang="en-US" sz="3400" b="1" dirty="0"/>
              <a:t>Label</a:t>
            </a:r>
            <a:r>
              <a:rPr lang="en-US" sz="3400" dirty="0"/>
              <a:t> field.</a:t>
            </a:r>
          </a:p>
          <a:p>
            <a:pPr marL="0" indent="0">
              <a:buNone/>
            </a:pPr>
            <a:r>
              <a:rPr lang="en-US" sz="3400" dirty="0"/>
              <a:t> </a:t>
            </a:r>
          </a:p>
          <a:p>
            <a:pPr marL="0" indent="0">
              <a:buNone/>
            </a:pPr>
            <a:r>
              <a:rPr lang="en-US" sz="3400" dirty="0"/>
              <a:t>Then you must determine all possible values. In this case, you may want a question mark and the first letters of the following words as the possible values:</a:t>
            </a:r>
          </a:p>
          <a:p>
            <a:pPr marL="0" indent="0">
              <a:buNone/>
            </a:pPr>
            <a:r>
              <a:rPr lang="en-US" sz="3400" dirty="0"/>
              <a:t> </a:t>
            </a:r>
          </a:p>
          <a:p>
            <a:pPr marL="0" indent="0">
              <a:buNone/>
            </a:pPr>
            <a:r>
              <a:rPr lang="en-US" sz="3400" dirty="0"/>
              <a:t>? = Unknown</a:t>
            </a:r>
          </a:p>
          <a:p>
            <a:pPr marL="0" indent="0">
              <a:buNone/>
            </a:pPr>
            <a:r>
              <a:rPr lang="en-US" sz="3400" dirty="0"/>
              <a:t>A = Ancestor</a:t>
            </a:r>
          </a:p>
          <a:p>
            <a:pPr marL="0" indent="0">
              <a:buNone/>
            </a:pPr>
            <a:r>
              <a:rPr lang="en-US" sz="3400" dirty="0"/>
              <a:t>D = Descendant</a:t>
            </a:r>
          </a:p>
          <a:p>
            <a:pPr marL="0" indent="0">
              <a:buNone/>
            </a:pPr>
            <a:r>
              <a:rPr lang="en-US" sz="3400" dirty="0"/>
              <a:t>C = Collateral</a:t>
            </a:r>
          </a:p>
          <a:p>
            <a:pPr marL="0" indent="0">
              <a:buNone/>
            </a:pPr>
            <a:r>
              <a:rPr lang="en-US" sz="3400" dirty="0"/>
              <a:t>M = Marriage</a:t>
            </a:r>
          </a:p>
          <a:p>
            <a:pPr marL="0" indent="0">
              <a:buNone/>
            </a:pPr>
            <a:r>
              <a:rPr lang="en-US" sz="3400" dirty="0"/>
              <a:t>U = Unrelated</a:t>
            </a:r>
          </a:p>
          <a:p>
            <a:pPr marL="0" indent="0">
              <a:buNone/>
            </a:pPr>
            <a:r>
              <a:rPr lang="en-US" sz="3400" dirty="0"/>
              <a:t>S = Self</a:t>
            </a:r>
          </a:p>
          <a:p>
            <a:pPr marL="0" indent="0">
              <a:buNone/>
            </a:pPr>
            <a:r>
              <a:rPr lang="en-US" sz="3400" dirty="0"/>
              <a:t> </a:t>
            </a:r>
          </a:p>
          <a:p>
            <a:pPr marL="0" indent="0">
              <a:buNone/>
            </a:pPr>
            <a:r>
              <a:rPr lang="en-US" sz="3400" dirty="0"/>
              <a:t>Your list of possible values would be </a:t>
            </a:r>
            <a:r>
              <a:rPr lang="en-US" sz="3400" b="1" dirty="0"/>
              <a:t>?,A,D,C,M,U,S</a:t>
            </a:r>
            <a:r>
              <a:rPr lang="en-US" sz="3400" dirty="0"/>
              <a:t>. While you can use lowercase letters here, you should be aware that the search is not case sensitive, e.g., "A" and "a" are the same.</a:t>
            </a:r>
          </a:p>
          <a:p>
            <a:endParaRPr lang="en-US" dirty="0"/>
          </a:p>
        </p:txBody>
      </p:sp>
      <p:pic>
        <p:nvPicPr>
          <p:cNvPr id="5" name="Picture 4"/>
          <p:cNvPicPr>
            <a:picLocks noChangeAspect="1"/>
          </p:cNvPicPr>
          <p:nvPr/>
        </p:nvPicPr>
        <p:blipFill>
          <a:blip r:embed="rId2"/>
          <a:stretch>
            <a:fillRect/>
          </a:stretch>
        </p:blipFill>
        <p:spPr>
          <a:xfrm>
            <a:off x="4716016" y="1417638"/>
            <a:ext cx="3970784" cy="5184576"/>
          </a:xfrm>
          <a:prstGeom prst="rect">
            <a:avLst/>
          </a:prstGeom>
        </p:spPr>
      </p:pic>
    </p:spTree>
    <p:extLst>
      <p:ext uri="{BB962C8B-B14F-4D97-AF65-F5344CB8AC3E}">
        <p14:creationId xmlns:p14="http://schemas.microsoft.com/office/powerpoint/2010/main" val="1827969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 Flag</a:t>
            </a:r>
            <a:endParaRPr lang="en-US" dirty="0"/>
          </a:p>
        </p:txBody>
      </p:sp>
      <p:sp>
        <p:nvSpPr>
          <p:cNvPr id="3" name="Content Placeholder 2"/>
          <p:cNvSpPr>
            <a:spLocks noGrp="1"/>
          </p:cNvSpPr>
          <p:nvPr>
            <p:ph idx="1"/>
          </p:nvPr>
        </p:nvSpPr>
        <p:spPr>
          <a:xfrm>
            <a:off x="457200" y="1600200"/>
            <a:ext cx="4474840" cy="4999487"/>
          </a:xfrm>
        </p:spPr>
        <p:txBody>
          <a:bodyPr>
            <a:normAutofit fontScale="55000" lnSpcReduction="20000"/>
          </a:bodyPr>
          <a:lstStyle/>
          <a:p>
            <a:pPr marL="0" indent="0">
              <a:buNone/>
            </a:pPr>
            <a:r>
              <a:rPr lang="en-US" dirty="0" smtClean="0"/>
              <a:t>In </a:t>
            </a:r>
            <a:r>
              <a:rPr lang="en-US" dirty="0"/>
              <a:t>the </a:t>
            </a:r>
            <a:r>
              <a:rPr lang="en-US" b="1" dirty="0"/>
              <a:t>Data Set</a:t>
            </a:r>
            <a:r>
              <a:rPr lang="en-US" dirty="0"/>
              <a:t> field, if more than one data set is unlocked, you can select the data set in which this flag will be used</a:t>
            </a:r>
            <a:r>
              <a:rPr lang="en-US" dirty="0" smtClean="0"/>
              <a:t>.</a:t>
            </a:r>
          </a:p>
          <a:p>
            <a:pPr marL="0" indent="0">
              <a:buNone/>
            </a:pPr>
            <a:endParaRPr lang="en-US" dirty="0"/>
          </a:p>
          <a:p>
            <a:pPr marL="0" indent="0">
              <a:buNone/>
            </a:pPr>
            <a:r>
              <a:rPr lang="en-US" dirty="0" smtClean="0"/>
              <a:t>Type </a:t>
            </a:r>
            <a:r>
              <a:rPr lang="en-US" dirty="0"/>
              <a:t>a description in the Description field identifying the meaning of the custom flag and its various values. In the example above, you might have something like:</a:t>
            </a:r>
          </a:p>
          <a:p>
            <a:pPr marL="0" indent="0">
              <a:buNone/>
            </a:pPr>
            <a:r>
              <a:rPr lang="en-US" b="1" dirty="0"/>
              <a:t>This field contains the relationship of the</a:t>
            </a:r>
            <a:endParaRPr lang="en-US" dirty="0"/>
          </a:p>
          <a:p>
            <a:pPr marL="0" indent="0">
              <a:buNone/>
            </a:pPr>
            <a:r>
              <a:rPr lang="en-US" b="1" dirty="0"/>
              <a:t>subject to the owner of the data set.</a:t>
            </a:r>
            <a:endParaRPr lang="en-US" dirty="0"/>
          </a:p>
          <a:p>
            <a:pPr marL="0" indent="0">
              <a:buNone/>
            </a:pPr>
            <a:r>
              <a:rPr lang="en-US" b="1" dirty="0"/>
              <a:t>? = Unknown</a:t>
            </a:r>
            <a:endParaRPr lang="en-US" dirty="0"/>
          </a:p>
          <a:p>
            <a:pPr marL="0" indent="0">
              <a:buNone/>
            </a:pPr>
            <a:r>
              <a:rPr lang="en-US" b="1" dirty="0"/>
              <a:t>A = Ancestor</a:t>
            </a:r>
            <a:endParaRPr lang="en-US" dirty="0"/>
          </a:p>
          <a:p>
            <a:pPr marL="0" indent="0">
              <a:buNone/>
            </a:pPr>
            <a:r>
              <a:rPr lang="en-US" b="1" dirty="0"/>
              <a:t>D = Descendant</a:t>
            </a:r>
            <a:endParaRPr lang="en-US" dirty="0"/>
          </a:p>
          <a:p>
            <a:pPr marL="0" indent="0">
              <a:buNone/>
            </a:pPr>
            <a:r>
              <a:rPr lang="en-US" b="1" dirty="0"/>
              <a:t>C = Collateral</a:t>
            </a:r>
            <a:endParaRPr lang="en-US" dirty="0"/>
          </a:p>
          <a:p>
            <a:pPr marL="0" indent="0">
              <a:buNone/>
            </a:pPr>
            <a:r>
              <a:rPr lang="en-US" b="1" dirty="0"/>
              <a:t>M = Marriage</a:t>
            </a:r>
            <a:endParaRPr lang="en-US" dirty="0"/>
          </a:p>
          <a:p>
            <a:pPr marL="0" indent="0">
              <a:buNone/>
            </a:pPr>
            <a:r>
              <a:rPr lang="en-US" b="1" dirty="0"/>
              <a:t>U = Unrelated</a:t>
            </a:r>
            <a:endParaRPr lang="en-US" dirty="0"/>
          </a:p>
          <a:p>
            <a:pPr marL="0" indent="0">
              <a:buNone/>
            </a:pPr>
            <a:r>
              <a:rPr lang="en-US" b="1" dirty="0"/>
              <a:t>S = </a:t>
            </a:r>
            <a:r>
              <a:rPr lang="en-US" b="1" dirty="0" smtClean="0"/>
              <a:t>Self</a:t>
            </a:r>
          </a:p>
          <a:p>
            <a:pPr marL="0" indent="0">
              <a:buNone/>
            </a:pPr>
            <a:endParaRPr lang="en-US" dirty="0"/>
          </a:p>
          <a:p>
            <a:pPr marL="0" indent="0">
              <a:buNone/>
            </a:pPr>
            <a:r>
              <a:rPr lang="en-US" dirty="0" smtClean="0"/>
              <a:t>Select </a:t>
            </a:r>
            <a:r>
              <a:rPr lang="en-US" dirty="0"/>
              <a:t>[OK].</a:t>
            </a:r>
          </a:p>
          <a:p>
            <a:endParaRPr lang="en-US" dirty="0"/>
          </a:p>
          <a:p>
            <a:endParaRPr lang="en-US" dirty="0"/>
          </a:p>
        </p:txBody>
      </p:sp>
      <p:pic>
        <p:nvPicPr>
          <p:cNvPr id="6" name="Picture 5"/>
          <p:cNvPicPr>
            <a:picLocks noChangeAspect="1"/>
          </p:cNvPicPr>
          <p:nvPr/>
        </p:nvPicPr>
        <p:blipFill>
          <a:blip r:embed="rId3"/>
          <a:stretch>
            <a:fillRect/>
          </a:stretch>
        </p:blipFill>
        <p:spPr>
          <a:xfrm>
            <a:off x="4880600" y="1417638"/>
            <a:ext cx="3968840" cy="5182049"/>
          </a:xfrm>
          <a:prstGeom prst="rect">
            <a:avLst/>
          </a:prstGeom>
        </p:spPr>
      </p:pic>
    </p:spTree>
    <p:extLst>
      <p:ext uri="{BB962C8B-B14F-4D97-AF65-F5344CB8AC3E}">
        <p14:creationId xmlns:p14="http://schemas.microsoft.com/office/powerpoint/2010/main" val="26938223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 Flag</a:t>
            </a:r>
            <a:endParaRPr lang="en-US" dirty="0"/>
          </a:p>
        </p:txBody>
      </p:sp>
      <p:sp>
        <p:nvSpPr>
          <p:cNvPr id="3" name="Content Placeholder 2"/>
          <p:cNvSpPr>
            <a:spLocks noGrp="1"/>
          </p:cNvSpPr>
          <p:nvPr>
            <p:ph idx="1"/>
          </p:nvPr>
        </p:nvSpPr>
        <p:spPr>
          <a:xfrm>
            <a:off x="457200" y="1600200"/>
            <a:ext cx="4474840" cy="4999487"/>
          </a:xfrm>
        </p:spPr>
        <p:txBody>
          <a:bodyPr>
            <a:normAutofit fontScale="55000" lnSpcReduction="20000"/>
          </a:bodyPr>
          <a:lstStyle/>
          <a:p>
            <a:pPr marL="0" indent="0">
              <a:buNone/>
            </a:pPr>
            <a:r>
              <a:rPr lang="en-US" b="1" dirty="0"/>
              <a:t>NOTE:</a:t>
            </a:r>
            <a:r>
              <a:rPr lang="en-US" dirty="0"/>
              <a:t> You should experiment and be sure you are satisfied before setting the flag value for many individuals. You cannot delete flag </a:t>
            </a:r>
            <a:r>
              <a:rPr lang="en-US" b="1" dirty="0"/>
              <a:t>values</a:t>
            </a:r>
            <a:r>
              <a:rPr lang="en-US" dirty="0"/>
              <a:t> which are currently being used in flags.</a:t>
            </a:r>
          </a:p>
          <a:p>
            <a:pPr marL="0" indent="0">
              <a:buNone/>
            </a:pPr>
            <a:r>
              <a:rPr lang="en-US" dirty="0"/>
              <a:t> </a:t>
            </a:r>
          </a:p>
          <a:p>
            <a:pPr marL="0" indent="0">
              <a:buNone/>
            </a:pPr>
            <a:r>
              <a:rPr lang="en-US" dirty="0"/>
              <a:t>A flag can be set only to a value you have included in the list</a:t>
            </a:r>
            <a:r>
              <a:rPr lang="en-US" dirty="0" smtClean="0"/>
              <a:t>.</a:t>
            </a:r>
          </a:p>
          <a:p>
            <a:pPr marL="0" indent="0">
              <a:buNone/>
            </a:pPr>
            <a:endParaRPr lang="en-US" dirty="0"/>
          </a:p>
          <a:p>
            <a:pPr marL="0" indent="0">
              <a:buNone/>
            </a:pPr>
            <a:r>
              <a:rPr lang="en-US" dirty="0" smtClean="0"/>
              <a:t>It </a:t>
            </a:r>
            <a:r>
              <a:rPr lang="en-US" dirty="0"/>
              <a:t>is perfectly safe to create new flags as this does not affect any other flag in the data set.</a:t>
            </a:r>
          </a:p>
          <a:p>
            <a:pPr marL="0" indent="0">
              <a:buNone/>
            </a:pPr>
            <a:r>
              <a:rPr lang="en-US" dirty="0"/>
              <a:t> </a:t>
            </a:r>
          </a:p>
          <a:p>
            <a:pPr marL="0" indent="0">
              <a:buNone/>
            </a:pPr>
            <a:r>
              <a:rPr lang="en-US" b="1" dirty="0"/>
              <a:t>NOTE:</a:t>
            </a:r>
            <a:r>
              <a:rPr lang="en-US" dirty="0"/>
              <a:t> In any field in which you can type, there is a right-click menu with cut, copy, paste, and spell checker. The </a:t>
            </a:r>
            <a:r>
              <a:rPr lang="en-US" b="1" dirty="0"/>
              <a:t>Label, Values</a:t>
            </a:r>
            <a:r>
              <a:rPr lang="en-US" dirty="0"/>
              <a:t>, and </a:t>
            </a:r>
            <a:r>
              <a:rPr lang="en-US" b="1" dirty="0"/>
              <a:t>Description</a:t>
            </a:r>
            <a:r>
              <a:rPr lang="en-US" dirty="0"/>
              <a:t> fields support the use of hot keys:</a:t>
            </a:r>
          </a:p>
          <a:p>
            <a:pPr marL="0" indent="0">
              <a:buNone/>
            </a:pPr>
            <a:r>
              <a:rPr lang="en-US" dirty="0"/>
              <a:t>&lt;F3&gt; = Repeat previous entry</a:t>
            </a:r>
          </a:p>
          <a:p>
            <a:pPr marL="0" indent="0">
              <a:buNone/>
            </a:pPr>
            <a:r>
              <a:rPr lang="en-US" dirty="0"/>
              <a:t>&lt;Ctrl&gt;+&lt;F3&gt; = List previous 15 entries</a:t>
            </a:r>
          </a:p>
          <a:p>
            <a:pPr marL="0" indent="0">
              <a:buNone/>
            </a:pPr>
            <a:r>
              <a:rPr lang="en-US" dirty="0"/>
              <a:t>Lookup: </a:t>
            </a:r>
            <a:r>
              <a:rPr lang="en-US" dirty="0">
                <a:hlinkClick r:id="rId3" action="ppaction://hlinkfile"/>
              </a:rPr>
              <a:t>Repeat Keys</a:t>
            </a:r>
            <a:endParaRPr lang="en-US" dirty="0"/>
          </a:p>
          <a:p>
            <a:endParaRPr lang="en-US" dirty="0"/>
          </a:p>
          <a:p>
            <a:endParaRPr lang="en-US" dirty="0"/>
          </a:p>
        </p:txBody>
      </p:sp>
      <p:pic>
        <p:nvPicPr>
          <p:cNvPr id="6" name="Picture 5"/>
          <p:cNvPicPr>
            <a:picLocks noChangeAspect="1"/>
          </p:cNvPicPr>
          <p:nvPr/>
        </p:nvPicPr>
        <p:blipFill>
          <a:blip r:embed="rId4"/>
          <a:stretch>
            <a:fillRect/>
          </a:stretch>
        </p:blipFill>
        <p:spPr>
          <a:xfrm>
            <a:off x="4880600" y="1417638"/>
            <a:ext cx="3968840" cy="5182049"/>
          </a:xfrm>
          <a:prstGeom prst="rect">
            <a:avLst/>
          </a:prstGeom>
        </p:spPr>
      </p:pic>
    </p:spTree>
    <p:extLst>
      <p:ext uri="{BB962C8B-B14F-4D97-AF65-F5344CB8AC3E}">
        <p14:creationId xmlns:p14="http://schemas.microsoft.com/office/powerpoint/2010/main" val="799231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TMG Expertise</a:t>
            </a:r>
            <a:endParaRPr lang="en-US" dirty="0"/>
          </a:p>
        </p:txBody>
      </p:sp>
      <p:sp>
        <p:nvSpPr>
          <p:cNvPr id="3" name="Content Placeholder 2"/>
          <p:cNvSpPr>
            <a:spLocks noGrp="1"/>
          </p:cNvSpPr>
          <p:nvPr>
            <p:ph idx="1"/>
          </p:nvPr>
        </p:nvSpPr>
        <p:spPr>
          <a:xfrm>
            <a:off x="457200" y="1600200"/>
            <a:ext cx="8229600" cy="4997152"/>
          </a:xfrm>
        </p:spPr>
        <p:txBody>
          <a:bodyPr>
            <a:normAutofit fontScale="92500" lnSpcReduction="10000"/>
          </a:bodyPr>
          <a:lstStyle/>
          <a:p>
            <a:pPr fontAlgn="ctr">
              <a:lnSpc>
                <a:spcPct val="150000"/>
              </a:lnSpc>
            </a:pPr>
            <a:r>
              <a:rPr lang="en-US" dirty="0"/>
              <a:t>Terry </a:t>
            </a:r>
            <a:r>
              <a:rPr lang="en-US" dirty="0" smtClean="0"/>
              <a:t>Reigel: </a:t>
            </a:r>
            <a:r>
              <a:rPr lang="en-US" dirty="0" smtClean="0">
                <a:hlinkClick r:id="rId3"/>
              </a:rPr>
              <a:t>https</a:t>
            </a:r>
            <a:r>
              <a:rPr lang="en-US" dirty="0">
                <a:hlinkClick r:id="rId3"/>
              </a:rPr>
              <a:t>://tmg.reigelridge.com/index.htm</a:t>
            </a:r>
            <a:endParaRPr lang="en-US" dirty="0" smtClean="0"/>
          </a:p>
          <a:p>
            <a:pPr fontAlgn="ctr">
              <a:lnSpc>
                <a:spcPct val="150000"/>
              </a:lnSpc>
            </a:pPr>
            <a:r>
              <a:rPr lang="en-US" dirty="0"/>
              <a:t>Lee Hoffmann: </a:t>
            </a:r>
            <a:r>
              <a:rPr lang="en-US" dirty="0">
                <a:hlinkClick r:id="rId4"/>
              </a:rPr>
              <a:t>http://www.tmgtips.com/</a:t>
            </a:r>
            <a:endParaRPr lang="en-US" dirty="0" smtClean="0"/>
          </a:p>
          <a:p>
            <a:pPr fontAlgn="ctr">
              <a:lnSpc>
                <a:spcPct val="150000"/>
              </a:lnSpc>
            </a:pPr>
            <a:r>
              <a:rPr lang="en-US" dirty="0"/>
              <a:t>John Cardinal: </a:t>
            </a:r>
            <a:r>
              <a:rPr lang="en-US" dirty="0">
                <a:hlinkClick r:id="rId5"/>
              </a:rPr>
              <a:t>https://www.johncardinal.com/</a:t>
            </a:r>
            <a:endParaRPr lang="en-US" dirty="0" smtClean="0"/>
          </a:p>
          <a:p>
            <a:pPr fontAlgn="ctr">
              <a:lnSpc>
                <a:spcPct val="150000"/>
              </a:lnSpc>
            </a:pPr>
            <a:r>
              <a:rPr lang="en-US" dirty="0"/>
              <a:t>Michael Hannah: </a:t>
            </a:r>
            <a:endParaRPr lang="en-US" dirty="0" smtClean="0"/>
          </a:p>
          <a:p>
            <a:pPr marL="457200" lvl="1" indent="0" fontAlgn="ctr">
              <a:lnSpc>
                <a:spcPct val="150000"/>
              </a:lnSpc>
              <a:buNone/>
            </a:pPr>
            <a:r>
              <a:rPr lang="en-US" dirty="0" smtClean="0">
                <a:hlinkClick r:id="rId6"/>
              </a:rPr>
              <a:t>https://www.mjh-nm.net/MY_WAY.HTML</a:t>
            </a:r>
            <a:endParaRPr lang="en-US" dirty="0" smtClean="0"/>
          </a:p>
          <a:p>
            <a:pPr fontAlgn="ctr">
              <a:lnSpc>
                <a:spcPct val="150000"/>
              </a:lnSpc>
            </a:pPr>
            <a:r>
              <a:rPr lang="en-US" dirty="0" smtClean="0"/>
              <a:t>Jim Byram</a:t>
            </a:r>
            <a:endParaRPr lang="en-US" dirty="0"/>
          </a:p>
        </p:txBody>
      </p:sp>
    </p:spTree>
    <p:extLst>
      <p:ext uri="{BB962C8B-B14F-4D97-AF65-F5344CB8AC3E}">
        <p14:creationId xmlns:p14="http://schemas.microsoft.com/office/powerpoint/2010/main" val="20228976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 Flag Values</a:t>
            </a:r>
            <a:endParaRPr lang="en-US" dirty="0"/>
          </a:p>
        </p:txBody>
      </p:sp>
      <p:sp>
        <p:nvSpPr>
          <p:cNvPr id="3" name="Content Placeholder 2"/>
          <p:cNvSpPr>
            <a:spLocks noGrp="1"/>
          </p:cNvSpPr>
          <p:nvPr>
            <p:ph idx="1"/>
          </p:nvPr>
        </p:nvSpPr>
        <p:spPr>
          <a:xfrm>
            <a:off x="457200" y="1600200"/>
            <a:ext cx="4402832" cy="4997152"/>
          </a:xfrm>
        </p:spPr>
        <p:txBody>
          <a:bodyPr>
            <a:normAutofit fontScale="47500" lnSpcReduction="20000"/>
          </a:bodyPr>
          <a:lstStyle/>
          <a:p>
            <a:pPr marL="0" indent="0">
              <a:buNone/>
            </a:pPr>
            <a:r>
              <a:rPr lang="en-US" sz="3800" dirty="0"/>
              <a:t>In the </a:t>
            </a:r>
            <a:r>
              <a:rPr lang="en-US" sz="3800" b="1" dirty="0"/>
              <a:t>Flag Manager</a:t>
            </a:r>
            <a:r>
              <a:rPr lang="en-US" sz="3800" dirty="0"/>
              <a:t> window, select [Edit] or press &lt;F5&gt;.</a:t>
            </a:r>
          </a:p>
          <a:p>
            <a:pPr marL="0" indent="0">
              <a:buNone/>
            </a:pPr>
            <a:r>
              <a:rPr lang="en-US" sz="3800" dirty="0"/>
              <a:t>The </a:t>
            </a:r>
            <a:r>
              <a:rPr lang="en-US" sz="3800" b="1" dirty="0"/>
              <a:t>Edit Flag Value</a:t>
            </a:r>
            <a:r>
              <a:rPr lang="en-US" sz="3800" dirty="0"/>
              <a:t> window will appear.</a:t>
            </a:r>
          </a:p>
          <a:p>
            <a:pPr marL="0" indent="0">
              <a:buNone/>
            </a:pPr>
            <a:endParaRPr lang="en-US" sz="2100" dirty="0"/>
          </a:p>
          <a:p>
            <a:pPr marL="0" indent="0">
              <a:buNone/>
            </a:pPr>
            <a:r>
              <a:rPr lang="en-US" sz="3800" dirty="0" smtClean="0"/>
              <a:t>You </a:t>
            </a:r>
            <a:r>
              <a:rPr lang="en-US" sz="3800" dirty="0"/>
              <a:t>may make changes in any field. You should experiment and be sure you are satisfied before setting the flag value for many individuals. </a:t>
            </a:r>
            <a:endParaRPr lang="en-US" sz="3800" dirty="0" smtClean="0"/>
          </a:p>
          <a:p>
            <a:pPr marL="0" indent="0">
              <a:buNone/>
            </a:pPr>
            <a:r>
              <a:rPr lang="en-US" sz="3800" b="1" dirty="0" smtClean="0"/>
              <a:t>You </a:t>
            </a:r>
            <a:r>
              <a:rPr lang="en-US" sz="3800" b="1" dirty="0"/>
              <a:t>cannot delete flag values which are currently being used in flags.</a:t>
            </a:r>
          </a:p>
          <a:p>
            <a:pPr marL="0" indent="0">
              <a:buNone/>
            </a:pPr>
            <a:endParaRPr lang="en-US" sz="2100" dirty="0" smtClean="0"/>
          </a:p>
          <a:p>
            <a:pPr marL="0" indent="0">
              <a:buNone/>
            </a:pPr>
            <a:r>
              <a:rPr lang="en-US" sz="3800" dirty="0" smtClean="0"/>
              <a:t>Select </a:t>
            </a:r>
            <a:r>
              <a:rPr lang="en-US" sz="3800" dirty="0"/>
              <a:t>[OK].</a:t>
            </a:r>
            <a:endParaRPr lang="en-US" dirty="0"/>
          </a:p>
          <a:p>
            <a:pPr marL="0" indent="0">
              <a:buNone/>
            </a:pPr>
            <a:r>
              <a:rPr lang="en-US" dirty="0"/>
              <a:t> </a:t>
            </a:r>
          </a:p>
          <a:p>
            <a:pPr marL="0" indent="0">
              <a:buNone/>
            </a:pPr>
            <a:r>
              <a:rPr lang="en-US" b="1" dirty="0"/>
              <a:t>NOTE:</a:t>
            </a:r>
            <a:r>
              <a:rPr lang="en-US" dirty="0"/>
              <a:t> In any field in which you can type, there is a right-click menu with cut, copy, paste, and spell checker. The </a:t>
            </a:r>
            <a:r>
              <a:rPr lang="en-US" b="1" dirty="0"/>
              <a:t>Label, Values</a:t>
            </a:r>
            <a:r>
              <a:rPr lang="en-US" dirty="0"/>
              <a:t>, and </a:t>
            </a:r>
            <a:r>
              <a:rPr lang="en-US" b="1" dirty="0"/>
              <a:t>Description</a:t>
            </a:r>
            <a:r>
              <a:rPr lang="en-US" dirty="0"/>
              <a:t> fields support the use of hot keys:</a:t>
            </a:r>
          </a:p>
          <a:p>
            <a:pPr marL="0" indent="0">
              <a:buNone/>
            </a:pPr>
            <a:r>
              <a:rPr lang="en-US" dirty="0"/>
              <a:t>&lt;F3&gt; = Repeat previous entry</a:t>
            </a:r>
          </a:p>
          <a:p>
            <a:pPr marL="0" indent="0">
              <a:buNone/>
            </a:pPr>
            <a:r>
              <a:rPr lang="en-US" dirty="0"/>
              <a:t>&lt;Ctrl&gt;+&lt;F3&gt; = List previous 15 entries</a:t>
            </a:r>
          </a:p>
          <a:p>
            <a:pPr marL="0" indent="0">
              <a:buNone/>
            </a:pPr>
            <a:r>
              <a:rPr lang="en-US" dirty="0"/>
              <a:t>Lookup: </a:t>
            </a:r>
            <a:r>
              <a:rPr lang="en-US" dirty="0">
                <a:hlinkClick r:id="rId2" action="ppaction://hlinkfile"/>
              </a:rPr>
              <a:t>Repeat </a:t>
            </a:r>
            <a:r>
              <a:rPr lang="en-US" dirty="0" smtClean="0">
                <a:hlinkClick r:id="rId2" action="ppaction://hlinkfile"/>
              </a:rPr>
              <a:t>Keys</a:t>
            </a:r>
            <a:endParaRPr lang="en-US" dirty="0"/>
          </a:p>
        </p:txBody>
      </p:sp>
      <p:pic>
        <p:nvPicPr>
          <p:cNvPr id="4" name="Picture 3"/>
          <p:cNvPicPr>
            <a:picLocks noChangeAspect="1"/>
          </p:cNvPicPr>
          <p:nvPr/>
        </p:nvPicPr>
        <p:blipFill>
          <a:blip r:embed="rId3"/>
          <a:stretch>
            <a:fillRect/>
          </a:stretch>
        </p:blipFill>
        <p:spPr>
          <a:xfrm>
            <a:off x="5004048" y="1600200"/>
            <a:ext cx="3682752" cy="4525963"/>
          </a:xfrm>
          <a:prstGeom prst="rect">
            <a:avLst/>
          </a:prstGeom>
        </p:spPr>
      </p:pic>
    </p:spTree>
    <p:extLst>
      <p:ext uri="{BB962C8B-B14F-4D97-AF65-F5344CB8AC3E}">
        <p14:creationId xmlns:p14="http://schemas.microsoft.com/office/powerpoint/2010/main" val="32928194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Suppressing names in TMG</a:t>
            </a:r>
            <a:endParaRPr lang="en-US" dirty="0"/>
          </a:p>
        </p:txBody>
      </p:sp>
      <p:sp>
        <p:nvSpPr>
          <p:cNvPr id="3" name="Content Placeholder 2"/>
          <p:cNvSpPr>
            <a:spLocks noGrp="1"/>
          </p:cNvSpPr>
          <p:nvPr>
            <p:ph idx="1"/>
          </p:nvPr>
        </p:nvSpPr>
        <p:spPr/>
        <p:txBody>
          <a:bodyPr/>
          <a:lstStyle/>
          <a:p>
            <a:pPr marL="0" indent="0">
              <a:buNone/>
            </a:pPr>
            <a:r>
              <a:rPr lang="en-US" dirty="0"/>
              <a:t>It’s a simple matter with Second Site to exclude everything for living people.  However, in a TMG journal report it appears that you can only suppress details, not names.  I’ve checked Terry’s site and the TMG Forum, but couldn’t find any reference to suppressing names of living people.</a:t>
            </a:r>
          </a:p>
          <a:p>
            <a:endParaRPr lang="en-US" dirty="0"/>
          </a:p>
        </p:txBody>
      </p:sp>
    </p:spTree>
    <p:extLst>
      <p:ext uri="{BB962C8B-B14F-4D97-AF65-F5344CB8AC3E}">
        <p14:creationId xmlns:p14="http://schemas.microsoft.com/office/powerpoint/2010/main" val="4956297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Suppressing names in TMG</a:t>
            </a:r>
            <a:endParaRPr lang="en-US" dirty="0"/>
          </a:p>
        </p:txBody>
      </p:sp>
      <p:sp>
        <p:nvSpPr>
          <p:cNvPr id="3" name="Content Placeholder 2"/>
          <p:cNvSpPr>
            <a:spLocks noGrp="1"/>
          </p:cNvSpPr>
          <p:nvPr>
            <p:ph idx="1"/>
          </p:nvPr>
        </p:nvSpPr>
        <p:spPr>
          <a:xfrm>
            <a:off x="457200" y="1600200"/>
            <a:ext cx="8229600" cy="4853136"/>
          </a:xfrm>
        </p:spPr>
        <p:txBody>
          <a:bodyPr>
            <a:normAutofit fontScale="62500" lnSpcReduction="20000"/>
          </a:bodyPr>
          <a:lstStyle/>
          <a:p>
            <a:pPr marL="0" indent="0">
              <a:buNone/>
            </a:pPr>
            <a:r>
              <a:rPr lang="en-US" b="1" dirty="0"/>
              <a:t>3</a:t>
            </a:r>
            <a:r>
              <a:rPr lang="en-US" dirty="0"/>
              <a:t>.  Annie </a:t>
            </a:r>
            <a:r>
              <a:rPr lang="en-US" dirty="0" smtClean="0"/>
              <a:t>Eliza </a:t>
            </a:r>
            <a:r>
              <a:rPr lang="en-US" dirty="0"/>
              <a:t>ALEXANDER (</a:t>
            </a:r>
            <a:r>
              <a:rPr lang="en-US" i="1" dirty="0" smtClean="0"/>
              <a:t>Frank</a:t>
            </a:r>
            <a:r>
              <a:rPr lang="en-US" i="1" baseline="30000" dirty="0" smtClean="0"/>
              <a:t>1</a:t>
            </a:r>
            <a:r>
              <a:rPr lang="en-US" dirty="0" smtClean="0"/>
              <a:t>) </a:t>
            </a:r>
            <a:r>
              <a:rPr lang="en-US" dirty="0"/>
              <a:t>was born on 10 Jan </a:t>
            </a:r>
            <a:r>
              <a:rPr lang="en-US" dirty="0" smtClean="0"/>
              <a:t>1869.  </a:t>
            </a:r>
            <a:r>
              <a:rPr lang="en-US" dirty="0"/>
              <a:t>She was born on 10 Jan 1870 at Marion, Smyth County, </a:t>
            </a:r>
            <a:r>
              <a:rPr lang="en-US" dirty="0" smtClean="0"/>
              <a:t>Virginia.  </a:t>
            </a:r>
            <a:r>
              <a:rPr lang="en-US" dirty="0"/>
              <a:t>She married John Keys Fugate on 8 Dec 1896 at </a:t>
            </a:r>
            <a:r>
              <a:rPr lang="en-US" dirty="0" err="1"/>
              <a:t>Dickensonville</a:t>
            </a:r>
            <a:r>
              <a:rPr lang="en-US" dirty="0"/>
              <a:t>, </a:t>
            </a:r>
            <a:r>
              <a:rPr lang="en-US" dirty="0" smtClean="0"/>
              <a:t>Virginia.  She </a:t>
            </a:r>
            <a:r>
              <a:rPr lang="en-US" dirty="0"/>
              <a:t>died on 11 Apr 1936 at Kingsport, Sullivan County, Tennessee, at age </a:t>
            </a:r>
            <a:r>
              <a:rPr lang="en-US" dirty="0" smtClean="0"/>
              <a:t>66.  </a:t>
            </a:r>
            <a:r>
              <a:rPr lang="en-US" dirty="0"/>
              <a:t>She was buried at Bristol, Tennessee</a:t>
            </a:r>
            <a:r>
              <a:rPr lang="en-US" dirty="0" smtClean="0"/>
              <a:t>.</a:t>
            </a:r>
            <a:endParaRPr lang="en-US" dirty="0"/>
          </a:p>
          <a:p>
            <a:pPr marL="0" indent="0">
              <a:buNone/>
            </a:pPr>
            <a:r>
              <a:rPr lang="en-US" dirty="0"/>
              <a:t>     Children of Annie </a:t>
            </a:r>
            <a:r>
              <a:rPr lang="en-US" dirty="0" smtClean="0"/>
              <a:t>Eliza </a:t>
            </a:r>
            <a:r>
              <a:rPr lang="en-US" dirty="0"/>
              <a:t>Alexander and John Keys Fugate are as follows:</a:t>
            </a:r>
          </a:p>
          <a:p>
            <a:pPr marL="0" indent="0">
              <a:buNone/>
            </a:pPr>
            <a:r>
              <a:rPr lang="en-US" dirty="0"/>
              <a:t>		 	</a:t>
            </a:r>
            <a:r>
              <a:rPr lang="en-US" dirty="0" err="1"/>
              <a:t>i</a:t>
            </a:r>
            <a:r>
              <a:rPr lang="en-US" dirty="0"/>
              <a:t>.	Joseph </a:t>
            </a:r>
            <a:r>
              <a:rPr lang="en-US" dirty="0" smtClean="0"/>
              <a:t>Alexander </a:t>
            </a:r>
            <a:r>
              <a:rPr lang="en-US" dirty="0"/>
              <a:t>is still living.</a:t>
            </a:r>
          </a:p>
          <a:p>
            <a:pPr marL="0" indent="0">
              <a:buNone/>
            </a:pPr>
            <a:r>
              <a:rPr lang="en-US" dirty="0"/>
              <a:t>		 	ii.	Mary </a:t>
            </a:r>
            <a:r>
              <a:rPr lang="en-US" dirty="0" smtClean="0"/>
              <a:t>Virginia </a:t>
            </a:r>
            <a:r>
              <a:rPr lang="en-US" dirty="0"/>
              <a:t>is still living.</a:t>
            </a:r>
          </a:p>
          <a:p>
            <a:pPr marL="0" indent="0">
              <a:buNone/>
            </a:pPr>
            <a:r>
              <a:rPr lang="en-US" dirty="0"/>
              <a:t>		 5.	iii.	Elizabeth Keys is still living.</a:t>
            </a:r>
          </a:p>
          <a:p>
            <a:pPr marL="0" indent="0">
              <a:buNone/>
            </a:pPr>
            <a:r>
              <a:rPr lang="en-US" i="1" dirty="0"/>
              <a:t> </a:t>
            </a:r>
            <a:endParaRPr lang="en-US" dirty="0"/>
          </a:p>
          <a:p>
            <a:pPr marL="0" indent="0">
              <a:buNone/>
            </a:pPr>
            <a:r>
              <a:rPr lang="en-US" i="1" dirty="0"/>
              <a:t>Generation Three</a:t>
            </a:r>
            <a:endParaRPr lang="en-US" dirty="0"/>
          </a:p>
          <a:p>
            <a:pPr marL="0" indent="0">
              <a:buNone/>
            </a:pPr>
            <a:r>
              <a:rPr lang="en-US" dirty="0"/>
              <a:t> </a:t>
            </a:r>
            <a:r>
              <a:rPr lang="en-US" b="1" dirty="0"/>
              <a:t> </a:t>
            </a:r>
            <a:endParaRPr lang="en-US" dirty="0"/>
          </a:p>
          <a:p>
            <a:pPr marL="0" indent="0">
              <a:buNone/>
            </a:pPr>
            <a:r>
              <a:rPr lang="en-US" b="1" dirty="0" smtClean="0"/>
              <a:t>5</a:t>
            </a:r>
            <a:r>
              <a:rPr lang="en-US" dirty="0"/>
              <a:t>.  Elizabeth </a:t>
            </a:r>
            <a:r>
              <a:rPr lang="en-US" dirty="0" smtClean="0"/>
              <a:t>Keys </a:t>
            </a:r>
            <a:r>
              <a:rPr lang="en-US" dirty="0"/>
              <a:t>FUGATE (</a:t>
            </a:r>
            <a:r>
              <a:rPr lang="en-US" i="1" dirty="0" smtClean="0"/>
              <a:t>Annie</a:t>
            </a:r>
            <a:r>
              <a:rPr lang="en-US" baseline="30000" dirty="0" smtClean="0"/>
              <a:t>2</a:t>
            </a:r>
            <a:r>
              <a:rPr lang="en-US" dirty="0" smtClean="0"/>
              <a:t> </a:t>
            </a:r>
            <a:r>
              <a:rPr lang="en-US" i="1" dirty="0"/>
              <a:t>Alexander</a:t>
            </a:r>
            <a:r>
              <a:rPr lang="en-US" dirty="0"/>
              <a:t>, </a:t>
            </a:r>
            <a:r>
              <a:rPr lang="en-US" i="1" dirty="0" smtClean="0"/>
              <a:t>Frank</a:t>
            </a:r>
            <a:r>
              <a:rPr lang="en-US" baseline="30000" dirty="0" smtClean="0"/>
              <a:t>1</a:t>
            </a:r>
            <a:r>
              <a:rPr lang="en-US" dirty="0" smtClean="0"/>
              <a:t>) </a:t>
            </a:r>
            <a:r>
              <a:rPr lang="en-US" dirty="0"/>
              <a:t>is still living.</a:t>
            </a:r>
          </a:p>
          <a:p>
            <a:pPr marL="0" indent="0">
              <a:buNone/>
            </a:pPr>
            <a:r>
              <a:rPr lang="en-US" dirty="0"/>
              <a:t>     Children of Elizabeth Keys</a:t>
            </a:r>
            <a:r>
              <a:rPr lang="en-US" baseline="30000" dirty="0"/>
              <a:t>3</a:t>
            </a:r>
            <a:r>
              <a:rPr lang="en-US" dirty="0"/>
              <a:t> Fugate and Thomas L. Williams are as follows:</a:t>
            </a:r>
          </a:p>
          <a:p>
            <a:pPr marL="0" indent="0">
              <a:buNone/>
            </a:pPr>
            <a:r>
              <a:rPr lang="en-US" dirty="0"/>
              <a:t>		 	</a:t>
            </a:r>
            <a:r>
              <a:rPr lang="en-US" dirty="0" err="1"/>
              <a:t>i</a:t>
            </a:r>
            <a:r>
              <a:rPr lang="en-US" dirty="0"/>
              <a:t>.	</a:t>
            </a:r>
            <a:r>
              <a:rPr lang="en-US" dirty="0" smtClean="0"/>
              <a:t>Donald James </a:t>
            </a:r>
            <a:r>
              <a:rPr lang="en-US" dirty="0"/>
              <a:t>is still living.</a:t>
            </a:r>
          </a:p>
          <a:p>
            <a:pPr marL="0" indent="0">
              <a:buNone/>
            </a:pPr>
            <a:r>
              <a:rPr lang="en-US" dirty="0"/>
              <a:t>		 	ii.	</a:t>
            </a:r>
            <a:r>
              <a:rPr lang="en-US" dirty="0" smtClean="0"/>
              <a:t>Donna Joanna </a:t>
            </a:r>
            <a:r>
              <a:rPr lang="en-US" dirty="0"/>
              <a:t>is still living.</a:t>
            </a:r>
          </a:p>
          <a:p>
            <a:endParaRPr lang="en-US" dirty="0"/>
          </a:p>
        </p:txBody>
      </p:sp>
    </p:spTree>
    <p:extLst>
      <p:ext uri="{BB962C8B-B14F-4D97-AF65-F5344CB8AC3E}">
        <p14:creationId xmlns:p14="http://schemas.microsoft.com/office/powerpoint/2010/main" val="39733677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5448862" cy="1858217"/>
          </a:xfrm>
        </p:spPr>
        <p:txBody>
          <a:bodyPr>
            <a:normAutofit/>
          </a:bodyPr>
          <a:lstStyle/>
          <a:p>
            <a:r>
              <a:rPr lang="en-CA" b="1" dirty="0" smtClean="0">
                <a:latin typeface="+mn-lt"/>
              </a:rPr>
              <a:t>Genealogy: Back To Basics</a:t>
            </a:r>
            <a:endParaRPr lang="en-CA" b="1" dirty="0">
              <a:latin typeface="+mn-lt"/>
            </a:endParaRPr>
          </a:p>
        </p:txBody>
      </p:sp>
      <p:sp>
        <p:nvSpPr>
          <p:cNvPr id="3" name="Content Placeholder 2"/>
          <p:cNvSpPr>
            <a:spLocks noGrp="1"/>
          </p:cNvSpPr>
          <p:nvPr>
            <p:ph idx="1"/>
          </p:nvPr>
        </p:nvSpPr>
        <p:spPr>
          <a:xfrm>
            <a:off x="457200" y="2226469"/>
            <a:ext cx="8229600" cy="4154859"/>
          </a:xfrm>
        </p:spPr>
        <p:txBody>
          <a:bodyPr>
            <a:noAutofit/>
          </a:bodyPr>
          <a:lstStyle/>
          <a:p>
            <a:pPr marL="0" indent="0" algn="ctr">
              <a:spcBef>
                <a:spcPts val="1200"/>
              </a:spcBef>
              <a:buNone/>
            </a:pPr>
            <a:r>
              <a:rPr lang="en-CA" sz="2400" dirty="0" smtClean="0"/>
              <a:t>A basic level genealogy lecture followed by a Q&amp;A session.</a:t>
            </a:r>
            <a:endParaRPr lang="en-US" sz="2400" dirty="0" smtClean="0"/>
          </a:p>
          <a:p>
            <a:pPr marL="0" indent="0" algn="ctr">
              <a:spcBef>
                <a:spcPts val="1200"/>
              </a:spcBef>
              <a:buNone/>
            </a:pPr>
            <a:r>
              <a:rPr lang="en-CA" sz="2400" b="1" dirty="0" smtClean="0"/>
              <a:t>Next</a:t>
            </a:r>
            <a:r>
              <a:rPr lang="en-CA" sz="2400" dirty="0" smtClean="0"/>
              <a:t>: </a:t>
            </a:r>
            <a:r>
              <a:rPr lang="en-US" sz="2400" dirty="0"/>
              <a:t>23 Mar: OPL Resources by Romaine Honey  </a:t>
            </a:r>
            <a:endParaRPr lang="en-US" sz="2400" dirty="0" smtClean="0"/>
          </a:p>
          <a:p>
            <a:pPr marL="0" indent="0" algn="ctr">
              <a:spcBef>
                <a:spcPts val="1200"/>
              </a:spcBef>
              <a:buNone/>
            </a:pPr>
            <a:r>
              <a:rPr lang="en-CA" sz="2400" dirty="0" smtClean="0"/>
              <a:t>There is no charge for the sessions and all are invited to return at 1:00pm for the monthly presentation. </a:t>
            </a:r>
          </a:p>
          <a:p>
            <a:pPr marL="0" indent="0" algn="ctr">
              <a:spcBef>
                <a:spcPts val="1200"/>
              </a:spcBef>
              <a:buNone/>
            </a:pPr>
            <a:r>
              <a:rPr lang="en-CA" sz="2400" dirty="0" smtClean="0"/>
              <a:t>Coffee and tea will be available.</a:t>
            </a:r>
          </a:p>
          <a:p>
            <a:pPr marL="0" indent="0" algn="ctr">
              <a:spcBef>
                <a:spcPts val="1200"/>
              </a:spcBef>
              <a:buNone/>
            </a:pPr>
            <a:r>
              <a:rPr lang="en-US" sz="2400" b="1" dirty="0" smtClean="0"/>
              <a:t>Following session</a:t>
            </a:r>
            <a:r>
              <a:rPr lang="en-US" sz="2400" dirty="0" smtClean="0"/>
              <a:t>: 27 Apr: Evaluating Evidence</a:t>
            </a:r>
            <a:endParaRPr lang="en-US" sz="2400" dirty="0"/>
          </a:p>
          <a:p>
            <a:pPr marL="0" indent="0" algn="ctr">
              <a:spcBef>
                <a:spcPts val="1200"/>
              </a:spcBef>
              <a:buNone/>
            </a:pPr>
            <a:r>
              <a:rPr lang="en-CA" sz="2400" dirty="0" smtClean="0"/>
              <a:t>For more topics, check our website at </a:t>
            </a:r>
            <a:r>
              <a:rPr lang="en-CA" sz="2400" dirty="0" smtClean="0">
                <a:hlinkClick r:id="rId3"/>
              </a:rPr>
              <a:t>http://ogsottawa.on.ca/</a:t>
            </a:r>
            <a:r>
              <a:rPr lang="en-CA" sz="2400" dirty="0" smtClean="0"/>
              <a:t>.</a:t>
            </a:r>
          </a:p>
          <a:p>
            <a:endParaRPr lang="en-CA" sz="2400"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06062" y="279032"/>
            <a:ext cx="2780738" cy="1853823"/>
          </a:xfrm>
          <a:prstGeom prst="rect">
            <a:avLst/>
          </a:prstGeom>
        </p:spPr>
      </p:pic>
      <p:sp>
        <p:nvSpPr>
          <p:cNvPr id="6" name="Rectangle 1"/>
          <p:cNvSpPr>
            <a:spLocks noChangeArrowheads="1"/>
          </p:cNvSpPr>
          <p:nvPr/>
        </p:nvSpPr>
        <p:spPr bwMode="auto">
          <a:xfrm>
            <a:off x="628651" y="3753655"/>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dirty="0"/>
          </a:p>
        </p:txBody>
      </p:sp>
    </p:spTree>
    <p:extLst>
      <p:ext uri="{BB962C8B-B14F-4D97-AF65-F5344CB8AC3E}">
        <p14:creationId xmlns:p14="http://schemas.microsoft.com/office/powerpoint/2010/main" val="3933868981"/>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1916832"/>
            <a:ext cx="8352928" cy="3631763"/>
          </a:xfrm>
          <a:prstGeom prst="rect">
            <a:avLst/>
          </a:prstGeom>
        </p:spPr>
        <p:txBody>
          <a:bodyPr wrap="square">
            <a:spAutoFit/>
          </a:bodyPr>
          <a:lstStyle/>
          <a:p>
            <a:pPr indent="-192881" algn="l"/>
            <a:r>
              <a:rPr lang="en-US" sz="1800" b="1" dirty="0">
                <a:solidFill>
                  <a:srgbClr val="464547"/>
                </a:solidFill>
              </a:rPr>
              <a:t>Genealogy Drop-In</a:t>
            </a:r>
            <a:r>
              <a:rPr lang="en-US" sz="1800" dirty="0">
                <a:solidFill>
                  <a:srgbClr val="464547"/>
                </a:solidFill>
              </a:rPr>
              <a:t>: </a:t>
            </a:r>
          </a:p>
          <a:p>
            <a:pPr marL="461963" lvl="1" indent="-461963" algn="l"/>
            <a:r>
              <a:rPr lang="en-US" sz="1800" dirty="0">
                <a:solidFill>
                  <a:srgbClr val="464547"/>
                </a:solidFill>
              </a:rPr>
              <a:t>	</a:t>
            </a:r>
            <a:r>
              <a:rPr lang="en-US" sz="1800" dirty="0" smtClean="0">
                <a:solidFill>
                  <a:srgbClr val="464547"/>
                </a:solidFill>
              </a:rPr>
              <a:t>- </a:t>
            </a:r>
            <a:r>
              <a:rPr lang="en-US" sz="1800" dirty="0">
                <a:solidFill>
                  <a:srgbClr val="464547"/>
                </a:solidFill>
              </a:rPr>
              <a:t>Tuesday  05 </a:t>
            </a:r>
            <a:r>
              <a:rPr lang="en-US" sz="1800" dirty="0" smtClean="0">
                <a:solidFill>
                  <a:srgbClr val="464547"/>
                </a:solidFill>
              </a:rPr>
              <a:t>Mar at </a:t>
            </a:r>
            <a:r>
              <a:rPr lang="en-US" sz="1800" dirty="0">
                <a:solidFill>
                  <a:srgbClr val="464547"/>
                </a:solidFill>
              </a:rPr>
              <a:t>2:00pm, Nepean </a:t>
            </a:r>
            <a:r>
              <a:rPr lang="en-US" sz="1800" dirty="0" smtClean="0">
                <a:solidFill>
                  <a:srgbClr val="464547"/>
                </a:solidFill>
              </a:rPr>
              <a:t>Centrepointe</a:t>
            </a:r>
          </a:p>
          <a:p>
            <a:pPr marL="461963" lvl="1" indent="-461963"/>
            <a:r>
              <a:rPr lang="en-US" dirty="0"/>
              <a:t>	- </a:t>
            </a:r>
            <a:r>
              <a:rPr lang="en-US" dirty="0">
                <a:solidFill>
                  <a:srgbClr val="464547"/>
                </a:solidFill>
              </a:rPr>
              <a:t>Tuesday 19 Mar </a:t>
            </a:r>
            <a:r>
              <a:rPr lang="en-US" dirty="0"/>
              <a:t>at 10:30am, </a:t>
            </a:r>
            <a:r>
              <a:rPr lang="en-US" dirty="0" err="1"/>
              <a:t>Greenboro</a:t>
            </a:r>
            <a:r>
              <a:rPr lang="en-US" dirty="0"/>
              <a:t> Computer training room</a:t>
            </a:r>
          </a:p>
          <a:p>
            <a:pPr marL="461963" indent="-461963" algn="l"/>
            <a:r>
              <a:rPr lang="en-US" dirty="0">
                <a:solidFill>
                  <a:srgbClr val="464547"/>
                </a:solidFill>
              </a:rPr>
              <a:t>	</a:t>
            </a:r>
            <a:r>
              <a:rPr lang="en-US" sz="1800" dirty="0" smtClean="0">
                <a:solidFill>
                  <a:srgbClr val="464547"/>
                </a:solidFill>
              </a:rPr>
              <a:t>- Tuesday </a:t>
            </a:r>
            <a:r>
              <a:rPr lang="en-US" sz="1800" dirty="0">
                <a:solidFill>
                  <a:srgbClr val="464547"/>
                </a:solidFill>
              </a:rPr>
              <a:t>19 </a:t>
            </a:r>
            <a:r>
              <a:rPr lang="en-US" sz="1800" dirty="0" smtClean="0">
                <a:solidFill>
                  <a:srgbClr val="464547"/>
                </a:solidFill>
              </a:rPr>
              <a:t>Mar at </a:t>
            </a:r>
            <a:r>
              <a:rPr lang="en-US" sz="1800" dirty="0">
                <a:solidFill>
                  <a:srgbClr val="464547"/>
                </a:solidFill>
              </a:rPr>
              <a:t>2:00pm, Nepean </a:t>
            </a:r>
            <a:r>
              <a:rPr lang="en-US" sz="1800" dirty="0" smtClean="0">
                <a:solidFill>
                  <a:srgbClr val="464547"/>
                </a:solidFill>
              </a:rPr>
              <a:t>Centrepointe</a:t>
            </a:r>
          </a:p>
          <a:p>
            <a:pPr marL="461963" indent="-461963" algn="l"/>
            <a:r>
              <a:rPr lang="en-US" sz="1800" dirty="0" smtClean="0">
                <a:solidFill>
                  <a:srgbClr val="464547"/>
                </a:solidFill>
              </a:rPr>
              <a:t>	- Tuesday 02 Apr at </a:t>
            </a:r>
            <a:r>
              <a:rPr lang="en-US" sz="1800" dirty="0">
                <a:solidFill>
                  <a:srgbClr val="464547"/>
                </a:solidFill>
              </a:rPr>
              <a:t>2:00pm, Nepean Centrepointe</a:t>
            </a:r>
          </a:p>
          <a:p>
            <a:pPr marL="461963" indent="-461963" algn="l"/>
            <a:r>
              <a:rPr lang="en-US" sz="800" b="1" dirty="0">
                <a:solidFill>
                  <a:srgbClr val="464547"/>
                </a:solidFill>
              </a:rPr>
              <a:t>	</a:t>
            </a:r>
            <a:endParaRPr lang="en-US" sz="800" dirty="0">
              <a:solidFill>
                <a:srgbClr val="464547"/>
              </a:solidFill>
            </a:endParaRPr>
          </a:p>
          <a:p>
            <a:pPr marL="461963" lvl="1" indent="-461963" algn="l"/>
            <a:endParaRPr lang="en-US" sz="800" dirty="0">
              <a:solidFill>
                <a:srgbClr val="464547"/>
              </a:solidFill>
            </a:endParaRPr>
          </a:p>
          <a:p>
            <a:pPr marL="461963" lvl="1" indent="-461963" algn="l"/>
            <a:r>
              <a:rPr lang="en-US" sz="1800" b="1" dirty="0"/>
              <a:t>Genealogy for the Whole </a:t>
            </a:r>
            <a:r>
              <a:rPr lang="en-US" sz="1800" b="1" dirty="0" smtClean="0"/>
              <a:t>Family</a:t>
            </a:r>
          </a:p>
          <a:p>
            <a:pPr marL="461963" lvl="1" indent="-461963" algn="l"/>
            <a:r>
              <a:rPr lang="en-US" sz="1800" b="1" dirty="0"/>
              <a:t>	-  </a:t>
            </a:r>
            <a:r>
              <a:rPr lang="en-US" sz="1800" dirty="0"/>
              <a:t>Friday </a:t>
            </a:r>
            <a:r>
              <a:rPr lang="en-US" sz="1800" dirty="0" smtClean="0"/>
              <a:t>15 Mar at 2:00pm Nepean Centrepointe</a:t>
            </a:r>
          </a:p>
          <a:p>
            <a:pPr marL="461963" lvl="1" indent="-461963" algn="l"/>
            <a:endParaRPr lang="en-US" sz="800" dirty="0" smtClean="0"/>
          </a:p>
          <a:p>
            <a:pPr marL="461963" lvl="1" indent="-461963" algn="l"/>
            <a:r>
              <a:rPr lang="en-US" sz="1800" b="1" dirty="0"/>
              <a:t>Library Resources for </a:t>
            </a:r>
            <a:r>
              <a:rPr lang="en-US" sz="1800" b="1" dirty="0" smtClean="0"/>
              <a:t>Genealogy</a:t>
            </a:r>
          </a:p>
          <a:p>
            <a:pPr marL="461963" lvl="1" indent="-461963" algn="l"/>
            <a:r>
              <a:rPr lang="en-US" sz="1800" b="1" dirty="0"/>
              <a:t>	- </a:t>
            </a:r>
            <a:r>
              <a:rPr lang="en-US" sz="1800" dirty="0"/>
              <a:t>Tuesday </a:t>
            </a:r>
            <a:r>
              <a:rPr lang="en-US" sz="1800" dirty="0" smtClean="0"/>
              <a:t>9 Apr at 7:00pm, Stittsville</a:t>
            </a:r>
          </a:p>
          <a:p>
            <a:pPr marL="461963" lvl="1" indent="-461963" algn="l"/>
            <a:endParaRPr lang="en-US" sz="800" dirty="0"/>
          </a:p>
          <a:p>
            <a:pPr marL="461963" lvl="1" indent="-461963" algn="l"/>
            <a:r>
              <a:rPr lang="en-US" sz="1800" b="1" dirty="0" smtClean="0"/>
              <a:t>Discover </a:t>
            </a:r>
            <a:r>
              <a:rPr lang="en-US" sz="1800" b="1" dirty="0"/>
              <a:t>Your Roots: Genealogy and Local History </a:t>
            </a:r>
            <a:r>
              <a:rPr lang="en-US" sz="1800" b="1" dirty="0" smtClean="0"/>
              <a:t>Fair</a:t>
            </a:r>
          </a:p>
          <a:p>
            <a:pPr marL="461963" lvl="1" indent="-461963" algn="l"/>
            <a:r>
              <a:rPr lang="en-US" sz="1800" b="1" dirty="0"/>
              <a:t>	- </a:t>
            </a:r>
            <a:r>
              <a:rPr lang="en-US" sz="1800" dirty="0"/>
              <a:t>Saturday </a:t>
            </a:r>
            <a:r>
              <a:rPr lang="en-US" sz="1800" dirty="0" smtClean="0"/>
              <a:t>27 Apr </a:t>
            </a:r>
            <a:r>
              <a:rPr lang="en-US" sz="1800" dirty="0"/>
              <a:t>at </a:t>
            </a:r>
            <a:r>
              <a:rPr lang="en-US" sz="1800" dirty="0" smtClean="0"/>
              <a:t>10:00am, Nepean </a:t>
            </a:r>
            <a:r>
              <a:rPr lang="en-US" sz="1800" dirty="0"/>
              <a:t>Centrepointe</a:t>
            </a:r>
          </a:p>
        </p:txBody>
      </p:sp>
      <p:sp>
        <p:nvSpPr>
          <p:cNvPr id="2" name="Title 1"/>
          <p:cNvSpPr>
            <a:spLocks noGrp="1"/>
          </p:cNvSpPr>
          <p:nvPr>
            <p:ph type="title"/>
          </p:nvPr>
        </p:nvSpPr>
        <p:spPr>
          <a:xfrm>
            <a:off x="0" y="404665"/>
            <a:ext cx="9144000" cy="1013600"/>
          </a:xfrm>
        </p:spPr>
        <p:txBody>
          <a:bodyPr>
            <a:noAutofit/>
          </a:bodyPr>
          <a:lstStyle/>
          <a:p>
            <a:pPr algn="ctr"/>
            <a:r>
              <a:rPr lang="en-US" sz="4000" b="1" u="sng" dirty="0">
                <a:latin typeface="+mn-lt"/>
              </a:rPr>
              <a:t>Ottawa Public Library Programs &amp; Events</a:t>
            </a:r>
            <a:r>
              <a:rPr lang="en-US" sz="1800" dirty="0">
                <a:latin typeface="+mn-lt"/>
              </a:rPr>
              <a:t/>
            </a:r>
            <a:br>
              <a:rPr lang="en-US" sz="1800" dirty="0">
                <a:latin typeface="+mn-lt"/>
              </a:rPr>
            </a:br>
            <a:r>
              <a:rPr lang="en-US" sz="800" dirty="0">
                <a:latin typeface="+mn-lt"/>
              </a:rPr>
              <a:t/>
            </a:r>
            <a:br>
              <a:rPr lang="en-US" sz="800" dirty="0">
                <a:latin typeface="+mn-lt"/>
              </a:rPr>
            </a:br>
            <a:r>
              <a:rPr lang="en-US" sz="1800" dirty="0">
                <a:latin typeface="+mn-lt"/>
              </a:rPr>
              <a:t>(Check the website for the latest details)</a:t>
            </a:r>
            <a:r>
              <a:rPr lang="en-US" sz="800" dirty="0">
                <a:latin typeface="+mn-lt"/>
              </a:rPr>
              <a:t/>
            </a:r>
            <a:br>
              <a:rPr lang="en-US" sz="800" dirty="0">
                <a:latin typeface="+mn-lt"/>
              </a:rPr>
            </a:br>
            <a:r>
              <a:rPr lang="en-US" sz="1800" dirty="0">
                <a:latin typeface="+mn-lt"/>
                <a:hlinkClick r:id="rId3"/>
              </a:rPr>
              <a:t>https://biblioottawalibrary.ca/en/program</a:t>
            </a:r>
            <a:endParaRPr lang="en-US" sz="6000" dirty="0">
              <a:latin typeface="+mn-lt"/>
            </a:endParaRPr>
          </a:p>
        </p:txBody>
      </p:sp>
      <p:sp>
        <p:nvSpPr>
          <p:cNvPr id="3" name="TextBox 2"/>
          <p:cNvSpPr txBox="1"/>
          <p:nvPr/>
        </p:nvSpPr>
        <p:spPr>
          <a:xfrm>
            <a:off x="7308304" y="1170056"/>
            <a:ext cx="1239965" cy="248209"/>
          </a:xfrm>
          <a:prstGeom prst="rect">
            <a:avLst/>
          </a:prstGeom>
          <a:solidFill>
            <a:srgbClr val="92D050"/>
          </a:solidFill>
        </p:spPr>
        <p:txBody>
          <a:bodyPr wrap="square" rtlCol="0">
            <a:spAutoFit/>
          </a:bodyPr>
          <a:lstStyle/>
          <a:p>
            <a:r>
              <a:rPr lang="en-US" sz="1013" b="1" dirty="0"/>
              <a:t>Log in and register</a:t>
            </a:r>
          </a:p>
        </p:txBody>
      </p:sp>
    </p:spTree>
    <p:extLst>
      <p:ext uri="{BB962C8B-B14F-4D97-AF65-F5344CB8AC3E}">
        <p14:creationId xmlns:p14="http://schemas.microsoft.com/office/powerpoint/2010/main" val="4182858362"/>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CA" sz="5400" b="1" dirty="0"/>
              <a:t>GENE-O-RAMA 2019</a:t>
            </a:r>
            <a:endParaRPr lang="en-US" sz="5400" dirty="0"/>
          </a:p>
        </p:txBody>
      </p:sp>
      <p:sp>
        <p:nvSpPr>
          <p:cNvPr id="3" name="Content Placeholder 2"/>
          <p:cNvSpPr>
            <a:spLocks noGrp="1"/>
          </p:cNvSpPr>
          <p:nvPr>
            <p:ph idx="1"/>
          </p:nvPr>
        </p:nvSpPr>
        <p:spPr/>
        <p:txBody>
          <a:bodyPr>
            <a:normAutofit fontScale="62500" lnSpcReduction="20000"/>
          </a:bodyPr>
          <a:lstStyle/>
          <a:p>
            <a:pPr marL="0" indent="0" algn="ctr">
              <a:buNone/>
            </a:pPr>
            <a:r>
              <a:rPr lang="en-CA" sz="2600" b="1" dirty="0"/>
              <a:t>presented by Ottawa Branch OGS</a:t>
            </a:r>
          </a:p>
          <a:p>
            <a:pPr marL="0" indent="0" algn="ctr">
              <a:buNone/>
            </a:pPr>
            <a:r>
              <a:rPr lang="en-CA" sz="4000" b="1" dirty="0"/>
              <a:t>April </a:t>
            </a:r>
            <a:r>
              <a:rPr lang="en-CA" sz="4000" b="1" dirty="0" smtClean="0"/>
              <a:t>5-6, 2019</a:t>
            </a:r>
            <a:endParaRPr lang="en-CA" sz="4000" b="1" dirty="0"/>
          </a:p>
          <a:p>
            <a:pPr marL="0" indent="0" algn="ctr">
              <a:buNone/>
            </a:pPr>
            <a:r>
              <a:rPr lang="en-CA" sz="4000" b="1" dirty="0"/>
              <a:t>Confederation Education Centre</a:t>
            </a:r>
          </a:p>
          <a:p>
            <a:pPr marL="0" indent="0" algn="ctr">
              <a:buNone/>
            </a:pPr>
            <a:r>
              <a:rPr lang="en-CA" sz="4000" b="1" dirty="0"/>
              <a:t>1645 Woodroffe Avenue, Ottawa</a:t>
            </a:r>
          </a:p>
          <a:p>
            <a:pPr marL="0" indent="0" algn="ctr">
              <a:buNone/>
            </a:pPr>
            <a:endParaRPr lang="en-CA" b="1" dirty="0"/>
          </a:p>
          <a:p>
            <a:pPr marL="0" indent="0" algn="ctr">
              <a:buNone/>
            </a:pPr>
            <a:r>
              <a:rPr lang="en-CA" dirty="0"/>
              <a:t>Speakers, Marketplace, </a:t>
            </a:r>
            <a:r>
              <a:rPr lang="en-CA" dirty="0" smtClean="0"/>
              <a:t>Research Room</a:t>
            </a:r>
            <a:endParaRPr lang="en-CA" dirty="0"/>
          </a:p>
          <a:p>
            <a:pPr marL="0" indent="0" algn="ctr">
              <a:buNone/>
            </a:pPr>
            <a:r>
              <a:rPr lang="en-CA" b="1" dirty="0"/>
              <a:t>Featured Speaker: </a:t>
            </a:r>
            <a:r>
              <a:rPr lang="en-CA" b="1" dirty="0" smtClean="0"/>
              <a:t>Glenn Wright</a:t>
            </a:r>
          </a:p>
          <a:p>
            <a:pPr marL="0" indent="0" algn="ctr">
              <a:buNone/>
            </a:pPr>
            <a:r>
              <a:rPr lang="en-CA" dirty="0" smtClean="0"/>
              <a:t>Leanna Cooper, Ron Dale, Sadie De Finney, Shirley-Ann Pyefinch, </a:t>
            </a:r>
            <a:r>
              <a:rPr lang="en-US" dirty="0"/>
              <a:t>Lisa </a:t>
            </a:r>
            <a:r>
              <a:rPr lang="en-US" dirty="0" smtClean="0"/>
              <a:t>Tremblay-Goodyer, Mary Munk, </a:t>
            </a:r>
            <a:r>
              <a:rPr lang="en-US" dirty="0"/>
              <a:t>Megan </a:t>
            </a:r>
            <a:r>
              <a:rPr lang="en-US" dirty="0" smtClean="0"/>
              <a:t>Butcher, </a:t>
            </a:r>
            <a:r>
              <a:rPr lang="en-US" dirty="0"/>
              <a:t>Ken McKinlay</a:t>
            </a:r>
          </a:p>
          <a:p>
            <a:pPr marL="0" indent="0" algn="ctr">
              <a:buNone/>
            </a:pPr>
            <a:endParaRPr lang="en-CA" dirty="0"/>
          </a:p>
          <a:p>
            <a:pPr marL="0" indent="0" algn="ctr">
              <a:buNone/>
            </a:pPr>
            <a:r>
              <a:rPr lang="en-CA" b="1" dirty="0" smtClean="0">
                <a:solidFill>
                  <a:srgbClr val="FF0000"/>
                </a:solidFill>
              </a:rPr>
              <a:t>Volunteers Needed</a:t>
            </a:r>
            <a:endParaRPr lang="en-CA" b="1" dirty="0">
              <a:solidFill>
                <a:srgbClr val="FF0000"/>
              </a:solidFill>
            </a:endParaRPr>
          </a:p>
          <a:p>
            <a:pPr marL="0" indent="0" algn="ctr">
              <a:buNone/>
            </a:pPr>
            <a:endParaRPr lang="en-CA" dirty="0"/>
          </a:p>
          <a:p>
            <a:pPr marL="0" indent="0" algn="ctr">
              <a:buNone/>
            </a:pPr>
            <a:r>
              <a:rPr lang="en-CA" dirty="0" smtClean="0"/>
              <a:t>Details and registration when available: </a:t>
            </a:r>
            <a:endParaRPr lang="en-CA" dirty="0"/>
          </a:p>
          <a:p>
            <a:pPr marL="0" indent="0" algn="ctr">
              <a:buNone/>
            </a:pPr>
            <a:r>
              <a:rPr lang="en-CA" u="sng" dirty="0">
                <a:hlinkClick r:id="rId2"/>
              </a:rPr>
              <a:t>https://ottawa.ogs.on.ca/geneorama/</a:t>
            </a:r>
            <a:endParaRPr lang="en-US" dirty="0"/>
          </a:p>
        </p:txBody>
      </p:sp>
    </p:spTree>
    <p:extLst>
      <p:ext uri="{BB962C8B-B14F-4D97-AF65-F5344CB8AC3E}">
        <p14:creationId xmlns:p14="http://schemas.microsoft.com/office/powerpoint/2010/main" val="3067679131"/>
      </p:ext>
    </p:extLst>
  </p:cSld>
  <p:clrMapOvr>
    <a:masterClrMapping/>
  </p:clrMapOvr>
  <mc:AlternateContent xmlns:mc="http://schemas.openxmlformats.org/markup-compatibility/2006" xmlns:p14="http://schemas.microsoft.com/office/powerpoint/2010/main">
    <mc:Choice Requires="p14">
      <p:transition spd="slow" p14:dur="2000" advTm="10920"/>
    </mc:Choice>
    <mc:Fallback xmlns="">
      <p:transition spd="slow" advTm="1092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afterEffect">
                                  <p:stCondLst>
                                    <p:cond delay="500"/>
                                  </p:stCondLst>
                                  <p:childTnLst>
                                    <p:animEffect transition="out" filter="fade">
                                      <p:cBhvr>
                                        <p:cTn id="6" dur="500" tmFilter="0, 0; .2, .5; .8, .5; 1, 0"/>
                                        <p:tgtEl>
                                          <p:spTgt spid="3">
                                            <p:txEl>
                                              <p:pRg st="9" end="9"/>
                                            </p:txEl>
                                          </p:spTgt>
                                        </p:tgtEl>
                                      </p:cBhvr>
                                    </p:animEffect>
                                    <p:animScale>
                                      <p:cBhvr>
                                        <p:cTn id="7" dur="250" autoRev="1" fill="hold"/>
                                        <p:tgtEl>
                                          <p:spTgt spid="3">
                                            <p:txEl>
                                              <p:pRg st="9" end="9"/>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Storing </a:t>
            </a:r>
            <a:r>
              <a:rPr lang="en-US" dirty="0" smtClean="0"/>
              <a:t>Database </a:t>
            </a:r>
            <a:r>
              <a:rPr lang="en-US" dirty="0"/>
              <a:t>in the </a:t>
            </a:r>
            <a:r>
              <a:rPr lang="en-US" dirty="0" smtClean="0"/>
              <a:t>Cloud</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sz="4200" dirty="0"/>
              <a:t>The problem with using any Cloud service as the main storage for TMG is that TMG has some 80 files that need to be updated at </a:t>
            </a:r>
            <a:r>
              <a:rPr lang="en-US" sz="4200" dirty="0" smtClean="0"/>
              <a:t>various </a:t>
            </a:r>
            <a:r>
              <a:rPr lang="en-US" sz="4200" dirty="0"/>
              <a:t>times.  While it may seem that the 80 files are updated all at once, in reality, it is one at a time and this takes time.</a:t>
            </a:r>
          </a:p>
          <a:p>
            <a:pPr marL="0" indent="0">
              <a:buNone/>
            </a:pPr>
            <a:r>
              <a:rPr lang="en-US" sz="4200" dirty="0"/>
              <a:t> </a:t>
            </a:r>
          </a:p>
          <a:p>
            <a:pPr marL="0" indent="0">
              <a:buNone/>
            </a:pPr>
            <a:r>
              <a:rPr lang="en-US" sz="4200" dirty="0"/>
              <a:t>Cloud services are fairly </a:t>
            </a:r>
            <a:r>
              <a:rPr lang="en-US" sz="4200" dirty="0" smtClean="0"/>
              <a:t>safe </a:t>
            </a:r>
            <a:r>
              <a:rPr lang="en-US" sz="4200" dirty="0"/>
              <a:t>most of the time because they are constantly being backed up by the owning service.  Then, if there is a problem, the service will restore the latest backup (often without the user knowing it.  If that backup happened at a time in the middle of the 80 files being updated, then corruption will occur.</a:t>
            </a:r>
          </a:p>
          <a:p>
            <a:pPr marL="0" indent="0">
              <a:buNone/>
            </a:pPr>
            <a:r>
              <a:rPr lang="en-US" sz="4200" dirty="0"/>
              <a:t> </a:t>
            </a:r>
          </a:p>
          <a:p>
            <a:pPr marL="0" indent="0">
              <a:buNone/>
            </a:pPr>
            <a:r>
              <a:rPr lang="en-US" sz="4200" dirty="0" smtClean="0"/>
              <a:t>As </a:t>
            </a:r>
            <a:r>
              <a:rPr lang="en-US" sz="4200" dirty="0"/>
              <a:t>for backing up on-line, do the backups to the hard drive TMG folder and copy the SQZ file to OneDrive.  This is very safe operation in that you have the copy on One Drive for safety </a:t>
            </a:r>
            <a:r>
              <a:rPr lang="en-US" sz="4200" b="1" dirty="0" smtClean="0"/>
              <a:t>and</a:t>
            </a:r>
            <a:r>
              <a:rPr lang="en-US" sz="4200" dirty="0" smtClean="0"/>
              <a:t> </a:t>
            </a:r>
            <a:r>
              <a:rPr lang="en-US" sz="4200" dirty="0"/>
              <a:t>the copy on the hard drive (with the convenience of not having to download it from One Drive to do a Restore).</a:t>
            </a:r>
          </a:p>
          <a:p>
            <a:pPr marL="0" indent="0">
              <a:buNone/>
            </a:pPr>
            <a:r>
              <a:rPr lang="en-US" dirty="0"/>
              <a:t> </a:t>
            </a:r>
          </a:p>
          <a:p>
            <a:pPr marL="0" indent="0">
              <a:buNone/>
            </a:pPr>
            <a:r>
              <a:rPr lang="en-US" dirty="0" smtClean="0"/>
              <a:t>Lee Hoffman</a:t>
            </a:r>
            <a:endParaRPr lang="en-US" dirty="0"/>
          </a:p>
        </p:txBody>
      </p:sp>
    </p:spTree>
    <p:extLst>
      <p:ext uri="{BB962C8B-B14F-4D97-AF65-F5344CB8AC3E}">
        <p14:creationId xmlns:p14="http://schemas.microsoft.com/office/powerpoint/2010/main" val="2523235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Accessing Database </a:t>
            </a:r>
            <a:r>
              <a:rPr lang="en-US" dirty="0"/>
              <a:t>from </a:t>
            </a:r>
            <a:r>
              <a:rPr lang="en-US" dirty="0" smtClean="0"/>
              <a:t>Multiple Computers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If the two computers are on the same network, you can place the database in a shared directory (not ‘cloud’, but a basic network shared directory) on one computer, then you can access it from a different computer connecting to that shared directory. This is fully supported, TMG fully expects that there might be a second database program accessing the file, possibly over a network, using the database specific locking procedures</a:t>
            </a:r>
            <a:r>
              <a:rPr lang="en-US" dirty="0" smtClean="0"/>
              <a:t>.</a:t>
            </a:r>
            <a:endParaRPr lang="en-US" dirty="0"/>
          </a:p>
        </p:txBody>
      </p:sp>
    </p:spTree>
    <p:extLst>
      <p:ext uri="{BB962C8B-B14F-4D97-AF65-F5344CB8AC3E}">
        <p14:creationId xmlns:p14="http://schemas.microsoft.com/office/powerpoint/2010/main" val="2522176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Accessing Database </a:t>
            </a:r>
            <a:r>
              <a:rPr lang="en-US" dirty="0"/>
              <a:t>from </a:t>
            </a:r>
            <a:r>
              <a:rPr lang="en-US" dirty="0" smtClean="0"/>
              <a:t>Multiple Computers </a:t>
            </a:r>
            <a:endParaRPr lang="en-US" dirty="0"/>
          </a:p>
        </p:txBody>
      </p:sp>
      <p:sp>
        <p:nvSpPr>
          <p:cNvPr id="3" name="Content Placeholder 2"/>
          <p:cNvSpPr>
            <a:spLocks noGrp="1"/>
          </p:cNvSpPr>
          <p:nvPr>
            <p:ph idx="1"/>
          </p:nvPr>
        </p:nvSpPr>
        <p:spPr/>
        <p:txBody>
          <a:bodyPr>
            <a:normAutofit fontScale="85000" lnSpcReduction="20000"/>
          </a:bodyPr>
          <a:lstStyle/>
          <a:p>
            <a:pPr marL="0" indent="0">
              <a:spcBef>
                <a:spcPts val="0"/>
              </a:spcBef>
              <a:spcAft>
                <a:spcPts val="1200"/>
              </a:spcAft>
              <a:buNone/>
            </a:pPr>
            <a:r>
              <a:rPr lang="en-US" dirty="0" smtClean="0"/>
              <a:t>Two people can even be working on the same project at the same time. If you try to open the same tag for the same person, then </a:t>
            </a:r>
            <a:r>
              <a:rPr lang="en-US" dirty="0"/>
              <a:t>a notice will appear stating that the record is in use elsewhere.  </a:t>
            </a:r>
            <a:endParaRPr lang="en-US" dirty="0" smtClean="0"/>
          </a:p>
          <a:p>
            <a:pPr marL="0" indent="0">
              <a:spcBef>
                <a:spcPts val="0"/>
              </a:spcBef>
              <a:spcAft>
                <a:spcPts val="1200"/>
              </a:spcAft>
              <a:buNone/>
            </a:pPr>
            <a:r>
              <a:rPr lang="en-US" dirty="0" smtClean="0"/>
              <a:t>However, you an simultaneously work on different tags for the same person without difficulty.</a:t>
            </a:r>
          </a:p>
          <a:p>
            <a:pPr marL="0" indent="0">
              <a:spcBef>
                <a:spcPts val="0"/>
              </a:spcBef>
              <a:spcAft>
                <a:spcPts val="1200"/>
              </a:spcAft>
              <a:buNone/>
            </a:pPr>
            <a:r>
              <a:rPr lang="en-US" dirty="0" smtClean="0"/>
              <a:t>Similarly</a:t>
            </a:r>
            <a:r>
              <a:rPr lang="en-US" dirty="0"/>
              <a:t>, </a:t>
            </a:r>
            <a:r>
              <a:rPr lang="en-US" dirty="0" smtClean="0"/>
              <a:t>one </a:t>
            </a:r>
            <a:r>
              <a:rPr lang="en-US" dirty="0"/>
              <a:t>could work in the Master Source List on one </a:t>
            </a:r>
            <a:r>
              <a:rPr lang="en-US" dirty="0" smtClean="0"/>
              <a:t>Source while the second person could </a:t>
            </a:r>
            <a:r>
              <a:rPr lang="en-US" dirty="0"/>
              <a:t>work on a different Source.  If either of </a:t>
            </a:r>
            <a:r>
              <a:rPr lang="en-US" dirty="0" smtClean="0"/>
              <a:t>us </a:t>
            </a:r>
            <a:r>
              <a:rPr lang="en-US" dirty="0"/>
              <a:t>tried to open the Source Definition that the other had open, we would get </a:t>
            </a:r>
            <a:r>
              <a:rPr lang="en-US" dirty="0" smtClean="0"/>
              <a:t>the </a:t>
            </a:r>
            <a:r>
              <a:rPr lang="en-US" dirty="0"/>
              <a:t>"locked" notice. </a:t>
            </a:r>
            <a:endParaRPr lang="en-US" dirty="0" smtClean="0"/>
          </a:p>
          <a:p>
            <a:pPr marL="0" indent="0">
              <a:spcBef>
                <a:spcPts val="0"/>
              </a:spcBef>
              <a:spcAft>
                <a:spcPts val="1200"/>
              </a:spcAft>
              <a:buNone/>
            </a:pPr>
            <a:r>
              <a:rPr lang="en-US" dirty="0" smtClean="0"/>
              <a:t>The </a:t>
            </a:r>
            <a:r>
              <a:rPr lang="en-US" dirty="0"/>
              <a:t>same applies to any other record in the project.</a:t>
            </a:r>
          </a:p>
        </p:txBody>
      </p:sp>
    </p:spTree>
    <p:extLst>
      <p:ext uri="{BB962C8B-B14F-4D97-AF65-F5344CB8AC3E}">
        <p14:creationId xmlns:p14="http://schemas.microsoft.com/office/powerpoint/2010/main" val="2125264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Accessing Database </a:t>
            </a:r>
            <a:r>
              <a:rPr lang="en-US" dirty="0"/>
              <a:t>from </a:t>
            </a:r>
            <a:r>
              <a:rPr lang="en-US" dirty="0" smtClean="0"/>
              <a:t>Multiple Computers </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There are programs to  allow you to </a:t>
            </a:r>
            <a:r>
              <a:rPr lang="en-US" dirty="0"/>
              <a:t>sign in to </a:t>
            </a:r>
            <a:r>
              <a:rPr lang="en-US" dirty="0" smtClean="0"/>
              <a:t>your home </a:t>
            </a:r>
            <a:r>
              <a:rPr lang="en-US" dirty="0"/>
              <a:t>computer from anywhere in the </a:t>
            </a:r>
            <a:r>
              <a:rPr lang="en-US" dirty="0" smtClean="0"/>
              <a:t>world. A </a:t>
            </a:r>
            <a:r>
              <a:rPr lang="en-US" dirty="0"/>
              <a:t>similar kind of program is used by technicians </a:t>
            </a:r>
            <a:r>
              <a:rPr lang="en-US" dirty="0" smtClean="0"/>
              <a:t>to </a:t>
            </a:r>
            <a:r>
              <a:rPr lang="en-US" dirty="0"/>
              <a:t>allow them to work your computer from their office while you are sitting in front of your computer watching the screen and seeing what they are doing.  In both these case, the programs are not really networking, but remote access.</a:t>
            </a:r>
          </a:p>
          <a:p>
            <a:pPr marL="0" indent="0">
              <a:buNone/>
            </a:pPr>
            <a:r>
              <a:rPr lang="en-US" dirty="0"/>
              <a:t> </a:t>
            </a:r>
          </a:p>
          <a:p>
            <a:pPr marL="0" indent="0">
              <a:buNone/>
            </a:pPr>
            <a:r>
              <a:rPr lang="en-US" dirty="0" smtClean="0"/>
              <a:t>Lee Hoffman</a:t>
            </a:r>
            <a:endParaRPr lang="en-US" dirty="0"/>
          </a:p>
        </p:txBody>
      </p:sp>
    </p:spTree>
    <p:extLst>
      <p:ext uri="{BB962C8B-B14F-4D97-AF65-F5344CB8AC3E}">
        <p14:creationId xmlns:p14="http://schemas.microsoft.com/office/powerpoint/2010/main" val="122174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Journal </a:t>
            </a:r>
            <a:r>
              <a:rPr lang="en-US" dirty="0" smtClean="0"/>
              <a:t>Report </a:t>
            </a:r>
            <a:r>
              <a:rPr lang="en-US" dirty="0"/>
              <a:t>Index</a:t>
            </a:r>
          </a:p>
        </p:txBody>
      </p:sp>
      <p:sp>
        <p:nvSpPr>
          <p:cNvPr id="3" name="Content Placeholder 2"/>
          <p:cNvSpPr>
            <a:spLocks noGrp="1"/>
          </p:cNvSpPr>
          <p:nvPr>
            <p:ph idx="1"/>
          </p:nvPr>
        </p:nvSpPr>
        <p:spPr/>
        <p:txBody>
          <a:bodyPr>
            <a:normAutofit fontScale="70000" lnSpcReduction="20000"/>
          </a:bodyPr>
          <a:lstStyle/>
          <a:p>
            <a:pPr marL="0" indent="0">
              <a:spcAft>
                <a:spcPts val="1200"/>
              </a:spcAft>
              <a:buNone/>
            </a:pPr>
            <a:r>
              <a:rPr lang="en-US" sz="3400" dirty="0" smtClean="0"/>
              <a:t>Some </a:t>
            </a:r>
            <a:r>
              <a:rPr lang="en-US" sz="3400" dirty="0"/>
              <a:t>word processors receive the index codes from TMG, but do not structure the index in a visible form. If you have chosen to include an index in your report, but it doesn't appear to be there, you may have to generate the index in your word processor or select a different screen mode which shows the completed document.</a:t>
            </a:r>
          </a:p>
          <a:p>
            <a:pPr marL="0" indent="0">
              <a:buNone/>
            </a:pPr>
            <a:r>
              <a:rPr lang="en-US" sz="3400" dirty="0" smtClean="0"/>
              <a:t>TMG </a:t>
            </a:r>
            <a:r>
              <a:rPr lang="en-US" sz="3400" dirty="0"/>
              <a:t>only places the Word Processor's index codes in the document. It doesn't actually build the index. You have to do that in the Word Processor after you open the report. In Word 2007 go to the References ribbon, in the Index block. Position the cursor where you want the index to be and choose "insert index" on the ribbon.</a:t>
            </a:r>
          </a:p>
          <a:p>
            <a:pPr marL="0" indent="0">
              <a:buNone/>
            </a:pPr>
            <a:r>
              <a:rPr lang="en-US" dirty="0"/>
              <a:t> </a:t>
            </a:r>
          </a:p>
          <a:p>
            <a:pPr marL="0" indent="0">
              <a:buNone/>
            </a:pPr>
            <a:r>
              <a:rPr lang="en-US" dirty="0"/>
              <a:t>Terry </a:t>
            </a:r>
            <a:r>
              <a:rPr lang="en-US" dirty="0" err="1"/>
              <a:t>Reigel</a:t>
            </a:r>
            <a:endParaRPr lang="en-US" dirty="0"/>
          </a:p>
        </p:txBody>
      </p:sp>
    </p:spTree>
    <p:extLst>
      <p:ext uri="{BB962C8B-B14F-4D97-AF65-F5344CB8AC3E}">
        <p14:creationId xmlns:p14="http://schemas.microsoft.com/office/powerpoint/2010/main" val="3708857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TMG Flags</a:t>
            </a:r>
            <a:endParaRPr lang="en-US" dirty="0"/>
          </a:p>
        </p:txBody>
      </p:sp>
      <p:sp>
        <p:nvSpPr>
          <p:cNvPr id="3" name="Content Placeholder 2"/>
          <p:cNvSpPr>
            <a:spLocks noGrp="1"/>
          </p:cNvSpPr>
          <p:nvPr>
            <p:ph idx="1"/>
          </p:nvPr>
        </p:nvSpPr>
        <p:spPr/>
        <p:txBody>
          <a:bodyPr>
            <a:normAutofit fontScale="92500" lnSpcReduction="10000"/>
          </a:bodyPr>
          <a:lstStyle/>
          <a:p>
            <a:pPr marL="0" indent="0" algn="ctr">
              <a:buNone/>
            </a:pPr>
            <a:r>
              <a:rPr lang="en-CA" dirty="0"/>
              <a:t>Most of the information about your individuals will appear in Tags but some is contained in Flags, for example the Sex of the subject. Flags are generally not useful for basic information about a subject but are used in the analysis of your data. </a:t>
            </a:r>
            <a:endParaRPr lang="en-CA" dirty="0" smtClean="0"/>
          </a:p>
          <a:p>
            <a:pPr marL="0" indent="0" algn="ctr">
              <a:buNone/>
            </a:pPr>
            <a:r>
              <a:rPr lang="en-CA" dirty="0" smtClean="0"/>
              <a:t>A </a:t>
            </a:r>
            <a:r>
              <a:rPr lang="en-CA" dirty="0"/>
              <a:t>flag is a single-character field that may be used to codify information about a person or to classify individuals in the data set. Flags can be used in conjunction with the accent feature and to filter information for display or in reports.</a:t>
            </a:r>
            <a:endParaRPr lang="en-US" dirty="0"/>
          </a:p>
          <a:p>
            <a:endParaRPr lang="en-US" dirty="0"/>
          </a:p>
        </p:txBody>
      </p:sp>
    </p:spTree>
    <p:extLst>
      <p:ext uri="{BB962C8B-B14F-4D97-AF65-F5344CB8AC3E}">
        <p14:creationId xmlns:p14="http://schemas.microsoft.com/office/powerpoint/2010/main" val="41896628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6464</TotalTime>
  <Words>2374</Words>
  <Application>Microsoft Office PowerPoint</Application>
  <PresentationFormat>On-screen Show (4:3)</PresentationFormat>
  <Paragraphs>258</Paragraphs>
  <Slides>35</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 Unicode MS</vt:lpstr>
      <vt:lpstr>Arial</vt:lpstr>
      <vt:lpstr>Calibri</vt:lpstr>
      <vt:lpstr>Times New Roman</vt:lpstr>
      <vt:lpstr>Office Theme</vt:lpstr>
      <vt:lpstr>Mike’s TMG Tips</vt:lpstr>
      <vt:lpstr>History Research Environment (HRE)</vt:lpstr>
      <vt:lpstr>TMG Expertise</vt:lpstr>
      <vt:lpstr> Storing Database in the Cloud</vt:lpstr>
      <vt:lpstr>Accessing Database from Multiple Computers </vt:lpstr>
      <vt:lpstr>Accessing Database from Multiple Computers </vt:lpstr>
      <vt:lpstr>Accessing Database from Multiple Computers </vt:lpstr>
      <vt:lpstr> Journal Report Index</vt:lpstr>
      <vt:lpstr>TMG Flags</vt:lpstr>
      <vt:lpstr>Flag Window</vt:lpstr>
      <vt:lpstr>Flag Window</vt:lpstr>
      <vt:lpstr>Flags</vt:lpstr>
      <vt:lpstr>Standard Flags</vt:lpstr>
      <vt:lpstr>Editing Flags</vt:lpstr>
      <vt:lpstr>Editing Standard Flags</vt:lpstr>
      <vt:lpstr>Editing Standard Flags</vt:lpstr>
      <vt:lpstr>Custom Flags</vt:lpstr>
      <vt:lpstr>Common Uses of Flags</vt:lpstr>
      <vt:lpstr>Flag Manager</vt:lpstr>
      <vt:lpstr>Flag Manager</vt:lpstr>
      <vt:lpstr>Flag Manager</vt:lpstr>
      <vt:lpstr>Flag Manager</vt:lpstr>
      <vt:lpstr>Flag Manager</vt:lpstr>
      <vt:lpstr>Add a Flag</vt:lpstr>
      <vt:lpstr>Add a Flag</vt:lpstr>
      <vt:lpstr>Add a Flag</vt:lpstr>
      <vt:lpstr>Add a Flag</vt:lpstr>
      <vt:lpstr>Add a Flag</vt:lpstr>
      <vt:lpstr>Add a Flag</vt:lpstr>
      <vt:lpstr>Edit Flag Values</vt:lpstr>
      <vt:lpstr>Suppressing names in TMG</vt:lpstr>
      <vt:lpstr>Suppressing names in TMG</vt:lpstr>
      <vt:lpstr>Genealogy: Back To Basics</vt:lpstr>
      <vt:lpstr>Ottawa Public Library Programs &amp; Events  (Check the website for the latest details) https://biblioottawalibrary.ca/en/program</vt:lpstr>
      <vt:lpstr>GENE-O-RAMA 2019</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Variable in Sentences</dc:title>
  <dc:creator>Mike More</dc:creator>
  <cp:lastModifiedBy>Michael More</cp:lastModifiedBy>
  <cp:revision>616</cp:revision>
  <dcterms:created xsi:type="dcterms:W3CDTF">2014-05-03T20:45:47Z</dcterms:created>
  <dcterms:modified xsi:type="dcterms:W3CDTF">2019-03-01T16:43:17Z</dcterms:modified>
</cp:coreProperties>
</file>