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media/image1.jpeg" ContentType="image/jpeg"/>
  <Override PartName="/ppt/media/image2.jpeg" ContentType="image/jpe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 id="286" r:id="rId38"/>
    <p:sldId id="287" r:id="rId39"/>
    <p:sldId id="288" r:id="rId40"/>
    <p:sldId id="289" r:id="rId41"/>
    <p:sldId id="290" r:id="rId42"/>
    <p:sldId id="291" r:id="rId43"/>
    <p:sldId id="292" r:id="rId44"/>
    <p:sldId id="293" r:id="rId45"/>
  </p:sldIdLst>
  <p:sldSz cx="9144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1pPr>
    <a:lvl2pPr marL="0" marR="0" indent="4572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2pPr>
    <a:lvl3pPr marL="0" marR="0" indent="9144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3pPr>
    <a:lvl4pPr marL="0" marR="0" indent="13716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4pPr>
    <a:lvl5pPr marL="0" marR="0" indent="18288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5pPr>
    <a:lvl6pPr marL="0" marR="0" indent="22860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6pPr>
    <a:lvl7pPr marL="0" marR="0" indent="27432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7pPr>
    <a:lvl8pPr marL="0" marR="0" indent="32004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8pPr>
    <a:lvl9pPr marL="0" marR="0" indent="36576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D7E7"/>
          </a:solidFill>
        </a:fill>
      </a:tcStyle>
    </a:wholeTbl>
    <a:band2H>
      <a:tcTxStyle b="def" i="def"/>
      <a:tcStyle>
        <a:tcBdr/>
        <a:fill>
          <a:solidFill>
            <a:srgbClr val="E8ECF4"/>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b="def" i="def"/>
      <a:tcStyle>
        <a:tcBdr/>
        <a:fill>
          <a:solidFill>
            <a:srgbClr val="EFF3E9"/>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b="def" i="def"/>
      <a:tcStyle>
        <a:tcBdr/>
        <a:fill>
          <a:solidFill>
            <a:srgbClr val="FDEEE8"/>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 Id="rId33" Type="http://schemas.openxmlformats.org/officeDocument/2006/relationships/slide" Target="slides/slide26.xml"/><Relationship Id="rId34" Type="http://schemas.openxmlformats.org/officeDocument/2006/relationships/slide" Target="slides/slide27.xml"/><Relationship Id="rId35" Type="http://schemas.openxmlformats.org/officeDocument/2006/relationships/slide" Target="slides/slide28.xml"/><Relationship Id="rId36" Type="http://schemas.openxmlformats.org/officeDocument/2006/relationships/slide" Target="slides/slide29.xml"/><Relationship Id="rId37" Type="http://schemas.openxmlformats.org/officeDocument/2006/relationships/slide" Target="slides/slide30.xml"/><Relationship Id="rId38" Type="http://schemas.openxmlformats.org/officeDocument/2006/relationships/slide" Target="slides/slide31.xml"/><Relationship Id="rId39" Type="http://schemas.openxmlformats.org/officeDocument/2006/relationships/slide" Target="slides/slide32.xml"/><Relationship Id="rId40" Type="http://schemas.openxmlformats.org/officeDocument/2006/relationships/slide" Target="slides/slide33.xml"/><Relationship Id="rId41" Type="http://schemas.openxmlformats.org/officeDocument/2006/relationships/slide" Target="slides/slide34.xml"/><Relationship Id="rId42" Type="http://schemas.openxmlformats.org/officeDocument/2006/relationships/slide" Target="slides/slide35.xml"/><Relationship Id="rId43" Type="http://schemas.openxmlformats.org/officeDocument/2006/relationships/slide" Target="slides/slide36.xml"/><Relationship Id="rId44" Type="http://schemas.openxmlformats.org/officeDocument/2006/relationships/slide" Target="slides/slide37.xml"/><Relationship Id="rId45" Type="http://schemas.openxmlformats.org/officeDocument/2006/relationships/slide" Target="slides/slide38.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91" name="Shape 91"/>
          <p:cNvSpPr/>
          <p:nvPr>
            <p:ph type="sldImg"/>
          </p:nvPr>
        </p:nvSpPr>
        <p:spPr>
          <a:xfrm>
            <a:off x="1143000" y="685800"/>
            <a:ext cx="4572000" cy="3429000"/>
          </a:xfrm>
          <a:prstGeom prst="rect">
            <a:avLst/>
          </a:prstGeom>
        </p:spPr>
        <p:txBody>
          <a:bodyPr/>
          <a:lstStyle/>
          <a:p>
            <a:pPr/>
          </a:p>
        </p:txBody>
      </p:sp>
      <p:sp>
        <p:nvSpPr>
          <p:cNvPr id="92" name="Shape 92"/>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defRPr sz="1200">
        <a:latin typeface="+mn-lt"/>
        <a:ea typeface="+mn-ea"/>
        <a:cs typeface="+mn-cs"/>
        <a:sym typeface="Calibri"/>
      </a:defRPr>
    </a:lvl1pPr>
    <a:lvl2pPr indent="228600" latinLnBrk="0">
      <a:defRPr sz="1200">
        <a:latin typeface="+mn-lt"/>
        <a:ea typeface="+mn-ea"/>
        <a:cs typeface="+mn-cs"/>
        <a:sym typeface="Calibri"/>
      </a:defRPr>
    </a:lvl2pPr>
    <a:lvl3pPr indent="457200" latinLnBrk="0">
      <a:defRPr sz="1200">
        <a:latin typeface="+mn-lt"/>
        <a:ea typeface="+mn-ea"/>
        <a:cs typeface="+mn-cs"/>
        <a:sym typeface="Calibri"/>
      </a:defRPr>
    </a:lvl3pPr>
    <a:lvl4pPr indent="685800" latinLnBrk="0">
      <a:defRPr sz="1200">
        <a:latin typeface="+mn-lt"/>
        <a:ea typeface="+mn-ea"/>
        <a:cs typeface="+mn-cs"/>
        <a:sym typeface="Calibri"/>
      </a:defRPr>
    </a:lvl4pPr>
    <a:lvl5pPr indent="914400" latinLnBrk="0">
      <a:defRPr sz="1200">
        <a:latin typeface="+mn-lt"/>
        <a:ea typeface="+mn-ea"/>
        <a:cs typeface="+mn-cs"/>
        <a:sym typeface="Calibri"/>
      </a:defRPr>
    </a:lvl5pPr>
    <a:lvl6pPr indent="1143000" latinLnBrk="0">
      <a:defRPr sz="1200">
        <a:latin typeface="+mn-lt"/>
        <a:ea typeface="+mn-ea"/>
        <a:cs typeface="+mn-cs"/>
        <a:sym typeface="Calibri"/>
      </a:defRPr>
    </a:lvl6pPr>
    <a:lvl7pPr indent="1371600" latinLnBrk="0">
      <a:defRPr sz="1200">
        <a:latin typeface="+mn-lt"/>
        <a:ea typeface="+mn-ea"/>
        <a:cs typeface="+mn-cs"/>
        <a:sym typeface="Calibri"/>
      </a:defRPr>
    </a:lvl7pPr>
    <a:lvl8pPr indent="1600200" latinLnBrk="0">
      <a:defRPr sz="1200">
        <a:latin typeface="+mn-lt"/>
        <a:ea typeface="+mn-ea"/>
        <a:cs typeface="+mn-cs"/>
        <a:sym typeface="Calibri"/>
      </a:defRPr>
    </a:lvl8pPr>
    <a:lvl9pPr indent="1828800" latinLnBrk="0">
      <a:defRPr sz="1200">
        <a:latin typeface="+mn-lt"/>
        <a:ea typeface="+mn-ea"/>
        <a:cs typeface="+mn-cs"/>
        <a:sym typeface="Calibri"/>
      </a:defRPr>
    </a:lvl9pPr>
  </p:notesStyle>
</p:notesMaster>
</file>

<file path=ppt/notesSlides/_rels/notesSlide1.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Relationships>

</file>

<file path=ppt/notesSlides/_rels/notesSlide10.xml.rels><?xml version="1.0" encoding="UTF-8"?>
<Relationships xmlns="http://schemas.openxmlformats.org/package/2006/relationships"><Relationship Id="rId1" Type="http://schemas.openxmlformats.org/officeDocument/2006/relationships/slide" Target="../slides/slide22.xml"/><Relationship Id="rId2" Type="http://schemas.openxmlformats.org/officeDocument/2006/relationships/notesMaster" Target="../notesMasters/notesMaster1.xml"/></Relationships>

</file>

<file path=ppt/notesSlides/_rels/notesSlide11.xml.rels><?xml version="1.0" encoding="UTF-8"?>
<Relationships xmlns="http://schemas.openxmlformats.org/package/2006/relationships"><Relationship Id="rId1" Type="http://schemas.openxmlformats.org/officeDocument/2006/relationships/slide" Target="../slides/slide23.xml"/><Relationship Id="rId2" Type="http://schemas.openxmlformats.org/officeDocument/2006/relationships/notesMaster" Target="../notesMasters/notesMaster1.xml"/></Relationships>

</file>

<file path=ppt/notesSlides/_rels/notesSlide12.xml.rels><?xml version="1.0" encoding="UTF-8"?>
<Relationships xmlns="http://schemas.openxmlformats.org/package/2006/relationships"><Relationship Id="rId1" Type="http://schemas.openxmlformats.org/officeDocument/2006/relationships/slide" Target="../slides/slide24.xml"/><Relationship Id="rId2" Type="http://schemas.openxmlformats.org/officeDocument/2006/relationships/notesMaster" Target="../notesMasters/notesMaster1.xml"/></Relationships>

</file>

<file path=ppt/notesSlides/_rels/notesSlide13.xml.rels><?xml version="1.0" encoding="UTF-8"?>
<Relationships xmlns="http://schemas.openxmlformats.org/package/2006/relationships"><Relationship Id="rId1" Type="http://schemas.openxmlformats.org/officeDocument/2006/relationships/slide" Target="../slides/slide26.xml"/><Relationship Id="rId2" Type="http://schemas.openxmlformats.org/officeDocument/2006/relationships/notesMaster" Target="../notesMasters/notesMaster1.xml"/></Relationships>

</file>

<file path=ppt/notesSlides/_rels/notesSlide14.xml.rels><?xml version="1.0" encoding="UTF-8"?>
<Relationships xmlns="http://schemas.openxmlformats.org/package/2006/relationships"><Relationship Id="rId1" Type="http://schemas.openxmlformats.org/officeDocument/2006/relationships/slide" Target="../slides/slide27.xml"/><Relationship Id="rId2" Type="http://schemas.openxmlformats.org/officeDocument/2006/relationships/notesMaster" Target="../notesMasters/notesMaster1.xml"/></Relationships>

</file>

<file path=ppt/notesSlides/_rels/notesSlide15.xml.rels><?xml version="1.0" encoding="UTF-8"?>
<Relationships xmlns="http://schemas.openxmlformats.org/package/2006/relationships"><Relationship Id="rId1" Type="http://schemas.openxmlformats.org/officeDocument/2006/relationships/slide" Target="../slides/slide28.xml"/><Relationship Id="rId2" Type="http://schemas.openxmlformats.org/officeDocument/2006/relationships/notesMaster" Target="../notesMasters/notesMaster1.xml"/></Relationships>

</file>

<file path=ppt/notesSlides/_rels/notesSlide16.xml.rels><?xml version="1.0" encoding="UTF-8"?>
<Relationships xmlns="http://schemas.openxmlformats.org/package/2006/relationships"><Relationship Id="rId1" Type="http://schemas.openxmlformats.org/officeDocument/2006/relationships/slide" Target="../slides/slide31.xml"/><Relationship Id="rId2" Type="http://schemas.openxmlformats.org/officeDocument/2006/relationships/notesMaster" Target="../notesMasters/notesMaster1.xml"/></Relationships>

</file>

<file path=ppt/notesSlides/_rels/notesSlide17.xml.rels><?xml version="1.0" encoding="UTF-8"?>
<Relationships xmlns="http://schemas.openxmlformats.org/package/2006/relationships"><Relationship Id="rId1" Type="http://schemas.openxmlformats.org/officeDocument/2006/relationships/slide" Target="../slides/slide32.xml"/><Relationship Id="rId2" Type="http://schemas.openxmlformats.org/officeDocument/2006/relationships/notesMaster" Target="../notesMasters/notesMaster1.xml"/></Relationships>

</file>

<file path=ppt/notesSlides/_rels/notesSlide2.xml.rels><?xml version="1.0" encoding="UTF-8"?>
<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Relationships>

</file>

<file path=ppt/notesSlides/_rels/notesSlide3.xml.rels><?xml version="1.0" encoding="UTF-8"?>
<Relationships xmlns="http://schemas.openxmlformats.org/package/2006/relationships"><Relationship Id="rId1" Type="http://schemas.openxmlformats.org/officeDocument/2006/relationships/slide" Target="../slides/slide5.xml"/><Relationship Id="rId2" Type="http://schemas.openxmlformats.org/officeDocument/2006/relationships/notesMaster" Target="../notesMasters/notesMaster1.xml"/></Relationships>

</file>

<file path=ppt/notesSlides/_rels/notesSlide4.xml.rels><?xml version="1.0" encoding="UTF-8"?>
<Relationships xmlns="http://schemas.openxmlformats.org/package/2006/relationships"><Relationship Id="rId1" Type="http://schemas.openxmlformats.org/officeDocument/2006/relationships/slide" Target="../slides/slide8.xml"/><Relationship Id="rId2" Type="http://schemas.openxmlformats.org/officeDocument/2006/relationships/notesMaster" Target="../notesMasters/notesMaster1.xml"/></Relationships>

</file>

<file path=ppt/notesSlides/_rels/notesSlide5.xml.rels><?xml version="1.0" encoding="UTF-8"?>
<Relationships xmlns="http://schemas.openxmlformats.org/package/2006/relationships"><Relationship Id="rId1" Type="http://schemas.openxmlformats.org/officeDocument/2006/relationships/slide" Target="../slides/slide10.xml"/><Relationship Id="rId2" Type="http://schemas.openxmlformats.org/officeDocument/2006/relationships/notesMaster" Target="../notesMasters/notesMaster1.xml"/></Relationships>

</file>

<file path=ppt/notesSlides/_rels/notesSlide6.xml.rels><?xml version="1.0" encoding="UTF-8"?>
<Relationships xmlns="http://schemas.openxmlformats.org/package/2006/relationships"><Relationship Id="rId1" Type="http://schemas.openxmlformats.org/officeDocument/2006/relationships/slide" Target="../slides/slide11.xml"/><Relationship Id="rId2" Type="http://schemas.openxmlformats.org/officeDocument/2006/relationships/notesMaster" Target="../notesMasters/notesMaster1.xml"/></Relationships>

</file>

<file path=ppt/notesSlides/_rels/notesSlide7.xml.rels><?xml version="1.0" encoding="UTF-8"?>
<Relationships xmlns="http://schemas.openxmlformats.org/package/2006/relationships"><Relationship Id="rId1" Type="http://schemas.openxmlformats.org/officeDocument/2006/relationships/slide" Target="../slides/slide19.xml"/><Relationship Id="rId2" Type="http://schemas.openxmlformats.org/officeDocument/2006/relationships/notesMaster" Target="../notesMasters/notesMaster1.xml"/></Relationships>

</file>

<file path=ppt/notesSlides/_rels/notesSlide8.xml.rels><?xml version="1.0" encoding="UTF-8"?>
<Relationships xmlns="http://schemas.openxmlformats.org/package/2006/relationships"><Relationship Id="rId1" Type="http://schemas.openxmlformats.org/officeDocument/2006/relationships/slide" Target="../slides/slide20.xml"/><Relationship Id="rId2" Type="http://schemas.openxmlformats.org/officeDocument/2006/relationships/notesMaster" Target="../notesMasters/notesMaster1.xml"/></Relationships>

</file>

<file path=ppt/notesSlides/_rels/notesSlide9.xml.rels><?xml version="1.0" encoding="UTF-8"?>
<Relationships xmlns="http://schemas.openxmlformats.org/package/2006/relationships"><Relationship Id="rId1" Type="http://schemas.openxmlformats.org/officeDocument/2006/relationships/slide" Target="../slides/slide21.xml"/><Relationship Id="rId2"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0" name="Shape 100"/>
          <p:cNvSpPr/>
          <p:nvPr>
            <p:ph type="sldImg"/>
          </p:nvPr>
        </p:nvSpPr>
        <p:spPr>
          <a:prstGeom prst="rect">
            <a:avLst/>
          </a:prstGeom>
        </p:spPr>
        <p:txBody>
          <a:bodyPr/>
          <a:lstStyle/>
          <a:p>
            <a:pPr/>
          </a:p>
        </p:txBody>
      </p:sp>
      <p:sp>
        <p:nvSpPr>
          <p:cNvPr id="101" name="Shape 101"/>
          <p:cNvSpPr/>
          <p:nvPr>
            <p:ph type="body" sz="quarter" idx="1"/>
          </p:nvPr>
        </p:nvSpPr>
        <p:spPr>
          <a:prstGeom prst="rect">
            <a:avLst/>
          </a:prstGeom>
        </p:spPr>
        <p:txBody>
          <a:bodyPr/>
          <a:lstStyle/>
          <a:p>
            <a:pPr/>
            <a:r>
              <a:t>Latest newsletter was </a:t>
            </a:r>
            <a:r>
              <a:t>Posted on 15 August 2019 </a:t>
            </a:r>
            <a:r>
              <a:t>. Anybody subscribe to their Mailing List?</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5" name="Shape 185"/>
          <p:cNvSpPr/>
          <p:nvPr>
            <p:ph type="sldImg"/>
          </p:nvPr>
        </p:nvSpPr>
        <p:spPr>
          <a:prstGeom prst="rect">
            <a:avLst/>
          </a:prstGeom>
        </p:spPr>
        <p:txBody>
          <a:bodyPr/>
          <a:lstStyle/>
          <a:p>
            <a:pPr/>
          </a:p>
        </p:txBody>
      </p:sp>
      <p:sp>
        <p:nvSpPr>
          <p:cNvPr id="186" name="Shape 186"/>
          <p:cNvSpPr/>
          <p:nvPr>
            <p:ph type="body" sz="quarter" idx="1"/>
          </p:nvPr>
        </p:nvSpPr>
        <p:spPr>
          <a:prstGeom prst="rect">
            <a:avLst/>
          </a:prstGeom>
        </p:spPr>
        <p:txBody>
          <a:bodyPr/>
          <a:lstStyle/>
          <a:p>
            <a:pPr/>
            <a:r>
              <a:t>You can also change them locally witth either a space (to leave it blank) or another preposition</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0" name="Shape 190"/>
          <p:cNvSpPr/>
          <p:nvPr>
            <p:ph type="sldImg"/>
          </p:nvPr>
        </p:nvSpPr>
        <p:spPr>
          <a:prstGeom prst="rect">
            <a:avLst/>
          </a:prstGeom>
        </p:spPr>
        <p:txBody>
          <a:bodyPr/>
          <a:lstStyle/>
          <a:p>
            <a:pPr/>
          </a:p>
        </p:txBody>
      </p:sp>
      <p:sp>
        <p:nvSpPr>
          <p:cNvPr id="191" name="Shape 191"/>
          <p:cNvSpPr/>
          <p:nvPr>
            <p:ph type="body" sz="quarter" idx="1"/>
          </p:nvPr>
        </p:nvSpPr>
        <p:spPr>
          <a:prstGeom prst="rect">
            <a:avLst/>
          </a:prstGeom>
        </p:spPr>
        <p:txBody>
          <a:bodyPr/>
          <a:lstStyle/>
          <a:p>
            <a:pPr/>
            <a:r>
              <a:t>In my Custom Moved Tag, I’ve entered the preposition TO for all locations but I could still edit this locally.</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5" name="Shape 195"/>
          <p:cNvSpPr/>
          <p:nvPr>
            <p:ph type="sldImg"/>
          </p:nvPr>
        </p:nvSpPr>
        <p:spPr>
          <a:prstGeom prst="rect">
            <a:avLst/>
          </a:prstGeom>
        </p:spPr>
        <p:txBody>
          <a:bodyPr/>
          <a:lstStyle/>
          <a:p>
            <a:pPr/>
          </a:p>
        </p:txBody>
      </p:sp>
      <p:sp>
        <p:nvSpPr>
          <p:cNvPr id="196" name="Shape 196"/>
          <p:cNvSpPr/>
          <p:nvPr>
            <p:ph type="body" sz="quarter" idx="1"/>
          </p:nvPr>
        </p:nvSpPr>
        <p:spPr>
          <a:prstGeom prst="rect">
            <a:avLst/>
          </a:prstGeom>
        </p:spPr>
        <p:txBody>
          <a:bodyPr/>
          <a:lstStyle/>
          <a:p>
            <a:pPr/>
            <a:r>
              <a:t>I can’t vouch for this but it came up recently</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4" name="Shape 204"/>
          <p:cNvSpPr/>
          <p:nvPr>
            <p:ph type="sldImg"/>
          </p:nvPr>
        </p:nvSpPr>
        <p:spPr>
          <a:prstGeom prst="rect">
            <a:avLst/>
          </a:prstGeom>
        </p:spPr>
        <p:txBody>
          <a:bodyPr/>
          <a:lstStyle/>
          <a:p>
            <a:pPr/>
          </a:p>
        </p:txBody>
      </p:sp>
      <p:sp>
        <p:nvSpPr>
          <p:cNvPr id="205" name="Shape 205"/>
          <p:cNvSpPr/>
          <p:nvPr>
            <p:ph type="body" sz="quarter" idx="1"/>
          </p:nvPr>
        </p:nvSpPr>
        <p:spPr>
          <a:prstGeom prst="rect">
            <a:avLst/>
          </a:prstGeom>
        </p:spPr>
        <p:txBody>
          <a:bodyPr/>
          <a:lstStyle/>
          <a:p>
            <a:pPr/>
            <a:r>
              <a:t>On the Master Place List, you can find the Style way over to the right. Mine are all US Standard, so ignore that aspect but look for those that you want to change.</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0" name="Shape 210"/>
          <p:cNvSpPr/>
          <p:nvPr>
            <p:ph type="sldImg"/>
          </p:nvPr>
        </p:nvSpPr>
        <p:spPr>
          <a:prstGeom prst="rect">
            <a:avLst/>
          </a:prstGeom>
        </p:spPr>
        <p:txBody>
          <a:bodyPr/>
          <a:lstStyle/>
          <a:p>
            <a:pPr/>
          </a:p>
        </p:txBody>
      </p:sp>
      <p:sp>
        <p:nvSpPr>
          <p:cNvPr id="211" name="Shape 211"/>
          <p:cNvSpPr/>
          <p:nvPr>
            <p:ph type="body" sz="quarter" idx="1"/>
          </p:nvPr>
        </p:nvSpPr>
        <p:spPr>
          <a:prstGeom prst="rect">
            <a:avLst/>
          </a:prstGeom>
        </p:spPr>
        <p:txBody>
          <a:bodyPr/>
          <a:lstStyle/>
          <a:p>
            <a:pPr/>
            <a:r>
              <a:t>open the Edit Place screen.  Click on the [Edit style] button to open the Master Style List. </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7" name="Shape 217"/>
          <p:cNvSpPr/>
          <p:nvPr>
            <p:ph type="sldImg"/>
          </p:nvPr>
        </p:nvSpPr>
        <p:spPr>
          <a:prstGeom prst="rect">
            <a:avLst/>
          </a:prstGeom>
        </p:spPr>
        <p:txBody>
          <a:bodyPr/>
          <a:lstStyle/>
          <a:p>
            <a:pPr/>
          </a:p>
        </p:txBody>
      </p:sp>
      <p:sp>
        <p:nvSpPr>
          <p:cNvPr id="218" name="Shape 218"/>
          <p:cNvSpPr/>
          <p:nvPr>
            <p:ph type="body" sz="quarter" idx="1"/>
          </p:nvPr>
        </p:nvSpPr>
        <p:spPr>
          <a:prstGeom prst="rect">
            <a:avLst/>
          </a:prstGeom>
        </p:spPr>
        <p:txBody>
          <a:bodyPr/>
          <a:lstStyle/>
          <a:p>
            <a:pPr/>
            <a:r>
              <a:t>Hightlight the name of the Style that you want (probably the U.S. Standard) and click on the [Select] button.  Click on the [OK] button to close the Edit Place screen.  When finished, [Close] the Master Place List.</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30" name="Shape 230"/>
          <p:cNvSpPr/>
          <p:nvPr>
            <p:ph type="sldImg"/>
          </p:nvPr>
        </p:nvSpPr>
        <p:spPr>
          <a:prstGeom prst="rect">
            <a:avLst/>
          </a:prstGeom>
        </p:spPr>
        <p:txBody>
          <a:bodyPr/>
          <a:lstStyle/>
          <a:p>
            <a:pPr/>
          </a:p>
        </p:txBody>
      </p:sp>
      <p:sp>
        <p:nvSpPr>
          <p:cNvPr id="231" name="Shape 231"/>
          <p:cNvSpPr/>
          <p:nvPr>
            <p:ph type="body" sz="quarter" idx="1"/>
          </p:nvPr>
        </p:nvSpPr>
        <p:spPr>
          <a:prstGeom prst="rect">
            <a:avLst/>
          </a:prstGeom>
        </p:spPr>
        <p:txBody>
          <a:bodyPr/>
          <a:lstStyle/>
          <a:p>
            <a:pPr/>
            <a:r>
              <a:t>If you enter a value of [?], this allows youto run the same report for a different surname each time as the "[?]" tells TMG to ask for the search Value when the report is generated.</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37" name="Shape 237"/>
          <p:cNvSpPr/>
          <p:nvPr>
            <p:ph type="sldImg"/>
          </p:nvPr>
        </p:nvSpPr>
        <p:spPr>
          <a:prstGeom prst="rect">
            <a:avLst/>
          </a:prstGeom>
        </p:spPr>
        <p:txBody>
          <a:bodyPr/>
          <a:lstStyle/>
          <a:p>
            <a:pPr/>
          </a:p>
        </p:txBody>
      </p:sp>
      <p:sp>
        <p:nvSpPr>
          <p:cNvPr id="238" name="Shape 238"/>
          <p:cNvSpPr/>
          <p:nvPr>
            <p:ph type="body" sz="quarter" idx="1"/>
          </p:nvPr>
        </p:nvSpPr>
        <p:spPr>
          <a:prstGeom prst="rect">
            <a:avLst/>
          </a:prstGeom>
        </p:spPr>
        <p:txBody>
          <a:bodyPr/>
          <a:lstStyle/>
          <a:p>
            <a:pPr/>
            <a:r>
              <a:t>If you enter a value of [?], this allows youto run the same report for a different surname each time as the "[?]" tells TMG to ask for the search Value when the report is generated.</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8" name="Shape 108"/>
          <p:cNvSpPr/>
          <p:nvPr>
            <p:ph type="sldImg"/>
          </p:nvPr>
        </p:nvSpPr>
        <p:spPr>
          <a:prstGeom prst="rect">
            <a:avLst/>
          </a:prstGeom>
        </p:spPr>
        <p:txBody>
          <a:bodyPr/>
          <a:lstStyle/>
          <a:p>
            <a:pPr/>
          </a:p>
        </p:txBody>
      </p:sp>
      <p:sp>
        <p:nvSpPr>
          <p:cNvPr id="109" name="Shape 109"/>
          <p:cNvSpPr/>
          <p:nvPr>
            <p:ph type="body" sz="quarter" idx="1"/>
          </p:nvPr>
        </p:nvSpPr>
        <p:spPr>
          <a:prstGeom prst="rect">
            <a:avLst/>
          </a:prstGeom>
        </p:spPr>
        <p:txBody>
          <a:bodyPr/>
          <a:lstStyle/>
          <a:p>
            <a:pPr/>
            <a:r>
              <a:t>Rootsweb Mailing Lists came back in early March. I’ve shown numbers above to suggest that the TMG Mailing List is probably your best place to get TMG help.</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3" name="Shape 113"/>
          <p:cNvSpPr/>
          <p:nvPr>
            <p:ph type="sldImg"/>
          </p:nvPr>
        </p:nvSpPr>
        <p:spPr>
          <a:prstGeom prst="rect">
            <a:avLst/>
          </a:prstGeom>
        </p:spPr>
        <p:txBody>
          <a:bodyPr/>
          <a:lstStyle/>
          <a:p>
            <a:pPr/>
          </a:p>
        </p:txBody>
      </p:sp>
      <p:sp>
        <p:nvSpPr>
          <p:cNvPr id="114" name="Shape 114"/>
          <p:cNvSpPr/>
          <p:nvPr>
            <p:ph type="body" sz="quarter" idx="1"/>
          </p:nvPr>
        </p:nvSpPr>
        <p:spPr>
          <a:prstGeom prst="rect">
            <a:avLst/>
          </a:prstGeom>
        </p:spPr>
        <p:txBody>
          <a:bodyPr/>
          <a:lstStyle/>
          <a:p>
            <a:pPr/>
            <a:r>
              <a:t>These are some of the experts in TMG. The first four have websites with useful information on a wide ranges of aspects of TMG</a:t>
            </a:r>
          </a:p>
          <a:p>
            <a:pPr/>
          </a:p>
          <a:p>
            <a:pPr/>
            <a:r>
              <a:t>Jim Byram is a technical expert and he tends to hang out on the TMG forum rather than on the Mailing List.</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4" name="Shape 124"/>
          <p:cNvSpPr/>
          <p:nvPr>
            <p:ph type="sldImg"/>
          </p:nvPr>
        </p:nvSpPr>
        <p:spPr>
          <a:prstGeom prst="rect">
            <a:avLst/>
          </a:prstGeom>
        </p:spPr>
        <p:txBody>
          <a:bodyPr/>
          <a:lstStyle/>
          <a:p>
            <a:pPr/>
          </a:p>
        </p:txBody>
      </p:sp>
      <p:sp>
        <p:nvSpPr>
          <p:cNvPr id="125" name="Shape 125"/>
          <p:cNvSpPr/>
          <p:nvPr>
            <p:ph type="body" sz="quarter" idx="1"/>
          </p:nvPr>
        </p:nvSpPr>
        <p:spPr>
          <a:prstGeom prst="rect">
            <a:avLst/>
          </a:prstGeom>
        </p:spPr>
        <p:txBody>
          <a:bodyPr/>
          <a:lstStyle/>
          <a:p>
            <a:pPr/>
            <a:r>
              <a:t>I spoke about this a couple of years ago and I wanted to refresh you before going into David’s discovery earlier this summer.</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2" name="Shape 132"/>
          <p:cNvSpPr/>
          <p:nvPr>
            <p:ph type="sldImg"/>
          </p:nvPr>
        </p:nvSpPr>
        <p:spPr>
          <a:prstGeom prst="rect">
            <a:avLst/>
          </a:prstGeom>
        </p:spPr>
        <p:txBody>
          <a:bodyPr/>
          <a:lstStyle/>
          <a:p>
            <a:pPr/>
          </a:p>
        </p:txBody>
      </p:sp>
      <p:sp>
        <p:nvSpPr>
          <p:cNvPr id="133" name="Shape 133"/>
          <p:cNvSpPr/>
          <p:nvPr>
            <p:ph type="body" sz="quarter" idx="1"/>
          </p:nvPr>
        </p:nvSpPr>
        <p:spPr>
          <a:prstGeom prst="rect">
            <a:avLst/>
          </a:prstGeom>
        </p:spPr>
        <p:txBody>
          <a:bodyPr/>
          <a:lstStyle/>
          <a:p>
            <a:pPr/>
            <a:r>
              <a:t>This is from my databse and I have colour coded the various portions. Note that there is no need to use all of the portions of the split memo.</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7" name="Shape 137"/>
          <p:cNvSpPr/>
          <p:nvPr>
            <p:ph type="sldImg"/>
          </p:nvPr>
        </p:nvSpPr>
        <p:spPr>
          <a:prstGeom prst="rect">
            <a:avLst/>
          </a:prstGeom>
        </p:spPr>
        <p:txBody>
          <a:bodyPr/>
          <a:lstStyle/>
          <a:p>
            <a:pPr/>
          </a:p>
        </p:txBody>
      </p:sp>
      <p:sp>
        <p:nvSpPr>
          <p:cNvPr id="138" name="Shape 138"/>
          <p:cNvSpPr/>
          <p:nvPr>
            <p:ph type="body" sz="quarter" idx="1"/>
          </p:nvPr>
        </p:nvSpPr>
        <p:spPr>
          <a:prstGeom prst="rect">
            <a:avLst/>
          </a:prstGeom>
        </p:spPr>
        <p:txBody>
          <a:bodyPr/>
          <a:lstStyle/>
          <a:p>
            <a:pPr/>
            <a:r>
              <a:t>This is there result.</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7" name="Shape 167"/>
          <p:cNvSpPr/>
          <p:nvPr>
            <p:ph type="sldImg"/>
          </p:nvPr>
        </p:nvSpPr>
        <p:spPr>
          <a:prstGeom prst="rect">
            <a:avLst/>
          </a:prstGeom>
        </p:spPr>
        <p:txBody>
          <a:bodyPr/>
          <a:lstStyle/>
          <a:p>
            <a:pPr/>
          </a:p>
        </p:txBody>
      </p:sp>
      <p:sp>
        <p:nvSpPr>
          <p:cNvPr id="168" name="Shape 168"/>
          <p:cNvSpPr/>
          <p:nvPr>
            <p:ph type="body" sz="quarter" idx="1"/>
          </p:nvPr>
        </p:nvSpPr>
        <p:spPr>
          <a:prstGeom prst="rect">
            <a:avLst/>
          </a:prstGeom>
        </p:spPr>
        <p:txBody>
          <a:bodyPr/>
          <a:lstStyle/>
          <a:p>
            <a:pPr/>
            <a:r>
              <a:t>TMG handles prepositions on both a global and local level.</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3" name="Shape 173"/>
          <p:cNvSpPr/>
          <p:nvPr>
            <p:ph type="sldImg"/>
          </p:nvPr>
        </p:nvSpPr>
        <p:spPr>
          <a:prstGeom prst="rect">
            <a:avLst/>
          </a:prstGeom>
        </p:spPr>
        <p:txBody>
          <a:bodyPr/>
          <a:lstStyle/>
          <a:p>
            <a:pPr/>
          </a:p>
        </p:txBody>
      </p:sp>
      <p:sp>
        <p:nvSpPr>
          <p:cNvPr id="174" name="Shape 174"/>
          <p:cNvSpPr/>
          <p:nvPr>
            <p:ph type="body" sz="quarter" idx="1"/>
          </p:nvPr>
        </p:nvSpPr>
        <p:spPr>
          <a:prstGeom prst="rect">
            <a:avLst/>
          </a:prstGeom>
        </p:spPr>
        <p:txBody>
          <a:bodyPr/>
          <a:lstStyle/>
          <a:p>
            <a:pPr/>
            <a:r>
              <a:t>Globally, the Report Options can be used to set the prepositions for Places</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9" name="Shape 179"/>
          <p:cNvSpPr/>
          <p:nvPr>
            <p:ph type="sldImg"/>
          </p:nvPr>
        </p:nvSpPr>
        <p:spPr>
          <a:prstGeom prst="rect">
            <a:avLst/>
          </a:prstGeom>
        </p:spPr>
        <p:txBody>
          <a:bodyPr/>
          <a:lstStyle/>
          <a:p>
            <a:pPr/>
          </a:p>
        </p:txBody>
      </p:sp>
      <p:sp>
        <p:nvSpPr>
          <p:cNvPr id="180" name="Shape 180"/>
          <p:cNvSpPr/>
          <p:nvPr>
            <p:ph type="body" sz="quarter" idx="1"/>
          </p:nvPr>
        </p:nvSpPr>
        <p:spPr>
          <a:prstGeom prst="rect">
            <a:avLst/>
          </a:prstGeom>
        </p:spPr>
        <p:txBody>
          <a:bodyPr/>
          <a:lstStyle/>
          <a:p>
            <a:pPr/>
            <a:r>
              <a:t>And for Dates</a:t>
            </a:r>
          </a:p>
        </p:txBody>
      </p:sp>
    </p:spTree>
  </p:cSld>
  <p:clrMapOvr>
    <a:masterClrMapping/>
  </p:clrMapOvr>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le Slide">
    <p:spTree>
      <p:nvGrpSpPr>
        <p:cNvPr id="1" name=""/>
        <p:cNvGrpSpPr/>
        <p:nvPr/>
      </p:nvGrpSpPr>
      <p:grpSpPr>
        <a:xfrm>
          <a:off x="0" y="0"/>
          <a:ext cx="0" cy="0"/>
          <a:chOff x="0" y="0"/>
          <a:chExt cx="0" cy="0"/>
        </a:xfrm>
      </p:grpSpPr>
      <p:sp>
        <p:nvSpPr>
          <p:cNvPr id="11" name="Title Text"/>
          <p:cNvSpPr txBox="1"/>
          <p:nvPr>
            <p:ph type="title"/>
          </p:nvPr>
        </p:nvSpPr>
        <p:spPr>
          <a:xfrm>
            <a:off x="685800" y="2130425"/>
            <a:ext cx="7772400" cy="1470025"/>
          </a:xfrm>
          <a:prstGeom prst="rect">
            <a:avLst/>
          </a:prstGeom>
        </p:spPr>
        <p:txBody>
          <a:bodyPr/>
          <a:lstStyle/>
          <a:p>
            <a:pPr/>
            <a:r>
              <a:t>Title Text</a:t>
            </a:r>
          </a:p>
        </p:txBody>
      </p:sp>
      <p:sp>
        <p:nvSpPr>
          <p:cNvPr id="12" name="Body Level One…"/>
          <p:cNvSpPr txBox="1"/>
          <p:nvPr>
            <p:ph type="body" sz="quarter" idx="1"/>
          </p:nvPr>
        </p:nvSpPr>
        <p:spPr>
          <a:xfrm>
            <a:off x="1371600" y="3886200"/>
            <a:ext cx="6400800" cy="1752600"/>
          </a:xfrm>
          <a:prstGeom prst="rect">
            <a:avLst/>
          </a:prstGeom>
        </p:spPr>
        <p:txBody>
          <a:bodyPr/>
          <a:lstStyle>
            <a:lvl1pPr marL="0" indent="0" algn="ctr">
              <a:buSzTx/>
              <a:buFontTx/>
              <a:buNone/>
              <a:defRPr>
                <a:solidFill>
                  <a:srgbClr val="888888"/>
                </a:solidFill>
              </a:defRPr>
            </a:lvl1pPr>
            <a:lvl2pPr marL="0" indent="457200" algn="ctr">
              <a:buSzTx/>
              <a:buFontTx/>
              <a:buNone/>
              <a:defRPr>
                <a:solidFill>
                  <a:srgbClr val="888888"/>
                </a:solidFill>
              </a:defRPr>
            </a:lvl2pPr>
            <a:lvl3pPr marL="0" indent="914400" algn="ctr">
              <a:buSzTx/>
              <a:buFontTx/>
              <a:buNone/>
              <a:defRPr>
                <a:solidFill>
                  <a:srgbClr val="888888"/>
                </a:solidFill>
              </a:defRPr>
            </a:lvl3pPr>
            <a:lvl4pPr marL="0" indent="1371600" algn="ctr">
              <a:buSzTx/>
              <a:buFontTx/>
              <a:buNone/>
              <a:defRPr>
                <a:solidFill>
                  <a:srgbClr val="888888"/>
                </a:solidFill>
              </a:defRPr>
            </a:lvl4pPr>
            <a:lvl5pPr marL="0" indent="1828800" algn="ctr">
              <a:buSzTx/>
              <a:buFontTx/>
              <a:buNone/>
              <a:defRPr>
                <a:solidFill>
                  <a:srgbClr val="888888"/>
                </a:solidFill>
              </a:defRPr>
            </a:lvl5pPr>
          </a:lstStyle>
          <a:p>
            <a:pPr/>
            <a:r>
              <a:t>Body Level One</a:t>
            </a:r>
          </a:p>
          <a:p>
            <a:pPr lvl="1"/>
            <a:r>
              <a:t>Body Level Two</a:t>
            </a:r>
          </a:p>
          <a:p>
            <a:pPr lvl="2"/>
            <a:r>
              <a:t>Body Level Three</a:t>
            </a:r>
          </a:p>
          <a:p>
            <a:pPr lvl="3"/>
            <a:r>
              <a:t>Body Level Four</a:t>
            </a:r>
          </a:p>
          <a:p>
            <a:pPr lvl="4"/>
            <a:r>
              <a:t>Body Level Five</a:t>
            </a:r>
          </a:p>
        </p:txBody>
      </p:sp>
      <p:sp>
        <p:nvSpPr>
          <p:cNvPr id="1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nd Content">
    <p:spTree>
      <p:nvGrpSpPr>
        <p:cNvPr id="1" name=""/>
        <p:cNvGrpSpPr/>
        <p:nvPr/>
      </p:nvGrpSpPr>
      <p:grpSpPr>
        <a:xfrm>
          <a:off x="0" y="0"/>
          <a:ext cx="0" cy="0"/>
          <a:chOff x="0" y="0"/>
          <a:chExt cx="0" cy="0"/>
        </a:xfrm>
      </p:grpSpPr>
      <p:sp>
        <p:nvSpPr>
          <p:cNvPr id="20" name="Title Text"/>
          <p:cNvSpPr txBox="1"/>
          <p:nvPr>
            <p:ph type="title"/>
          </p:nvPr>
        </p:nvSpPr>
        <p:spPr>
          <a:prstGeom prst="rect">
            <a:avLst/>
          </a:prstGeom>
        </p:spPr>
        <p:txBody>
          <a:bodyPr/>
          <a:lstStyle/>
          <a:p>
            <a:pPr/>
            <a:r>
              <a:t>Title Text</a:t>
            </a:r>
          </a:p>
        </p:txBody>
      </p:sp>
      <p:sp>
        <p:nvSpPr>
          <p:cNvPr id="21"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2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ection Header">
    <p:spTree>
      <p:nvGrpSpPr>
        <p:cNvPr id="1" name=""/>
        <p:cNvGrpSpPr/>
        <p:nvPr/>
      </p:nvGrpSpPr>
      <p:grpSpPr>
        <a:xfrm>
          <a:off x="0" y="0"/>
          <a:ext cx="0" cy="0"/>
          <a:chOff x="0" y="0"/>
          <a:chExt cx="0" cy="0"/>
        </a:xfrm>
      </p:grpSpPr>
      <p:sp>
        <p:nvSpPr>
          <p:cNvPr id="29" name="Title Text"/>
          <p:cNvSpPr txBox="1"/>
          <p:nvPr>
            <p:ph type="title"/>
          </p:nvPr>
        </p:nvSpPr>
        <p:spPr>
          <a:xfrm>
            <a:off x="722312" y="4406900"/>
            <a:ext cx="7772401" cy="1362075"/>
          </a:xfrm>
          <a:prstGeom prst="rect">
            <a:avLst/>
          </a:prstGeom>
        </p:spPr>
        <p:txBody>
          <a:bodyPr anchor="t"/>
          <a:lstStyle>
            <a:lvl1pPr algn="l">
              <a:defRPr b="1" cap="all" sz="4000">
                <a:latin typeface="+mj-lt"/>
                <a:ea typeface="+mj-ea"/>
                <a:cs typeface="+mj-cs"/>
                <a:sym typeface="Helvetica"/>
              </a:defRPr>
            </a:lvl1pPr>
          </a:lstStyle>
          <a:p>
            <a:pPr/>
            <a:r>
              <a:t>Title Text</a:t>
            </a:r>
          </a:p>
        </p:txBody>
      </p:sp>
      <p:sp>
        <p:nvSpPr>
          <p:cNvPr id="30" name="Body Level One…"/>
          <p:cNvSpPr txBox="1"/>
          <p:nvPr>
            <p:ph type="body" sz="quarter" idx="1"/>
          </p:nvPr>
        </p:nvSpPr>
        <p:spPr>
          <a:xfrm>
            <a:off x="722312" y="2906713"/>
            <a:ext cx="7772401" cy="1500188"/>
          </a:xfrm>
          <a:prstGeom prst="rect">
            <a:avLst/>
          </a:prstGeom>
        </p:spPr>
        <p:txBody>
          <a:bodyPr anchor="b"/>
          <a:lstStyle>
            <a:lvl1pPr marL="0" indent="0">
              <a:spcBef>
                <a:spcPts val="400"/>
              </a:spcBef>
              <a:buSzTx/>
              <a:buFontTx/>
              <a:buNone/>
              <a:defRPr sz="2000">
                <a:solidFill>
                  <a:srgbClr val="888888"/>
                </a:solidFill>
              </a:defRPr>
            </a:lvl1pPr>
            <a:lvl2pPr marL="0" indent="457200">
              <a:spcBef>
                <a:spcPts val="400"/>
              </a:spcBef>
              <a:buSzTx/>
              <a:buFontTx/>
              <a:buNone/>
              <a:defRPr sz="2000">
                <a:solidFill>
                  <a:srgbClr val="888888"/>
                </a:solidFill>
              </a:defRPr>
            </a:lvl2pPr>
            <a:lvl3pPr marL="0" indent="914400">
              <a:spcBef>
                <a:spcPts val="400"/>
              </a:spcBef>
              <a:buSzTx/>
              <a:buFontTx/>
              <a:buNone/>
              <a:defRPr sz="2000">
                <a:solidFill>
                  <a:srgbClr val="888888"/>
                </a:solidFill>
              </a:defRPr>
            </a:lvl3pPr>
            <a:lvl4pPr marL="0" indent="1371600">
              <a:spcBef>
                <a:spcPts val="400"/>
              </a:spcBef>
              <a:buSzTx/>
              <a:buFontTx/>
              <a:buNone/>
              <a:defRPr sz="2000">
                <a:solidFill>
                  <a:srgbClr val="888888"/>
                </a:solidFill>
              </a:defRPr>
            </a:lvl4pPr>
            <a:lvl5pPr marL="0" indent="1828800">
              <a:spcBef>
                <a:spcPts val="400"/>
              </a:spcBef>
              <a:buSzTx/>
              <a:buFontTx/>
              <a:buNone/>
              <a:defRPr sz="2000">
                <a:solidFill>
                  <a:srgbClr val="888888"/>
                </a:solidFill>
              </a:defRPr>
            </a:lvl5pPr>
          </a:lstStyle>
          <a:p>
            <a:pPr/>
            <a:r>
              <a:t>Body Level One</a:t>
            </a:r>
          </a:p>
          <a:p>
            <a:pPr lvl="1"/>
            <a:r>
              <a:t>Body Level Two</a:t>
            </a:r>
          </a:p>
          <a:p>
            <a:pPr lvl="2"/>
            <a:r>
              <a:t>Body Level Three</a:t>
            </a:r>
          </a:p>
          <a:p>
            <a:pPr lvl="3"/>
            <a:r>
              <a:t>Body Level Four</a:t>
            </a:r>
          </a:p>
          <a:p>
            <a:pPr lvl="4"/>
            <a:r>
              <a:t>Body Level Five</a:t>
            </a:r>
          </a:p>
        </p:txBody>
      </p:sp>
      <p:sp>
        <p:nvSpPr>
          <p:cNvPr id="3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wo Content">
    <p:spTree>
      <p:nvGrpSpPr>
        <p:cNvPr id="1" name=""/>
        <p:cNvGrpSpPr/>
        <p:nvPr/>
      </p:nvGrpSpPr>
      <p:grpSpPr>
        <a:xfrm>
          <a:off x="0" y="0"/>
          <a:ext cx="0" cy="0"/>
          <a:chOff x="0" y="0"/>
          <a:chExt cx="0" cy="0"/>
        </a:xfrm>
      </p:grpSpPr>
      <p:sp>
        <p:nvSpPr>
          <p:cNvPr id="38" name="Title Text"/>
          <p:cNvSpPr txBox="1"/>
          <p:nvPr>
            <p:ph type="title"/>
          </p:nvPr>
        </p:nvSpPr>
        <p:spPr>
          <a:prstGeom prst="rect">
            <a:avLst/>
          </a:prstGeom>
        </p:spPr>
        <p:txBody>
          <a:bodyPr/>
          <a:lstStyle/>
          <a:p>
            <a:pPr/>
            <a:r>
              <a:t>Title Text</a:t>
            </a:r>
          </a:p>
        </p:txBody>
      </p:sp>
      <p:sp>
        <p:nvSpPr>
          <p:cNvPr id="39" name="Body Level One…"/>
          <p:cNvSpPr txBox="1"/>
          <p:nvPr>
            <p:ph type="body" sz="half" idx="1"/>
          </p:nvPr>
        </p:nvSpPr>
        <p:spPr>
          <a:xfrm>
            <a:off x="457200" y="1600200"/>
            <a:ext cx="4038600" cy="4525963"/>
          </a:xfrm>
          <a:prstGeom prst="rect">
            <a:avLst/>
          </a:prstGeom>
        </p:spPr>
        <p:txBody>
          <a:bodyPr/>
          <a:lstStyle>
            <a:lvl1pPr>
              <a:spcBef>
                <a:spcPts val="600"/>
              </a:spcBef>
              <a:defRPr sz="2800"/>
            </a:lvl1pPr>
            <a:lvl2pPr marL="790575" indent="-333375">
              <a:spcBef>
                <a:spcPts val="600"/>
              </a:spcBef>
              <a:defRPr sz="2800"/>
            </a:lvl2pPr>
            <a:lvl3pPr marL="1234439" indent="-320039">
              <a:spcBef>
                <a:spcPts val="600"/>
              </a:spcBef>
              <a:defRPr sz="2800"/>
            </a:lvl3pPr>
            <a:lvl4pPr marL="1727200" indent="-355600">
              <a:spcBef>
                <a:spcPts val="600"/>
              </a:spcBef>
              <a:defRPr sz="2800"/>
            </a:lvl4pPr>
            <a:lvl5pPr marL="2184400" indent="-355600">
              <a:spcBef>
                <a:spcPts val="600"/>
              </a:spcBef>
              <a:defRPr sz="2800"/>
            </a:lvl5pPr>
          </a:lstStyle>
          <a:p>
            <a:pPr/>
            <a:r>
              <a:t>Body Level One</a:t>
            </a:r>
          </a:p>
          <a:p>
            <a:pPr lvl="1"/>
            <a:r>
              <a:t>Body Level Two</a:t>
            </a:r>
          </a:p>
          <a:p>
            <a:pPr lvl="2"/>
            <a:r>
              <a:t>Body Level Three</a:t>
            </a:r>
          </a:p>
          <a:p>
            <a:pPr lvl="3"/>
            <a:r>
              <a:t>Body Level Four</a:t>
            </a:r>
          </a:p>
          <a:p>
            <a:pPr lvl="4"/>
            <a:r>
              <a:t>Body Level Five</a:t>
            </a:r>
          </a:p>
        </p:txBody>
      </p:sp>
      <p:sp>
        <p:nvSpPr>
          <p:cNvPr id="4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mparison">
    <p:spTree>
      <p:nvGrpSpPr>
        <p:cNvPr id="1" name=""/>
        <p:cNvGrpSpPr/>
        <p:nvPr/>
      </p:nvGrpSpPr>
      <p:grpSpPr>
        <a:xfrm>
          <a:off x="0" y="0"/>
          <a:ext cx="0" cy="0"/>
          <a:chOff x="0" y="0"/>
          <a:chExt cx="0" cy="0"/>
        </a:xfrm>
      </p:grpSpPr>
      <p:sp>
        <p:nvSpPr>
          <p:cNvPr id="47" name="Title Text"/>
          <p:cNvSpPr txBox="1"/>
          <p:nvPr>
            <p:ph type="title"/>
          </p:nvPr>
        </p:nvSpPr>
        <p:spPr>
          <a:prstGeom prst="rect">
            <a:avLst/>
          </a:prstGeom>
        </p:spPr>
        <p:txBody>
          <a:bodyPr/>
          <a:lstStyle/>
          <a:p>
            <a:pPr/>
            <a:r>
              <a:t>Title Text</a:t>
            </a:r>
          </a:p>
        </p:txBody>
      </p:sp>
      <p:sp>
        <p:nvSpPr>
          <p:cNvPr id="48" name="Body Level One…"/>
          <p:cNvSpPr txBox="1"/>
          <p:nvPr>
            <p:ph type="body" sz="quarter" idx="1"/>
          </p:nvPr>
        </p:nvSpPr>
        <p:spPr>
          <a:xfrm>
            <a:off x="457200" y="1535112"/>
            <a:ext cx="4040188" cy="639763"/>
          </a:xfrm>
          <a:prstGeom prst="rect">
            <a:avLst/>
          </a:prstGeom>
        </p:spPr>
        <p:txBody>
          <a:bodyPr anchor="b"/>
          <a:lstStyle>
            <a:lvl1pPr marL="0" indent="0">
              <a:spcBef>
                <a:spcPts val="500"/>
              </a:spcBef>
              <a:buSzTx/>
              <a:buFontTx/>
              <a:buNone/>
              <a:defRPr b="1" sz="2400">
                <a:latin typeface="+mj-lt"/>
                <a:ea typeface="+mj-ea"/>
                <a:cs typeface="+mj-cs"/>
                <a:sym typeface="Helvetica"/>
              </a:defRPr>
            </a:lvl1pPr>
            <a:lvl2pPr marL="0" indent="457200">
              <a:spcBef>
                <a:spcPts val="500"/>
              </a:spcBef>
              <a:buSzTx/>
              <a:buFontTx/>
              <a:buNone/>
              <a:defRPr b="1" sz="2400">
                <a:latin typeface="+mj-lt"/>
                <a:ea typeface="+mj-ea"/>
                <a:cs typeface="+mj-cs"/>
                <a:sym typeface="Helvetica"/>
              </a:defRPr>
            </a:lvl2pPr>
            <a:lvl3pPr marL="0" indent="914400">
              <a:spcBef>
                <a:spcPts val="500"/>
              </a:spcBef>
              <a:buSzTx/>
              <a:buFontTx/>
              <a:buNone/>
              <a:defRPr b="1" sz="2400">
                <a:latin typeface="+mj-lt"/>
                <a:ea typeface="+mj-ea"/>
                <a:cs typeface="+mj-cs"/>
                <a:sym typeface="Helvetica"/>
              </a:defRPr>
            </a:lvl3pPr>
            <a:lvl4pPr marL="0" indent="1371600">
              <a:spcBef>
                <a:spcPts val="500"/>
              </a:spcBef>
              <a:buSzTx/>
              <a:buFontTx/>
              <a:buNone/>
              <a:defRPr b="1" sz="2400">
                <a:latin typeface="+mj-lt"/>
                <a:ea typeface="+mj-ea"/>
                <a:cs typeface="+mj-cs"/>
                <a:sym typeface="Helvetica"/>
              </a:defRPr>
            </a:lvl4pPr>
            <a:lvl5pPr marL="0" indent="1828800">
              <a:spcBef>
                <a:spcPts val="500"/>
              </a:spcBef>
              <a:buSzTx/>
              <a:buFontTx/>
              <a:buNone/>
              <a:defRPr b="1" sz="2400">
                <a:latin typeface="+mj-lt"/>
                <a:ea typeface="+mj-ea"/>
                <a:cs typeface="+mj-cs"/>
                <a:sym typeface="Helvetica"/>
              </a:defRPr>
            </a:lvl5pPr>
          </a:lstStyle>
          <a:p>
            <a:pPr/>
            <a:r>
              <a:t>Body Level One</a:t>
            </a:r>
          </a:p>
          <a:p>
            <a:pPr lvl="1"/>
            <a:r>
              <a:t>Body Level Two</a:t>
            </a:r>
          </a:p>
          <a:p>
            <a:pPr lvl="2"/>
            <a:r>
              <a:t>Body Level Three</a:t>
            </a:r>
          </a:p>
          <a:p>
            <a:pPr lvl="3"/>
            <a:r>
              <a:t>Body Level Four</a:t>
            </a:r>
          </a:p>
          <a:p>
            <a:pPr lvl="4"/>
            <a:r>
              <a:t>Body Level Five</a:t>
            </a:r>
          </a:p>
        </p:txBody>
      </p:sp>
      <p:sp>
        <p:nvSpPr>
          <p:cNvPr id="49" name="Text Placeholder 4"/>
          <p:cNvSpPr/>
          <p:nvPr>
            <p:ph type="body" sz="quarter" idx="13"/>
          </p:nvPr>
        </p:nvSpPr>
        <p:spPr>
          <a:xfrm>
            <a:off x="4645025" y="1535112"/>
            <a:ext cx="4041775" cy="639763"/>
          </a:xfrm>
          <a:prstGeom prst="rect">
            <a:avLst/>
          </a:prstGeom>
        </p:spPr>
        <p:txBody>
          <a:bodyPr anchor="b"/>
          <a:lstStyle/>
          <a:p>
            <a:pPr marL="0" indent="0">
              <a:spcBef>
                <a:spcPts val="500"/>
              </a:spcBef>
              <a:buSzTx/>
              <a:buFontTx/>
              <a:buNone/>
              <a:defRPr b="1" sz="2400">
                <a:latin typeface="+mj-lt"/>
                <a:ea typeface="+mj-ea"/>
                <a:cs typeface="+mj-cs"/>
                <a:sym typeface="Helvetica"/>
              </a:defRPr>
            </a:pPr>
          </a:p>
        </p:txBody>
      </p:sp>
      <p:sp>
        <p:nvSpPr>
          <p:cNvPr id="5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Only">
    <p:spTree>
      <p:nvGrpSpPr>
        <p:cNvPr id="1" name=""/>
        <p:cNvGrpSpPr/>
        <p:nvPr/>
      </p:nvGrpSpPr>
      <p:grpSpPr>
        <a:xfrm>
          <a:off x="0" y="0"/>
          <a:ext cx="0" cy="0"/>
          <a:chOff x="0" y="0"/>
          <a:chExt cx="0" cy="0"/>
        </a:xfrm>
      </p:grpSpPr>
      <p:sp>
        <p:nvSpPr>
          <p:cNvPr id="57" name="Title Text"/>
          <p:cNvSpPr txBox="1"/>
          <p:nvPr>
            <p:ph type="title"/>
          </p:nvPr>
        </p:nvSpPr>
        <p:spPr>
          <a:prstGeom prst="rect">
            <a:avLst/>
          </a:prstGeom>
        </p:spPr>
        <p:txBody>
          <a:bodyPr/>
          <a:lstStyle/>
          <a:p>
            <a:pPr/>
            <a:r>
              <a:t>Title Text</a:t>
            </a:r>
          </a:p>
        </p:txBody>
      </p:sp>
      <p:sp>
        <p:nvSpPr>
          <p:cNvPr id="5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6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ntent with Caption">
    <p:spTree>
      <p:nvGrpSpPr>
        <p:cNvPr id="1" name=""/>
        <p:cNvGrpSpPr/>
        <p:nvPr/>
      </p:nvGrpSpPr>
      <p:grpSpPr>
        <a:xfrm>
          <a:off x="0" y="0"/>
          <a:ext cx="0" cy="0"/>
          <a:chOff x="0" y="0"/>
          <a:chExt cx="0" cy="0"/>
        </a:xfrm>
      </p:grpSpPr>
      <p:sp>
        <p:nvSpPr>
          <p:cNvPr id="72" name="Title Text"/>
          <p:cNvSpPr txBox="1"/>
          <p:nvPr>
            <p:ph type="title"/>
          </p:nvPr>
        </p:nvSpPr>
        <p:spPr>
          <a:xfrm>
            <a:off x="457200" y="273050"/>
            <a:ext cx="3008314" cy="1162050"/>
          </a:xfrm>
          <a:prstGeom prst="rect">
            <a:avLst/>
          </a:prstGeom>
        </p:spPr>
        <p:txBody>
          <a:bodyPr anchor="b"/>
          <a:lstStyle>
            <a:lvl1pPr algn="l">
              <a:defRPr b="1" sz="2000">
                <a:latin typeface="+mj-lt"/>
                <a:ea typeface="+mj-ea"/>
                <a:cs typeface="+mj-cs"/>
                <a:sym typeface="Helvetica"/>
              </a:defRPr>
            </a:lvl1pPr>
          </a:lstStyle>
          <a:p>
            <a:pPr/>
            <a:r>
              <a:t>Title Text</a:t>
            </a:r>
          </a:p>
        </p:txBody>
      </p:sp>
      <p:sp>
        <p:nvSpPr>
          <p:cNvPr id="73" name="Body Level One…"/>
          <p:cNvSpPr txBox="1"/>
          <p:nvPr>
            <p:ph type="body" idx="1"/>
          </p:nvPr>
        </p:nvSpPr>
        <p:spPr>
          <a:xfrm>
            <a:off x="3575050" y="273050"/>
            <a:ext cx="5111750" cy="5853113"/>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74" name="Text Placeholder 3"/>
          <p:cNvSpPr/>
          <p:nvPr>
            <p:ph type="body" sz="half" idx="13"/>
          </p:nvPr>
        </p:nvSpPr>
        <p:spPr>
          <a:xfrm>
            <a:off x="457199" y="1435100"/>
            <a:ext cx="3008315" cy="4691063"/>
          </a:xfrm>
          <a:prstGeom prst="rect">
            <a:avLst/>
          </a:prstGeom>
        </p:spPr>
        <p:txBody>
          <a:bodyPr/>
          <a:lstStyle/>
          <a:p>
            <a:pPr marL="0" indent="0">
              <a:spcBef>
                <a:spcPts val="300"/>
              </a:spcBef>
              <a:buSzTx/>
              <a:buFontTx/>
              <a:buNone/>
              <a:defRPr sz="1400"/>
            </a:pPr>
          </a:p>
        </p:txBody>
      </p:sp>
      <p:sp>
        <p:nvSpPr>
          <p:cNvPr id="7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icture with Caption">
    <p:spTree>
      <p:nvGrpSpPr>
        <p:cNvPr id="1" name=""/>
        <p:cNvGrpSpPr/>
        <p:nvPr/>
      </p:nvGrpSpPr>
      <p:grpSpPr>
        <a:xfrm>
          <a:off x="0" y="0"/>
          <a:ext cx="0" cy="0"/>
          <a:chOff x="0" y="0"/>
          <a:chExt cx="0" cy="0"/>
        </a:xfrm>
      </p:grpSpPr>
      <p:sp>
        <p:nvSpPr>
          <p:cNvPr id="82" name="Title Text"/>
          <p:cNvSpPr txBox="1"/>
          <p:nvPr>
            <p:ph type="title"/>
          </p:nvPr>
        </p:nvSpPr>
        <p:spPr>
          <a:xfrm>
            <a:off x="1792288" y="4800600"/>
            <a:ext cx="5486401" cy="566738"/>
          </a:xfrm>
          <a:prstGeom prst="rect">
            <a:avLst/>
          </a:prstGeom>
        </p:spPr>
        <p:txBody>
          <a:bodyPr anchor="b"/>
          <a:lstStyle>
            <a:lvl1pPr algn="l">
              <a:defRPr b="1" sz="2000">
                <a:latin typeface="+mj-lt"/>
                <a:ea typeface="+mj-ea"/>
                <a:cs typeface="+mj-cs"/>
                <a:sym typeface="Helvetica"/>
              </a:defRPr>
            </a:lvl1pPr>
          </a:lstStyle>
          <a:p>
            <a:pPr/>
            <a:r>
              <a:t>Title Text</a:t>
            </a:r>
          </a:p>
        </p:txBody>
      </p:sp>
      <p:sp>
        <p:nvSpPr>
          <p:cNvPr id="83" name="Picture Placeholder 2"/>
          <p:cNvSpPr/>
          <p:nvPr>
            <p:ph type="pic" sz="half" idx="13"/>
          </p:nvPr>
        </p:nvSpPr>
        <p:spPr>
          <a:xfrm>
            <a:off x="1792288" y="612775"/>
            <a:ext cx="5486401" cy="4114800"/>
          </a:xfrm>
          <a:prstGeom prst="rect">
            <a:avLst/>
          </a:prstGeom>
        </p:spPr>
        <p:txBody>
          <a:bodyPr lIns="91439" rIns="91439">
            <a:noAutofit/>
          </a:bodyPr>
          <a:lstStyle/>
          <a:p>
            <a:pPr/>
          </a:p>
        </p:txBody>
      </p:sp>
      <p:sp>
        <p:nvSpPr>
          <p:cNvPr id="84" name="Body Level One…"/>
          <p:cNvSpPr txBox="1"/>
          <p:nvPr>
            <p:ph type="body" sz="quarter" idx="1"/>
          </p:nvPr>
        </p:nvSpPr>
        <p:spPr>
          <a:xfrm>
            <a:off x="1792288" y="5367337"/>
            <a:ext cx="5486401" cy="804863"/>
          </a:xfrm>
          <a:prstGeom prst="rect">
            <a:avLst/>
          </a:prstGeom>
        </p:spPr>
        <p:txBody>
          <a:bodyPr/>
          <a:lstStyle>
            <a:lvl1pPr marL="0" indent="0">
              <a:spcBef>
                <a:spcPts val="300"/>
              </a:spcBef>
              <a:buSzTx/>
              <a:buFontTx/>
              <a:buNone/>
              <a:defRPr sz="1400"/>
            </a:lvl1pPr>
            <a:lvl2pPr marL="0" indent="457200">
              <a:spcBef>
                <a:spcPts val="300"/>
              </a:spcBef>
              <a:buSzTx/>
              <a:buFontTx/>
              <a:buNone/>
              <a:defRPr sz="1400"/>
            </a:lvl2pPr>
            <a:lvl3pPr marL="0" indent="914400">
              <a:spcBef>
                <a:spcPts val="300"/>
              </a:spcBef>
              <a:buSzTx/>
              <a:buFontTx/>
              <a:buNone/>
              <a:defRPr sz="1400"/>
            </a:lvl3pPr>
            <a:lvl4pPr marL="0" indent="1371600">
              <a:spcBef>
                <a:spcPts val="300"/>
              </a:spcBef>
              <a:buSzTx/>
              <a:buFontTx/>
              <a:buNone/>
              <a:defRPr sz="1400"/>
            </a:lvl4pPr>
            <a:lvl5pPr marL="0" indent="1828800">
              <a:spcBef>
                <a:spcPts val="300"/>
              </a:spcBef>
              <a:buSzTx/>
              <a:buFontTx/>
              <a:buNone/>
              <a:defRPr sz="1400"/>
            </a:lvl5pPr>
          </a:lstStyle>
          <a:p>
            <a:pPr/>
            <a:r>
              <a:t>Body Level One</a:t>
            </a:r>
          </a:p>
          <a:p>
            <a:pPr lvl="1"/>
            <a:r>
              <a:t>Body Level Two</a:t>
            </a:r>
          </a:p>
          <a:p>
            <a:pPr lvl="2"/>
            <a:r>
              <a:t>Body Level Three</a:t>
            </a:r>
          </a:p>
          <a:p>
            <a:pPr lvl="3"/>
            <a:r>
              <a:t>Body Level Four</a:t>
            </a:r>
          </a:p>
          <a:p>
            <a:pPr lvl="4"/>
            <a:r>
              <a:t>Body Level Five</a:t>
            </a:r>
          </a:p>
        </p:txBody>
      </p:sp>
      <p:sp>
        <p:nvSpPr>
          <p:cNvPr id="8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Title Text"/>
          <p:cNvSpPr txBox="1"/>
          <p:nvPr>
            <p:ph type="title"/>
          </p:nvPr>
        </p:nvSpPr>
        <p:spPr>
          <a:xfrm>
            <a:off x="457200" y="274638"/>
            <a:ext cx="8229600" cy="1143001"/>
          </a:xfrm>
          <a:prstGeom prst="rect">
            <a:avLst/>
          </a:prstGeom>
          <a:ln w="12700">
            <a:miter lim="400000"/>
          </a:ln>
          <a:extLst>
            <a:ext uri="{C572A759-6A51-4108-AA02-DFA0A04FC94B}">
              <ma14:wrappingTextBoxFlag xmlns:ma14="http://schemas.microsoft.com/office/mac/drawingml/2011/main" val="1"/>
            </a:ext>
          </a:extLst>
        </p:spPr>
        <p:txBody>
          <a:bodyPr lIns="45719" rIns="45719" anchor="ctr">
            <a:normAutofit fontScale="100000" lnSpcReduction="0"/>
          </a:bodyPr>
          <a:lstStyle/>
          <a:p>
            <a:pPr/>
            <a:r>
              <a:t>Title Text</a:t>
            </a:r>
          </a:p>
        </p:txBody>
      </p:sp>
      <p:sp>
        <p:nvSpPr>
          <p:cNvPr id="3" name="Body Level One…"/>
          <p:cNvSpPr txBox="1"/>
          <p:nvPr>
            <p:ph type="body" idx="1"/>
          </p:nvPr>
        </p:nvSpPr>
        <p:spPr>
          <a:xfrm>
            <a:off x="457200" y="1600200"/>
            <a:ext cx="8229600" cy="4525963"/>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lide Number"/>
          <p:cNvSpPr txBox="1"/>
          <p:nvPr>
            <p:ph type="sldNum" sz="quarter" idx="2"/>
          </p:nvPr>
        </p:nvSpPr>
        <p:spPr>
          <a:xfrm>
            <a:off x="8413144" y="6404292"/>
            <a:ext cx="273657" cy="269241"/>
          </a:xfrm>
          <a:prstGeom prst="rect">
            <a:avLst/>
          </a:prstGeom>
          <a:ln w="12700">
            <a:miter lim="400000"/>
          </a:ln>
        </p:spPr>
        <p:txBody>
          <a:bodyPr wrap="none" lIns="45719" rIns="45719" anchor="ctr">
            <a:spAutoFit/>
          </a:bodyPr>
          <a:lstStyle>
            <a:lvl1pPr algn="r">
              <a:defRPr sz="1200">
                <a:solidFill>
                  <a:srgbClr val="888888"/>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Lst>
  <p:transition xmlns:p14="http://schemas.microsoft.com/office/powerpoint/2010/main" spd="med" advClick="1"/>
  <p:txStyles>
    <p:titleStyle>
      <a:lvl1pPr marL="0" marR="0" indent="0" algn="ctr" defTabSz="9144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mn-lt"/>
          <a:ea typeface="+mn-ea"/>
          <a:cs typeface="+mn-cs"/>
          <a:sym typeface="Calibri"/>
        </a:defRPr>
      </a:lvl1pPr>
      <a:lvl2pPr marL="0" marR="0" indent="0" algn="ctr" defTabSz="9144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mn-lt"/>
          <a:ea typeface="+mn-ea"/>
          <a:cs typeface="+mn-cs"/>
          <a:sym typeface="Calibri"/>
        </a:defRPr>
      </a:lvl2pPr>
      <a:lvl3pPr marL="0" marR="0" indent="0" algn="ctr" defTabSz="9144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mn-lt"/>
          <a:ea typeface="+mn-ea"/>
          <a:cs typeface="+mn-cs"/>
          <a:sym typeface="Calibri"/>
        </a:defRPr>
      </a:lvl3pPr>
      <a:lvl4pPr marL="0" marR="0" indent="0" algn="ctr" defTabSz="9144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mn-lt"/>
          <a:ea typeface="+mn-ea"/>
          <a:cs typeface="+mn-cs"/>
          <a:sym typeface="Calibri"/>
        </a:defRPr>
      </a:lvl4pPr>
      <a:lvl5pPr marL="0" marR="0" indent="0" algn="ctr" defTabSz="9144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mn-lt"/>
          <a:ea typeface="+mn-ea"/>
          <a:cs typeface="+mn-cs"/>
          <a:sym typeface="Calibri"/>
        </a:defRPr>
      </a:lvl5pPr>
      <a:lvl6pPr marL="0" marR="0" indent="0" algn="ctr" defTabSz="9144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mn-lt"/>
          <a:ea typeface="+mn-ea"/>
          <a:cs typeface="+mn-cs"/>
          <a:sym typeface="Calibri"/>
        </a:defRPr>
      </a:lvl6pPr>
      <a:lvl7pPr marL="0" marR="0" indent="0" algn="ctr" defTabSz="9144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mn-lt"/>
          <a:ea typeface="+mn-ea"/>
          <a:cs typeface="+mn-cs"/>
          <a:sym typeface="Calibri"/>
        </a:defRPr>
      </a:lvl7pPr>
      <a:lvl8pPr marL="0" marR="0" indent="0" algn="ctr" defTabSz="9144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mn-lt"/>
          <a:ea typeface="+mn-ea"/>
          <a:cs typeface="+mn-cs"/>
          <a:sym typeface="Calibri"/>
        </a:defRPr>
      </a:lvl8pPr>
      <a:lvl9pPr marL="0" marR="0" indent="0" algn="ctr" defTabSz="9144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mn-lt"/>
          <a:ea typeface="+mn-ea"/>
          <a:cs typeface="+mn-cs"/>
          <a:sym typeface="Calibri"/>
        </a:defRPr>
      </a:lvl9pPr>
    </p:titleStyle>
    <p:bodyStyle>
      <a:lvl1pPr marL="342900" marR="0" indent="-342900" algn="l" defTabSz="914400" rtl="0" latinLnBrk="0">
        <a:lnSpc>
          <a:spcPct val="100000"/>
        </a:lnSpc>
        <a:spcBef>
          <a:spcPts val="700"/>
        </a:spcBef>
        <a:spcAft>
          <a:spcPts val="0"/>
        </a:spcAft>
        <a:buClrTx/>
        <a:buSzPct val="100000"/>
        <a:buFont typeface="Arial"/>
        <a:buChar char="•"/>
        <a:tabLst/>
        <a:defRPr b="0" baseline="0" cap="none" i="0" spc="0" strike="noStrike" sz="3200" u="none">
          <a:solidFill>
            <a:srgbClr val="000000"/>
          </a:solidFill>
          <a:uFillTx/>
          <a:latin typeface="+mn-lt"/>
          <a:ea typeface="+mn-ea"/>
          <a:cs typeface="+mn-cs"/>
          <a:sym typeface="Calibri"/>
        </a:defRPr>
      </a:lvl1pPr>
      <a:lvl2pPr marL="783771" marR="0" indent="-326571" algn="l" defTabSz="914400" rtl="0" latinLnBrk="0">
        <a:lnSpc>
          <a:spcPct val="100000"/>
        </a:lnSpc>
        <a:spcBef>
          <a:spcPts val="700"/>
        </a:spcBef>
        <a:spcAft>
          <a:spcPts val="0"/>
        </a:spcAft>
        <a:buClrTx/>
        <a:buSzPct val="100000"/>
        <a:buFont typeface="Arial"/>
        <a:buChar char="–"/>
        <a:tabLst/>
        <a:defRPr b="0" baseline="0" cap="none" i="0" spc="0" strike="noStrike" sz="3200" u="none">
          <a:solidFill>
            <a:srgbClr val="000000"/>
          </a:solidFill>
          <a:uFillTx/>
          <a:latin typeface="+mn-lt"/>
          <a:ea typeface="+mn-ea"/>
          <a:cs typeface="+mn-cs"/>
          <a:sym typeface="Calibri"/>
        </a:defRPr>
      </a:lvl2pPr>
      <a:lvl3pPr marL="1219200" marR="0" indent="-304800" algn="l" defTabSz="914400" rtl="0" latinLnBrk="0">
        <a:lnSpc>
          <a:spcPct val="100000"/>
        </a:lnSpc>
        <a:spcBef>
          <a:spcPts val="700"/>
        </a:spcBef>
        <a:spcAft>
          <a:spcPts val="0"/>
        </a:spcAft>
        <a:buClrTx/>
        <a:buSzPct val="100000"/>
        <a:buFont typeface="Arial"/>
        <a:buChar char="•"/>
        <a:tabLst/>
        <a:defRPr b="0" baseline="0" cap="none" i="0" spc="0" strike="noStrike" sz="3200" u="none">
          <a:solidFill>
            <a:srgbClr val="000000"/>
          </a:solidFill>
          <a:uFillTx/>
          <a:latin typeface="+mn-lt"/>
          <a:ea typeface="+mn-ea"/>
          <a:cs typeface="+mn-cs"/>
          <a:sym typeface="Calibri"/>
        </a:defRPr>
      </a:lvl3pPr>
      <a:lvl4pPr marL="1737360" marR="0" indent="-365760" algn="l" defTabSz="914400" rtl="0" latinLnBrk="0">
        <a:lnSpc>
          <a:spcPct val="100000"/>
        </a:lnSpc>
        <a:spcBef>
          <a:spcPts val="700"/>
        </a:spcBef>
        <a:spcAft>
          <a:spcPts val="0"/>
        </a:spcAft>
        <a:buClrTx/>
        <a:buSzPct val="100000"/>
        <a:buFont typeface="Arial"/>
        <a:buChar char="–"/>
        <a:tabLst/>
        <a:defRPr b="0" baseline="0" cap="none" i="0" spc="0" strike="noStrike" sz="3200" u="none">
          <a:solidFill>
            <a:srgbClr val="000000"/>
          </a:solidFill>
          <a:uFillTx/>
          <a:latin typeface="+mn-lt"/>
          <a:ea typeface="+mn-ea"/>
          <a:cs typeface="+mn-cs"/>
          <a:sym typeface="Calibri"/>
        </a:defRPr>
      </a:lvl4pPr>
      <a:lvl5pPr marL="2194560" marR="0" indent="-365760" algn="l" defTabSz="914400" rtl="0" latinLnBrk="0">
        <a:lnSpc>
          <a:spcPct val="100000"/>
        </a:lnSpc>
        <a:spcBef>
          <a:spcPts val="700"/>
        </a:spcBef>
        <a:spcAft>
          <a:spcPts val="0"/>
        </a:spcAft>
        <a:buClrTx/>
        <a:buSzPct val="100000"/>
        <a:buFont typeface="Arial"/>
        <a:buChar char="»"/>
        <a:tabLst/>
        <a:defRPr b="0" baseline="0" cap="none" i="0" spc="0" strike="noStrike" sz="3200" u="none">
          <a:solidFill>
            <a:srgbClr val="000000"/>
          </a:solidFill>
          <a:uFillTx/>
          <a:latin typeface="+mn-lt"/>
          <a:ea typeface="+mn-ea"/>
          <a:cs typeface="+mn-cs"/>
          <a:sym typeface="Calibri"/>
        </a:defRPr>
      </a:lvl5pPr>
      <a:lvl6pPr marL="2651760" marR="0" indent="-365760" algn="l" defTabSz="914400" rtl="0" latinLnBrk="0">
        <a:lnSpc>
          <a:spcPct val="100000"/>
        </a:lnSpc>
        <a:spcBef>
          <a:spcPts val="700"/>
        </a:spcBef>
        <a:spcAft>
          <a:spcPts val="0"/>
        </a:spcAft>
        <a:buClrTx/>
        <a:buSzPct val="100000"/>
        <a:buFont typeface="Arial"/>
        <a:buChar char="•"/>
        <a:tabLst/>
        <a:defRPr b="0" baseline="0" cap="none" i="0" spc="0" strike="noStrike" sz="3200" u="none">
          <a:solidFill>
            <a:srgbClr val="000000"/>
          </a:solidFill>
          <a:uFillTx/>
          <a:latin typeface="+mn-lt"/>
          <a:ea typeface="+mn-ea"/>
          <a:cs typeface="+mn-cs"/>
          <a:sym typeface="Calibri"/>
        </a:defRPr>
      </a:lvl6pPr>
      <a:lvl7pPr marL="3108960" marR="0" indent="-365760" algn="l" defTabSz="914400" rtl="0" latinLnBrk="0">
        <a:lnSpc>
          <a:spcPct val="100000"/>
        </a:lnSpc>
        <a:spcBef>
          <a:spcPts val="700"/>
        </a:spcBef>
        <a:spcAft>
          <a:spcPts val="0"/>
        </a:spcAft>
        <a:buClrTx/>
        <a:buSzPct val="100000"/>
        <a:buFont typeface="Arial"/>
        <a:buChar char="•"/>
        <a:tabLst/>
        <a:defRPr b="0" baseline="0" cap="none" i="0" spc="0" strike="noStrike" sz="3200" u="none">
          <a:solidFill>
            <a:srgbClr val="000000"/>
          </a:solidFill>
          <a:uFillTx/>
          <a:latin typeface="+mn-lt"/>
          <a:ea typeface="+mn-ea"/>
          <a:cs typeface="+mn-cs"/>
          <a:sym typeface="Calibri"/>
        </a:defRPr>
      </a:lvl7pPr>
      <a:lvl8pPr marL="3566159" marR="0" indent="-365759" algn="l" defTabSz="914400" rtl="0" latinLnBrk="0">
        <a:lnSpc>
          <a:spcPct val="100000"/>
        </a:lnSpc>
        <a:spcBef>
          <a:spcPts val="700"/>
        </a:spcBef>
        <a:spcAft>
          <a:spcPts val="0"/>
        </a:spcAft>
        <a:buClrTx/>
        <a:buSzPct val="100000"/>
        <a:buFont typeface="Arial"/>
        <a:buChar char="•"/>
        <a:tabLst/>
        <a:defRPr b="0" baseline="0" cap="none" i="0" spc="0" strike="noStrike" sz="3200" u="none">
          <a:solidFill>
            <a:srgbClr val="000000"/>
          </a:solidFill>
          <a:uFillTx/>
          <a:latin typeface="+mn-lt"/>
          <a:ea typeface="+mn-ea"/>
          <a:cs typeface="+mn-cs"/>
          <a:sym typeface="Calibri"/>
        </a:defRPr>
      </a:lvl8pPr>
      <a:lvl9pPr marL="4023359" marR="0" indent="-365759" algn="l" defTabSz="914400" rtl="0" latinLnBrk="0">
        <a:lnSpc>
          <a:spcPct val="100000"/>
        </a:lnSpc>
        <a:spcBef>
          <a:spcPts val="700"/>
        </a:spcBef>
        <a:spcAft>
          <a:spcPts val="0"/>
        </a:spcAft>
        <a:buClrTx/>
        <a:buSzPct val="100000"/>
        <a:buFont typeface="Arial"/>
        <a:buChar char="•"/>
        <a:tabLst/>
        <a:defRPr b="0" baseline="0" cap="none" i="0" spc="0" strike="noStrike" sz="3200" u="none">
          <a:solidFill>
            <a:srgbClr val="000000"/>
          </a:solidFill>
          <a:uFillTx/>
          <a:latin typeface="+mn-lt"/>
          <a:ea typeface="+mn-ea"/>
          <a:cs typeface="+mn-cs"/>
          <a:sym typeface="Calibri"/>
        </a:defRPr>
      </a:lvl9pPr>
    </p:bodyStyle>
    <p:otherStyle>
      <a:lvl1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1pPr>
      <a:lvl2pPr marL="0" marR="0" indent="4572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2pPr>
      <a:lvl3pPr marL="0" marR="0" indent="9144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3pPr>
      <a:lvl4pPr marL="0" marR="0" indent="13716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4pPr>
      <a:lvl5pPr marL="0" marR="0" indent="18288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5pPr>
      <a:lvl6pPr marL="0" marR="0" indent="22860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6pPr>
      <a:lvl7pPr marL="0" marR="0" indent="27432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7pPr>
      <a:lvl8pPr marL="0" marR="0" indent="32004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8pPr>
      <a:lvl9pPr marL="0" marR="0" indent="36576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2.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tmg.reigelridge.com/merging.htm#datasets" TargetMode="External"/></Relationships>

</file>

<file path=ppt/slides/_rels/slide16.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7.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8.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hyperlink" Target="https://historyresearchenvironment.org/" TargetMode="External"/><Relationship Id="rId4" Type="http://schemas.openxmlformats.org/officeDocument/2006/relationships/hyperlink" Target="https://historyresearchenvironment.org/become-a-volunteer/" TargetMode="External"/><Relationship Id="rId5" Type="http://schemas.openxmlformats.org/officeDocument/2006/relationships/hyperlink" Target="https://historyresearchenvironment.org/donate/" TargetMode="External"/></Relationships>

</file>

<file path=ppt/slides/_rels/slide20.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4.png"/></Relationships>

</file>

<file path=ppt/slides/_rels/slide2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5.png"/></Relationships>

</file>

<file path=ppt/slides/_rels/slide2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23.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6.png"/></Relationships>

</file>

<file path=ppt/slides/_rels/slide24.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25.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7.png"/></Relationships>

</file>

<file path=ppt/slides/_rels/slide27.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8.png"/></Relationships>

</file>

<file path=ppt/slides/_rels/slide28.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9.png"/></Relationships>

</file>

<file path=ppt/slides/_rels/slide29.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historyresearchenvironment.org/become-a-volunteer/" TargetMode="External"/></Relationships>

</file>

<file path=ppt/slides/_rels/slide30.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0.png"/></Relationships>

</file>

<file path=ppt/slides/_rels/slide3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image" Target="../media/image11.png"/></Relationships>

</file>

<file path=ppt/slides/_rels/slide3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image" Target="../media/image12.png"/></Relationships>

</file>

<file path=ppt/slides/_rels/slide33.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ogsottawa.on.ca/" TargetMode="External"/><Relationship Id="rId3" Type="http://schemas.openxmlformats.org/officeDocument/2006/relationships/image" Target="../media/image1.jpeg"/></Relationships>

</file>

<file path=ppt/slides/_rels/slide37.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4.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https://lists.rootsweb.ancestry.com/hyperkitty/list/tmg-refugees@rootsweb.com" TargetMode="External"/><Relationship Id="rId4" Type="http://schemas.openxmlformats.org/officeDocument/2006/relationships/hyperlink" Target="https://sites.google.com/site/tmgrefugees" TargetMode="External"/><Relationship Id="rId5" Type="http://schemas.openxmlformats.org/officeDocument/2006/relationships/hyperlink" Target="https://www.facebook.com/groups/themastergenealogist/" TargetMode="External"/><Relationship Id="rId6" Type="http://schemas.openxmlformats.org/officeDocument/2006/relationships/hyperlink" Target="https://lists.rootsweb.ancestry.com/hyperkitty/list/tmg@rootsweb.com/" TargetMode="External"/><Relationship Id="rId7" Type="http://schemas.openxmlformats.org/officeDocument/2006/relationships/hyperlink" Target="http://www.whollygenes.com/forums201/index.php" TargetMode="External"/></Relationships>

</file>

<file path=ppt/slides/_rels/slide5.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hyperlink" Target="http://www.reigelridge.com/" TargetMode="External"/><Relationship Id="rId4" Type="http://schemas.openxmlformats.org/officeDocument/2006/relationships/hyperlink" Target="http://www.tmgtips.com/" TargetMode="External"/><Relationship Id="rId5" Type="http://schemas.openxmlformats.org/officeDocument/2006/relationships/hyperlink" Target="https://www.johncardinal.com/" TargetMode="External"/><Relationship Id="rId6" Type="http://schemas.openxmlformats.org/officeDocument/2006/relationships/hyperlink" Target="https://www.mjh-nm.net/MY_WAY.HTML" TargetMode="External"/></Relationships>

</file>

<file path=ppt/slides/_rels/slide6.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secondsite7.com/downloads.htm?v=7.05" TargetMode="External"/><Relationship Id="rId3" Type="http://schemas.openxmlformats.org/officeDocument/2006/relationships/hyperlink" Target="https://www.secondsite7.com/purchases.htm?v=7.05" TargetMode="External"/></Relationships>

</file>

<file path=ppt/slides/_rels/slide7.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9.xml.rels><?xml version="1.0" encoding="UTF-8"?>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94" name="Title 1"/>
          <p:cNvSpPr txBox="1"/>
          <p:nvPr>
            <p:ph type="ctrTitle"/>
          </p:nvPr>
        </p:nvSpPr>
        <p:spPr>
          <a:prstGeom prst="rect">
            <a:avLst/>
          </a:prstGeom>
        </p:spPr>
        <p:txBody>
          <a:bodyPr/>
          <a:lstStyle>
            <a:lvl1pPr>
              <a:defRPr b="1">
                <a:latin typeface="+mj-lt"/>
                <a:ea typeface="+mj-ea"/>
                <a:cs typeface="+mj-cs"/>
                <a:sym typeface="Helvetica"/>
              </a:defRPr>
            </a:lvl1pPr>
          </a:lstStyle>
          <a:p>
            <a:pPr/>
            <a:r>
              <a:t>Mike’s TMG Tips</a:t>
            </a:r>
          </a:p>
        </p:txBody>
      </p:sp>
      <p:sp>
        <p:nvSpPr>
          <p:cNvPr id="95" name="Subtitle 2"/>
          <p:cNvSpPr txBox="1"/>
          <p:nvPr>
            <p:ph type="subTitle" sz="quarter" idx="1"/>
          </p:nvPr>
        </p:nvSpPr>
        <p:spPr>
          <a:prstGeom prst="rect">
            <a:avLst/>
          </a:prstGeom>
        </p:spPr>
        <p:txBody>
          <a:bodyPr/>
          <a:lstStyle/>
          <a:p>
            <a:pPr/>
            <a:r>
              <a:t>Ottawa TMGUG</a:t>
            </a:r>
          </a:p>
          <a:p>
            <a:pPr/>
            <a:r>
              <a:t>7 Sep 2019</a:t>
            </a:r>
          </a:p>
        </p:txBody>
      </p:sp>
      <p:pic>
        <p:nvPicPr>
          <p:cNvPr id="96" name="Picture 3" descr="Picture 3"/>
          <p:cNvPicPr>
            <a:picLocks noChangeAspect="1"/>
          </p:cNvPicPr>
          <p:nvPr/>
        </p:nvPicPr>
        <p:blipFill>
          <a:blip r:embed="rId2">
            <a:extLst/>
          </a:blip>
          <a:stretch>
            <a:fillRect/>
          </a:stretch>
        </p:blipFill>
        <p:spPr>
          <a:xfrm>
            <a:off x="2323134" y="260647"/>
            <a:ext cx="4497732" cy="1656185"/>
          </a:xfrm>
          <a:prstGeom prst="rect">
            <a:avLst/>
          </a:prstGeom>
          <a:ln w="12700">
            <a:miter lim="400000"/>
          </a:ln>
        </p:spPr>
      </p:pic>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0" name="Title 1"/>
          <p:cNvSpPr txBox="1"/>
          <p:nvPr>
            <p:ph type="title"/>
          </p:nvPr>
        </p:nvSpPr>
        <p:spPr>
          <a:prstGeom prst="rect">
            <a:avLst/>
          </a:prstGeom>
        </p:spPr>
        <p:txBody>
          <a:bodyPr/>
          <a:lstStyle>
            <a:lvl1pPr defTabSz="868680">
              <a:defRPr sz="3705"/>
            </a:lvl1pPr>
          </a:lstStyle>
          <a:p>
            <a:pPr/>
            <a:r>
              <a:t>Split Memos and Citations-Terry Reigel</a:t>
            </a:r>
          </a:p>
        </p:txBody>
      </p:sp>
      <p:sp>
        <p:nvSpPr>
          <p:cNvPr id="131" name="Content Placeholder 2"/>
          <p:cNvSpPr txBox="1"/>
          <p:nvPr>
            <p:ph type="body" idx="1"/>
          </p:nvPr>
        </p:nvSpPr>
        <p:spPr>
          <a:xfrm>
            <a:off x="457200" y="1600200"/>
            <a:ext cx="8229600" cy="4525963"/>
          </a:xfrm>
          <a:prstGeom prst="rect">
            <a:avLst/>
          </a:prstGeom>
        </p:spPr>
        <p:txBody>
          <a:bodyPr/>
          <a:lstStyle/>
          <a:p>
            <a:pPr marL="0" indent="0">
              <a:spcBef>
                <a:spcPts val="500"/>
              </a:spcBef>
              <a:buSzTx/>
              <a:buNone/>
              <a:defRPr sz="2200"/>
            </a:pPr>
            <a:r>
              <a:t>Memo: </a:t>
            </a:r>
            <a:r>
              <a:rPr>
                <a:solidFill>
                  <a:srgbClr val="00B050"/>
                </a:solidFill>
              </a:rPr>
              <a:t>Regtl. No 3379/201165 Pte Knowles, Arthur James 1/4th Batt. Hants Regt. </a:t>
            </a:r>
            <a:r>
              <a:t>|| transferred to Reserve. ||</a:t>
            </a:r>
            <a:r>
              <a:rPr>
                <a:solidFill>
                  <a:srgbClr val="FF0000"/>
                </a:solidFill>
              </a:rPr>
              <a:t>Enlisted on the 5th November 1914 for Hants Regt, also served 36th L.T.M.B. Medals and Decorations awarded during present engagement: Chevrons. Has served Overseas on Active Service. </a:t>
            </a:r>
            <a:r>
              <a:t>||</a:t>
            </a:r>
            <a:endParaRPr sz="2900"/>
          </a:p>
          <a:p>
            <a:pPr marL="0" indent="0">
              <a:spcBef>
                <a:spcPts val="500"/>
              </a:spcBef>
              <a:buSzTx/>
              <a:buNone/>
              <a:defRPr sz="2200"/>
            </a:pPr>
            <a:r>
              <a:t>Place of Rejoining in case of emergency: Winchester</a:t>
            </a:r>
            <a:endParaRPr sz="2900"/>
          </a:p>
          <a:p>
            <a:pPr marL="0" indent="0">
              <a:spcBef>
                <a:spcPts val="500"/>
              </a:spcBef>
              <a:buSzTx/>
              <a:buNone/>
              <a:defRPr sz="2200"/>
            </a:pPr>
            <a:r>
              <a:t>Medical Category: A1</a:t>
            </a:r>
            <a:endParaRPr sz="2900"/>
          </a:p>
          <a:p>
            <a:pPr marL="0" indent="0">
              <a:spcBef>
                <a:spcPts val="500"/>
              </a:spcBef>
              <a:buSzTx/>
              <a:buNone/>
              <a:defRPr sz="2200"/>
            </a:pPr>
            <a:r>
              <a:t>Specialist Military qualifications: Trench Mortar</a:t>
            </a:r>
            <a:endParaRPr sz="2900"/>
          </a:p>
          <a:p>
            <a:pPr marL="0" indent="0">
              <a:spcBef>
                <a:spcPts val="500"/>
              </a:spcBef>
              <a:buSzTx/>
              <a:buNone/>
              <a:defRPr sz="2200"/>
            </a:pPr>
            <a:r>
              <a:t>||</a:t>
            </a:r>
            <a:r>
              <a:rPr>
                <a:solidFill>
                  <a:srgbClr val="002060"/>
                </a:solidFill>
              </a:rPr>
              <a:t>The 1/4 Hampshire Regiment served for most of the war in Mesopotamia</a:t>
            </a:r>
            <a:endParaRPr sz="2900"/>
          </a:p>
          <a:p>
            <a:pPr marL="0" indent="0">
              <a:spcBef>
                <a:spcPts val="600"/>
              </a:spcBef>
              <a:buSzTx/>
              <a:buNone/>
              <a:defRPr sz="2400"/>
            </a:pPr>
          </a:p>
          <a:p>
            <a:pPr marL="0" indent="0">
              <a:spcBef>
                <a:spcPts val="500"/>
              </a:spcBef>
              <a:buSzTx/>
              <a:buNone/>
              <a:defRPr sz="2200"/>
            </a:pPr>
            <a:r>
              <a:t>Sentence: [P joined the British Army  &lt;[D]&gt; &lt;[L]&gt;: [</a:t>
            </a:r>
            <a:r>
              <a:rPr>
                <a:solidFill>
                  <a:srgbClr val="00B050"/>
                </a:solidFill>
              </a:rPr>
              <a:t>M1</a:t>
            </a:r>
            <a:r>
              <a:t>] [</a:t>
            </a:r>
            <a:r>
              <a:rPr>
                <a:solidFill>
                  <a:srgbClr val="FF0000"/>
                </a:solidFill>
              </a:rPr>
              <a:t>M3</a:t>
            </a:r>
            <a:r>
              <a:t>] [</a:t>
            </a:r>
            <a:r>
              <a:rPr>
                <a:solidFill>
                  <a:srgbClr val="002060"/>
                </a:solidFill>
              </a:rPr>
              <a:t>M5</a:t>
            </a:r>
            <a:r>
              <a:t>]</a:t>
            </a: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5" name="Title 1"/>
          <p:cNvSpPr txBox="1"/>
          <p:nvPr>
            <p:ph type="title"/>
          </p:nvPr>
        </p:nvSpPr>
        <p:spPr>
          <a:prstGeom prst="rect">
            <a:avLst/>
          </a:prstGeom>
        </p:spPr>
        <p:txBody>
          <a:bodyPr/>
          <a:lstStyle>
            <a:lvl1pPr defTabSz="868680">
              <a:defRPr sz="3705"/>
            </a:lvl1pPr>
          </a:lstStyle>
          <a:p>
            <a:pPr/>
            <a:r>
              <a:t>Split Memos and Citations-Terry Reigel</a:t>
            </a:r>
          </a:p>
        </p:txBody>
      </p:sp>
      <p:sp>
        <p:nvSpPr>
          <p:cNvPr id="136" name="Content Placeholder 2"/>
          <p:cNvSpPr txBox="1"/>
          <p:nvPr>
            <p:ph type="body" idx="1"/>
          </p:nvPr>
        </p:nvSpPr>
        <p:spPr>
          <a:xfrm>
            <a:off x="457200" y="1600200"/>
            <a:ext cx="8229600" cy="4525963"/>
          </a:xfrm>
          <a:prstGeom prst="rect">
            <a:avLst/>
          </a:prstGeom>
        </p:spPr>
        <p:txBody>
          <a:bodyPr/>
          <a:lstStyle/>
          <a:p>
            <a:pPr marL="0" indent="0">
              <a:spcBef>
                <a:spcPts val="600"/>
              </a:spcBef>
              <a:buSzTx/>
              <a:buNone/>
              <a:defRPr sz="2800"/>
            </a:pPr>
            <a:r>
              <a:t>He joined the British Army on 5 Nov 1914: </a:t>
            </a:r>
            <a:r>
              <a:rPr>
                <a:solidFill>
                  <a:srgbClr val="00B050"/>
                </a:solidFill>
              </a:rPr>
              <a:t>Regtl. No 3379/201165 Pte Knowles, Arthur James 1/4th Batt. Hants Regt. </a:t>
            </a:r>
            <a:r>
              <a:rPr>
                <a:solidFill>
                  <a:srgbClr val="FF0000"/>
                </a:solidFill>
              </a:rPr>
              <a:t>Enlisted on the 5th November 1914 for Hants Regt, also served 36th L.T.M.B. Medals and Decorations awarded during present engagement: Chevrons. Has served Overseas on Active Service. </a:t>
            </a:r>
            <a:r>
              <a:rPr>
                <a:solidFill>
                  <a:srgbClr val="002060"/>
                </a:solidFill>
              </a:rPr>
              <a:t>The 1/4 Hampshire Regiment served for most of the war in Mesopotamia. </a:t>
            </a:r>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0" name="Title 1"/>
          <p:cNvSpPr txBox="1"/>
          <p:nvPr>
            <p:ph type="title"/>
          </p:nvPr>
        </p:nvSpPr>
        <p:spPr>
          <a:prstGeom prst="rect">
            <a:avLst/>
          </a:prstGeom>
        </p:spPr>
        <p:txBody>
          <a:bodyPr/>
          <a:lstStyle/>
          <a:p>
            <a:pPr/>
            <a:r>
              <a:t>David’s Discovery</a:t>
            </a:r>
          </a:p>
        </p:txBody>
      </p:sp>
      <p:sp>
        <p:nvSpPr>
          <p:cNvPr id="141" name="Content Placeholder 2"/>
          <p:cNvSpPr txBox="1"/>
          <p:nvPr>
            <p:ph type="body" idx="1"/>
          </p:nvPr>
        </p:nvSpPr>
        <p:spPr>
          <a:xfrm>
            <a:off x="457200" y="1600200"/>
            <a:ext cx="8229600" cy="4525963"/>
          </a:xfrm>
          <a:prstGeom prst="rect">
            <a:avLst/>
          </a:prstGeom>
        </p:spPr>
        <p:txBody>
          <a:bodyPr/>
          <a:lstStyle/>
          <a:p>
            <a:pPr marL="0" indent="113156" defTabSz="905255">
              <a:buSzTx/>
              <a:buNone/>
              <a:defRPr sz="3168"/>
            </a:pPr>
          </a:p>
          <a:p>
            <a:pPr marL="0" indent="0" defTabSz="905255">
              <a:buSzTx/>
              <a:buNone/>
              <a:defRPr sz="3168"/>
            </a:pPr>
            <a:r>
              <a:t>A single vertical bar ‘|’ inside conditional variable brackets defines which part of the conditional text is output if there is one or both Principals known. This &lt;one text|two text&gt; construct outputs only the first part when there is one Principal and only the second when there are two, as in “[P] &lt;was|and [PO] were&gt;”</a:t>
            </a:r>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3" name="Title 1"/>
          <p:cNvSpPr txBox="1"/>
          <p:nvPr>
            <p:ph type="title"/>
          </p:nvPr>
        </p:nvSpPr>
        <p:spPr>
          <a:prstGeom prst="rect">
            <a:avLst/>
          </a:prstGeom>
        </p:spPr>
        <p:txBody>
          <a:bodyPr/>
          <a:lstStyle/>
          <a:p>
            <a:pPr/>
            <a:r>
              <a:t>David’s Discovery</a:t>
            </a:r>
          </a:p>
        </p:txBody>
      </p:sp>
      <p:sp>
        <p:nvSpPr>
          <p:cNvPr id="144" name="Content Placeholder 2"/>
          <p:cNvSpPr txBox="1"/>
          <p:nvPr>
            <p:ph type="body" idx="1"/>
          </p:nvPr>
        </p:nvSpPr>
        <p:spPr>
          <a:xfrm>
            <a:off x="457200" y="1600200"/>
            <a:ext cx="8229600" cy="5141168"/>
          </a:xfrm>
          <a:prstGeom prst="rect">
            <a:avLst/>
          </a:prstGeom>
        </p:spPr>
        <p:txBody>
          <a:bodyPr/>
          <a:lstStyle/>
          <a:p>
            <a:pPr marL="0" indent="106298" defTabSz="850391">
              <a:lnSpc>
                <a:spcPct val="90000"/>
              </a:lnSpc>
              <a:spcBef>
                <a:spcPts val="600"/>
              </a:spcBef>
              <a:buSzTx/>
              <a:buNone/>
              <a:defRPr sz="2511"/>
            </a:pPr>
            <a:r>
              <a:t>WARNING: TMG will recognize any set of conditional variable brackets containing a memo or memo part variable in a sentence template where that memo text contains a single vertical bar as having a “two principals” separator. </a:t>
            </a:r>
          </a:p>
          <a:p>
            <a:pPr marL="0" indent="106298" defTabSz="850391">
              <a:lnSpc>
                <a:spcPct val="90000"/>
              </a:lnSpc>
              <a:spcBef>
                <a:spcPts val="600"/>
              </a:spcBef>
              <a:buSzTx/>
              <a:buNone/>
              <a:defRPr sz="2511"/>
            </a:pPr>
            <a:r>
              <a:t>Depending upon the number of known Principals the resulting output will either be only the resulting expanded text before the vertical bar, or only the expanded text after the vertical bar. Thus either the text before or the text after the separator bar will not output in TMG narrative reports.</a:t>
            </a:r>
          </a:p>
          <a:p>
            <a:pPr marL="0" indent="106298" defTabSz="850391">
              <a:lnSpc>
                <a:spcPct val="90000"/>
              </a:lnSpc>
              <a:spcBef>
                <a:spcPts val="600"/>
              </a:spcBef>
              <a:buSzTx/>
              <a:buNone/>
              <a:defRPr b="1" sz="2511">
                <a:latin typeface="+mj-lt"/>
                <a:ea typeface="+mj-ea"/>
                <a:cs typeface="+mj-cs"/>
                <a:sym typeface="Helvetica"/>
              </a:defRPr>
            </a:pPr>
            <a:r>
              <a:t>Second Site only recognizes this special meaning of this character in sentence templates, not in memos.</a:t>
            </a:r>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6" name="Title 1"/>
          <p:cNvSpPr txBox="1"/>
          <p:nvPr>
            <p:ph type="title"/>
          </p:nvPr>
        </p:nvSpPr>
        <p:spPr>
          <a:prstGeom prst="rect">
            <a:avLst/>
          </a:prstGeom>
        </p:spPr>
        <p:txBody>
          <a:bodyPr/>
          <a:lstStyle/>
          <a:p>
            <a:pPr/>
            <a:r>
              <a:t>David’s Discovery</a:t>
            </a:r>
          </a:p>
        </p:txBody>
      </p:sp>
      <p:sp>
        <p:nvSpPr>
          <p:cNvPr id="147" name="Content Placeholder 2"/>
          <p:cNvSpPr txBox="1"/>
          <p:nvPr>
            <p:ph type="body" idx="1"/>
          </p:nvPr>
        </p:nvSpPr>
        <p:spPr>
          <a:xfrm>
            <a:off x="457200" y="1600200"/>
            <a:ext cx="8229600" cy="4997152"/>
          </a:xfrm>
          <a:prstGeom prst="rect">
            <a:avLst/>
          </a:prstGeom>
        </p:spPr>
        <p:txBody>
          <a:bodyPr/>
          <a:lstStyle/>
          <a:p>
            <a:pPr marL="0" indent="0">
              <a:lnSpc>
                <a:spcPct val="80000"/>
              </a:lnSpc>
              <a:spcBef>
                <a:spcPts val="0"/>
              </a:spcBef>
              <a:buSzTx/>
              <a:buNone/>
              <a:defRPr sz="2300"/>
            </a:pPr>
            <a:r>
              <a:t>I use this vertical bar symbol to separate tombstone inscriptions where the husband is shown in several lines on the left and the wife in several lines on the right.</a:t>
            </a:r>
            <a:endParaRPr sz="3400"/>
          </a:p>
          <a:p>
            <a:pPr marL="0" indent="0">
              <a:lnSpc>
                <a:spcPct val="80000"/>
              </a:lnSpc>
              <a:spcBef>
                <a:spcPts val="0"/>
              </a:spcBef>
              <a:buSzTx/>
              <a:buNone/>
              <a:defRPr sz="1400"/>
            </a:pPr>
            <a:r>
              <a:t> </a:t>
            </a:r>
            <a:endParaRPr sz="2200"/>
          </a:p>
          <a:p>
            <a:pPr marL="0" indent="0">
              <a:lnSpc>
                <a:spcPct val="80000"/>
              </a:lnSpc>
              <a:spcBef>
                <a:spcPts val="0"/>
              </a:spcBef>
              <a:buSzTx/>
              <a:buNone/>
              <a:defRPr sz="2300"/>
            </a:pPr>
            <a:r>
              <a:t>For example:</a:t>
            </a:r>
            <a:endParaRPr sz="2200"/>
          </a:p>
          <a:p>
            <a:pPr lvl="1" marL="0" indent="400050">
              <a:lnSpc>
                <a:spcPct val="80000"/>
              </a:lnSpc>
              <a:spcBef>
                <a:spcPts val="0"/>
              </a:spcBef>
              <a:buSzTx/>
              <a:buNone/>
              <a:defRPr b="1" sz="2300">
                <a:latin typeface="+mj-lt"/>
                <a:ea typeface="+mj-ea"/>
                <a:cs typeface="+mj-cs"/>
                <a:sym typeface="Helvetica"/>
              </a:defRPr>
            </a:pPr>
            <a:r>
              <a:t>Inscription:</a:t>
            </a:r>
            <a:r>
              <a:rPr b="0">
                <a:latin typeface="+mn-lt"/>
                <a:ea typeface="+mn-ea"/>
                <a:cs typeface="+mn-cs"/>
                <a:sym typeface="Calibri"/>
              </a:rPr>
              <a:t> EADE | WALKER / In Loving Memory of / Harriett E West / 1887 - 1963 / Beloved Wife of / Alfred W. Eade / 1885 - 1970 | Tom K. Walker / 1911 - 1996 / Beloved Husband of / Daisy E. Walker / 1913 - 2005 // At Rest</a:t>
            </a:r>
            <a:endParaRPr sz="3400"/>
          </a:p>
          <a:p>
            <a:pPr marL="0" indent="0">
              <a:lnSpc>
                <a:spcPct val="80000"/>
              </a:lnSpc>
              <a:spcBef>
                <a:spcPts val="0"/>
              </a:spcBef>
              <a:buSzTx/>
              <a:buNone/>
              <a:defRPr sz="2300"/>
            </a:pPr>
            <a:r>
              <a:t> </a:t>
            </a:r>
            <a:endParaRPr sz="2000"/>
          </a:p>
          <a:p>
            <a:pPr marL="0" indent="0">
              <a:lnSpc>
                <a:spcPct val="80000"/>
              </a:lnSpc>
              <a:spcBef>
                <a:spcPts val="0"/>
              </a:spcBef>
              <a:buSzTx/>
              <a:buNone/>
              <a:defRPr sz="2300"/>
            </a:pPr>
            <a:r>
              <a:t>A journal report in TMG with a sentence including </a:t>
            </a:r>
            <a:r>
              <a:rPr b="1">
                <a:latin typeface="+mj-lt"/>
                <a:ea typeface="+mj-ea"/>
                <a:cs typeface="+mj-cs"/>
                <a:sym typeface="Helvetica"/>
              </a:rPr>
              <a:t>&lt;[M]&gt; </a:t>
            </a:r>
            <a:r>
              <a:t>produces only: “</a:t>
            </a:r>
            <a:r>
              <a:rPr b="1">
                <a:latin typeface="+mj-lt"/>
                <a:ea typeface="+mj-ea"/>
                <a:cs typeface="+mj-cs"/>
                <a:sym typeface="Helvetica"/>
              </a:rPr>
              <a:t>Inscription:</a:t>
            </a:r>
            <a:r>
              <a:t> EADE “.</a:t>
            </a:r>
            <a:endParaRPr sz="2200"/>
          </a:p>
          <a:p>
            <a:pPr marL="0" indent="0">
              <a:lnSpc>
                <a:spcPct val="80000"/>
              </a:lnSpc>
              <a:spcBef>
                <a:spcPts val="0"/>
              </a:spcBef>
              <a:buSzTx/>
              <a:buNone/>
              <a:defRPr b="1" sz="3400">
                <a:latin typeface="+mj-lt"/>
                <a:ea typeface="+mj-ea"/>
                <a:cs typeface="+mj-cs"/>
                <a:sym typeface="Helvetica"/>
              </a:defRPr>
            </a:pPr>
          </a:p>
          <a:p>
            <a:pPr marL="0" indent="0">
              <a:lnSpc>
                <a:spcPct val="80000"/>
              </a:lnSpc>
              <a:spcBef>
                <a:spcPts val="0"/>
              </a:spcBef>
              <a:buSzTx/>
              <a:buNone/>
              <a:defRPr b="1" sz="2300">
                <a:latin typeface="+mj-lt"/>
                <a:ea typeface="+mj-ea"/>
                <a:cs typeface="+mj-cs"/>
                <a:sym typeface="Helvetica"/>
              </a:defRPr>
            </a:pPr>
            <a:r>
              <a:t>[M]</a:t>
            </a:r>
            <a:r>
              <a:rPr b="0">
                <a:latin typeface="+mn-lt"/>
                <a:ea typeface="+mn-ea"/>
                <a:cs typeface="+mn-cs"/>
                <a:sym typeface="Calibri"/>
              </a:rPr>
              <a:t> produces the full sentence.</a:t>
            </a:r>
            <a:endParaRPr sz="2200"/>
          </a:p>
          <a:p>
            <a:pPr marL="0" indent="0">
              <a:lnSpc>
                <a:spcPct val="80000"/>
              </a:lnSpc>
              <a:spcBef>
                <a:spcPts val="0"/>
              </a:spcBef>
              <a:buSzTx/>
              <a:buNone/>
              <a:defRPr sz="2000"/>
            </a:pPr>
          </a:p>
          <a:p>
            <a:pPr marL="0" indent="0">
              <a:lnSpc>
                <a:spcPct val="80000"/>
              </a:lnSpc>
              <a:spcBef>
                <a:spcPts val="0"/>
              </a:spcBef>
              <a:buSzTx/>
              <a:buNone/>
              <a:defRPr sz="2300"/>
            </a:pPr>
            <a:r>
              <a:t>Second Site displays the entire memo.</a:t>
            </a:r>
          </a:p>
        </p:txBody>
      </p:sp>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9" name="Title 1"/>
          <p:cNvSpPr txBox="1"/>
          <p:nvPr>
            <p:ph type="title"/>
          </p:nvPr>
        </p:nvSpPr>
        <p:spPr>
          <a:prstGeom prst="rect">
            <a:avLst/>
          </a:prstGeom>
        </p:spPr>
        <p:txBody>
          <a:bodyPr/>
          <a:lstStyle>
            <a:lvl1pPr defTabSz="850391">
              <a:defRPr sz="3627"/>
            </a:lvl1pPr>
          </a:lstStyle>
          <a:p>
            <a:pPr/>
            <a:r>
              <a:t>Appending Records To Existing Dataset</a:t>
            </a:r>
          </a:p>
        </p:txBody>
      </p:sp>
      <p:sp>
        <p:nvSpPr>
          <p:cNvPr id="150" name="Content Placeholder 2"/>
          <p:cNvSpPr txBox="1"/>
          <p:nvPr>
            <p:ph type="body" idx="1"/>
          </p:nvPr>
        </p:nvSpPr>
        <p:spPr>
          <a:xfrm>
            <a:off x="457200" y="1600200"/>
            <a:ext cx="8229600" cy="4853136"/>
          </a:xfrm>
          <a:prstGeom prst="rect">
            <a:avLst/>
          </a:prstGeom>
        </p:spPr>
        <p:txBody>
          <a:bodyPr/>
          <a:lstStyle/>
          <a:p>
            <a:pPr marL="0" indent="0">
              <a:lnSpc>
                <a:spcPct val="80000"/>
              </a:lnSpc>
              <a:spcBef>
                <a:spcPts val="500"/>
              </a:spcBef>
              <a:buSzTx/>
              <a:buNone/>
              <a:defRPr sz="2200"/>
            </a:pPr>
            <a:r>
              <a:t>When you import data, either from a Gedcom or from another TMG Project, it is imported to a separate Data Set. There is no way to avoid that. If you want it put in the same Data Set as your existing data you then need to merge the data sets. Doing so is not as obvious as it sounds. Please see article at </a:t>
            </a:r>
            <a:r>
              <a:rPr u="sng">
                <a:solidFill>
                  <a:srgbClr val="0000FF"/>
                </a:solidFill>
                <a:uFill>
                  <a:solidFill>
                    <a:srgbClr val="0000FF"/>
                  </a:solidFill>
                </a:uFill>
                <a:hlinkClick r:id="rId2" invalidUrl="" action="" tgtFrame="" tooltip="" history="1" highlightClick="0" endSnd="0"/>
              </a:rPr>
              <a:t>https://tmg.reigelridge.com/merging.htm#datasets</a:t>
            </a:r>
            <a:r>
              <a:t> for details.</a:t>
            </a:r>
          </a:p>
          <a:p>
            <a:pPr marL="0" indent="0">
              <a:lnSpc>
                <a:spcPct val="80000"/>
              </a:lnSpc>
              <a:spcBef>
                <a:spcPts val="500"/>
              </a:spcBef>
              <a:buSzTx/>
              <a:buNone/>
              <a:defRPr sz="2200"/>
            </a:pPr>
            <a:r>
              <a:t> </a:t>
            </a:r>
          </a:p>
          <a:p>
            <a:pPr marL="0" indent="0">
              <a:lnSpc>
                <a:spcPct val="80000"/>
              </a:lnSpc>
              <a:spcBef>
                <a:spcPts val="500"/>
              </a:spcBef>
              <a:buSzTx/>
              <a:buNone/>
              <a:defRPr sz="2200"/>
            </a:pPr>
            <a:r>
              <a:t>Note: you should not be transferring people from one TMG Project to another via Gedcom. Much data can be lost this way.</a:t>
            </a:r>
          </a:p>
          <a:p>
            <a:pPr marL="0" indent="0">
              <a:lnSpc>
                <a:spcPct val="80000"/>
              </a:lnSpc>
              <a:spcBef>
                <a:spcPts val="500"/>
              </a:spcBef>
              <a:buSzTx/>
              <a:buNone/>
              <a:defRPr sz="2200"/>
            </a:pPr>
            <a:r>
              <a:t> </a:t>
            </a:r>
          </a:p>
          <a:p>
            <a:pPr marL="0" indent="0">
              <a:lnSpc>
                <a:spcPct val="80000"/>
              </a:lnSpc>
              <a:spcBef>
                <a:spcPts val="500"/>
              </a:spcBef>
              <a:buSzTx/>
              <a:buNone/>
              <a:defRPr sz="2200"/>
            </a:pPr>
            <a:r>
              <a:t>Instead, use the Secondary Output of the List of People report to create a new Project from the original TMG Project. Then Merge that new Project into your Second Project, and finally Merge the resulting Data Set into your working Data Set. The article above covers merging Projects too.</a:t>
            </a:r>
          </a:p>
          <a:p>
            <a:pPr marL="0" indent="0">
              <a:lnSpc>
                <a:spcPct val="80000"/>
              </a:lnSpc>
              <a:spcBef>
                <a:spcPts val="300"/>
              </a:spcBef>
              <a:buSzTx/>
              <a:buNone/>
              <a:defRPr sz="1300"/>
            </a:pPr>
            <a:r>
              <a:t>-Terry Reigel</a:t>
            </a:r>
          </a:p>
        </p:txBody>
      </p:sp>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2" name="Title 1"/>
          <p:cNvSpPr txBox="1"/>
          <p:nvPr>
            <p:ph type="title"/>
          </p:nvPr>
        </p:nvSpPr>
        <p:spPr>
          <a:prstGeom prst="rect">
            <a:avLst/>
          </a:prstGeom>
        </p:spPr>
        <p:txBody>
          <a:bodyPr/>
          <a:lstStyle/>
          <a:p>
            <a:pPr/>
            <a:r>
              <a:t>Alternate Names</a:t>
            </a:r>
          </a:p>
        </p:txBody>
      </p:sp>
      <p:sp>
        <p:nvSpPr>
          <p:cNvPr id="153" name="Content Placeholder 2"/>
          <p:cNvSpPr txBox="1"/>
          <p:nvPr>
            <p:ph type="body" sz="half" idx="1"/>
          </p:nvPr>
        </p:nvSpPr>
        <p:spPr>
          <a:xfrm>
            <a:off x="457199" y="1600200"/>
            <a:ext cx="2890666" cy="4637112"/>
          </a:xfrm>
          <a:prstGeom prst="rect">
            <a:avLst/>
          </a:prstGeom>
        </p:spPr>
        <p:txBody>
          <a:bodyPr/>
          <a:lstStyle/>
          <a:p>
            <a:pPr marL="0" indent="0" defTabSz="896111">
              <a:lnSpc>
                <a:spcPct val="80000"/>
              </a:lnSpc>
              <a:spcBef>
                <a:spcPts val="500"/>
              </a:spcBef>
              <a:buSzTx/>
              <a:buNone/>
              <a:defRPr sz="2156"/>
            </a:pPr>
            <a:r>
              <a:t>TMG will not decide on its own to use a non-primary name in an event based on other events. However, you can alter which name is used by editing the event. On the right-hand side of the Tag Entry window you will see a pull-down menu where you choose "Primary name" or another name. The default is "Primary name".  -</a:t>
            </a:r>
            <a:r>
              <a:rPr sz="1078"/>
              <a:t>John Cardinal</a:t>
            </a:r>
          </a:p>
        </p:txBody>
      </p:sp>
      <p:pic>
        <p:nvPicPr>
          <p:cNvPr id="154" name="Picture 3" descr="Picture 3"/>
          <p:cNvPicPr>
            <a:picLocks noChangeAspect="1"/>
          </p:cNvPicPr>
          <p:nvPr/>
        </p:nvPicPr>
        <p:blipFill>
          <a:blip r:embed="rId2">
            <a:extLst/>
          </a:blip>
          <a:stretch>
            <a:fillRect/>
          </a:stretch>
        </p:blipFill>
        <p:spPr>
          <a:xfrm>
            <a:off x="3478424" y="1340767"/>
            <a:ext cx="5342049" cy="5184578"/>
          </a:xfrm>
          <a:prstGeom prst="rect">
            <a:avLst/>
          </a:prstGeom>
          <a:ln w="12700">
            <a:miter lim="400000"/>
          </a:ln>
        </p:spPr>
      </p:pic>
      <p:sp>
        <p:nvSpPr>
          <p:cNvPr id="155" name="Down Arrow 4"/>
          <p:cNvSpPr/>
          <p:nvPr/>
        </p:nvSpPr>
        <p:spPr>
          <a:xfrm>
            <a:off x="7884368" y="980728"/>
            <a:ext cx="802433" cy="864097"/>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11571"/>
                </a:moveTo>
                <a:lnTo>
                  <a:pt x="5400" y="11571"/>
                </a:lnTo>
                <a:lnTo>
                  <a:pt x="5400" y="0"/>
                </a:lnTo>
                <a:lnTo>
                  <a:pt x="16200" y="0"/>
                </a:lnTo>
                <a:lnTo>
                  <a:pt x="16200" y="11571"/>
                </a:lnTo>
                <a:lnTo>
                  <a:pt x="21600" y="11571"/>
                </a:lnTo>
                <a:lnTo>
                  <a:pt x="10800" y="21600"/>
                </a:lnTo>
                <a:close/>
              </a:path>
            </a:pathLst>
          </a:custGeom>
          <a:solidFill>
            <a:schemeClr val="accent1"/>
          </a:solidFill>
          <a:ln w="25400">
            <a:solidFill>
              <a:srgbClr val="3A5E8A"/>
            </a:solidFill>
          </a:ln>
        </p:spPr>
        <p:txBody>
          <a:bodyPr lIns="45719" rIns="45719" anchor="ctr"/>
          <a:lstStyle/>
          <a:p>
            <a:pPr algn="ctr">
              <a:defRPr>
                <a:solidFill>
                  <a:srgbClr val="FFFFFF"/>
                </a:solidFill>
              </a:defRPr>
            </a:pPr>
          </a:p>
        </p:txBody>
      </p:sp>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7" name="Title 1"/>
          <p:cNvSpPr txBox="1"/>
          <p:nvPr>
            <p:ph type="title"/>
          </p:nvPr>
        </p:nvSpPr>
        <p:spPr>
          <a:prstGeom prst="rect">
            <a:avLst/>
          </a:prstGeom>
        </p:spPr>
        <p:txBody>
          <a:bodyPr/>
          <a:lstStyle/>
          <a:p>
            <a:pPr/>
            <a:r>
              <a:t>Alternate Names</a:t>
            </a:r>
          </a:p>
        </p:txBody>
      </p:sp>
      <p:pic>
        <p:nvPicPr>
          <p:cNvPr id="158" name="Content Placeholder 6" descr="Content Placeholder 6"/>
          <p:cNvPicPr>
            <a:picLocks noChangeAspect="1"/>
          </p:cNvPicPr>
          <p:nvPr/>
        </p:nvPicPr>
        <p:blipFill>
          <a:blip r:embed="rId2">
            <a:extLst/>
          </a:blip>
          <a:stretch>
            <a:fillRect/>
          </a:stretch>
        </p:blipFill>
        <p:spPr>
          <a:xfrm>
            <a:off x="683568" y="1600200"/>
            <a:ext cx="8208913" cy="4133057"/>
          </a:xfrm>
          <a:prstGeom prst="rect">
            <a:avLst/>
          </a:prstGeom>
          <a:ln w="12700">
            <a:miter lim="400000"/>
          </a:ln>
        </p:spPr>
      </p:pic>
      <p:sp>
        <p:nvSpPr>
          <p:cNvPr id="159" name="Down Arrow 4"/>
          <p:cNvSpPr/>
          <p:nvPr/>
        </p:nvSpPr>
        <p:spPr>
          <a:xfrm>
            <a:off x="7092280" y="1168151"/>
            <a:ext cx="802433" cy="864097"/>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11571"/>
                </a:moveTo>
                <a:lnTo>
                  <a:pt x="5400" y="11571"/>
                </a:lnTo>
                <a:lnTo>
                  <a:pt x="5400" y="0"/>
                </a:lnTo>
                <a:lnTo>
                  <a:pt x="16200" y="0"/>
                </a:lnTo>
                <a:lnTo>
                  <a:pt x="16200" y="11571"/>
                </a:lnTo>
                <a:lnTo>
                  <a:pt x="21600" y="11571"/>
                </a:lnTo>
                <a:lnTo>
                  <a:pt x="10800" y="21600"/>
                </a:lnTo>
                <a:close/>
              </a:path>
            </a:pathLst>
          </a:custGeom>
          <a:solidFill>
            <a:schemeClr val="accent1"/>
          </a:solidFill>
          <a:ln w="25400">
            <a:solidFill>
              <a:srgbClr val="3A5E8A"/>
            </a:solidFill>
          </a:ln>
        </p:spPr>
        <p:txBody>
          <a:bodyPr lIns="45719" rIns="45719" anchor="ctr"/>
          <a:lstStyle/>
          <a:p>
            <a:pPr algn="ctr">
              <a:defRPr>
                <a:solidFill>
                  <a:srgbClr val="FFFFFF"/>
                </a:solidFill>
              </a:defRPr>
            </a:pPr>
          </a:p>
        </p:txBody>
      </p:sp>
      <p:sp>
        <p:nvSpPr>
          <p:cNvPr id="160" name="TextBox 7"/>
          <p:cNvSpPr txBox="1"/>
          <p:nvPr/>
        </p:nvSpPr>
        <p:spPr>
          <a:xfrm>
            <a:off x="801295" y="6237311"/>
            <a:ext cx="8189482" cy="3708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r>
              <a:t>There is a similar control for the Add Witness / Edit Witness window.</a:t>
            </a:r>
          </a:p>
        </p:txBody>
      </p:sp>
    </p:spTree>
  </p:cSld>
  <p:clrMapOvr>
    <a:masterClrMapping/>
  </p:clrMapOvr>
  <p:transition xmlns:p14="http://schemas.microsoft.com/office/powerpoint/2010/main" spd="med" advClick="1"/>
</p:sld>
</file>

<file path=ppt/slides/slide1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2" name="Title 1"/>
          <p:cNvSpPr txBox="1"/>
          <p:nvPr>
            <p:ph type="title"/>
          </p:nvPr>
        </p:nvSpPr>
        <p:spPr>
          <a:prstGeom prst="rect">
            <a:avLst/>
          </a:prstGeom>
        </p:spPr>
        <p:txBody>
          <a:bodyPr/>
          <a:lstStyle/>
          <a:p>
            <a:pPr/>
            <a:r>
              <a:t>Alternate Names</a:t>
            </a:r>
          </a:p>
        </p:txBody>
      </p:sp>
      <p:sp>
        <p:nvSpPr>
          <p:cNvPr id="163" name="Content Placeholder 2"/>
          <p:cNvSpPr txBox="1"/>
          <p:nvPr>
            <p:ph type="body" idx="1"/>
          </p:nvPr>
        </p:nvSpPr>
        <p:spPr>
          <a:xfrm>
            <a:off x="457200" y="1600200"/>
            <a:ext cx="8229600" cy="4525963"/>
          </a:xfrm>
          <a:prstGeom prst="rect">
            <a:avLst/>
          </a:prstGeom>
        </p:spPr>
        <p:txBody>
          <a:bodyPr/>
          <a:lstStyle/>
          <a:p>
            <a:pPr marL="0" indent="0">
              <a:spcBef>
                <a:spcPts val="600"/>
              </a:spcBef>
              <a:buSzTx/>
              <a:buNone/>
              <a:defRPr sz="2900"/>
            </a:pPr>
            <a:r>
              <a:t>I typically use the primary name for all events. That's what I've seen the most, and it avoids the confusion that might result when reading a narrative and the person's name changes mid-stream. I don't treat my narratives as transcriptions of the source documents, but rather, they are my interpretation/understanding of what the sources indicate.</a:t>
            </a:r>
          </a:p>
          <a:p>
            <a:pPr marL="0" indent="0">
              <a:spcBef>
                <a:spcPts val="600"/>
              </a:spcBef>
              <a:buSzTx/>
              <a:buNone/>
              <a:defRPr sz="2900"/>
            </a:pPr>
            <a:r>
              <a:t>-</a:t>
            </a:r>
            <a:r>
              <a:rPr sz="1500"/>
              <a:t>John Cardinal</a:t>
            </a:r>
          </a:p>
        </p:txBody>
      </p:sp>
    </p:spTree>
  </p:cSld>
  <p:clrMapOvr>
    <a:masterClrMapping/>
  </p:clrMapOvr>
  <p:transition xmlns:p14="http://schemas.microsoft.com/office/powerpoint/2010/main" spd="med" advClick="1"/>
</p:sld>
</file>

<file path=ppt/slides/slide1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5" name="Title 1"/>
          <p:cNvSpPr txBox="1"/>
          <p:nvPr>
            <p:ph type="title"/>
          </p:nvPr>
        </p:nvSpPr>
        <p:spPr>
          <a:prstGeom prst="rect">
            <a:avLst/>
          </a:prstGeom>
        </p:spPr>
        <p:txBody>
          <a:bodyPr/>
          <a:lstStyle/>
          <a:p>
            <a:pPr/>
            <a:r>
              <a:t>Prepositions</a:t>
            </a:r>
          </a:p>
        </p:txBody>
      </p:sp>
      <p:sp>
        <p:nvSpPr>
          <p:cNvPr id="166" name="Content Placeholder 2"/>
          <p:cNvSpPr txBox="1"/>
          <p:nvPr>
            <p:ph type="body" idx="1"/>
          </p:nvPr>
        </p:nvSpPr>
        <p:spPr>
          <a:xfrm>
            <a:off x="457200" y="1600200"/>
            <a:ext cx="8229600" cy="4525963"/>
          </a:xfrm>
          <a:prstGeom prst="rect">
            <a:avLst/>
          </a:prstGeom>
        </p:spPr>
        <p:txBody>
          <a:bodyPr/>
          <a:lstStyle/>
          <a:p>
            <a:pPr marL="0" indent="0">
              <a:lnSpc>
                <a:spcPct val="80000"/>
              </a:lnSpc>
              <a:spcBef>
                <a:spcPts val="500"/>
              </a:spcBef>
              <a:buSzTx/>
              <a:buNone/>
              <a:defRPr sz="2400"/>
            </a:pPr>
            <a:r>
              <a:t>Dates: If the day (1-31) is known, then the date is preceded by "on." Otherwise, the date is preceded by "in." If a date is unknown and included inside of conditional brackets, the phrase "on an unknown date" will be generated. </a:t>
            </a:r>
          </a:p>
          <a:p>
            <a:pPr marL="0" indent="0">
              <a:lnSpc>
                <a:spcPct val="80000"/>
              </a:lnSpc>
              <a:spcBef>
                <a:spcPts val="500"/>
              </a:spcBef>
              <a:buSzTx/>
              <a:buNone/>
              <a:defRPr sz="2400"/>
            </a:pPr>
          </a:p>
          <a:p>
            <a:pPr marL="0" indent="0">
              <a:lnSpc>
                <a:spcPct val="80000"/>
              </a:lnSpc>
              <a:spcBef>
                <a:spcPts val="500"/>
              </a:spcBef>
              <a:buSzTx/>
              <a:buNone/>
              <a:defRPr sz="2400"/>
            </a:pPr>
            <a:r>
              <a:t>Places: The place is preceded with "at," "in," or nothing, according to the setting in the Places tab of the Report Options Screen for the report being generated. </a:t>
            </a:r>
          </a:p>
          <a:p>
            <a:pPr marL="0" indent="0">
              <a:lnSpc>
                <a:spcPct val="80000"/>
              </a:lnSpc>
              <a:spcBef>
                <a:spcPts val="500"/>
              </a:spcBef>
              <a:buSzTx/>
              <a:buNone/>
              <a:defRPr sz="2400"/>
            </a:pPr>
          </a:p>
          <a:p>
            <a:pPr marL="0" indent="0">
              <a:lnSpc>
                <a:spcPct val="80000"/>
              </a:lnSpc>
              <a:spcBef>
                <a:spcPts val="500"/>
              </a:spcBef>
              <a:buSzTx/>
              <a:buNone/>
              <a:defRPr sz="2400"/>
            </a:pPr>
            <a:r>
              <a:t>Memos: No preposition is automatically inserted. Any necessary preposition should be given within the sentence construction rules or within the memo itself. </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98" name="Title 1"/>
          <p:cNvSpPr txBox="1"/>
          <p:nvPr>
            <p:ph type="title"/>
          </p:nvPr>
        </p:nvSpPr>
        <p:spPr>
          <a:prstGeom prst="rect">
            <a:avLst/>
          </a:prstGeom>
        </p:spPr>
        <p:txBody>
          <a:bodyPr/>
          <a:lstStyle>
            <a:lvl1pPr defTabSz="896111">
              <a:defRPr sz="3822"/>
            </a:lvl1pPr>
          </a:lstStyle>
          <a:p>
            <a:pPr/>
            <a:r>
              <a:t>History Research Environment (HRE)</a:t>
            </a:r>
          </a:p>
        </p:txBody>
      </p:sp>
      <p:sp>
        <p:nvSpPr>
          <p:cNvPr id="99" name="Content Placeholder 2"/>
          <p:cNvSpPr txBox="1"/>
          <p:nvPr>
            <p:ph type="body" idx="1"/>
          </p:nvPr>
        </p:nvSpPr>
        <p:spPr>
          <a:xfrm>
            <a:off x="323527" y="1556791"/>
            <a:ext cx="8496946" cy="5184578"/>
          </a:xfrm>
          <a:prstGeom prst="rect">
            <a:avLst/>
          </a:prstGeom>
        </p:spPr>
        <p:txBody>
          <a:bodyPr/>
          <a:lstStyle/>
          <a:p>
            <a:pPr marL="452627" indent="-905255" algn="ctr" defTabSz="905255">
              <a:spcBef>
                <a:spcPts val="500"/>
              </a:spcBef>
              <a:buSzTx/>
              <a:buNone/>
              <a:defRPr sz="2376"/>
            </a:pPr>
            <a:r>
              <a:t>History Research Environment is an open source project to create a free platform-independent application for the serious amateur or professional historical researcher.</a:t>
            </a:r>
          </a:p>
          <a:p>
            <a:pPr marL="452627" indent="-905255" algn="ctr" defTabSz="905255">
              <a:buSzTx/>
              <a:buNone/>
              <a:defRPr sz="1188"/>
            </a:pPr>
          </a:p>
          <a:p>
            <a:pPr marL="452627" indent="-905255" algn="ctr" defTabSz="905255">
              <a:spcBef>
                <a:spcPts val="500"/>
              </a:spcBef>
              <a:buSzTx/>
              <a:buNone/>
              <a:defRPr sz="2376"/>
            </a:pPr>
            <a:r>
              <a:t>For genealogists, HRE will provide an onward path for users of the discontinued program The Master Genealogist (TMG).</a:t>
            </a:r>
          </a:p>
          <a:p>
            <a:pPr marL="452627" indent="-905255" algn="ctr" defTabSz="905255">
              <a:buSzTx/>
              <a:buNone/>
              <a:defRPr sz="1188"/>
            </a:pPr>
          </a:p>
          <a:p>
            <a:pPr marL="452627" indent="-905255" algn="ctr" defTabSz="905255">
              <a:spcBef>
                <a:spcPts val="500"/>
              </a:spcBef>
              <a:buSzTx/>
              <a:buNone/>
              <a:defRPr sz="2376"/>
            </a:pPr>
            <a:r>
              <a:t>HRE will also handle a very wide range of other historical and cultural research needs.</a:t>
            </a:r>
          </a:p>
          <a:p>
            <a:pPr marL="452627" indent="-905255" algn="ctr" defTabSz="905255">
              <a:buSzTx/>
              <a:buNone/>
              <a:defRPr sz="1386"/>
            </a:pPr>
          </a:p>
          <a:p>
            <a:pPr marL="452627" indent="-905255" algn="ctr" defTabSz="905255">
              <a:spcBef>
                <a:spcPts val="500"/>
              </a:spcBef>
              <a:buSzTx/>
              <a:buNone/>
              <a:defRPr sz="2376"/>
            </a:pPr>
            <a:r>
              <a:t>Project website: </a:t>
            </a:r>
            <a:r>
              <a:rPr u="sng">
                <a:solidFill>
                  <a:srgbClr val="0000FF"/>
                </a:solidFill>
                <a:uFill>
                  <a:solidFill>
                    <a:srgbClr val="0000FF"/>
                  </a:solidFill>
                </a:uFill>
                <a:hlinkClick r:id="rId3" invalidUrl="" action="" tgtFrame="" tooltip="" history="1" highlightClick="0" endSnd="0"/>
              </a:rPr>
              <a:t>https://historyresearchenvironment.org</a:t>
            </a:r>
            <a:br/>
            <a:r>
              <a:t>Volunteer skills: </a:t>
            </a:r>
            <a:r>
              <a:rPr u="sng">
                <a:solidFill>
                  <a:srgbClr val="0000FF"/>
                </a:solidFill>
                <a:uFill>
                  <a:solidFill>
                    <a:srgbClr val="0000FF"/>
                  </a:solidFill>
                </a:uFill>
                <a:hlinkClick r:id="rId4" invalidUrl="" action="" tgtFrame="" tooltip="" history="1" highlightClick="0" endSnd="0"/>
              </a:rPr>
              <a:t>https://</a:t>
            </a:r>
            <a:r>
              <a:rPr u="sng">
                <a:solidFill>
                  <a:srgbClr val="0000FF"/>
                </a:solidFill>
                <a:uFill>
                  <a:solidFill>
                    <a:srgbClr val="0000FF"/>
                  </a:solidFill>
                </a:uFill>
                <a:hlinkClick r:id="rId4" invalidUrl="" action="" tgtFrame="" tooltip="" history="1" highlightClick="0" endSnd="0"/>
              </a:rPr>
              <a:t>historyresearchenvironment.org/become-a-volunteer</a:t>
            </a:r>
            <a:r>
              <a:rPr u="sng">
                <a:solidFill>
                  <a:srgbClr val="0000FF"/>
                </a:solidFill>
                <a:uFill>
                  <a:solidFill>
                    <a:srgbClr val="0000FF"/>
                  </a:solidFill>
                </a:uFill>
                <a:hlinkClick r:id="rId4" invalidUrl="" action="" tgtFrame="" tooltip="" history="1" highlightClick="0" endSnd="0"/>
              </a:rPr>
              <a:t>/</a:t>
            </a:r>
            <a:br/>
            <a:r>
              <a:t>Donate: </a:t>
            </a:r>
            <a:r>
              <a:rPr u="sng">
                <a:solidFill>
                  <a:srgbClr val="0000FF"/>
                </a:solidFill>
                <a:uFill>
                  <a:solidFill>
                    <a:srgbClr val="0000FF"/>
                  </a:solidFill>
                </a:uFill>
                <a:hlinkClick r:id="rId5" invalidUrl="" action="" tgtFrame="" tooltip="" history="1" highlightClick="0" endSnd="0"/>
              </a:rPr>
              <a:t>https://historyresearchenvironment.org/donate</a:t>
            </a:r>
            <a:r>
              <a:rPr u="sng">
                <a:solidFill>
                  <a:srgbClr val="0000FF"/>
                </a:solidFill>
                <a:uFill>
                  <a:solidFill>
                    <a:srgbClr val="0000FF"/>
                  </a:solidFill>
                </a:uFill>
                <a:hlinkClick r:id="rId5" invalidUrl="" action="" tgtFrame="" tooltip="" history="1" highlightClick="0" endSnd="0"/>
              </a:rPr>
              <a:t>/</a:t>
            </a:r>
          </a:p>
        </p:txBody>
      </p:sp>
    </p:spTree>
  </p:cSld>
  <p:clrMapOvr>
    <a:masterClrMapping/>
  </p:clrMapOvr>
  <p:transition xmlns:p14="http://schemas.microsoft.com/office/powerpoint/2010/main" spd="med" advClick="1"/>
</p:sld>
</file>

<file path=ppt/slides/slide2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0" name="Title 1"/>
          <p:cNvSpPr txBox="1"/>
          <p:nvPr>
            <p:ph type="title"/>
          </p:nvPr>
        </p:nvSpPr>
        <p:spPr>
          <a:prstGeom prst="rect">
            <a:avLst/>
          </a:prstGeom>
        </p:spPr>
        <p:txBody>
          <a:bodyPr/>
          <a:lstStyle/>
          <a:p>
            <a:pPr/>
            <a:r>
              <a:t>Prepositions</a:t>
            </a:r>
          </a:p>
        </p:txBody>
      </p:sp>
      <p:pic>
        <p:nvPicPr>
          <p:cNvPr id="171" name="Content Placeholder 4" descr="Content Placeholder 4"/>
          <p:cNvPicPr>
            <a:picLocks noChangeAspect="1"/>
          </p:cNvPicPr>
          <p:nvPr/>
        </p:nvPicPr>
        <p:blipFill>
          <a:blip r:embed="rId3">
            <a:extLst/>
          </a:blip>
          <a:stretch>
            <a:fillRect/>
          </a:stretch>
        </p:blipFill>
        <p:spPr>
          <a:xfrm>
            <a:off x="899591" y="1600200"/>
            <a:ext cx="7344818" cy="4925144"/>
          </a:xfrm>
          <a:prstGeom prst="rect">
            <a:avLst/>
          </a:prstGeom>
          <a:ln w="12700">
            <a:miter lim="400000"/>
          </a:ln>
        </p:spPr>
      </p:pic>
      <p:sp>
        <p:nvSpPr>
          <p:cNvPr id="172" name="Left Arrow 5"/>
          <p:cNvSpPr/>
          <p:nvPr/>
        </p:nvSpPr>
        <p:spPr>
          <a:xfrm>
            <a:off x="6588224" y="2852935"/>
            <a:ext cx="1584177" cy="576065"/>
          </a:xfrm>
          <a:prstGeom prst="leftArrow">
            <a:avLst>
              <a:gd name="adj1" fmla="val 50000"/>
              <a:gd name="adj2" fmla="val 50000"/>
            </a:avLst>
          </a:prstGeom>
          <a:solidFill>
            <a:schemeClr val="accent1"/>
          </a:solidFill>
          <a:ln w="25400">
            <a:solidFill>
              <a:srgbClr val="3A5E8A"/>
            </a:solidFill>
          </a:ln>
        </p:spPr>
        <p:txBody>
          <a:bodyPr lIns="45719" rIns="45719" anchor="ctr"/>
          <a:lstStyle/>
          <a:p>
            <a:pPr algn="ctr">
              <a:defRPr>
                <a:solidFill>
                  <a:srgbClr val="FFFFFF"/>
                </a:solidFill>
              </a:defRPr>
            </a:pPr>
          </a:p>
        </p:txBody>
      </p:sp>
    </p:spTree>
  </p:cSld>
  <p:clrMapOvr>
    <a:masterClrMapping/>
  </p:clrMapOvr>
  <p:transition xmlns:p14="http://schemas.microsoft.com/office/powerpoint/2010/main" spd="med" advClick="1"/>
</p:sld>
</file>

<file path=ppt/slides/slide2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6" name="Title 1"/>
          <p:cNvSpPr txBox="1"/>
          <p:nvPr>
            <p:ph type="title"/>
          </p:nvPr>
        </p:nvSpPr>
        <p:spPr>
          <a:prstGeom prst="rect">
            <a:avLst/>
          </a:prstGeom>
        </p:spPr>
        <p:txBody>
          <a:bodyPr/>
          <a:lstStyle/>
          <a:p>
            <a:pPr/>
            <a:r>
              <a:t>Prepositions</a:t>
            </a:r>
          </a:p>
        </p:txBody>
      </p:sp>
      <p:pic>
        <p:nvPicPr>
          <p:cNvPr id="177" name="Content Placeholder 3" descr="Content Placeholder 3"/>
          <p:cNvPicPr>
            <a:picLocks noChangeAspect="1"/>
          </p:cNvPicPr>
          <p:nvPr/>
        </p:nvPicPr>
        <p:blipFill>
          <a:blip r:embed="rId3">
            <a:extLst/>
          </a:blip>
          <a:stretch>
            <a:fillRect/>
          </a:stretch>
        </p:blipFill>
        <p:spPr>
          <a:xfrm>
            <a:off x="899591" y="1600200"/>
            <a:ext cx="7272809" cy="4997152"/>
          </a:xfrm>
          <a:prstGeom prst="rect">
            <a:avLst/>
          </a:prstGeom>
          <a:ln w="12700">
            <a:miter lim="400000"/>
          </a:ln>
        </p:spPr>
      </p:pic>
      <p:sp>
        <p:nvSpPr>
          <p:cNvPr id="178" name="Left Arrow 5"/>
          <p:cNvSpPr/>
          <p:nvPr/>
        </p:nvSpPr>
        <p:spPr>
          <a:xfrm>
            <a:off x="6372199" y="4437112"/>
            <a:ext cx="2088233" cy="576065"/>
          </a:xfrm>
          <a:prstGeom prst="leftArrow">
            <a:avLst>
              <a:gd name="adj1" fmla="val 50000"/>
              <a:gd name="adj2" fmla="val 50000"/>
            </a:avLst>
          </a:prstGeom>
          <a:solidFill>
            <a:schemeClr val="accent1"/>
          </a:solidFill>
          <a:ln w="25400">
            <a:solidFill>
              <a:srgbClr val="3A5E8A"/>
            </a:solidFill>
          </a:ln>
        </p:spPr>
        <p:txBody>
          <a:bodyPr lIns="45719" rIns="45719" anchor="ctr"/>
          <a:lstStyle/>
          <a:p>
            <a:pPr algn="ctr">
              <a:defRPr>
                <a:solidFill>
                  <a:srgbClr val="FFFFFF"/>
                </a:solidFill>
              </a:defRPr>
            </a:pPr>
          </a:p>
        </p:txBody>
      </p:sp>
    </p:spTree>
  </p:cSld>
  <p:clrMapOvr>
    <a:masterClrMapping/>
  </p:clrMapOvr>
  <p:transition xmlns:p14="http://schemas.microsoft.com/office/powerpoint/2010/main" spd="med" advClick="1"/>
</p:sld>
</file>

<file path=ppt/slides/slide2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2" name="Title 1"/>
          <p:cNvSpPr txBox="1"/>
          <p:nvPr>
            <p:ph type="title"/>
          </p:nvPr>
        </p:nvSpPr>
        <p:spPr>
          <a:prstGeom prst="rect">
            <a:avLst/>
          </a:prstGeom>
        </p:spPr>
        <p:txBody>
          <a:bodyPr/>
          <a:lstStyle>
            <a:lvl1pPr>
              <a:defRPr sz="3900"/>
            </a:lvl1pPr>
          </a:lstStyle>
          <a:p>
            <a:pPr/>
            <a:r>
              <a:t>How to get rid of "in" in a sentence?</a:t>
            </a:r>
          </a:p>
        </p:txBody>
      </p:sp>
      <p:sp>
        <p:nvSpPr>
          <p:cNvPr id="183" name="Content Placeholder 2"/>
          <p:cNvSpPr txBox="1"/>
          <p:nvPr>
            <p:ph type="body" idx="1"/>
          </p:nvPr>
        </p:nvSpPr>
        <p:spPr>
          <a:xfrm>
            <a:off x="457200" y="1600200"/>
            <a:ext cx="8229600" cy="4525963"/>
          </a:xfrm>
          <a:prstGeom prst="rect">
            <a:avLst/>
          </a:prstGeom>
        </p:spPr>
        <p:txBody>
          <a:bodyPr/>
          <a:lstStyle/>
          <a:p>
            <a:pPr marL="0" indent="0">
              <a:lnSpc>
                <a:spcPct val="80000"/>
              </a:lnSpc>
              <a:spcBef>
                <a:spcPts val="500"/>
              </a:spcBef>
              <a:buSzTx/>
              <a:buNone/>
              <a:defRPr sz="2400"/>
            </a:pPr>
            <a:r>
              <a:t>Locally change the sentence template for that one tag to prevent the automatic preposition being generated for the location variable.</a:t>
            </a:r>
          </a:p>
          <a:p>
            <a:pPr marL="0" indent="0">
              <a:lnSpc>
                <a:spcPct val="80000"/>
              </a:lnSpc>
              <a:spcBef>
                <a:spcPts val="500"/>
              </a:spcBef>
              <a:buSzTx/>
              <a:buNone/>
              <a:defRPr sz="2400"/>
            </a:pPr>
            <a:r>
              <a:t> </a:t>
            </a:r>
          </a:p>
          <a:p>
            <a:pPr marL="0" indent="0">
              <a:lnSpc>
                <a:spcPct val="80000"/>
              </a:lnSpc>
              <a:spcBef>
                <a:spcPts val="500"/>
              </a:spcBef>
              <a:buSzTx/>
              <a:buNone/>
              <a:defRPr sz="2400"/>
            </a:pPr>
            <a:r>
              <a:t>Within the conditional brackets insert some leading text (e.g. a space) which will prevent the preposition, like:</a:t>
            </a:r>
          </a:p>
          <a:p>
            <a:pPr marL="0" indent="0">
              <a:lnSpc>
                <a:spcPct val="80000"/>
              </a:lnSpc>
              <a:spcBef>
                <a:spcPts val="500"/>
              </a:spcBef>
              <a:buSzTx/>
              <a:buNone/>
              <a:defRPr sz="2400"/>
            </a:pPr>
            <a:r>
              <a:t> </a:t>
            </a:r>
          </a:p>
          <a:p>
            <a:pPr marL="0" indent="0">
              <a:lnSpc>
                <a:spcPct val="80000"/>
              </a:lnSpc>
              <a:spcBef>
                <a:spcPts val="500"/>
              </a:spcBef>
              <a:buSzTx/>
              <a:buNone/>
              <a:defRPr sz="2400"/>
            </a:pPr>
            <a:r>
              <a:t>	Anita graduated &lt;[D]&gt; from &lt; [L1]&gt;&lt;[M]&gt;</a:t>
            </a:r>
          </a:p>
          <a:p>
            <a:pPr marL="0" indent="0">
              <a:lnSpc>
                <a:spcPct val="80000"/>
              </a:lnSpc>
              <a:spcBef>
                <a:spcPts val="500"/>
              </a:spcBef>
              <a:buSzTx/>
              <a:buNone/>
              <a:defRPr sz="2400"/>
            </a:pPr>
            <a:r>
              <a:t> </a:t>
            </a:r>
          </a:p>
          <a:p>
            <a:pPr marL="0" indent="0">
              <a:lnSpc>
                <a:spcPct val="80000"/>
              </a:lnSpc>
              <a:spcBef>
                <a:spcPts val="500"/>
              </a:spcBef>
              <a:buSzTx/>
              <a:buNone/>
              <a:defRPr sz="2400"/>
            </a:pPr>
            <a:r>
              <a:t>You will then get:</a:t>
            </a:r>
          </a:p>
          <a:p>
            <a:pPr marL="0" indent="0">
              <a:lnSpc>
                <a:spcPct val="80000"/>
              </a:lnSpc>
              <a:spcBef>
                <a:spcPts val="500"/>
              </a:spcBef>
              <a:buSzTx/>
              <a:buNone/>
              <a:defRPr sz="2400"/>
            </a:pPr>
            <a:r>
              <a:t> </a:t>
            </a:r>
          </a:p>
          <a:p>
            <a:pPr marL="0" indent="0">
              <a:lnSpc>
                <a:spcPct val="80000"/>
              </a:lnSpc>
              <a:spcBef>
                <a:spcPts val="500"/>
              </a:spcBef>
              <a:buSzTx/>
              <a:buNone/>
              <a:defRPr sz="2400"/>
            </a:pPr>
            <a:r>
              <a:t>	'Anita graduated in 1959 from Memorial High School'</a:t>
            </a:r>
          </a:p>
        </p:txBody>
      </p:sp>
      <p:sp>
        <p:nvSpPr>
          <p:cNvPr id="184" name="Up Arrow 3"/>
          <p:cNvSpPr/>
          <p:nvPr/>
        </p:nvSpPr>
        <p:spPr>
          <a:xfrm>
            <a:off x="4932040" y="4365104"/>
            <a:ext cx="720081" cy="864097"/>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9000"/>
                </a:moveTo>
                <a:lnTo>
                  <a:pt x="10800" y="0"/>
                </a:lnTo>
                <a:lnTo>
                  <a:pt x="21600" y="9000"/>
                </a:lnTo>
                <a:lnTo>
                  <a:pt x="16200" y="9000"/>
                </a:lnTo>
                <a:lnTo>
                  <a:pt x="16200" y="21600"/>
                </a:lnTo>
                <a:lnTo>
                  <a:pt x="5400" y="21600"/>
                </a:lnTo>
                <a:lnTo>
                  <a:pt x="5400" y="9000"/>
                </a:lnTo>
                <a:close/>
              </a:path>
            </a:pathLst>
          </a:custGeom>
          <a:solidFill>
            <a:schemeClr val="accent1"/>
          </a:solidFill>
          <a:ln w="25400">
            <a:solidFill>
              <a:srgbClr val="3A5E8A"/>
            </a:solidFill>
          </a:ln>
        </p:spPr>
        <p:txBody>
          <a:bodyPr lIns="45719" rIns="45719" anchor="ctr"/>
          <a:lstStyle/>
          <a:p>
            <a:pPr algn="ctr">
              <a:defRPr>
                <a:solidFill>
                  <a:srgbClr val="FFFFFF"/>
                </a:solidFill>
              </a:defRPr>
            </a:pPr>
          </a:p>
        </p:txBody>
      </p:sp>
    </p:spTree>
  </p:cSld>
  <p:clrMapOvr>
    <a:masterClrMapping/>
  </p:clrMapOvr>
  <p:transition xmlns:p14="http://schemas.microsoft.com/office/powerpoint/2010/main" spd="med" advClick="1"/>
</p:sld>
</file>

<file path=ppt/slides/slide2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8" name="Title 1"/>
          <p:cNvSpPr txBox="1"/>
          <p:nvPr>
            <p:ph type="title"/>
          </p:nvPr>
        </p:nvSpPr>
        <p:spPr>
          <a:prstGeom prst="rect">
            <a:avLst/>
          </a:prstGeom>
        </p:spPr>
        <p:txBody>
          <a:bodyPr/>
          <a:lstStyle/>
          <a:p>
            <a:pPr/>
            <a:r>
              <a:t>Prepositions</a:t>
            </a:r>
          </a:p>
        </p:txBody>
      </p:sp>
      <p:pic>
        <p:nvPicPr>
          <p:cNvPr id="189" name="Content Placeholder 4" descr="Content Placeholder 4"/>
          <p:cNvPicPr>
            <a:picLocks noChangeAspect="1"/>
          </p:cNvPicPr>
          <p:nvPr/>
        </p:nvPicPr>
        <p:blipFill>
          <a:blip r:embed="rId3">
            <a:extLst/>
          </a:blip>
          <a:stretch>
            <a:fillRect/>
          </a:stretch>
        </p:blipFill>
        <p:spPr>
          <a:xfrm>
            <a:off x="1043608" y="1600200"/>
            <a:ext cx="7056784" cy="4997152"/>
          </a:xfrm>
          <a:prstGeom prst="rect">
            <a:avLst/>
          </a:prstGeom>
          <a:ln w="12700">
            <a:miter lim="400000"/>
          </a:ln>
        </p:spPr>
      </p:pic>
    </p:spTree>
  </p:cSld>
  <p:clrMapOvr>
    <a:masterClrMapping/>
  </p:clrMapOvr>
  <p:transition xmlns:p14="http://schemas.microsoft.com/office/powerpoint/2010/main" spd="med" advClick="1"/>
</p:sld>
</file>

<file path=ppt/slides/slide2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3" name="Title 1"/>
          <p:cNvSpPr txBox="1"/>
          <p:nvPr>
            <p:ph type="title"/>
          </p:nvPr>
        </p:nvSpPr>
        <p:spPr>
          <a:prstGeom prst="rect">
            <a:avLst/>
          </a:prstGeom>
        </p:spPr>
        <p:txBody>
          <a:bodyPr/>
          <a:lstStyle>
            <a:lvl1pPr defTabSz="804672">
              <a:defRPr sz="3432"/>
            </a:lvl1pPr>
          </a:lstStyle>
          <a:p>
            <a:pPr/>
            <a:r>
              <a:t>PDF Printing with TMG 9.05 in Windows 10</a:t>
            </a:r>
          </a:p>
        </p:txBody>
      </p:sp>
      <p:sp>
        <p:nvSpPr>
          <p:cNvPr id="194" name="Content Placeholder 2"/>
          <p:cNvSpPr txBox="1"/>
          <p:nvPr>
            <p:ph type="body" idx="1"/>
          </p:nvPr>
        </p:nvSpPr>
        <p:spPr>
          <a:xfrm>
            <a:off x="457200" y="1600200"/>
            <a:ext cx="8229600" cy="4525963"/>
          </a:xfrm>
          <a:prstGeom prst="rect">
            <a:avLst/>
          </a:prstGeom>
        </p:spPr>
        <p:txBody>
          <a:bodyPr/>
          <a:lstStyle/>
          <a:p>
            <a:pPr marL="0" indent="0" defTabSz="896111">
              <a:buSzTx/>
              <a:buNone/>
              <a:defRPr sz="3136"/>
            </a:pPr>
          </a:p>
          <a:p>
            <a:pPr marL="0" indent="0" defTabSz="896111">
              <a:buSzTx/>
              <a:buNone/>
              <a:defRPr sz="3136"/>
            </a:pPr>
            <a:r>
              <a:t>Constance Chappell Horne: I would suggest that if you truly want PDFs, that you install CutePDF.</a:t>
            </a:r>
          </a:p>
          <a:p>
            <a:pPr marL="0" indent="0" defTabSz="896111">
              <a:buSzTx/>
              <a:buNone/>
              <a:defRPr sz="3136"/>
            </a:pPr>
          </a:p>
          <a:p>
            <a:pPr marL="0" indent="0" defTabSz="896111">
              <a:buSzTx/>
              <a:buNone/>
              <a:defRPr sz="3136"/>
            </a:pPr>
            <a:r>
              <a:t>It installs as a printer. I have it as my default printer and print everything that way usually. It is free and works great. I highly recommend it</a:t>
            </a:r>
          </a:p>
        </p:txBody>
      </p:sp>
    </p:spTree>
  </p:cSld>
  <p:clrMapOvr>
    <a:masterClrMapping/>
  </p:clrMapOvr>
  <p:transition xmlns:p14="http://schemas.microsoft.com/office/powerpoint/2010/main" spd="med" advClick="1"/>
</p:sld>
</file>

<file path=ppt/slides/slide2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8" name="Title 1"/>
          <p:cNvSpPr txBox="1"/>
          <p:nvPr>
            <p:ph type="title"/>
          </p:nvPr>
        </p:nvSpPr>
        <p:spPr>
          <a:prstGeom prst="rect">
            <a:avLst/>
          </a:prstGeom>
        </p:spPr>
        <p:txBody>
          <a:bodyPr/>
          <a:lstStyle/>
          <a:p>
            <a:pPr/>
            <a:r>
              <a:t>Unknown Custom Place Style</a:t>
            </a:r>
          </a:p>
        </p:txBody>
      </p:sp>
      <p:sp>
        <p:nvSpPr>
          <p:cNvPr id="199" name="Content Placeholder 2"/>
          <p:cNvSpPr txBox="1"/>
          <p:nvPr>
            <p:ph type="body" idx="1"/>
          </p:nvPr>
        </p:nvSpPr>
        <p:spPr>
          <a:xfrm>
            <a:off x="457200" y="1600200"/>
            <a:ext cx="8229600" cy="4925144"/>
          </a:xfrm>
          <a:prstGeom prst="rect">
            <a:avLst/>
          </a:prstGeom>
        </p:spPr>
        <p:txBody>
          <a:bodyPr/>
          <a:lstStyle/>
          <a:p>
            <a:pPr marL="0" indent="0">
              <a:lnSpc>
                <a:spcPct val="80000"/>
              </a:lnSpc>
              <a:spcBef>
                <a:spcPts val="400"/>
              </a:spcBef>
              <a:buSzTx/>
              <a:buNone/>
              <a:defRPr sz="1700"/>
            </a:pPr>
            <a:r>
              <a:t>Found 5 same place(s) with different styles:</a:t>
            </a:r>
          </a:p>
          <a:p>
            <a:pPr marL="0" indent="0">
              <a:lnSpc>
                <a:spcPct val="80000"/>
              </a:lnSpc>
              <a:spcBef>
                <a:spcPts val="400"/>
              </a:spcBef>
              <a:buSzTx/>
              <a:buNone/>
              <a:defRPr sz="1700"/>
            </a:pPr>
          </a:p>
          <a:p>
            <a:pPr lvl="1" marL="0" indent="400050">
              <a:lnSpc>
                <a:spcPct val="80000"/>
              </a:lnSpc>
              <a:spcBef>
                <a:spcPts val="300"/>
              </a:spcBef>
              <a:buSzTx/>
              <a:buNone/>
              <a:defRPr sz="1500"/>
            </a:pPr>
            <a:r>
              <a:t>"Baldwin County Georgia( U.S. StandardPlace )" and "Baldwin County  Georgia( Addressee, Detail, City, County, State, Country, Postal,  &gt;Phone, LatLong, Temple )"</a:t>
            </a:r>
          </a:p>
          <a:p>
            <a:pPr marL="0" indent="0">
              <a:lnSpc>
                <a:spcPct val="80000"/>
              </a:lnSpc>
              <a:spcBef>
                <a:spcPts val="400"/>
              </a:spcBef>
              <a:buSzTx/>
              <a:buNone/>
              <a:defRPr sz="1700"/>
            </a:pPr>
          </a:p>
          <a:p>
            <a:pPr marL="0" indent="0">
              <a:lnSpc>
                <a:spcPct val="80000"/>
              </a:lnSpc>
              <a:spcBef>
                <a:spcPts val="400"/>
              </a:spcBef>
              <a:buSzTx/>
              <a:buNone/>
              <a:defRPr sz="1700"/>
            </a:pPr>
            <a:r>
              <a:t>I have never intentionally created a custom place style. How do I change these places back so they are all  (U.S StandardPlace) ?</a:t>
            </a:r>
          </a:p>
          <a:p>
            <a:pPr marL="0" indent="0">
              <a:lnSpc>
                <a:spcPct val="80000"/>
              </a:lnSpc>
              <a:spcBef>
                <a:spcPts val="400"/>
              </a:spcBef>
              <a:buSzTx/>
              <a:buNone/>
              <a:defRPr sz="1700"/>
            </a:pPr>
            <a:r>
              <a:t> </a:t>
            </a:r>
          </a:p>
          <a:p>
            <a:pPr marL="0" indent="0">
              <a:lnSpc>
                <a:spcPct val="80000"/>
              </a:lnSpc>
              <a:spcBef>
                <a:spcPts val="400"/>
              </a:spcBef>
              <a:buSzTx/>
              <a:buNone/>
              <a:defRPr sz="1700"/>
            </a:pPr>
            <a:r>
              <a:t>In all likelihood, you inadvertently created the Custom Place Style.  There are a couple of places where, if you aren't looking, TMG will create a Custom Place Style.  In almost all cases, the Custom Style is the same as the Standard Place Style (or a Custom Style that you had created and were using).</a:t>
            </a:r>
          </a:p>
          <a:p>
            <a:pPr marL="0" indent="0">
              <a:lnSpc>
                <a:spcPct val="80000"/>
              </a:lnSpc>
              <a:spcBef>
                <a:spcPts val="400"/>
              </a:spcBef>
              <a:buSzTx/>
              <a:buNone/>
              <a:defRPr sz="1700"/>
            </a:pPr>
            <a:r>
              <a:t> </a:t>
            </a:r>
          </a:p>
          <a:p>
            <a:pPr marL="0" indent="0">
              <a:lnSpc>
                <a:spcPct val="80000"/>
              </a:lnSpc>
              <a:spcBef>
                <a:spcPts val="400"/>
              </a:spcBef>
              <a:buSzTx/>
              <a:buNone/>
              <a:defRPr sz="1700"/>
            </a:pPr>
            <a:r>
              <a:t>To correct it, open the Master Place list, find and highlight the problem place that shows the Custom Place Style in use and press [F5] to open the Edit Place screen.  Click on the [Edit style] button to open the Master Style List.  Hightlight the name of the Style that you want (probably the U.S. Standard) and click on the [Select] button.  Click on the [OK] button to close the Edit Place screen.  When finished, [Close] the Master Place List.</a:t>
            </a:r>
          </a:p>
          <a:p>
            <a:pPr marL="0" indent="0">
              <a:lnSpc>
                <a:spcPct val="80000"/>
              </a:lnSpc>
              <a:spcBef>
                <a:spcPts val="400"/>
              </a:spcBef>
              <a:buSzTx/>
              <a:buNone/>
              <a:defRPr sz="1700"/>
            </a:pPr>
            <a:r>
              <a:t> </a:t>
            </a:r>
          </a:p>
        </p:txBody>
      </p:sp>
    </p:spTree>
  </p:cSld>
  <p:clrMapOvr>
    <a:masterClrMapping/>
  </p:clrMapOvr>
  <p:transition xmlns:p14="http://schemas.microsoft.com/office/powerpoint/2010/main" spd="med" advClick="1"/>
</p:sld>
</file>

<file path=ppt/slides/slide2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1" name="Title 1"/>
          <p:cNvSpPr txBox="1"/>
          <p:nvPr>
            <p:ph type="title"/>
          </p:nvPr>
        </p:nvSpPr>
        <p:spPr>
          <a:prstGeom prst="rect">
            <a:avLst/>
          </a:prstGeom>
        </p:spPr>
        <p:txBody>
          <a:bodyPr/>
          <a:lstStyle/>
          <a:p>
            <a:pPr/>
            <a:r>
              <a:t>Unknown Custom Place Style</a:t>
            </a:r>
          </a:p>
        </p:txBody>
      </p:sp>
      <p:pic>
        <p:nvPicPr>
          <p:cNvPr id="202" name="Content Placeholder 3" descr="Content Placeholder 3"/>
          <p:cNvPicPr>
            <a:picLocks noChangeAspect="1"/>
          </p:cNvPicPr>
          <p:nvPr/>
        </p:nvPicPr>
        <p:blipFill>
          <a:blip r:embed="rId3">
            <a:extLst/>
          </a:blip>
          <a:stretch>
            <a:fillRect/>
          </a:stretch>
        </p:blipFill>
        <p:spPr>
          <a:xfrm>
            <a:off x="395536" y="2024844"/>
            <a:ext cx="8291264" cy="4068453"/>
          </a:xfrm>
          <a:prstGeom prst="rect">
            <a:avLst/>
          </a:prstGeom>
          <a:ln w="12700">
            <a:miter lim="400000"/>
          </a:ln>
        </p:spPr>
      </p:pic>
      <p:sp>
        <p:nvSpPr>
          <p:cNvPr id="203" name="Down Arrow 5"/>
          <p:cNvSpPr/>
          <p:nvPr/>
        </p:nvSpPr>
        <p:spPr>
          <a:xfrm>
            <a:off x="6012160" y="1556791"/>
            <a:ext cx="792089" cy="129614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15000"/>
                </a:moveTo>
                <a:lnTo>
                  <a:pt x="5400" y="15000"/>
                </a:lnTo>
                <a:lnTo>
                  <a:pt x="5400" y="0"/>
                </a:lnTo>
                <a:lnTo>
                  <a:pt x="16200" y="0"/>
                </a:lnTo>
                <a:lnTo>
                  <a:pt x="16200" y="15000"/>
                </a:lnTo>
                <a:lnTo>
                  <a:pt x="21600" y="15000"/>
                </a:lnTo>
                <a:lnTo>
                  <a:pt x="10800" y="21600"/>
                </a:lnTo>
                <a:close/>
              </a:path>
            </a:pathLst>
          </a:custGeom>
          <a:solidFill>
            <a:schemeClr val="accent1"/>
          </a:solidFill>
          <a:ln w="25400">
            <a:solidFill>
              <a:srgbClr val="3A5E8A"/>
            </a:solidFill>
          </a:ln>
        </p:spPr>
        <p:txBody>
          <a:bodyPr lIns="45719" rIns="45719" anchor="ctr"/>
          <a:lstStyle/>
          <a:p>
            <a:pPr algn="ctr">
              <a:defRPr>
                <a:solidFill>
                  <a:srgbClr val="FFFFFF"/>
                </a:solidFill>
              </a:defRPr>
            </a:pPr>
          </a:p>
        </p:txBody>
      </p:sp>
    </p:spTree>
  </p:cSld>
  <p:clrMapOvr>
    <a:masterClrMapping/>
  </p:clrMapOvr>
  <p:transition xmlns:p14="http://schemas.microsoft.com/office/powerpoint/2010/main" spd="med" advClick="1"/>
</p:sld>
</file>

<file path=ppt/slides/slide2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7" name="Title 1"/>
          <p:cNvSpPr txBox="1"/>
          <p:nvPr>
            <p:ph type="title"/>
          </p:nvPr>
        </p:nvSpPr>
        <p:spPr>
          <a:prstGeom prst="rect">
            <a:avLst/>
          </a:prstGeom>
        </p:spPr>
        <p:txBody>
          <a:bodyPr/>
          <a:lstStyle/>
          <a:p>
            <a:pPr/>
            <a:r>
              <a:t>Unknown Custom Place Style</a:t>
            </a:r>
          </a:p>
        </p:txBody>
      </p:sp>
      <p:pic>
        <p:nvPicPr>
          <p:cNvPr id="208" name="Content Placeholder 7" descr="Content Placeholder 7"/>
          <p:cNvPicPr>
            <a:picLocks noChangeAspect="1"/>
          </p:cNvPicPr>
          <p:nvPr/>
        </p:nvPicPr>
        <p:blipFill>
          <a:blip r:embed="rId3">
            <a:extLst/>
          </a:blip>
          <a:stretch>
            <a:fillRect/>
          </a:stretch>
        </p:blipFill>
        <p:spPr>
          <a:xfrm>
            <a:off x="457200" y="1521086"/>
            <a:ext cx="8229600" cy="5004259"/>
          </a:xfrm>
          <a:prstGeom prst="rect">
            <a:avLst/>
          </a:prstGeom>
          <a:ln w="12700">
            <a:miter lim="400000"/>
          </a:ln>
        </p:spPr>
      </p:pic>
      <p:sp>
        <p:nvSpPr>
          <p:cNvPr id="209" name="Down Arrow 5"/>
          <p:cNvSpPr/>
          <p:nvPr/>
        </p:nvSpPr>
        <p:spPr>
          <a:xfrm>
            <a:off x="1907703" y="2204864"/>
            <a:ext cx="792089" cy="93610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12462"/>
                </a:moveTo>
                <a:lnTo>
                  <a:pt x="5400" y="12462"/>
                </a:lnTo>
                <a:lnTo>
                  <a:pt x="5400" y="0"/>
                </a:lnTo>
                <a:lnTo>
                  <a:pt x="16200" y="0"/>
                </a:lnTo>
                <a:lnTo>
                  <a:pt x="16200" y="12462"/>
                </a:lnTo>
                <a:lnTo>
                  <a:pt x="21600" y="12462"/>
                </a:lnTo>
                <a:lnTo>
                  <a:pt x="10800" y="21600"/>
                </a:lnTo>
                <a:close/>
              </a:path>
            </a:pathLst>
          </a:custGeom>
          <a:solidFill>
            <a:schemeClr val="accent1"/>
          </a:solidFill>
          <a:ln w="25400">
            <a:solidFill>
              <a:srgbClr val="3A5E8A"/>
            </a:solidFill>
          </a:ln>
        </p:spPr>
        <p:txBody>
          <a:bodyPr lIns="45719" rIns="45719" anchor="ctr"/>
          <a:lstStyle/>
          <a:p>
            <a:pPr algn="ctr">
              <a:defRPr>
                <a:solidFill>
                  <a:srgbClr val="FFFFFF"/>
                </a:solidFill>
              </a:defRPr>
            </a:pPr>
          </a:p>
        </p:txBody>
      </p:sp>
    </p:spTree>
  </p:cSld>
  <p:clrMapOvr>
    <a:masterClrMapping/>
  </p:clrMapOvr>
  <p:transition xmlns:p14="http://schemas.microsoft.com/office/powerpoint/2010/main" spd="med" advClick="1"/>
</p:sld>
</file>

<file path=ppt/slides/slide2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3" name="Title 1"/>
          <p:cNvSpPr txBox="1"/>
          <p:nvPr>
            <p:ph type="title"/>
          </p:nvPr>
        </p:nvSpPr>
        <p:spPr>
          <a:prstGeom prst="rect">
            <a:avLst/>
          </a:prstGeom>
        </p:spPr>
        <p:txBody>
          <a:bodyPr/>
          <a:lstStyle/>
          <a:p>
            <a:pPr/>
            <a:r>
              <a:t>Unknown Custom Place Style</a:t>
            </a:r>
          </a:p>
        </p:txBody>
      </p:sp>
      <p:pic>
        <p:nvPicPr>
          <p:cNvPr id="214" name="Picture 3" descr="Picture 3"/>
          <p:cNvPicPr>
            <a:picLocks noChangeAspect="1"/>
          </p:cNvPicPr>
          <p:nvPr/>
        </p:nvPicPr>
        <p:blipFill>
          <a:blip r:embed="rId3">
            <a:extLst/>
          </a:blip>
          <a:stretch>
            <a:fillRect/>
          </a:stretch>
        </p:blipFill>
        <p:spPr>
          <a:xfrm>
            <a:off x="755576" y="1417637"/>
            <a:ext cx="7416825" cy="4924426"/>
          </a:xfrm>
          <a:prstGeom prst="rect">
            <a:avLst/>
          </a:prstGeom>
          <a:ln w="12700">
            <a:miter lim="400000"/>
          </a:ln>
        </p:spPr>
      </p:pic>
      <p:sp>
        <p:nvSpPr>
          <p:cNvPr id="215" name="Right Arrow 4"/>
          <p:cNvSpPr/>
          <p:nvPr/>
        </p:nvSpPr>
        <p:spPr>
          <a:xfrm>
            <a:off x="457200" y="2708919"/>
            <a:ext cx="1008113" cy="936105"/>
          </a:xfrm>
          <a:prstGeom prst="rightArrow">
            <a:avLst>
              <a:gd name="adj1" fmla="val 50000"/>
              <a:gd name="adj2" fmla="val 50000"/>
            </a:avLst>
          </a:prstGeom>
          <a:solidFill>
            <a:schemeClr val="accent1"/>
          </a:solidFill>
          <a:ln w="25400">
            <a:solidFill>
              <a:srgbClr val="3A5E8A"/>
            </a:solidFill>
          </a:ln>
        </p:spPr>
        <p:txBody>
          <a:bodyPr lIns="45719" rIns="45719" anchor="ctr"/>
          <a:lstStyle/>
          <a:p>
            <a:pPr algn="ctr">
              <a:defRPr>
                <a:solidFill>
                  <a:srgbClr val="FFFFFF"/>
                </a:solidFill>
              </a:defRPr>
            </a:pPr>
          </a:p>
        </p:txBody>
      </p:sp>
      <p:sp>
        <p:nvSpPr>
          <p:cNvPr id="216" name="Up Arrow 6"/>
          <p:cNvSpPr/>
          <p:nvPr/>
        </p:nvSpPr>
        <p:spPr>
          <a:xfrm>
            <a:off x="3923927" y="6342062"/>
            <a:ext cx="864097" cy="39930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10800"/>
                </a:moveTo>
                <a:lnTo>
                  <a:pt x="10800" y="0"/>
                </a:lnTo>
                <a:lnTo>
                  <a:pt x="21600" y="10800"/>
                </a:lnTo>
                <a:lnTo>
                  <a:pt x="16200" y="10800"/>
                </a:lnTo>
                <a:lnTo>
                  <a:pt x="16200" y="21600"/>
                </a:lnTo>
                <a:lnTo>
                  <a:pt x="5400" y="21600"/>
                </a:lnTo>
                <a:lnTo>
                  <a:pt x="5400" y="10800"/>
                </a:lnTo>
                <a:close/>
              </a:path>
            </a:pathLst>
          </a:custGeom>
          <a:solidFill>
            <a:schemeClr val="accent1"/>
          </a:solidFill>
          <a:ln w="25400">
            <a:solidFill>
              <a:srgbClr val="3A5E8A"/>
            </a:solidFill>
          </a:ln>
        </p:spPr>
        <p:txBody>
          <a:bodyPr lIns="45719" rIns="45719" anchor="ctr"/>
          <a:lstStyle/>
          <a:p>
            <a:pPr algn="ctr">
              <a:defRPr>
                <a:solidFill>
                  <a:srgbClr val="FFFFFF"/>
                </a:solidFill>
              </a:defRPr>
            </a:pPr>
          </a:p>
        </p:txBody>
      </p:sp>
    </p:spTree>
  </p:cSld>
  <p:clrMapOvr>
    <a:masterClrMapping/>
  </p:clrMapOvr>
  <p:transition xmlns:p14="http://schemas.microsoft.com/office/powerpoint/2010/main" spd="med" advClick="1"/>
</p:sld>
</file>

<file path=ppt/slides/slide2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20" name="Title 1"/>
          <p:cNvSpPr txBox="1"/>
          <p:nvPr>
            <p:ph type="title"/>
          </p:nvPr>
        </p:nvSpPr>
        <p:spPr>
          <a:prstGeom prst="rect">
            <a:avLst/>
          </a:prstGeom>
        </p:spPr>
        <p:txBody>
          <a:bodyPr/>
          <a:lstStyle>
            <a:lvl1pPr defTabSz="804672">
              <a:defRPr sz="3432"/>
            </a:lvl1pPr>
          </a:lstStyle>
          <a:p>
            <a:pPr/>
            <a:r>
              <a:t>List of Persons showing only their PRIMARY SURNAME</a:t>
            </a:r>
          </a:p>
        </p:txBody>
      </p:sp>
      <p:sp>
        <p:nvSpPr>
          <p:cNvPr id="221" name="Content Placeholder 2"/>
          <p:cNvSpPr txBox="1"/>
          <p:nvPr>
            <p:ph type="body" idx="1"/>
          </p:nvPr>
        </p:nvSpPr>
        <p:spPr>
          <a:xfrm>
            <a:off x="457200" y="1600200"/>
            <a:ext cx="8229600" cy="4525963"/>
          </a:xfrm>
          <a:prstGeom prst="rect">
            <a:avLst/>
          </a:prstGeom>
        </p:spPr>
        <p:txBody>
          <a:bodyPr/>
          <a:lstStyle/>
          <a:p>
            <a:pPr marL="0" indent="0" defTabSz="850391">
              <a:lnSpc>
                <a:spcPct val="90000"/>
              </a:lnSpc>
              <a:spcBef>
                <a:spcPts val="600"/>
              </a:spcBef>
              <a:buSzTx/>
              <a:buNone/>
              <a:defRPr sz="2511">
                <a:solidFill>
                  <a:srgbClr val="FF0000"/>
                </a:solidFill>
              </a:defRPr>
            </a:pPr>
            <a:r>
              <a:t>I want to create a list of all the persons in the dataset of a certain Surname but only when it is their PRIMARY surname, not to include married, nick names, aliases, etc.</a:t>
            </a:r>
          </a:p>
          <a:p>
            <a:pPr marL="0" indent="0" defTabSz="850391">
              <a:lnSpc>
                <a:spcPct val="90000"/>
              </a:lnSpc>
              <a:spcBef>
                <a:spcPts val="600"/>
              </a:spcBef>
              <a:buSzTx/>
              <a:buNone/>
              <a:defRPr sz="2511"/>
            </a:pPr>
            <a:r>
              <a:t> </a:t>
            </a:r>
          </a:p>
          <a:p>
            <a:pPr marL="0" indent="0" defTabSz="850391">
              <a:lnSpc>
                <a:spcPct val="90000"/>
              </a:lnSpc>
              <a:spcBef>
                <a:spcPts val="600"/>
              </a:spcBef>
              <a:buSzTx/>
              <a:buNone/>
              <a:defRPr sz="2511"/>
            </a:pPr>
            <a:r>
              <a:t>Rather than just selecting the option "Surname" in the Field slot of the filter screen, scroll down the Field options list to Name Group..., select it and choose "Surname" in the Subfield.  This allows use of the "*" option at the left.  Click on the * box and finish the filter as desired.  I would normally use the following:</a:t>
            </a:r>
          </a:p>
          <a:p>
            <a:pPr marL="0" indent="0" defTabSz="850391">
              <a:lnSpc>
                <a:spcPct val="90000"/>
              </a:lnSpc>
              <a:spcBef>
                <a:spcPts val="600"/>
              </a:spcBef>
              <a:buSzTx/>
              <a:buNone/>
              <a:defRPr sz="2511"/>
            </a:pPr>
            <a:r>
              <a:t>     </a:t>
            </a:r>
            <a:r>
              <a:rPr sz="2139"/>
              <a:t>*  NAME GROUP...    Surname      = Equals      -------    END</a:t>
            </a:r>
          </a:p>
        </p:txBody>
      </p:sp>
      <p:sp>
        <p:nvSpPr>
          <p:cNvPr id="222" name="Up Arrow 3"/>
          <p:cNvSpPr/>
          <p:nvPr/>
        </p:nvSpPr>
        <p:spPr>
          <a:xfrm>
            <a:off x="454957" y="5948684"/>
            <a:ext cx="1080121" cy="72008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10800"/>
                </a:moveTo>
                <a:lnTo>
                  <a:pt x="10800" y="0"/>
                </a:lnTo>
                <a:lnTo>
                  <a:pt x="21600" y="10800"/>
                </a:lnTo>
                <a:lnTo>
                  <a:pt x="16200" y="10800"/>
                </a:lnTo>
                <a:lnTo>
                  <a:pt x="16200" y="21600"/>
                </a:lnTo>
                <a:lnTo>
                  <a:pt x="5400" y="21600"/>
                </a:lnTo>
                <a:lnTo>
                  <a:pt x="5400" y="10800"/>
                </a:lnTo>
                <a:close/>
              </a:path>
            </a:pathLst>
          </a:custGeom>
          <a:solidFill>
            <a:schemeClr val="accent1"/>
          </a:solidFill>
          <a:ln w="25400">
            <a:solidFill>
              <a:srgbClr val="3A5E8A"/>
            </a:solidFill>
          </a:ln>
        </p:spPr>
        <p:txBody>
          <a:bodyPr lIns="45719" rIns="45719" anchor="ctr"/>
          <a:lstStyle/>
          <a:p>
            <a:pPr algn="ctr">
              <a:defRPr>
                <a:solidFill>
                  <a:srgbClr val="FFFFFF"/>
                </a:solidFill>
              </a:defRPr>
            </a:pP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3" name="Title 1"/>
          <p:cNvSpPr txBox="1"/>
          <p:nvPr>
            <p:ph type="title"/>
          </p:nvPr>
        </p:nvSpPr>
        <p:spPr>
          <a:prstGeom prst="rect">
            <a:avLst/>
          </a:prstGeom>
        </p:spPr>
        <p:txBody>
          <a:bodyPr/>
          <a:lstStyle>
            <a:lvl1pPr algn="l"/>
          </a:lstStyle>
          <a:p>
            <a:pPr/>
            <a:r>
              <a:t>HRE newsletter, 15 August 2019 </a:t>
            </a:r>
          </a:p>
        </p:txBody>
      </p:sp>
      <p:sp>
        <p:nvSpPr>
          <p:cNvPr id="104" name="Content Placeholder 2"/>
          <p:cNvSpPr txBox="1"/>
          <p:nvPr>
            <p:ph type="body" idx="1"/>
          </p:nvPr>
        </p:nvSpPr>
        <p:spPr>
          <a:xfrm>
            <a:off x="457200" y="1600200"/>
            <a:ext cx="8229600" cy="4525963"/>
          </a:xfrm>
          <a:prstGeom prst="rect">
            <a:avLst/>
          </a:prstGeom>
        </p:spPr>
        <p:txBody>
          <a:bodyPr/>
          <a:lstStyle/>
          <a:p>
            <a:pPr>
              <a:lnSpc>
                <a:spcPct val="80000"/>
              </a:lnSpc>
              <a:spcBef>
                <a:spcPts val="400"/>
              </a:spcBef>
              <a:defRPr sz="2000"/>
            </a:pPr>
            <a:r>
              <a:t>Progress</a:t>
            </a:r>
          </a:p>
          <a:p>
            <a:pPr lvl="1" marL="742950" indent="-285750">
              <a:lnSpc>
                <a:spcPct val="80000"/>
              </a:lnSpc>
              <a:spcBef>
                <a:spcPts val="400"/>
              </a:spcBef>
              <a:defRPr sz="1700"/>
            </a:pPr>
            <a:r>
              <a:t>Progressing, but at a slower pace than we would like</a:t>
            </a:r>
          </a:p>
          <a:p>
            <a:pPr lvl="1" marL="742950" indent="-285750">
              <a:lnSpc>
                <a:spcPct val="80000"/>
              </a:lnSpc>
              <a:spcBef>
                <a:spcPts val="400"/>
              </a:spcBef>
              <a:defRPr sz="1700"/>
            </a:pPr>
            <a:r>
              <a:t>Recently we have refined a number of the database design aspects as we work on the implementation of HRE features.</a:t>
            </a:r>
          </a:p>
          <a:p>
            <a:pPr lvl="1" marL="742950" indent="-285750">
              <a:lnSpc>
                <a:spcPct val="80000"/>
              </a:lnSpc>
              <a:spcBef>
                <a:spcPts val="400"/>
              </a:spcBef>
              <a:defRPr sz="1700"/>
            </a:pPr>
            <a:r>
              <a:t>Java code is being built to manage the operations on the database through a well defined set of Java classes (API) such that the database engine is independent of the Java code.</a:t>
            </a:r>
          </a:p>
          <a:p>
            <a:pPr>
              <a:lnSpc>
                <a:spcPct val="80000"/>
              </a:lnSpc>
              <a:spcBef>
                <a:spcPts val="400"/>
              </a:spcBef>
              <a:defRPr sz="2000"/>
            </a:pPr>
            <a:r>
              <a:t>HRE Board Changes </a:t>
            </a:r>
          </a:p>
          <a:p>
            <a:pPr>
              <a:lnSpc>
                <a:spcPct val="80000"/>
              </a:lnSpc>
              <a:spcBef>
                <a:spcPts val="400"/>
              </a:spcBef>
              <a:defRPr sz="2000"/>
            </a:pPr>
            <a:r>
              <a:t>Next Objectives</a:t>
            </a:r>
          </a:p>
          <a:p>
            <a:pPr lvl="1" marL="742950" indent="-285750">
              <a:lnSpc>
                <a:spcPct val="80000"/>
              </a:lnSpc>
              <a:spcBef>
                <a:spcPts val="400"/>
              </a:spcBef>
              <a:defRPr sz="1700"/>
            </a:pPr>
            <a:r>
              <a:t>LOAD the settings for Name Styles and create the ability to enter Person and Location Names</a:t>
            </a:r>
          </a:p>
          <a:p>
            <a:pPr lvl="1" marL="742950" indent="-285750">
              <a:lnSpc>
                <a:spcPct val="80000"/>
              </a:lnSpc>
              <a:spcBef>
                <a:spcPts val="400"/>
              </a:spcBef>
              <a:defRPr sz="1700"/>
            </a:pPr>
            <a:r>
              <a:t>IMPORT Person and Location Names from a TMG project and be able to display/edit those names.</a:t>
            </a:r>
          </a:p>
          <a:p>
            <a:pPr>
              <a:lnSpc>
                <a:spcPct val="80000"/>
              </a:lnSpc>
              <a:spcBef>
                <a:spcPts val="400"/>
              </a:spcBef>
              <a:defRPr sz="2000"/>
            </a:pPr>
            <a:r>
              <a:t>Volunteers</a:t>
            </a:r>
          </a:p>
          <a:p>
            <a:pPr lvl="1" marL="742950" indent="-285750">
              <a:lnSpc>
                <a:spcPct val="80000"/>
              </a:lnSpc>
              <a:spcBef>
                <a:spcPts val="400"/>
              </a:spcBef>
              <a:defRPr sz="1700"/>
            </a:pPr>
            <a:r>
              <a:t>It is very difficult to find and keep suitably skilled volunteers. </a:t>
            </a:r>
            <a:r>
              <a:rPr u="sng">
                <a:solidFill>
                  <a:srgbClr val="0000FF"/>
                </a:solidFill>
                <a:uFill>
                  <a:solidFill>
                    <a:srgbClr val="0000FF"/>
                  </a:solidFill>
                </a:uFill>
                <a:hlinkClick r:id="rId2" invalidUrl="" action="" tgtFrame="" tooltip="" history="1" highlightClick="0" endSnd="0"/>
              </a:rPr>
              <a:t>PLEASE RESPOND</a:t>
            </a:r>
            <a:r>
              <a:t> if you have Java programming skills and time to help.</a:t>
            </a:r>
          </a:p>
        </p:txBody>
      </p:sp>
    </p:spTree>
  </p:cSld>
  <p:clrMapOvr>
    <a:masterClrMapping/>
  </p:clrMapOvr>
  <p:transition xmlns:p14="http://schemas.microsoft.com/office/powerpoint/2010/main" spd="med" advClick="1"/>
</p:sld>
</file>

<file path=ppt/slides/slide3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24" name="Title 1"/>
          <p:cNvSpPr txBox="1"/>
          <p:nvPr>
            <p:ph type="title"/>
          </p:nvPr>
        </p:nvSpPr>
        <p:spPr>
          <a:prstGeom prst="rect">
            <a:avLst/>
          </a:prstGeom>
        </p:spPr>
        <p:txBody>
          <a:bodyPr/>
          <a:lstStyle>
            <a:lvl1pPr defTabSz="804672">
              <a:defRPr sz="3432"/>
            </a:lvl1pPr>
          </a:lstStyle>
          <a:p>
            <a:pPr/>
            <a:r>
              <a:t>List of Persons showing only their PRIMARY SURNAME</a:t>
            </a:r>
          </a:p>
        </p:txBody>
      </p:sp>
      <p:pic>
        <p:nvPicPr>
          <p:cNvPr id="225" name="Content Placeholder 5" descr="Content Placeholder 5"/>
          <p:cNvPicPr>
            <a:picLocks noChangeAspect="1"/>
          </p:cNvPicPr>
          <p:nvPr/>
        </p:nvPicPr>
        <p:blipFill>
          <a:blip r:embed="rId2">
            <a:extLst/>
          </a:blip>
          <a:stretch>
            <a:fillRect/>
          </a:stretch>
        </p:blipFill>
        <p:spPr>
          <a:xfrm>
            <a:off x="540161" y="1916832"/>
            <a:ext cx="7992279" cy="3600401"/>
          </a:xfrm>
          <a:prstGeom prst="rect">
            <a:avLst/>
          </a:prstGeom>
          <a:ln w="12700">
            <a:miter lim="400000"/>
          </a:ln>
        </p:spPr>
      </p:pic>
    </p:spTree>
  </p:cSld>
  <p:clrMapOvr>
    <a:masterClrMapping/>
  </p:clrMapOvr>
  <p:transition xmlns:p14="http://schemas.microsoft.com/office/powerpoint/2010/main" spd="med" advClick="1"/>
</p:sld>
</file>

<file path=ppt/slides/slide3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27" name="Title 1"/>
          <p:cNvSpPr txBox="1"/>
          <p:nvPr>
            <p:ph type="title"/>
          </p:nvPr>
        </p:nvSpPr>
        <p:spPr>
          <a:prstGeom prst="rect">
            <a:avLst/>
          </a:prstGeom>
        </p:spPr>
        <p:txBody>
          <a:bodyPr/>
          <a:lstStyle>
            <a:lvl1pPr defTabSz="804672">
              <a:defRPr sz="3432"/>
            </a:lvl1pPr>
          </a:lstStyle>
          <a:p>
            <a:pPr/>
            <a:r>
              <a:t>List of Persons showing only their PRIMARY SURNAME</a:t>
            </a:r>
          </a:p>
        </p:txBody>
      </p:sp>
      <p:pic>
        <p:nvPicPr>
          <p:cNvPr id="228" name="Content Placeholder 3" descr="Content Placeholder 3"/>
          <p:cNvPicPr>
            <a:picLocks noChangeAspect="1"/>
          </p:cNvPicPr>
          <p:nvPr/>
        </p:nvPicPr>
        <p:blipFill>
          <a:blip r:embed="rId3">
            <a:extLst/>
          </a:blip>
          <a:stretch>
            <a:fillRect/>
          </a:stretch>
        </p:blipFill>
        <p:spPr>
          <a:xfrm>
            <a:off x="541527" y="2564903"/>
            <a:ext cx="8145274" cy="3168352"/>
          </a:xfrm>
          <a:prstGeom prst="rect">
            <a:avLst/>
          </a:prstGeom>
          <a:ln w="12700">
            <a:miter lim="400000"/>
          </a:ln>
        </p:spPr>
      </p:pic>
      <p:sp>
        <p:nvSpPr>
          <p:cNvPr id="229" name="Up Arrow 4"/>
          <p:cNvSpPr/>
          <p:nvPr/>
        </p:nvSpPr>
        <p:spPr>
          <a:xfrm>
            <a:off x="5292080" y="5265203"/>
            <a:ext cx="936105" cy="93610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10800"/>
                </a:moveTo>
                <a:lnTo>
                  <a:pt x="10800" y="0"/>
                </a:lnTo>
                <a:lnTo>
                  <a:pt x="21600" y="10800"/>
                </a:lnTo>
                <a:lnTo>
                  <a:pt x="16200" y="10800"/>
                </a:lnTo>
                <a:lnTo>
                  <a:pt x="16200" y="21600"/>
                </a:lnTo>
                <a:lnTo>
                  <a:pt x="5400" y="21600"/>
                </a:lnTo>
                <a:lnTo>
                  <a:pt x="5400" y="10800"/>
                </a:lnTo>
                <a:close/>
              </a:path>
            </a:pathLst>
          </a:custGeom>
          <a:solidFill>
            <a:schemeClr val="accent1"/>
          </a:solidFill>
          <a:ln w="25400">
            <a:solidFill>
              <a:srgbClr val="3A5E8A"/>
            </a:solidFill>
          </a:ln>
        </p:spPr>
        <p:txBody>
          <a:bodyPr lIns="45719" rIns="45719" anchor="ctr"/>
          <a:lstStyle/>
          <a:p>
            <a:pPr algn="ctr">
              <a:defRPr>
                <a:solidFill>
                  <a:srgbClr val="FFFFFF"/>
                </a:solidFill>
              </a:defRPr>
            </a:pPr>
          </a:p>
        </p:txBody>
      </p:sp>
    </p:spTree>
  </p:cSld>
  <p:clrMapOvr>
    <a:masterClrMapping/>
  </p:clrMapOvr>
  <p:transition xmlns:p14="http://schemas.microsoft.com/office/powerpoint/2010/main" spd="med" advClick="1"/>
</p:sld>
</file>

<file path=ppt/slides/slide3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33" name="Title 1"/>
          <p:cNvSpPr txBox="1"/>
          <p:nvPr>
            <p:ph type="title"/>
          </p:nvPr>
        </p:nvSpPr>
        <p:spPr>
          <a:prstGeom prst="rect">
            <a:avLst/>
          </a:prstGeom>
        </p:spPr>
        <p:txBody>
          <a:bodyPr/>
          <a:lstStyle>
            <a:lvl1pPr defTabSz="804672">
              <a:defRPr sz="3432"/>
            </a:lvl1pPr>
          </a:lstStyle>
          <a:p>
            <a:pPr/>
            <a:r>
              <a:t>List of Persons showing only their PRIMARY SURNAME</a:t>
            </a:r>
          </a:p>
        </p:txBody>
      </p:sp>
      <p:pic>
        <p:nvPicPr>
          <p:cNvPr id="234" name="Content Placeholder 5" descr="Content Placeholder 5"/>
          <p:cNvPicPr>
            <a:picLocks noChangeAspect="1"/>
          </p:cNvPicPr>
          <p:nvPr/>
        </p:nvPicPr>
        <p:blipFill>
          <a:blip r:embed="rId3">
            <a:extLst/>
          </a:blip>
          <a:stretch>
            <a:fillRect/>
          </a:stretch>
        </p:blipFill>
        <p:spPr>
          <a:xfrm>
            <a:off x="649222" y="2636913"/>
            <a:ext cx="8037579" cy="3240361"/>
          </a:xfrm>
          <a:prstGeom prst="rect">
            <a:avLst/>
          </a:prstGeom>
          <a:ln w="12700">
            <a:miter lim="400000"/>
          </a:ln>
        </p:spPr>
      </p:pic>
      <p:sp>
        <p:nvSpPr>
          <p:cNvPr id="235" name="Up Arrow 4"/>
          <p:cNvSpPr/>
          <p:nvPr/>
        </p:nvSpPr>
        <p:spPr>
          <a:xfrm>
            <a:off x="5868144" y="5085184"/>
            <a:ext cx="936105" cy="93610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10800"/>
                </a:moveTo>
                <a:lnTo>
                  <a:pt x="10800" y="0"/>
                </a:lnTo>
                <a:lnTo>
                  <a:pt x="21600" y="10800"/>
                </a:lnTo>
                <a:lnTo>
                  <a:pt x="16200" y="10800"/>
                </a:lnTo>
                <a:lnTo>
                  <a:pt x="16200" y="21600"/>
                </a:lnTo>
                <a:lnTo>
                  <a:pt x="5400" y="21600"/>
                </a:lnTo>
                <a:lnTo>
                  <a:pt x="5400" y="10800"/>
                </a:lnTo>
                <a:close/>
              </a:path>
            </a:pathLst>
          </a:custGeom>
          <a:solidFill>
            <a:schemeClr val="accent1"/>
          </a:solidFill>
          <a:ln w="25400">
            <a:solidFill>
              <a:srgbClr val="3A5E8A"/>
            </a:solidFill>
          </a:ln>
        </p:spPr>
        <p:txBody>
          <a:bodyPr lIns="45719" rIns="45719" anchor="ctr"/>
          <a:lstStyle/>
          <a:p>
            <a:pPr algn="ctr">
              <a:defRPr>
                <a:solidFill>
                  <a:srgbClr val="FFFFFF"/>
                </a:solidFill>
              </a:defRPr>
            </a:pPr>
          </a:p>
        </p:txBody>
      </p:sp>
      <p:sp>
        <p:nvSpPr>
          <p:cNvPr id="236" name="Oval 6"/>
          <p:cNvSpPr/>
          <p:nvPr/>
        </p:nvSpPr>
        <p:spPr>
          <a:xfrm>
            <a:off x="457200" y="2420888"/>
            <a:ext cx="2026568" cy="936105"/>
          </a:xfrm>
          <a:prstGeom prst="ellipse">
            <a:avLst/>
          </a:prstGeom>
          <a:ln w="57150">
            <a:solidFill>
              <a:srgbClr val="3A5E8A"/>
            </a:solidFill>
          </a:ln>
        </p:spPr>
        <p:txBody>
          <a:bodyPr lIns="45719" rIns="45719" anchor="ctr"/>
          <a:lstStyle/>
          <a:p>
            <a:pPr algn="ctr">
              <a:defRPr>
                <a:solidFill>
                  <a:srgbClr val="FFFFFF"/>
                </a:solidFill>
              </a:defRPr>
            </a:pPr>
          </a:p>
        </p:txBody>
      </p:sp>
    </p:spTree>
  </p:cSld>
  <p:clrMapOvr>
    <a:masterClrMapping/>
  </p:clrMapOvr>
  <p:transition xmlns:p14="http://schemas.microsoft.com/office/powerpoint/2010/main" spd="med" advClick="1"/>
</p:sld>
</file>

<file path=ppt/slides/slide3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40" name="Title 1"/>
          <p:cNvSpPr txBox="1"/>
          <p:nvPr>
            <p:ph type="title"/>
          </p:nvPr>
        </p:nvSpPr>
        <p:spPr>
          <a:prstGeom prst="rect">
            <a:avLst/>
          </a:prstGeom>
        </p:spPr>
        <p:txBody>
          <a:bodyPr/>
          <a:lstStyle/>
          <a:p>
            <a:pPr/>
            <a:r>
              <a:t>Filters</a:t>
            </a:r>
          </a:p>
        </p:txBody>
      </p:sp>
      <p:sp>
        <p:nvSpPr>
          <p:cNvPr id="241" name="Content Placeholder 2"/>
          <p:cNvSpPr txBox="1"/>
          <p:nvPr>
            <p:ph type="body" idx="1"/>
          </p:nvPr>
        </p:nvSpPr>
        <p:spPr>
          <a:xfrm>
            <a:off x="457200" y="1600200"/>
            <a:ext cx="8229600" cy="4997152"/>
          </a:xfrm>
          <a:prstGeom prst="rect">
            <a:avLst/>
          </a:prstGeom>
        </p:spPr>
        <p:txBody>
          <a:bodyPr/>
          <a:lstStyle/>
          <a:p>
            <a:pPr marL="0" indent="0" defTabSz="896111">
              <a:lnSpc>
                <a:spcPct val="80000"/>
              </a:lnSpc>
              <a:spcBef>
                <a:spcPts val="600"/>
              </a:spcBef>
              <a:buSzTx/>
              <a:buNone/>
              <a:defRPr sz="2842"/>
            </a:pPr>
            <a:r>
              <a:t>Lee Hoffman: As a follow-up to my earlier post about the filter options, I was looking at how many there were of each type and estimate there are over </a:t>
            </a:r>
            <a:r>
              <a:rPr b="1">
                <a:latin typeface="+mj-lt"/>
                <a:ea typeface="+mj-ea"/>
                <a:cs typeface="+mj-cs"/>
                <a:sym typeface="Helvetica"/>
              </a:rPr>
              <a:t>1500</a:t>
            </a:r>
            <a:r>
              <a:t> different filter options.  They range from </a:t>
            </a:r>
            <a:r>
              <a:rPr b="1">
                <a:latin typeface="+mj-lt"/>
                <a:ea typeface="+mj-ea"/>
                <a:cs typeface="+mj-cs"/>
                <a:sym typeface="Helvetica"/>
              </a:rPr>
              <a:t>11</a:t>
            </a:r>
            <a:r>
              <a:t> options for Tag Types to about </a:t>
            </a:r>
            <a:r>
              <a:rPr b="1">
                <a:latin typeface="+mj-lt"/>
                <a:ea typeface="+mj-ea"/>
                <a:cs typeface="+mj-cs"/>
                <a:sym typeface="Helvetica"/>
              </a:rPr>
              <a:t>300</a:t>
            </a:r>
            <a:r>
              <a:t> for Tasks.  I have not counted those for people although I suspect that would also be about 300.  As I noted earlier, some filter options are the same regardless of the type report (e.g., Surname, Sex, etc.).  Also, while some may have the same option name, the meaning is different.  For example, Abbreviation is used for Sources, Tag Types, and Repositories, and while the same idea, they each are different.</a:t>
            </a:r>
          </a:p>
        </p:txBody>
      </p:sp>
    </p:spTree>
  </p:cSld>
  <p:clrMapOvr>
    <a:masterClrMapping/>
  </p:clrMapOvr>
  <p:transition xmlns:p14="http://schemas.microsoft.com/office/powerpoint/2010/main" spd="med" advClick="1"/>
</p:sld>
</file>

<file path=ppt/slides/slide3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43" name="Title 1"/>
          <p:cNvSpPr txBox="1"/>
          <p:nvPr>
            <p:ph type="title"/>
          </p:nvPr>
        </p:nvSpPr>
        <p:spPr>
          <a:prstGeom prst="rect">
            <a:avLst/>
          </a:prstGeom>
        </p:spPr>
        <p:txBody>
          <a:bodyPr/>
          <a:lstStyle>
            <a:lvl1pPr defTabSz="804672">
              <a:defRPr sz="3432"/>
            </a:lvl1pPr>
          </a:lstStyle>
          <a:p>
            <a:pPr/>
            <a:r>
              <a:t>List of Persons showing only their PRIMARY SURNAME</a:t>
            </a:r>
          </a:p>
        </p:txBody>
      </p:sp>
      <p:sp>
        <p:nvSpPr>
          <p:cNvPr id="244" name="Content Placeholder 2"/>
          <p:cNvSpPr txBox="1"/>
          <p:nvPr>
            <p:ph type="body" idx="1"/>
          </p:nvPr>
        </p:nvSpPr>
        <p:spPr>
          <a:xfrm>
            <a:off x="457200" y="1600200"/>
            <a:ext cx="8229600" cy="4525963"/>
          </a:xfrm>
          <a:prstGeom prst="rect">
            <a:avLst/>
          </a:prstGeom>
        </p:spPr>
        <p:txBody>
          <a:bodyPr/>
          <a:lstStyle/>
          <a:p>
            <a:pPr marL="0" indent="0">
              <a:lnSpc>
                <a:spcPct val="80000"/>
              </a:lnSpc>
              <a:spcBef>
                <a:spcPts val="500"/>
              </a:spcBef>
              <a:buSzTx/>
              <a:buNone/>
              <a:defRPr sz="2200"/>
            </a:pPr>
            <a:r>
              <a:t>I want to create a list of all the persons in the dataset of a certain Surname but only when it is their PRIMARY surname, not to include married, nick names, aliases, etc.</a:t>
            </a:r>
          </a:p>
          <a:p>
            <a:pPr marL="0" indent="0">
              <a:lnSpc>
                <a:spcPct val="80000"/>
              </a:lnSpc>
              <a:spcBef>
                <a:spcPts val="500"/>
              </a:spcBef>
              <a:buSzTx/>
              <a:buNone/>
              <a:defRPr sz="2200"/>
            </a:pPr>
            <a:r>
              <a:t> </a:t>
            </a:r>
          </a:p>
          <a:p>
            <a:pPr marL="0" indent="0">
              <a:lnSpc>
                <a:spcPct val="80000"/>
              </a:lnSpc>
              <a:spcBef>
                <a:spcPts val="500"/>
              </a:spcBef>
              <a:buSzTx/>
              <a:buNone/>
              <a:defRPr sz="2200"/>
            </a:pPr>
            <a:r>
              <a:t>Rather than just selecting the option "Surname" in the Field slot of the filter screen, scroll down the Field options list to Name Group..., select it and choose "Surname" in the Subfield.  This allows use of the "*" option at the left.  Click on the * box and finish the filter as desired.  I would normally use the following:</a:t>
            </a:r>
          </a:p>
          <a:p>
            <a:pPr marL="0" indent="0">
              <a:lnSpc>
                <a:spcPct val="80000"/>
              </a:lnSpc>
              <a:spcBef>
                <a:spcPts val="500"/>
              </a:spcBef>
              <a:buSzTx/>
              <a:buNone/>
              <a:defRPr sz="2200"/>
            </a:pPr>
            <a:r>
              <a:t>     *  NAME GROUP...    Surname      = Equals      [?]    END</a:t>
            </a:r>
          </a:p>
          <a:p>
            <a:pPr marL="0" indent="0">
              <a:lnSpc>
                <a:spcPct val="80000"/>
              </a:lnSpc>
              <a:spcBef>
                <a:spcPts val="500"/>
              </a:spcBef>
              <a:buSzTx/>
              <a:buNone/>
              <a:defRPr sz="2200"/>
            </a:pPr>
            <a:r>
              <a:t>This allows me to run the same report for a different surname each time as the "[?]" tells TMG to ask for the search Value when the report is generated.</a:t>
            </a:r>
          </a:p>
        </p:txBody>
      </p:sp>
    </p:spTree>
  </p:cSld>
  <p:clrMapOvr>
    <a:masterClrMapping/>
  </p:clrMapOvr>
  <p:transition xmlns:p14="http://schemas.microsoft.com/office/powerpoint/2010/main" spd="med" advClick="1"/>
</p:sld>
</file>

<file path=ppt/slides/slide3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46" name="Title 1"/>
          <p:cNvSpPr txBox="1"/>
          <p:nvPr>
            <p:ph type="title"/>
          </p:nvPr>
        </p:nvSpPr>
        <p:spPr>
          <a:prstGeom prst="rect">
            <a:avLst/>
          </a:prstGeom>
        </p:spPr>
        <p:txBody>
          <a:bodyPr/>
          <a:lstStyle/>
          <a:p>
            <a:pPr defTabSz="713231">
              <a:defRPr b="1" sz="3432">
                <a:latin typeface="+mj-lt"/>
                <a:ea typeface="+mj-ea"/>
                <a:cs typeface="+mj-cs"/>
                <a:sym typeface="Helvetica"/>
              </a:defRPr>
            </a:pPr>
            <a:r>
              <a:t>Ottawa Branch</a:t>
            </a:r>
            <a:br/>
            <a:r>
              <a:t>Upcoming Presentations</a:t>
            </a:r>
          </a:p>
        </p:txBody>
      </p:sp>
      <p:sp>
        <p:nvSpPr>
          <p:cNvPr id="247" name="Content Placeholder 2"/>
          <p:cNvSpPr txBox="1"/>
          <p:nvPr>
            <p:ph type="body" idx="1"/>
          </p:nvPr>
        </p:nvSpPr>
        <p:spPr>
          <a:xfrm>
            <a:off x="508001" y="2078850"/>
            <a:ext cx="7952431" cy="4374487"/>
          </a:xfrm>
          <a:prstGeom prst="rect">
            <a:avLst/>
          </a:prstGeom>
        </p:spPr>
        <p:txBody>
          <a:bodyPr lIns="19288" tIns="19288" rIns="19288" bIns="19288"/>
          <a:lstStyle/>
          <a:p>
            <a:pPr algn="ctr">
              <a:spcBef>
                <a:spcPts val="600"/>
              </a:spcBef>
              <a:buSzTx/>
              <a:buNone/>
              <a:defRPr b="1" sz="2600">
                <a:solidFill>
                  <a:srgbClr val="FF0000"/>
                </a:solidFill>
                <a:latin typeface="+mj-lt"/>
                <a:ea typeface="+mj-ea"/>
                <a:cs typeface="+mj-cs"/>
                <a:sym typeface="Helvetica"/>
              </a:defRPr>
            </a:pPr>
            <a:r>
              <a:t>Saturday 14 Sep</a:t>
            </a:r>
          </a:p>
          <a:p>
            <a:pPr marL="0" indent="0" algn="ctr">
              <a:spcBef>
                <a:spcPts val="600"/>
              </a:spcBef>
              <a:buSzTx/>
              <a:buNone/>
              <a:defRPr sz="2600"/>
            </a:pPr>
            <a:r>
              <a:t>Quebec Notarial Records – An Underused Resource </a:t>
            </a:r>
          </a:p>
          <a:p>
            <a:pPr marL="0" indent="0" algn="ctr">
              <a:spcBef>
                <a:spcPts val="600"/>
              </a:spcBef>
              <a:buSzTx/>
              <a:buNone/>
              <a:defRPr sz="2600"/>
            </a:pPr>
            <a:r>
              <a:t>Gloria Tubman &amp; Brian Glenn</a:t>
            </a:r>
          </a:p>
          <a:p>
            <a:pPr marL="0" indent="0" algn="ctr">
              <a:spcBef>
                <a:spcPts val="600"/>
              </a:spcBef>
              <a:buSzTx/>
              <a:buNone/>
              <a:defRPr sz="2600"/>
            </a:pPr>
            <a:r>
              <a:t>1:00pm at City of Ottawa Archives</a:t>
            </a:r>
          </a:p>
          <a:p>
            <a:pPr algn="ctr">
              <a:buSzTx/>
              <a:buNone/>
              <a:defRPr sz="2600"/>
            </a:pPr>
          </a:p>
          <a:p>
            <a:pPr algn="ctr">
              <a:spcBef>
                <a:spcPts val="600"/>
              </a:spcBef>
              <a:buSzTx/>
              <a:buNone/>
              <a:defRPr b="1" sz="2600">
                <a:solidFill>
                  <a:srgbClr val="FF0000"/>
                </a:solidFill>
                <a:latin typeface="+mj-lt"/>
                <a:ea typeface="+mj-ea"/>
                <a:cs typeface="+mj-cs"/>
                <a:sym typeface="Helvetica"/>
              </a:defRPr>
            </a:pPr>
            <a:r>
              <a:t>Saturday 26 Oct</a:t>
            </a:r>
          </a:p>
          <a:p>
            <a:pPr marL="0" indent="0" algn="ctr">
              <a:spcBef>
                <a:spcPts val="600"/>
              </a:spcBef>
              <a:buSzTx/>
              <a:buNone/>
              <a:defRPr sz="2600"/>
            </a:pPr>
            <a:r>
              <a:t>Ancestors Intersecting History</a:t>
            </a:r>
          </a:p>
          <a:p>
            <a:pPr marL="0" indent="0" algn="ctr">
              <a:spcBef>
                <a:spcPts val="600"/>
              </a:spcBef>
              <a:buSzTx/>
              <a:buNone/>
              <a:defRPr sz="2600"/>
            </a:pPr>
            <a:r>
              <a:t>Gloria Tubman</a:t>
            </a:r>
          </a:p>
          <a:p>
            <a:pPr marL="0" indent="0" algn="ctr">
              <a:spcBef>
                <a:spcPts val="600"/>
              </a:spcBef>
              <a:buSzTx/>
              <a:buNone/>
              <a:defRPr sz="2600"/>
            </a:pPr>
            <a:r>
              <a:t>1:00pm at City of Ottawa Archives</a:t>
            </a:r>
          </a:p>
        </p:txBody>
      </p:sp>
    </p:spTree>
  </p:cSld>
  <p:clrMapOvr>
    <a:masterClrMapping/>
  </p:clrMapOvr>
  <p:transition xmlns:p14="http://schemas.microsoft.com/office/powerpoint/2010/main" spd="med" advClick="1"/>
</p:sld>
</file>

<file path=ppt/slides/slide3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49" name="Title 1"/>
          <p:cNvSpPr txBox="1"/>
          <p:nvPr>
            <p:ph type="title"/>
          </p:nvPr>
        </p:nvSpPr>
        <p:spPr>
          <a:xfrm>
            <a:off x="899591" y="490710"/>
            <a:ext cx="4662713" cy="1393664"/>
          </a:xfrm>
          <a:prstGeom prst="rect">
            <a:avLst/>
          </a:prstGeom>
        </p:spPr>
        <p:txBody>
          <a:bodyPr/>
          <a:lstStyle>
            <a:lvl1pPr>
              <a:defRPr sz="3900"/>
            </a:lvl1pPr>
          </a:lstStyle>
          <a:p>
            <a:pPr/>
            <a:r>
              <a:t>Genealogy Lunch Bunch</a:t>
            </a:r>
          </a:p>
        </p:txBody>
      </p:sp>
      <p:sp>
        <p:nvSpPr>
          <p:cNvPr id="250" name="Content Placeholder 2"/>
          <p:cNvSpPr txBox="1"/>
          <p:nvPr>
            <p:ph type="body" idx="1"/>
          </p:nvPr>
        </p:nvSpPr>
        <p:spPr>
          <a:xfrm>
            <a:off x="899591" y="2204864"/>
            <a:ext cx="7344817" cy="4320480"/>
          </a:xfrm>
          <a:prstGeom prst="rect">
            <a:avLst/>
          </a:prstGeom>
        </p:spPr>
        <p:txBody>
          <a:bodyPr/>
          <a:lstStyle/>
          <a:p>
            <a:pPr marL="0" indent="0" algn="ctr">
              <a:spcBef>
                <a:spcPts val="900"/>
              </a:spcBef>
              <a:buSzTx/>
              <a:buNone/>
              <a:defRPr sz="2000"/>
            </a:pPr>
            <a:r>
              <a:t>You are invited to bring a “brown bag” lunch to eat while we hold a presentation or a research workshop. Coffee and tea will be available throughout the sessions.</a:t>
            </a:r>
            <a:endParaRPr b="1">
              <a:latin typeface="+mj-lt"/>
              <a:ea typeface="+mj-ea"/>
              <a:cs typeface="+mj-cs"/>
              <a:sym typeface="Helvetica"/>
            </a:endParaRPr>
          </a:p>
          <a:p>
            <a:pPr marL="0" indent="0" algn="ctr">
              <a:spcBef>
                <a:spcPts val="900"/>
              </a:spcBef>
              <a:buSzTx/>
              <a:buNone/>
              <a:defRPr b="1" sz="2000">
                <a:latin typeface="+mj-lt"/>
                <a:ea typeface="+mj-ea"/>
                <a:cs typeface="+mj-cs"/>
                <a:sym typeface="Helvetica"/>
              </a:defRPr>
            </a:pPr>
            <a:r>
              <a:t>Next</a:t>
            </a:r>
            <a:r>
              <a:rPr b="0">
                <a:latin typeface="+mn-lt"/>
                <a:ea typeface="+mn-ea"/>
                <a:cs typeface="+mn-cs"/>
                <a:sym typeface="Calibri"/>
              </a:rPr>
              <a:t>: </a:t>
            </a:r>
            <a:r>
              <a:rPr b="0">
                <a:latin typeface="+mn-lt"/>
                <a:ea typeface="+mn-ea"/>
                <a:cs typeface="+mn-cs"/>
                <a:sym typeface="Calibri"/>
              </a:rPr>
              <a:t>14 Sep: Heather Oakley will talk about some of the FREE ways to upgrade your knowledge about genealogy and the various aspects of research. </a:t>
            </a:r>
          </a:p>
          <a:p>
            <a:pPr marL="0" indent="0" algn="ctr">
              <a:spcBef>
                <a:spcPts val="900"/>
              </a:spcBef>
              <a:buSzTx/>
              <a:buNone/>
              <a:defRPr sz="2000"/>
            </a:pPr>
            <a:r>
              <a:t>If you are new to family history research or need a refresher, come out and join us! Sessions are free and open to all. Our normal monthly presentation social time will start at 1:00pm with the regular cookies</a:t>
            </a:r>
            <a:r>
              <a:rPr sz="1800"/>
              <a:t>. </a:t>
            </a:r>
            <a:endParaRPr sz="1800"/>
          </a:p>
          <a:p>
            <a:pPr marL="0" indent="0" algn="ctr">
              <a:spcBef>
                <a:spcPts val="900"/>
              </a:spcBef>
              <a:buSzTx/>
              <a:buNone/>
              <a:defRPr b="1" sz="1800">
                <a:latin typeface="+mj-lt"/>
                <a:ea typeface="+mj-ea"/>
                <a:cs typeface="+mj-cs"/>
                <a:sym typeface="Helvetica"/>
              </a:defRPr>
            </a:pPr>
            <a:r>
              <a:t>Following session</a:t>
            </a:r>
            <a:r>
              <a:rPr b="0">
                <a:latin typeface="+mn-lt"/>
                <a:ea typeface="+mn-ea"/>
                <a:cs typeface="+mn-cs"/>
                <a:sym typeface="Calibri"/>
              </a:rPr>
              <a:t>: 26 Oct: Ottawa Branch Library Update</a:t>
            </a:r>
          </a:p>
          <a:p>
            <a:pPr marL="0" indent="0" algn="ctr">
              <a:spcBef>
                <a:spcPts val="900"/>
              </a:spcBef>
              <a:buSzTx/>
              <a:buNone/>
              <a:defRPr sz="1800"/>
            </a:pPr>
            <a:r>
              <a:t>For more topics, check our website at </a:t>
            </a:r>
            <a:r>
              <a:rPr u="sng">
                <a:solidFill>
                  <a:srgbClr val="0000FF"/>
                </a:solidFill>
                <a:uFill>
                  <a:solidFill>
                    <a:srgbClr val="0000FF"/>
                  </a:solidFill>
                </a:uFill>
                <a:hlinkClick r:id="rId2" invalidUrl="" action="" tgtFrame="" tooltip="" history="1" highlightClick="0" endSnd="0"/>
              </a:rPr>
              <a:t>http://ogsottawa.on.ca/</a:t>
            </a:r>
            <a:r>
              <a:t>.</a:t>
            </a:r>
          </a:p>
        </p:txBody>
      </p:sp>
      <p:pic>
        <p:nvPicPr>
          <p:cNvPr id="251" name="Picture 3" descr="Picture 3"/>
          <p:cNvPicPr>
            <a:picLocks noChangeAspect="1"/>
          </p:cNvPicPr>
          <p:nvPr/>
        </p:nvPicPr>
        <p:blipFill>
          <a:blip r:embed="rId3">
            <a:extLst/>
          </a:blip>
          <a:stretch>
            <a:fillRect/>
          </a:stretch>
        </p:blipFill>
        <p:spPr>
          <a:xfrm>
            <a:off x="5268317" y="494007"/>
            <a:ext cx="2379540" cy="1390367"/>
          </a:xfrm>
          <a:prstGeom prst="rect">
            <a:avLst/>
          </a:prstGeom>
          <a:ln w="12700">
            <a:miter lim="400000"/>
          </a:ln>
        </p:spPr>
      </p:pic>
    </p:spTree>
  </p:cSld>
  <p:clrMapOvr>
    <a:masterClrMapping/>
  </p:clrMapOvr>
  <p:transition xmlns:p14="http://schemas.microsoft.com/office/powerpoint/2010/main" spd="med" advClick="1"/>
</p:sld>
</file>

<file path=ppt/slides/slide3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53" name="Rectangle 3"/>
          <p:cNvSpPr txBox="1"/>
          <p:nvPr/>
        </p:nvSpPr>
        <p:spPr>
          <a:xfrm>
            <a:off x="502919" y="1675695"/>
            <a:ext cx="8138162" cy="42189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marL="192880" indent="-385761" algn="ctr">
              <a:defRPr sz="2400"/>
            </a:pPr>
            <a:r>
              <a:t>Drop in to get some help on your family tree, share research strategies, &amp; discover what resources are available for your research. Experienced researchers from Ottawa Branch will be here to answer questions &amp; help you get the most from several resources. Bring your laptop, or tablet! Sessions are free and open to all. </a:t>
            </a:r>
          </a:p>
          <a:p>
            <a:pPr marL="192880" indent="-385761">
              <a:defRPr b="1">
                <a:solidFill>
                  <a:srgbClr val="464547"/>
                </a:solidFill>
                <a:latin typeface="+mj-lt"/>
                <a:ea typeface="+mj-ea"/>
                <a:cs typeface="+mj-cs"/>
                <a:sym typeface="Helvetica"/>
              </a:defRPr>
            </a:pPr>
          </a:p>
          <a:p>
            <a:pPr marL="192880" indent="-385761">
              <a:defRPr b="1">
                <a:solidFill>
                  <a:srgbClr val="464547"/>
                </a:solidFill>
                <a:latin typeface="+mj-lt"/>
                <a:ea typeface="+mj-ea"/>
                <a:cs typeface="+mj-cs"/>
                <a:sym typeface="Helvetica"/>
              </a:defRPr>
            </a:pPr>
            <a:r>
              <a:t>Ottawa Public Library Genealogy Drop-In</a:t>
            </a:r>
            <a:r>
              <a:rPr b="0">
                <a:latin typeface="+mn-lt"/>
                <a:ea typeface="+mn-ea"/>
                <a:cs typeface="+mn-cs"/>
                <a:sym typeface="Calibri"/>
              </a:rPr>
              <a:t>: </a:t>
            </a:r>
            <a:endParaRPr b="0">
              <a:latin typeface="+mn-lt"/>
              <a:ea typeface="+mn-ea"/>
              <a:cs typeface="+mn-cs"/>
              <a:sym typeface="Calibri"/>
            </a:endParaRPr>
          </a:p>
          <a:p>
            <a:pPr marL="192880" indent="-385761">
              <a:defRPr>
                <a:solidFill>
                  <a:srgbClr val="464547"/>
                </a:solidFill>
              </a:defRPr>
            </a:pPr>
            <a:r>
              <a:t>	- Tuesday  17 Sep at 2:00pm, Nepean Centrepointe</a:t>
            </a:r>
          </a:p>
          <a:p>
            <a:pPr marL="192880" indent="-385761">
              <a:defRPr b="1">
                <a:solidFill>
                  <a:srgbClr val="464547"/>
                </a:solidFill>
                <a:latin typeface="+mj-lt"/>
                <a:ea typeface="+mj-ea"/>
                <a:cs typeface="+mj-cs"/>
                <a:sym typeface="Helvetica"/>
              </a:defRPr>
            </a:pPr>
            <a:r>
              <a:t>	</a:t>
            </a:r>
            <a:r>
              <a:rPr b="0">
                <a:latin typeface="+mn-lt"/>
                <a:ea typeface="+mn-ea"/>
                <a:cs typeface="+mn-cs"/>
                <a:sym typeface="Calibri"/>
              </a:rPr>
              <a:t>-</a:t>
            </a:r>
            <a:r>
              <a:t> </a:t>
            </a:r>
            <a:r>
              <a:rPr b="0">
                <a:latin typeface="+mn-lt"/>
                <a:ea typeface="+mn-ea"/>
                <a:cs typeface="+mn-cs"/>
                <a:sym typeface="Calibri"/>
              </a:rPr>
              <a:t>Tuesday  01 Oct at 2:00pm, Nepean Centrepointe</a:t>
            </a:r>
            <a:endParaRPr b="0">
              <a:latin typeface="+mn-lt"/>
              <a:ea typeface="+mn-ea"/>
              <a:cs typeface="+mn-cs"/>
              <a:sym typeface="Calibri"/>
            </a:endParaRPr>
          </a:p>
          <a:p>
            <a:pPr lvl="1" marL="192881" indent="71437">
              <a:defRPr>
                <a:solidFill>
                  <a:srgbClr val="464547"/>
                </a:solidFill>
              </a:defRPr>
            </a:pPr>
            <a:r>
              <a:t>		- Tuesday  15 Oct at 2:00pm, Nepean Centrepointe</a:t>
            </a:r>
          </a:p>
          <a:p>
            <a:pPr marL="192880" indent="-385761">
              <a:defRPr>
                <a:solidFill>
                  <a:srgbClr val="464547"/>
                </a:solidFill>
              </a:defRPr>
            </a:pPr>
            <a:r>
              <a:t>	- Tuesday  29 Oct at 2:00pm, Nepean Centrepointe</a:t>
            </a:r>
          </a:p>
        </p:txBody>
      </p:sp>
      <p:sp>
        <p:nvSpPr>
          <p:cNvPr id="254" name="Title 1"/>
          <p:cNvSpPr txBox="1"/>
          <p:nvPr>
            <p:ph type="title"/>
          </p:nvPr>
        </p:nvSpPr>
        <p:spPr>
          <a:xfrm>
            <a:off x="1143000" y="548679"/>
            <a:ext cx="6858000" cy="1372271"/>
          </a:xfrm>
          <a:prstGeom prst="rect">
            <a:avLst/>
          </a:prstGeom>
        </p:spPr>
        <p:txBody>
          <a:bodyPr/>
          <a:lstStyle/>
          <a:p>
            <a:pPr>
              <a:defRPr sz="1200"/>
            </a:pPr>
            <a:br/>
            <a:br/>
          </a:p>
        </p:txBody>
      </p:sp>
      <p:sp>
        <p:nvSpPr>
          <p:cNvPr id="255" name="Title 1"/>
          <p:cNvSpPr txBox="1"/>
          <p:nvPr/>
        </p:nvSpPr>
        <p:spPr>
          <a:xfrm>
            <a:off x="502919" y="274638"/>
            <a:ext cx="8138162" cy="1143001"/>
          </a:xfrm>
          <a:prstGeom prst="rect">
            <a:avLst/>
          </a:prstGeom>
          <a:ln w="12700">
            <a:miter lim="400000"/>
          </a:ln>
          <a:extLst>
            <a:ext uri="{C572A759-6A51-4108-AA02-DFA0A04FC94B}">
              <ma14:wrappingTextBoxFlag xmlns:ma14="http://schemas.microsoft.com/office/mac/drawingml/2011/main" val="1"/>
            </a:ext>
          </a:extLst>
        </p:spPr>
        <p:txBody>
          <a:bodyPr lIns="45719" rIns="45719" anchor="ctr">
            <a:normAutofit fontScale="100000" lnSpcReduction="0"/>
          </a:bodyPr>
          <a:lstStyle>
            <a:lvl1pPr algn="ctr">
              <a:defRPr sz="4400">
                <a:solidFill>
                  <a:srgbClr val="464547"/>
                </a:solidFill>
              </a:defRPr>
            </a:lvl1pPr>
          </a:lstStyle>
          <a:p>
            <a:pPr/>
            <a:r>
              <a:t>Genealogy Drop-In</a:t>
            </a:r>
          </a:p>
        </p:txBody>
      </p:sp>
    </p:spTree>
  </p:cSld>
  <p:clrMapOvr>
    <a:masterClrMapping/>
  </p:clrMapOvr>
  <p:transition xmlns:p14="http://schemas.microsoft.com/office/powerpoint/2010/main" spd="med" advClick="1"/>
</p:sld>
</file>

<file path=ppt/slides/slide3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57" name="Title 1"/>
          <p:cNvSpPr txBox="1"/>
          <p:nvPr>
            <p:ph type="title"/>
          </p:nvPr>
        </p:nvSpPr>
        <p:spPr>
          <a:xfrm>
            <a:off x="0" y="274637"/>
            <a:ext cx="9144000" cy="2866332"/>
          </a:xfrm>
          <a:prstGeom prst="rect">
            <a:avLst/>
          </a:prstGeom>
        </p:spPr>
        <p:txBody>
          <a:bodyPr/>
          <a:lstStyle/>
          <a:p>
            <a:pPr>
              <a:defRPr b="1" sz="5400">
                <a:latin typeface="+mj-lt"/>
                <a:ea typeface="+mj-ea"/>
                <a:cs typeface="+mj-cs"/>
                <a:sym typeface="Helvetica"/>
              </a:defRPr>
            </a:pPr>
            <a:r>
              <a:t>GENE-O-RAMA 2020</a:t>
            </a:r>
            <a:br/>
            <a:r>
              <a:rPr sz="2000"/>
              <a:t>presented by Ottawa Branch OGS</a:t>
            </a:r>
            <a:br>
              <a:rPr sz="2000"/>
            </a:br>
            <a:r>
              <a:rPr sz="3200"/>
              <a:t>April 3-4, 2020</a:t>
            </a:r>
            <a:br>
              <a:rPr sz="3200"/>
            </a:br>
            <a:r>
              <a:rPr sz="3200"/>
              <a:t>Confederation Education Centre</a:t>
            </a:r>
            <a:br>
              <a:rPr sz="3200"/>
            </a:br>
            <a:r>
              <a:rPr sz="3200"/>
              <a:t>1645 Woodroffe Avenue, Ottawa</a:t>
            </a:r>
          </a:p>
        </p:txBody>
      </p:sp>
      <p:sp>
        <p:nvSpPr>
          <p:cNvPr id="258" name="Content Placeholder 2"/>
          <p:cNvSpPr txBox="1"/>
          <p:nvPr>
            <p:ph type="body" sz="quarter" idx="1"/>
          </p:nvPr>
        </p:nvSpPr>
        <p:spPr>
          <a:xfrm>
            <a:off x="1593911" y="5931277"/>
            <a:ext cx="6172201" cy="756085"/>
          </a:xfrm>
          <a:prstGeom prst="rect">
            <a:avLst/>
          </a:prstGeom>
        </p:spPr>
        <p:txBody>
          <a:bodyPr/>
          <a:lstStyle>
            <a:lvl1pPr marL="0" indent="0" algn="ctr">
              <a:spcBef>
                <a:spcPts val="900"/>
              </a:spcBef>
              <a:buSzTx/>
              <a:buNone/>
              <a:defRPr b="1" sz="4000">
                <a:solidFill>
                  <a:srgbClr val="FF0000"/>
                </a:solidFill>
                <a:latin typeface="+mj-lt"/>
                <a:ea typeface="+mj-ea"/>
                <a:cs typeface="+mj-cs"/>
                <a:sym typeface="Helvetica"/>
              </a:defRPr>
            </a:lvl1pPr>
          </a:lstStyle>
          <a:p>
            <a:pPr/>
            <a:r>
              <a:t>Volunteers Needed</a:t>
            </a:r>
          </a:p>
        </p:txBody>
      </p:sp>
      <p:pic>
        <p:nvPicPr>
          <p:cNvPr id="259" name="Picture 3" descr="Picture 3"/>
          <p:cNvPicPr>
            <a:picLocks noChangeAspect="1"/>
          </p:cNvPicPr>
          <p:nvPr/>
        </p:nvPicPr>
        <p:blipFill>
          <a:blip r:embed="rId2">
            <a:extLst/>
          </a:blip>
          <a:stretch>
            <a:fillRect/>
          </a:stretch>
        </p:blipFill>
        <p:spPr>
          <a:xfrm>
            <a:off x="1575832" y="3284983"/>
            <a:ext cx="5992337" cy="2646294"/>
          </a:xfrm>
          <a:prstGeom prst="rect">
            <a:avLst/>
          </a:prstGeom>
          <a:ln w="12700">
            <a:miter lim="400000"/>
          </a:ln>
        </p:spPr>
      </p:pic>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cond evt="onBegin">
                          <p:tn val="2"/>
                        </p:cond>
                      </p:stCondLst>
                      <p:childTnLst>
                        <p:par>
                          <p:cTn id="4" fill="hold">
                            <p:stCondLst>
                              <p:cond delay="0"/>
                            </p:stCondLst>
                            <p:childTnLst>
                              <p:par>
                                <p:cTn id="5" presetClass="emph" nodeType="afterEffect" presetSubtype="0" presetID="26" grpId="1" fill="hold">
                                  <p:stCondLst>
                                    <p:cond delay="500"/>
                                  </p:stCondLst>
                                  <p:childTnLst>
                                    <p:animEffect filter="fade" transition="out">
                                      <p:cBhvr>
                                        <p:cTn id="6" dur="500" fill="hold" tmFilter="0, 0; .2, .5; .8, .5; 1, 0"/>
                                        <p:tgtEl>
                                          <p:spTgt spid="258"/>
                                        </p:tgtEl>
                                      </p:cBhvr>
                                    </p:animEffect>
                                    <p:animScale>
                                      <p:cBhvr>
                                        <p:cTn id="7" dur="250" fill="hold" autoRev="1"/>
                                        <p:tgtEl>
                                          <p:spTgt spid="258"/>
                                        </p:tgtEl>
                                      </p:cBhvr>
                                      <p:by x="105000" y="105000"/>
                                    </p:animScale>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258" grpId="1"/>
    </p:bldLst>
  </p:timing>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6" name="Title 1"/>
          <p:cNvSpPr txBox="1"/>
          <p:nvPr>
            <p:ph type="title"/>
          </p:nvPr>
        </p:nvSpPr>
        <p:spPr>
          <a:xfrm>
            <a:off x="457200" y="274638"/>
            <a:ext cx="8229600" cy="994122"/>
          </a:xfrm>
          <a:prstGeom prst="rect">
            <a:avLst/>
          </a:prstGeom>
        </p:spPr>
        <p:txBody>
          <a:bodyPr/>
          <a:lstStyle/>
          <a:p>
            <a:pPr/>
            <a:r>
              <a:t>Social Media Update</a:t>
            </a:r>
          </a:p>
        </p:txBody>
      </p:sp>
      <p:sp>
        <p:nvSpPr>
          <p:cNvPr id="107" name="Content Placeholder 2"/>
          <p:cNvSpPr txBox="1"/>
          <p:nvPr>
            <p:ph type="body" idx="1"/>
          </p:nvPr>
        </p:nvSpPr>
        <p:spPr>
          <a:xfrm>
            <a:off x="457200" y="1628799"/>
            <a:ext cx="8229600" cy="4824538"/>
          </a:xfrm>
          <a:prstGeom prst="rect">
            <a:avLst/>
          </a:prstGeom>
        </p:spPr>
        <p:txBody>
          <a:bodyPr/>
          <a:lstStyle/>
          <a:p>
            <a:pPr marL="0" indent="0" defTabSz="905255">
              <a:lnSpc>
                <a:spcPct val="80000"/>
              </a:lnSpc>
              <a:spcBef>
                <a:spcPts val="400"/>
              </a:spcBef>
              <a:buSzTx/>
              <a:buNone/>
              <a:defRPr b="1" sz="1881">
                <a:latin typeface="+mj-lt"/>
                <a:ea typeface="+mj-ea"/>
                <a:cs typeface="+mj-cs"/>
                <a:sym typeface="Helvetica"/>
              </a:defRPr>
            </a:pPr>
            <a:r>
              <a:t>TMG-REFUGEES:</a:t>
            </a:r>
            <a:endParaRPr sz="2772"/>
          </a:p>
          <a:p>
            <a:pPr marL="0" indent="0" defTabSz="905255">
              <a:lnSpc>
                <a:spcPct val="80000"/>
              </a:lnSpc>
              <a:spcBef>
                <a:spcPts val="400"/>
              </a:spcBef>
              <a:buSzTx/>
              <a:buNone/>
              <a:defRPr sz="1979"/>
            </a:pPr>
            <a:r>
              <a:rPr u="sng">
                <a:solidFill>
                  <a:srgbClr val="0000FF"/>
                </a:solidFill>
                <a:uFill>
                  <a:solidFill>
                    <a:srgbClr val="0000FF"/>
                  </a:solidFill>
                </a:uFill>
                <a:hlinkClick r:id="rId3" invalidUrl="" action="" tgtFrame="" tooltip="" history="1" highlightClick="0" endSnd="0"/>
              </a:rPr>
              <a:t>https</a:t>
            </a:r>
            <a:r>
              <a:rPr u="sng">
                <a:solidFill>
                  <a:srgbClr val="0000FF"/>
                </a:solidFill>
                <a:uFill>
                  <a:solidFill>
                    <a:srgbClr val="0000FF"/>
                  </a:solidFill>
                </a:uFill>
                <a:hlinkClick r:id="rId3" invalidUrl="" action="" tgtFrame="" tooltip="" history="1" highlightClick="0" endSnd="0"/>
              </a:rPr>
              <a:t>://lists.rootsweb.ancestry.com/hyperkitty/list/tmg-refugees@rootsweb.com</a:t>
            </a:r>
            <a:r>
              <a:t>/</a:t>
            </a:r>
            <a:endParaRPr sz="2178"/>
          </a:p>
          <a:p>
            <a:pPr marL="0" indent="0" defTabSz="905255">
              <a:lnSpc>
                <a:spcPct val="80000"/>
              </a:lnSpc>
              <a:spcBef>
                <a:spcPts val="400"/>
              </a:spcBef>
              <a:buSzTx/>
              <a:buNone/>
              <a:defRPr sz="1881"/>
            </a:pPr>
            <a:r>
              <a:t>Website: </a:t>
            </a:r>
            <a:r>
              <a:rPr u="sng">
                <a:solidFill>
                  <a:srgbClr val="0000FF"/>
                </a:solidFill>
                <a:uFill>
                  <a:solidFill>
                    <a:srgbClr val="0000FF"/>
                  </a:solidFill>
                </a:uFill>
                <a:hlinkClick r:id="rId4" invalidUrl="" action="" tgtFrame="" tooltip="" history="1" highlightClick="0" endSnd="0"/>
              </a:rPr>
              <a:t>https://sites.google.com/site/tmgrefugees</a:t>
            </a:r>
            <a:endParaRPr sz="2772"/>
          </a:p>
          <a:p>
            <a:pPr marL="0" indent="0" defTabSz="905255">
              <a:lnSpc>
                <a:spcPct val="80000"/>
              </a:lnSpc>
              <a:spcBef>
                <a:spcPts val="400"/>
              </a:spcBef>
              <a:buSzTx/>
              <a:buNone/>
              <a:defRPr sz="1881"/>
            </a:pPr>
            <a:r>
              <a:t>	-Nothing since April</a:t>
            </a:r>
            <a:br/>
            <a:endParaRPr sz="2772"/>
          </a:p>
          <a:p>
            <a:pPr marL="0" indent="0" defTabSz="905255">
              <a:lnSpc>
                <a:spcPct val="80000"/>
              </a:lnSpc>
              <a:spcBef>
                <a:spcPts val="400"/>
              </a:spcBef>
              <a:buSzTx/>
              <a:buNone/>
              <a:defRPr b="1" sz="1881">
                <a:latin typeface="+mj-lt"/>
                <a:ea typeface="+mj-ea"/>
                <a:cs typeface="+mj-cs"/>
                <a:sym typeface="Helvetica"/>
              </a:defRPr>
            </a:pPr>
            <a:r>
              <a:t>TMG Facebook Page</a:t>
            </a:r>
            <a:r>
              <a:rPr b="0">
                <a:latin typeface="+mn-lt"/>
                <a:ea typeface="+mn-ea"/>
                <a:cs typeface="+mn-cs"/>
                <a:sym typeface="Calibri"/>
              </a:rPr>
              <a:t>: Five posts in August plus several replies</a:t>
            </a:r>
            <a:endParaRPr sz="2178"/>
          </a:p>
          <a:p>
            <a:pPr marL="0" indent="0" defTabSz="905255">
              <a:lnSpc>
                <a:spcPct val="80000"/>
              </a:lnSpc>
              <a:spcBef>
                <a:spcPts val="400"/>
              </a:spcBef>
              <a:buSzTx/>
              <a:buNone/>
              <a:defRPr sz="1881"/>
            </a:pPr>
            <a:r>
              <a:rPr u="sng">
                <a:solidFill>
                  <a:srgbClr val="0000FF"/>
                </a:solidFill>
                <a:uFill>
                  <a:solidFill>
                    <a:srgbClr val="0000FF"/>
                  </a:solidFill>
                </a:uFill>
                <a:hlinkClick r:id="rId5" invalidUrl="" action="" tgtFrame="" tooltip="" history="1" highlightClick="0" endSnd="0"/>
              </a:rPr>
              <a:t>https</a:t>
            </a:r>
            <a:r>
              <a:rPr u="sng">
                <a:solidFill>
                  <a:srgbClr val="0000FF"/>
                </a:solidFill>
                <a:uFill>
                  <a:solidFill>
                    <a:srgbClr val="0000FF"/>
                  </a:solidFill>
                </a:uFill>
                <a:hlinkClick r:id="rId5" invalidUrl="" action="" tgtFrame="" tooltip="" history="1" highlightClick="0" endSnd="0"/>
              </a:rPr>
              <a:t>://www.facebook.com/groups/themastergenealogist</a:t>
            </a:r>
            <a:r>
              <a:rPr u="sng">
                <a:solidFill>
                  <a:srgbClr val="0000FF"/>
                </a:solidFill>
                <a:uFill>
                  <a:solidFill>
                    <a:srgbClr val="0000FF"/>
                  </a:solidFill>
                </a:uFill>
                <a:hlinkClick r:id="rId5" invalidUrl="" action="" tgtFrame="" tooltip="" history="1" highlightClick="0" endSnd="0"/>
              </a:rPr>
              <a:t>/</a:t>
            </a:r>
            <a:endParaRPr sz="2772"/>
          </a:p>
          <a:p>
            <a:pPr marL="0" indent="0" defTabSz="905255">
              <a:lnSpc>
                <a:spcPct val="80000"/>
              </a:lnSpc>
              <a:spcBef>
                <a:spcPts val="500"/>
              </a:spcBef>
              <a:buSzTx/>
              <a:buNone/>
              <a:defRPr sz="2772"/>
            </a:pPr>
          </a:p>
          <a:p>
            <a:pPr marL="0" indent="0" defTabSz="905255">
              <a:lnSpc>
                <a:spcPct val="80000"/>
              </a:lnSpc>
              <a:spcBef>
                <a:spcPts val="400"/>
              </a:spcBef>
              <a:buSzTx/>
              <a:buNone/>
              <a:defRPr b="1" sz="1881">
                <a:latin typeface="+mj-lt"/>
                <a:ea typeface="+mj-ea"/>
                <a:cs typeface="+mj-cs"/>
                <a:sym typeface="Helvetica"/>
              </a:defRPr>
            </a:pPr>
            <a:r>
              <a:t>TMG Mailing List </a:t>
            </a:r>
            <a:r>
              <a:rPr b="0" sz="1979" u="sng">
                <a:solidFill>
                  <a:srgbClr val="0000FF"/>
                </a:solidFill>
                <a:uFill>
                  <a:solidFill>
                    <a:srgbClr val="0000FF"/>
                  </a:solidFill>
                </a:uFill>
                <a:latin typeface="+mn-lt"/>
                <a:ea typeface="+mn-ea"/>
                <a:cs typeface="+mn-cs"/>
                <a:sym typeface="Calibri"/>
                <a:hlinkClick r:id="rId6" invalidUrl="" action="" tgtFrame="" tooltip="" history="1" highlightClick="0" endSnd="0"/>
              </a:rPr>
              <a:t>https</a:t>
            </a:r>
            <a:r>
              <a:rPr b="0" sz="1979" u="sng">
                <a:solidFill>
                  <a:srgbClr val="0000FF"/>
                </a:solidFill>
                <a:uFill>
                  <a:solidFill>
                    <a:srgbClr val="0000FF"/>
                  </a:solidFill>
                </a:uFill>
                <a:latin typeface="+mn-lt"/>
                <a:ea typeface="+mn-ea"/>
                <a:cs typeface="+mn-cs"/>
                <a:sym typeface="Calibri"/>
                <a:hlinkClick r:id="rId6" invalidUrl="" action="" tgtFrame="" tooltip="" history="1" highlightClick="0" endSnd="0"/>
              </a:rPr>
              <a:t>://lists.rootsweb.ancestry.com/hyperkitty/list/tmg@rootsweb.com</a:t>
            </a:r>
            <a:r>
              <a:rPr b="0" sz="1979" u="sng">
                <a:solidFill>
                  <a:srgbClr val="0000FF"/>
                </a:solidFill>
                <a:uFill>
                  <a:solidFill>
                    <a:srgbClr val="0000FF"/>
                  </a:solidFill>
                </a:uFill>
                <a:latin typeface="+mn-lt"/>
                <a:ea typeface="+mn-ea"/>
                <a:cs typeface="+mn-cs"/>
                <a:sym typeface="Calibri"/>
                <a:hlinkClick r:id="rId6" invalidUrl="" action="" tgtFrame="" tooltip="" history="1" highlightClick="0" endSnd="0"/>
              </a:rPr>
              <a:t>/</a:t>
            </a:r>
            <a:endParaRPr sz="2871"/>
          </a:p>
          <a:p>
            <a:pPr marL="0" indent="0" defTabSz="905255">
              <a:lnSpc>
                <a:spcPct val="80000"/>
              </a:lnSpc>
              <a:spcBef>
                <a:spcPts val="400"/>
              </a:spcBef>
              <a:buSzTx/>
              <a:buNone/>
              <a:defRPr sz="1881"/>
            </a:pPr>
            <a:r>
              <a:t>	-</a:t>
            </a:r>
            <a:r>
              <a:t>Still very active</a:t>
            </a:r>
            <a:endParaRPr sz="2178"/>
          </a:p>
          <a:p>
            <a:pPr marL="0" indent="0" defTabSz="905255">
              <a:lnSpc>
                <a:spcPct val="80000"/>
              </a:lnSpc>
              <a:spcBef>
                <a:spcPts val="500"/>
              </a:spcBef>
              <a:buSzTx/>
              <a:buNone/>
              <a:defRPr sz="2772"/>
            </a:pPr>
          </a:p>
          <a:p>
            <a:pPr marL="0" indent="0" defTabSz="905255">
              <a:lnSpc>
                <a:spcPct val="80000"/>
              </a:lnSpc>
              <a:spcBef>
                <a:spcPts val="400"/>
              </a:spcBef>
              <a:buSzTx/>
              <a:buNone/>
              <a:defRPr b="1" sz="1881">
                <a:latin typeface="+mj-lt"/>
                <a:ea typeface="+mj-ea"/>
                <a:cs typeface="+mj-cs"/>
                <a:sym typeface="Helvetica"/>
              </a:defRPr>
            </a:pPr>
            <a:r>
              <a:t>Wholly Genes Forum</a:t>
            </a:r>
            <a:endParaRPr sz="2178"/>
          </a:p>
          <a:p>
            <a:pPr marL="0" indent="0" defTabSz="905255">
              <a:lnSpc>
                <a:spcPct val="80000"/>
              </a:lnSpc>
              <a:spcBef>
                <a:spcPts val="400"/>
              </a:spcBef>
              <a:buSzTx/>
              <a:buNone/>
              <a:defRPr sz="1881"/>
            </a:pPr>
            <a:r>
              <a:rPr u="sng">
                <a:solidFill>
                  <a:srgbClr val="0000FF"/>
                </a:solidFill>
                <a:uFill>
                  <a:solidFill>
                    <a:srgbClr val="0000FF"/>
                  </a:solidFill>
                </a:uFill>
                <a:hlinkClick r:id="rId7" invalidUrl="" action="" tgtFrame="" tooltip="" history="1" highlightClick="0" endSnd="0"/>
              </a:rPr>
              <a:t>http://www.whollygenes.com/forums201/index.php</a:t>
            </a:r>
            <a:br/>
            <a:r>
              <a:t>	</a:t>
            </a:r>
            <a:r>
              <a:t> -</a:t>
            </a:r>
            <a:r>
              <a:t>Still active</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1" name="Title 1"/>
          <p:cNvSpPr txBox="1"/>
          <p:nvPr>
            <p:ph type="title"/>
          </p:nvPr>
        </p:nvSpPr>
        <p:spPr>
          <a:prstGeom prst="rect">
            <a:avLst/>
          </a:prstGeom>
        </p:spPr>
        <p:txBody>
          <a:bodyPr/>
          <a:lstStyle/>
          <a:p>
            <a:pPr/>
            <a:r>
              <a:t>TMG Expertise</a:t>
            </a:r>
          </a:p>
        </p:txBody>
      </p:sp>
      <p:sp>
        <p:nvSpPr>
          <p:cNvPr id="112" name="Content Placeholder 2"/>
          <p:cNvSpPr txBox="1"/>
          <p:nvPr>
            <p:ph type="body" idx="1"/>
          </p:nvPr>
        </p:nvSpPr>
        <p:spPr>
          <a:xfrm>
            <a:off x="457200" y="1600200"/>
            <a:ext cx="8229600" cy="4525963"/>
          </a:xfrm>
          <a:prstGeom prst="rect">
            <a:avLst/>
          </a:prstGeom>
        </p:spPr>
        <p:txBody>
          <a:bodyPr/>
          <a:lstStyle/>
          <a:p>
            <a:pPr>
              <a:lnSpc>
                <a:spcPct val="135000"/>
              </a:lnSpc>
              <a:spcBef>
                <a:spcPts val="600"/>
              </a:spcBef>
              <a:defRPr sz="2900"/>
            </a:pPr>
            <a:r>
              <a:t>Terry Reigel: </a:t>
            </a:r>
            <a:r>
              <a:rPr u="sng">
                <a:solidFill>
                  <a:srgbClr val="0000FF"/>
                </a:solidFill>
                <a:uFill>
                  <a:solidFill>
                    <a:srgbClr val="0000FF"/>
                  </a:solidFill>
                </a:uFill>
                <a:hlinkClick r:id="rId3" invalidUrl="" action="" tgtFrame="" tooltip="" history="1" highlightClick="0" endSnd="0"/>
              </a:rPr>
              <a:t>http</a:t>
            </a:r>
            <a:r>
              <a:rPr u="sng">
                <a:solidFill>
                  <a:srgbClr val="0000FF"/>
                </a:solidFill>
                <a:uFill>
                  <a:solidFill>
                    <a:srgbClr val="0000FF"/>
                  </a:solidFill>
                </a:uFill>
                <a:hlinkClick r:id="rId3" invalidUrl="" action="" tgtFrame="" tooltip="" history="1" highlightClick="0" endSnd="0"/>
              </a:rPr>
              <a:t>://www.reigelridge.com</a:t>
            </a:r>
          </a:p>
          <a:p>
            <a:pPr>
              <a:lnSpc>
                <a:spcPct val="135000"/>
              </a:lnSpc>
              <a:spcBef>
                <a:spcPts val="600"/>
              </a:spcBef>
              <a:defRPr sz="2900"/>
            </a:pPr>
            <a:r>
              <a:t>Lee Hoffmann: </a:t>
            </a:r>
            <a:r>
              <a:rPr u="sng">
                <a:solidFill>
                  <a:srgbClr val="0000FF"/>
                </a:solidFill>
                <a:uFill>
                  <a:solidFill>
                    <a:srgbClr val="0000FF"/>
                  </a:solidFill>
                </a:uFill>
                <a:hlinkClick r:id="rId4" invalidUrl="" action="" tgtFrame="" tooltip="" history="1" highlightClick="0" endSnd="0"/>
              </a:rPr>
              <a:t>http://www.tmgtips.com/</a:t>
            </a:r>
          </a:p>
          <a:p>
            <a:pPr>
              <a:lnSpc>
                <a:spcPct val="135000"/>
              </a:lnSpc>
              <a:spcBef>
                <a:spcPts val="600"/>
              </a:spcBef>
              <a:defRPr sz="2900"/>
            </a:pPr>
            <a:r>
              <a:t>John Cardinal: </a:t>
            </a:r>
            <a:r>
              <a:rPr u="sng">
                <a:solidFill>
                  <a:srgbClr val="0000FF"/>
                </a:solidFill>
                <a:uFill>
                  <a:solidFill>
                    <a:srgbClr val="0000FF"/>
                  </a:solidFill>
                </a:uFill>
                <a:hlinkClick r:id="rId5" invalidUrl="" action="" tgtFrame="" tooltip="" history="1" highlightClick="0" endSnd="0"/>
              </a:rPr>
              <a:t>https://www.johncardinal.com/</a:t>
            </a:r>
          </a:p>
          <a:p>
            <a:pPr>
              <a:lnSpc>
                <a:spcPct val="135000"/>
              </a:lnSpc>
              <a:spcBef>
                <a:spcPts val="600"/>
              </a:spcBef>
              <a:defRPr sz="2900"/>
            </a:pPr>
            <a:r>
              <a:t>Michael Hannah: </a:t>
            </a:r>
          </a:p>
          <a:p>
            <a:pPr lvl="1" marL="742950" indent="-285750">
              <a:lnSpc>
                <a:spcPct val="135000"/>
              </a:lnSpc>
              <a:spcBef>
                <a:spcPts val="600"/>
              </a:spcBef>
              <a:defRPr sz="2500"/>
            </a:pPr>
            <a:r>
              <a:rPr u="sng">
                <a:solidFill>
                  <a:srgbClr val="0000FF"/>
                </a:solidFill>
                <a:uFill>
                  <a:solidFill>
                    <a:srgbClr val="0000FF"/>
                  </a:solidFill>
                </a:uFill>
                <a:hlinkClick r:id="rId6" invalidUrl="" action="" tgtFrame="" tooltip="" history="1" highlightClick="0" endSnd="0"/>
              </a:rPr>
              <a:t>https</a:t>
            </a:r>
            <a:r>
              <a:rPr u="sng">
                <a:solidFill>
                  <a:srgbClr val="0000FF"/>
                </a:solidFill>
                <a:uFill>
                  <a:solidFill>
                    <a:srgbClr val="0000FF"/>
                  </a:solidFill>
                </a:uFill>
                <a:hlinkClick r:id="rId6" invalidUrl="" action="" tgtFrame="" tooltip="" history="1" highlightClick="0" endSnd="0"/>
              </a:rPr>
              <a:t>://www.mjh-nm.net/MY_WAY.HTML</a:t>
            </a:r>
          </a:p>
          <a:p>
            <a:pPr>
              <a:lnSpc>
                <a:spcPct val="135000"/>
              </a:lnSpc>
              <a:spcBef>
                <a:spcPts val="600"/>
              </a:spcBef>
              <a:defRPr sz="2900"/>
            </a:pPr>
            <a:r>
              <a:t>Jim Byram: use the TMG Forum</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6" name="Title 1"/>
          <p:cNvSpPr txBox="1"/>
          <p:nvPr>
            <p:ph type="title"/>
          </p:nvPr>
        </p:nvSpPr>
        <p:spPr>
          <a:prstGeom prst="rect">
            <a:avLst/>
          </a:prstGeom>
        </p:spPr>
        <p:txBody>
          <a:bodyPr/>
          <a:lstStyle/>
          <a:p>
            <a:pPr/>
            <a:r>
              <a:t>Second Site v7.05 Is Available</a:t>
            </a:r>
          </a:p>
        </p:txBody>
      </p:sp>
      <p:sp>
        <p:nvSpPr>
          <p:cNvPr id="117" name="Content Placeholder 2"/>
          <p:cNvSpPr txBox="1"/>
          <p:nvPr>
            <p:ph type="body" idx="1"/>
          </p:nvPr>
        </p:nvSpPr>
        <p:spPr>
          <a:xfrm>
            <a:off x="323527" y="1600200"/>
            <a:ext cx="8496946" cy="4853136"/>
          </a:xfrm>
          <a:prstGeom prst="rect">
            <a:avLst/>
          </a:prstGeom>
        </p:spPr>
        <p:txBody>
          <a:bodyPr/>
          <a:lstStyle/>
          <a:p>
            <a:pPr marL="0" indent="0" defTabSz="868680">
              <a:lnSpc>
                <a:spcPct val="90000"/>
              </a:lnSpc>
              <a:spcBef>
                <a:spcPts val="1100"/>
              </a:spcBef>
              <a:buSzTx/>
              <a:buNone/>
              <a:defRPr sz="2565"/>
            </a:pPr>
            <a:r>
              <a:t>There was a bug in SS v7.04 where the Family History Hosting Publish command did not work and caused a crash. The Publish command works as expected in v7.05.</a:t>
            </a:r>
          </a:p>
          <a:p>
            <a:pPr marL="0" indent="0" defTabSz="868680">
              <a:lnSpc>
                <a:spcPct val="90000"/>
              </a:lnSpc>
              <a:spcBef>
                <a:spcPts val="1100"/>
              </a:spcBef>
              <a:buSzTx/>
              <a:buNone/>
              <a:defRPr sz="2565"/>
            </a:pPr>
            <a:r>
              <a:t>Users with a Second Site 7 license can download the installer here:</a:t>
            </a:r>
          </a:p>
          <a:p>
            <a:pPr marL="0" indent="0" defTabSz="868680">
              <a:lnSpc>
                <a:spcPct val="90000"/>
              </a:lnSpc>
              <a:spcBef>
                <a:spcPts val="1100"/>
              </a:spcBef>
              <a:buSzTx/>
              <a:buNone/>
              <a:defRPr sz="2565" u="sng"/>
            </a:pPr>
            <a:r>
              <a:rPr>
                <a:solidFill>
                  <a:srgbClr val="0000FF"/>
                </a:solidFill>
                <a:uFill>
                  <a:solidFill>
                    <a:srgbClr val="0000FF"/>
                  </a:solidFill>
                </a:uFill>
                <a:hlinkClick r:id="rId2" invalidUrl="" action="" tgtFrame="" tooltip="" history="1" highlightClick="0" endSnd="0"/>
              </a:rPr>
              <a:t>https://www.secondsite7.com/downloads.htm?v=7.05</a:t>
            </a:r>
          </a:p>
          <a:p>
            <a:pPr marL="0" indent="0" defTabSz="868680">
              <a:lnSpc>
                <a:spcPct val="90000"/>
              </a:lnSpc>
              <a:spcBef>
                <a:spcPts val="1100"/>
              </a:spcBef>
              <a:buSzTx/>
              <a:buNone/>
              <a:defRPr b="1" sz="2565">
                <a:latin typeface="+mj-lt"/>
                <a:ea typeface="+mj-ea"/>
                <a:cs typeface="+mj-cs"/>
                <a:sym typeface="Helvetica"/>
              </a:defRPr>
            </a:pPr>
            <a:r>
              <a:t>This is a free upgrade for registered users of Second Site 7</a:t>
            </a:r>
            <a:r>
              <a:rPr b="0">
                <a:latin typeface="+mn-lt"/>
                <a:ea typeface="+mn-ea"/>
                <a:cs typeface="+mn-cs"/>
                <a:sym typeface="Calibri"/>
              </a:rPr>
              <a:t>. </a:t>
            </a:r>
          </a:p>
          <a:p>
            <a:pPr marL="0" indent="0" defTabSz="868680">
              <a:lnSpc>
                <a:spcPct val="90000"/>
              </a:lnSpc>
              <a:spcBef>
                <a:spcPts val="1100"/>
              </a:spcBef>
              <a:buSzTx/>
              <a:buNone/>
              <a:defRPr sz="2565"/>
            </a:pPr>
            <a:r>
              <a:t>If you are using Second Site 6 or a previous version, you must purchase a license to use Second Site 7:</a:t>
            </a:r>
          </a:p>
          <a:p>
            <a:pPr marL="0" indent="0" defTabSz="868680">
              <a:lnSpc>
                <a:spcPct val="90000"/>
              </a:lnSpc>
              <a:spcBef>
                <a:spcPts val="1100"/>
              </a:spcBef>
              <a:buSzTx/>
              <a:buNone/>
              <a:defRPr sz="2565" u="sng"/>
            </a:pPr>
            <a:r>
              <a:rPr>
                <a:solidFill>
                  <a:srgbClr val="0000FF"/>
                </a:solidFill>
                <a:uFill>
                  <a:solidFill>
                    <a:srgbClr val="0000FF"/>
                  </a:solidFill>
                </a:uFill>
                <a:hlinkClick r:id="rId3" invalidUrl="" action="" tgtFrame="" tooltip="" history="1" highlightClick="0" endSnd="0"/>
              </a:rPr>
              <a:t>https://</a:t>
            </a:r>
            <a:r>
              <a:rPr>
                <a:solidFill>
                  <a:srgbClr val="0000FF"/>
                </a:solidFill>
                <a:uFill>
                  <a:solidFill>
                    <a:srgbClr val="0000FF"/>
                  </a:solidFill>
                </a:uFill>
                <a:hlinkClick r:id="rId3" invalidUrl="" action="" tgtFrame="" tooltip="" history="1" highlightClick="0" endSnd="0"/>
              </a:rPr>
              <a:t>www.secondsite7.com/purchases.htm?v=7.05</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9" name="Title 1"/>
          <p:cNvSpPr txBox="1"/>
          <p:nvPr>
            <p:ph type="title"/>
          </p:nvPr>
        </p:nvSpPr>
        <p:spPr>
          <a:prstGeom prst="rect">
            <a:avLst/>
          </a:prstGeom>
        </p:spPr>
        <p:txBody>
          <a:bodyPr/>
          <a:lstStyle/>
          <a:p>
            <a:pPr/>
            <a:r>
              <a:t>TMG Forum Registration</a:t>
            </a:r>
          </a:p>
        </p:txBody>
      </p:sp>
      <p:sp>
        <p:nvSpPr>
          <p:cNvPr id="120" name="Content Placeholder 2"/>
          <p:cNvSpPr txBox="1"/>
          <p:nvPr>
            <p:ph type="body" idx="1"/>
          </p:nvPr>
        </p:nvSpPr>
        <p:spPr>
          <a:xfrm>
            <a:off x="457200" y="1600200"/>
            <a:ext cx="8229600" cy="4525963"/>
          </a:xfrm>
          <a:prstGeom prst="rect">
            <a:avLst/>
          </a:prstGeom>
        </p:spPr>
        <p:txBody>
          <a:bodyPr/>
          <a:lstStyle/>
          <a:p>
            <a:pPr marL="0" indent="0">
              <a:lnSpc>
                <a:spcPct val="90000"/>
              </a:lnSpc>
              <a:buSzTx/>
              <a:buNone/>
            </a:pPr>
            <a:r>
              <a:t>There is an issue with the Forum that prevents people from registering. </a:t>
            </a:r>
          </a:p>
          <a:p>
            <a:pPr marL="0" indent="0">
              <a:lnSpc>
                <a:spcPct val="90000"/>
              </a:lnSpc>
              <a:buSzTx/>
              <a:buNone/>
            </a:pPr>
            <a:r>
              <a:t>It requires the user to respond to a CAPTCHA, but the CAPTCHA that is specified is no longer supported by Google, who hosts it. Bob hasn't yet fixed that.</a:t>
            </a:r>
          </a:p>
          <a:p>
            <a:pPr marL="0" indent="0">
              <a:lnSpc>
                <a:spcPct val="90000"/>
              </a:lnSpc>
              <a:buSzTx/>
              <a:buNone/>
            </a:pPr>
            <a:r>
              <a:t> </a:t>
            </a:r>
          </a:p>
          <a:p>
            <a:pPr marL="0" indent="0">
              <a:lnSpc>
                <a:spcPct val="90000"/>
              </a:lnSpc>
              <a:buSzTx/>
              <a:buNone/>
            </a:pPr>
            <a:r>
              <a:t>If you write to Terry Reigel, he may be able to register you.</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2" name="Title 1"/>
          <p:cNvSpPr txBox="1"/>
          <p:nvPr>
            <p:ph type="title"/>
          </p:nvPr>
        </p:nvSpPr>
        <p:spPr>
          <a:prstGeom prst="rect">
            <a:avLst/>
          </a:prstGeom>
        </p:spPr>
        <p:txBody>
          <a:bodyPr/>
          <a:lstStyle>
            <a:lvl1pPr defTabSz="868680">
              <a:defRPr sz="3705"/>
            </a:lvl1pPr>
          </a:lstStyle>
          <a:p>
            <a:pPr/>
            <a:r>
              <a:t>Split Memos and Citations-Terry Reigel</a:t>
            </a:r>
          </a:p>
        </p:txBody>
      </p:sp>
      <p:sp>
        <p:nvSpPr>
          <p:cNvPr id="123" name="Content Placeholder 2"/>
          <p:cNvSpPr txBox="1"/>
          <p:nvPr>
            <p:ph type="body" idx="1"/>
          </p:nvPr>
        </p:nvSpPr>
        <p:spPr>
          <a:xfrm>
            <a:off x="457200" y="1600200"/>
            <a:ext cx="8229600" cy="4853136"/>
          </a:xfrm>
          <a:prstGeom prst="rect">
            <a:avLst/>
          </a:prstGeom>
        </p:spPr>
        <p:txBody>
          <a:bodyPr/>
          <a:lstStyle/>
          <a:p>
            <a:pPr>
              <a:lnSpc>
                <a:spcPct val="90000"/>
              </a:lnSpc>
              <a:spcBef>
                <a:spcPts val="600"/>
              </a:spcBef>
              <a:defRPr sz="2900"/>
            </a:pPr>
            <a:r>
              <a:t>All the memo fields in TMG, which include the Tag Memo, Citation Detail, Citation Memo, Source Comments, and Repository Memo, can be "split.“ This is done by dividing the text for each segment with two vertical bars, like this:</a:t>
            </a:r>
          </a:p>
          <a:p>
            <a:pPr lvl="1" marL="0" indent="457200">
              <a:lnSpc>
                <a:spcPct val="90000"/>
              </a:lnSpc>
              <a:spcBef>
                <a:spcPts val="600"/>
              </a:spcBef>
              <a:buSzTx/>
              <a:buNone/>
              <a:defRPr sz="2500">
                <a:solidFill>
                  <a:srgbClr val="984807"/>
                </a:solidFill>
              </a:defRPr>
            </a:pPr>
            <a:r>
              <a:t>this is some text||this is different text||this is still different text</a:t>
            </a:r>
          </a:p>
          <a:p>
            <a:pPr>
              <a:lnSpc>
                <a:spcPct val="90000"/>
              </a:lnSpc>
              <a:spcBef>
                <a:spcPts val="600"/>
              </a:spcBef>
              <a:defRPr sz="2900"/>
            </a:pPr>
            <a:r>
              <a:t>The various segments can be placed into the output with the appropriate Sentence Variables or Source Elements: [M1], [M2], [M3], etc., or [CD1], [CD2], [CD3], etc.</a:t>
            </a: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7" name="Title 1"/>
          <p:cNvSpPr txBox="1"/>
          <p:nvPr>
            <p:ph type="title"/>
          </p:nvPr>
        </p:nvSpPr>
        <p:spPr>
          <a:prstGeom prst="rect">
            <a:avLst/>
          </a:prstGeom>
        </p:spPr>
        <p:txBody>
          <a:bodyPr/>
          <a:lstStyle>
            <a:lvl1pPr defTabSz="868680">
              <a:defRPr sz="3705"/>
            </a:lvl1pPr>
          </a:lstStyle>
          <a:p>
            <a:pPr/>
            <a:r>
              <a:t>Split Memos and Citations-Terry Reigel</a:t>
            </a:r>
          </a:p>
        </p:txBody>
      </p:sp>
      <p:sp>
        <p:nvSpPr>
          <p:cNvPr id="128" name="Content Placeholder 2"/>
          <p:cNvSpPr txBox="1"/>
          <p:nvPr>
            <p:ph type="body" idx="1"/>
          </p:nvPr>
        </p:nvSpPr>
        <p:spPr>
          <a:xfrm>
            <a:off x="457200" y="1600200"/>
            <a:ext cx="8229600" cy="4525963"/>
          </a:xfrm>
          <a:prstGeom prst="rect">
            <a:avLst/>
          </a:prstGeom>
        </p:spPr>
        <p:txBody>
          <a:bodyPr/>
          <a:lstStyle/>
          <a:p>
            <a:pPr>
              <a:lnSpc>
                <a:spcPct val="90000"/>
              </a:lnSpc>
              <a:spcBef>
                <a:spcPts val="600"/>
              </a:spcBef>
              <a:defRPr sz="2700"/>
            </a:pPr>
            <a:r>
              <a:t>Splitting the Memo is useful in several cases:</a:t>
            </a:r>
          </a:p>
          <a:p>
            <a:pPr lvl="1" marL="742950" indent="-285750">
              <a:lnSpc>
                <a:spcPct val="90000"/>
              </a:lnSpc>
              <a:spcBef>
                <a:spcPts val="500"/>
              </a:spcBef>
              <a:defRPr sz="2300"/>
            </a:pPr>
            <a:r>
              <a:t>separating parts of the memo text with other Variables or text in the Sentence, for example in this Sentence for a Land Buy Tag:</a:t>
            </a:r>
          </a:p>
          <a:p>
            <a:pPr lvl="2" marL="0" indent="914400">
              <a:lnSpc>
                <a:spcPct val="90000"/>
              </a:lnSpc>
              <a:spcBef>
                <a:spcPts val="400"/>
              </a:spcBef>
              <a:buSzTx/>
              <a:buNone/>
              <a:defRPr sz="2000"/>
            </a:pPr>
            <a:r>
              <a:t>[P] &lt;purchased|and [PO] purchased&gt; &lt;[M1]&gt;&lt;[L]&gt;&lt;[D]&gt;&lt;, [M2]&gt;</a:t>
            </a:r>
          </a:p>
          <a:p>
            <a:pPr lvl="2" marL="0" indent="914400">
              <a:lnSpc>
                <a:spcPct val="90000"/>
              </a:lnSpc>
              <a:spcBef>
                <a:spcPts val="400"/>
              </a:spcBef>
              <a:buSzTx/>
              <a:buNone/>
              <a:defRPr sz="2000"/>
            </a:pPr>
            <a:r>
              <a:t>Here the first segment would describe the property - "100 acres on the river" - while the second would tell more about the transaction - "from John Doe for $150.“</a:t>
            </a:r>
          </a:p>
          <a:p>
            <a:pPr lvl="1" marL="971550" indent="-457200">
              <a:lnSpc>
                <a:spcPct val="90000"/>
              </a:lnSpc>
              <a:spcBef>
                <a:spcPts val="500"/>
              </a:spcBef>
              <a:defRPr sz="2300"/>
            </a:pPr>
            <a:r>
              <a:t>can also be used to provide different memo text for different persons in the Tag. For example you can have different text for each of the two Principals - "with his wife||with her husband" - or different text for Principals and Witnesses.</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sx="100000" sy="100000" kx="0" ky="0" algn="b" rotWithShape="0" blurRad="38100" dist="23000" dir="5400000">
            <a:srgbClr val="000000">
              <a:alpha val="35000"/>
            </a:srgbClr>
          </a:outerShdw>
        </a:effectLst>
        <a:sp3d/>
      </a:spPr>
      <a:bodyPr rot="0" spcFirstLastPara="1" vertOverflow="overflow" horzOverflow="overflow" vert="horz" wrap="square" lIns="45719" tIns="45719" rIns="45719" bIns="45719"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38100" dist="20000" dir="5400000">
            <a:srgbClr val="000000">
              <a:alpha val="38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sx="100000" sy="100000" kx="0" ky="0" algn="b" rotWithShape="0" blurRad="38100" dist="23000" dir="5400000">
            <a:srgbClr val="000000">
              <a:alpha val="35000"/>
            </a:srgbClr>
          </a:outerShdw>
        </a:effectLst>
        <a:sp3d/>
      </a:spPr>
      <a:bodyPr rot="0" spcFirstLastPara="1" vertOverflow="overflow" horzOverflow="overflow" vert="horz" wrap="square" lIns="45719" tIns="45719" rIns="45719" bIns="45719"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38100" dist="20000" dir="5400000">
            <a:srgbClr val="000000">
              <a:alpha val="38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