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78" r:id="rId1"/>
  </p:sldMasterIdLst>
  <p:notesMasterIdLst>
    <p:notesMasterId r:id="rId32"/>
  </p:notesMasterIdLst>
  <p:sldIdLst>
    <p:sldId id="256" r:id="rId2"/>
    <p:sldId id="434" r:id="rId3"/>
    <p:sldId id="340" r:id="rId4"/>
    <p:sldId id="384" r:id="rId5"/>
    <p:sldId id="383" r:id="rId6"/>
    <p:sldId id="385" r:id="rId7"/>
    <p:sldId id="433" r:id="rId8"/>
    <p:sldId id="444" r:id="rId9"/>
    <p:sldId id="442" r:id="rId10"/>
    <p:sldId id="446" r:id="rId11"/>
    <p:sldId id="445" r:id="rId12"/>
    <p:sldId id="443" r:id="rId13"/>
    <p:sldId id="441" r:id="rId14"/>
    <p:sldId id="448" r:id="rId15"/>
    <p:sldId id="449" r:id="rId16"/>
    <p:sldId id="450" r:id="rId17"/>
    <p:sldId id="451" r:id="rId18"/>
    <p:sldId id="452" r:id="rId19"/>
    <p:sldId id="453" r:id="rId20"/>
    <p:sldId id="454" r:id="rId21"/>
    <p:sldId id="455" r:id="rId22"/>
    <p:sldId id="456" r:id="rId23"/>
    <p:sldId id="457" r:id="rId24"/>
    <p:sldId id="447" r:id="rId25"/>
    <p:sldId id="435" r:id="rId26"/>
    <p:sldId id="436" r:id="rId27"/>
    <p:sldId id="437" r:id="rId28"/>
    <p:sldId id="438" r:id="rId29"/>
    <p:sldId id="439" r:id="rId30"/>
    <p:sldId id="440"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576" autoAdjust="0"/>
  </p:normalViewPr>
  <p:slideViewPr>
    <p:cSldViewPr>
      <p:cViewPr varScale="1">
        <p:scale>
          <a:sx n="84" d="100"/>
          <a:sy n="84" d="100"/>
        </p:scale>
        <p:origin x="696"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3636"/>
    </p:cViewPr>
  </p:sorterViewPr>
  <p:notesViewPr>
    <p:cSldViewPr>
      <p:cViewPr varScale="1">
        <p:scale>
          <a:sx n="65" d="100"/>
          <a:sy n="65" d="100"/>
        </p:scale>
        <p:origin x="2578" y="53"/>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DEB516-4318-4CB2-BFD1-059BECC7F294}" type="datetimeFigureOut">
              <a:rPr lang="en-CA" smtClean="0"/>
              <a:t>2019-10-31</a:t>
            </a:fld>
            <a:endParaRPr lang="en-CA"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CA"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D56CBC-595B-47EB-ADAB-B4913021330E}" type="slidenum">
              <a:rPr lang="en-CA" smtClean="0"/>
              <a:t>‹#›</a:t>
            </a:fld>
            <a:endParaRPr lang="en-CA" dirty="0"/>
          </a:p>
        </p:txBody>
      </p:sp>
    </p:spTree>
    <p:extLst>
      <p:ext uri="{BB962C8B-B14F-4D97-AF65-F5344CB8AC3E}">
        <p14:creationId xmlns:p14="http://schemas.microsoft.com/office/powerpoint/2010/main" val="20916196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Latest newsletter was </a:t>
            </a:r>
            <a:r>
              <a:rPr lang="en-US" dirty="0" smtClean="0"/>
              <a:t>Posted on 15 August 2019 </a:t>
            </a:r>
            <a:r>
              <a:rPr lang="en-CA" dirty="0" smtClean="0"/>
              <a:t>. Anybody subscribe to their Mailing List?</a:t>
            </a:r>
            <a:endParaRPr lang="en-CA" dirty="0"/>
          </a:p>
        </p:txBody>
      </p:sp>
      <p:sp>
        <p:nvSpPr>
          <p:cNvPr id="4" name="Slide Number Placeholder 3"/>
          <p:cNvSpPr>
            <a:spLocks noGrp="1"/>
          </p:cNvSpPr>
          <p:nvPr>
            <p:ph type="sldNum" sz="quarter" idx="10"/>
          </p:nvPr>
        </p:nvSpPr>
        <p:spPr/>
        <p:txBody>
          <a:bodyPr/>
          <a:lstStyle/>
          <a:p>
            <a:fld id="{CDD56CBC-595B-47EB-ADAB-B4913021330E}" type="slidenum">
              <a:rPr lang="en-CA" smtClean="0"/>
              <a:t>3</a:t>
            </a:fld>
            <a:endParaRPr lang="en-CA" dirty="0"/>
          </a:p>
        </p:txBody>
      </p:sp>
    </p:spTree>
    <p:extLst>
      <p:ext uri="{BB962C8B-B14F-4D97-AF65-F5344CB8AC3E}">
        <p14:creationId xmlns:p14="http://schemas.microsoft.com/office/powerpoint/2010/main" val="36997697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Rootsweb Mailing Lists came back in early </a:t>
            </a:r>
            <a:r>
              <a:rPr lang="en-CA" baseline="0" dirty="0" smtClean="0"/>
              <a:t>March. I’ve shown numbers above to suggest that the TMG Mailing List is probably your best place to get TMG help.</a:t>
            </a:r>
            <a:endParaRPr lang="en-CA" dirty="0"/>
          </a:p>
        </p:txBody>
      </p:sp>
      <p:sp>
        <p:nvSpPr>
          <p:cNvPr id="4" name="Slide Number Placeholder 3"/>
          <p:cNvSpPr>
            <a:spLocks noGrp="1"/>
          </p:cNvSpPr>
          <p:nvPr>
            <p:ph type="sldNum" sz="quarter" idx="10"/>
          </p:nvPr>
        </p:nvSpPr>
        <p:spPr/>
        <p:txBody>
          <a:bodyPr/>
          <a:lstStyle/>
          <a:p>
            <a:fld id="{CDD56CBC-595B-47EB-ADAB-B4913021330E}" type="slidenum">
              <a:rPr lang="en-CA" smtClean="0"/>
              <a:t>5</a:t>
            </a:fld>
            <a:endParaRPr lang="en-CA" dirty="0"/>
          </a:p>
        </p:txBody>
      </p:sp>
    </p:spTree>
    <p:extLst>
      <p:ext uri="{BB962C8B-B14F-4D97-AF65-F5344CB8AC3E}">
        <p14:creationId xmlns:p14="http://schemas.microsoft.com/office/powerpoint/2010/main" val="31186746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some of the experts in TMG. The first four have websites with useful information on a wide ranges of aspects of TMG</a:t>
            </a:r>
          </a:p>
          <a:p>
            <a:endParaRPr lang="en-US" dirty="0" smtClean="0"/>
          </a:p>
          <a:p>
            <a:r>
              <a:rPr lang="en-US" dirty="0" smtClean="0"/>
              <a:t>Jim Byram is a technical expert and he tends to hang</a:t>
            </a:r>
            <a:r>
              <a:rPr lang="en-US" baseline="0" dirty="0" smtClean="0"/>
              <a:t> out on the TMG forum rather than on the Mailing List.</a:t>
            </a:r>
            <a:endParaRPr lang="en-US" dirty="0"/>
          </a:p>
        </p:txBody>
      </p:sp>
      <p:sp>
        <p:nvSpPr>
          <p:cNvPr id="4" name="Slide Number Placeholder 3"/>
          <p:cNvSpPr>
            <a:spLocks noGrp="1"/>
          </p:cNvSpPr>
          <p:nvPr>
            <p:ph type="sldNum" sz="quarter" idx="10"/>
          </p:nvPr>
        </p:nvSpPr>
        <p:spPr/>
        <p:txBody>
          <a:bodyPr/>
          <a:lstStyle/>
          <a:p>
            <a:fld id="{CDD56CBC-595B-47EB-ADAB-B4913021330E}" type="slidenum">
              <a:rPr lang="en-CA" smtClean="0"/>
              <a:t>6</a:t>
            </a:fld>
            <a:endParaRPr lang="en-CA" dirty="0"/>
          </a:p>
        </p:txBody>
      </p:sp>
    </p:spTree>
    <p:extLst>
      <p:ext uri="{BB962C8B-B14F-4D97-AF65-F5344CB8AC3E}">
        <p14:creationId xmlns:p14="http://schemas.microsoft.com/office/powerpoint/2010/main" val="34173471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Top shows the Master Place List while the bottom is the individual place record. Note that the end year for Brockville,</a:t>
            </a:r>
            <a:r>
              <a:rPr lang="en-US" baseline="0" dirty="0" smtClean="0"/>
              <a:t> Upper Canada is 1841 when it became Brockville, Canada West.</a:t>
            </a:r>
            <a:endParaRPr lang="en-US" dirty="0"/>
          </a:p>
        </p:txBody>
      </p:sp>
      <p:sp>
        <p:nvSpPr>
          <p:cNvPr id="4" name="Slide Number Placeholder 3"/>
          <p:cNvSpPr>
            <a:spLocks noGrp="1"/>
          </p:cNvSpPr>
          <p:nvPr>
            <p:ph type="sldNum" sz="quarter" idx="10"/>
          </p:nvPr>
        </p:nvSpPr>
        <p:spPr/>
        <p:txBody>
          <a:bodyPr/>
          <a:lstStyle/>
          <a:p>
            <a:fld id="{CDD56CBC-595B-47EB-ADAB-B4913021330E}" type="slidenum">
              <a:rPr lang="en-CA" smtClean="0"/>
              <a:t>16</a:t>
            </a:fld>
            <a:endParaRPr lang="en-CA" dirty="0"/>
          </a:p>
        </p:txBody>
      </p:sp>
    </p:spTree>
    <p:extLst>
      <p:ext uri="{BB962C8B-B14F-4D97-AF65-F5344CB8AC3E}">
        <p14:creationId xmlns:p14="http://schemas.microsoft.com/office/powerpoint/2010/main" val="26461790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As Terry mentioned, if the husband’s surname filed is blank, you do not get the prompt, Nor do you get one if the husband and wife have the same surname.</a:t>
            </a:r>
          </a:p>
          <a:p>
            <a:endParaRPr lang="en-US" dirty="0"/>
          </a:p>
        </p:txBody>
      </p:sp>
      <p:sp>
        <p:nvSpPr>
          <p:cNvPr id="4" name="Slide Number Placeholder 3"/>
          <p:cNvSpPr>
            <a:spLocks noGrp="1"/>
          </p:cNvSpPr>
          <p:nvPr>
            <p:ph type="sldNum" sz="quarter" idx="10"/>
          </p:nvPr>
        </p:nvSpPr>
        <p:spPr/>
        <p:txBody>
          <a:bodyPr/>
          <a:lstStyle/>
          <a:p>
            <a:fld id="{CDD56CBC-595B-47EB-ADAB-B4913021330E}" type="slidenum">
              <a:rPr lang="en-CA" smtClean="0"/>
              <a:t>22</a:t>
            </a:fld>
            <a:endParaRPr lang="en-CA" dirty="0"/>
          </a:p>
        </p:txBody>
      </p:sp>
    </p:spTree>
    <p:extLst>
      <p:ext uri="{BB962C8B-B14F-4D97-AF65-F5344CB8AC3E}">
        <p14:creationId xmlns:p14="http://schemas.microsoft.com/office/powerpoint/2010/main" val="1839841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D56CBC-595B-47EB-ADAB-B4913021330E}" type="slidenum">
              <a:rPr lang="en-CA" smtClean="0"/>
              <a:t>23</a:t>
            </a:fld>
            <a:endParaRPr lang="en-CA" dirty="0"/>
          </a:p>
        </p:txBody>
      </p:sp>
    </p:spTree>
    <p:extLst>
      <p:ext uri="{BB962C8B-B14F-4D97-AF65-F5344CB8AC3E}">
        <p14:creationId xmlns:p14="http://schemas.microsoft.com/office/powerpoint/2010/main" val="13902287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E88CAE-10BA-4873-8BAE-1C627E5654B8}" type="slidenum">
              <a:rPr lang="en-CA" smtClean="0"/>
              <a:t>25</a:t>
            </a:fld>
            <a:endParaRPr lang="en-CA" dirty="0"/>
          </a:p>
        </p:txBody>
      </p:sp>
    </p:spTree>
    <p:extLst>
      <p:ext uri="{BB962C8B-B14F-4D97-AF65-F5344CB8AC3E}">
        <p14:creationId xmlns:p14="http://schemas.microsoft.com/office/powerpoint/2010/main" val="552183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E88CAE-10BA-4873-8BAE-1C627E5654B8}" type="slidenum">
              <a:rPr lang="en-CA" smtClean="0"/>
              <a:t>26</a:t>
            </a:fld>
            <a:endParaRPr lang="en-CA" dirty="0"/>
          </a:p>
        </p:txBody>
      </p:sp>
    </p:spTree>
    <p:extLst>
      <p:ext uri="{BB962C8B-B14F-4D97-AF65-F5344CB8AC3E}">
        <p14:creationId xmlns:p14="http://schemas.microsoft.com/office/powerpoint/2010/main" val="12658976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That’s tonight</a:t>
            </a:r>
            <a:endParaRPr lang="en-US" dirty="0"/>
          </a:p>
        </p:txBody>
      </p:sp>
      <p:sp>
        <p:nvSpPr>
          <p:cNvPr id="4" name="Slide Number Placeholder 3"/>
          <p:cNvSpPr>
            <a:spLocks noGrp="1"/>
          </p:cNvSpPr>
          <p:nvPr>
            <p:ph type="sldNum" sz="quarter" idx="10"/>
          </p:nvPr>
        </p:nvSpPr>
        <p:spPr/>
        <p:txBody>
          <a:bodyPr/>
          <a:lstStyle/>
          <a:p>
            <a:fld id="{CDD56CBC-595B-47EB-ADAB-B4913021330E}" type="slidenum">
              <a:rPr lang="en-CA" smtClean="0"/>
              <a:t>30</a:t>
            </a:fld>
            <a:endParaRPr lang="en-CA"/>
          </a:p>
        </p:txBody>
      </p:sp>
    </p:spTree>
    <p:extLst>
      <p:ext uri="{BB962C8B-B14F-4D97-AF65-F5344CB8AC3E}">
        <p14:creationId xmlns:p14="http://schemas.microsoft.com/office/powerpoint/2010/main" val="13614657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36346" y="1788454"/>
            <a:ext cx="6270922" cy="2098226"/>
          </a:xfrm>
        </p:spPr>
        <p:txBody>
          <a:bodyPr anchor="b">
            <a:noAutofit/>
          </a:bodyPr>
          <a:lstStyle>
            <a:lvl1pPr algn="ctr">
              <a:defRPr sz="6000" cap="all" baseline="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009930" y="3956280"/>
            <a:ext cx="5123755" cy="1086237"/>
          </a:xfrm>
        </p:spPr>
        <p:txBody>
          <a:bodyPr>
            <a:normAutofit/>
          </a:bodyPr>
          <a:lstStyle>
            <a:lvl1pPr marL="0" indent="0" algn="ctr">
              <a:lnSpc>
                <a:spcPct val="112000"/>
              </a:lnSpc>
              <a:spcBef>
                <a:spcPts val="0"/>
              </a:spcBef>
              <a:spcAft>
                <a:spcPts val="0"/>
              </a:spcAft>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564644" y="6453386"/>
            <a:ext cx="1205958" cy="404614"/>
          </a:xfrm>
        </p:spPr>
        <p:txBody>
          <a:bodyPr/>
          <a:lstStyle>
            <a:lvl1pPr>
              <a:defRPr baseline="0">
                <a:solidFill>
                  <a:schemeClr val="tx2"/>
                </a:solidFill>
              </a:defRPr>
            </a:lvl1pPr>
          </a:lstStyle>
          <a:p>
            <a:fld id="{F65D4DDB-8D61-4776-B05F-BBA6861E4ACF}" type="datetimeFigureOut">
              <a:rPr lang="en-CA" smtClean="0"/>
              <a:pPr/>
              <a:t>2019-10-31</a:t>
            </a:fld>
            <a:endParaRPr lang="en-CA" dirty="0"/>
          </a:p>
        </p:txBody>
      </p:sp>
      <p:sp>
        <p:nvSpPr>
          <p:cNvPr id="5" name="Footer Placeholder 4"/>
          <p:cNvSpPr>
            <a:spLocks noGrp="1"/>
          </p:cNvSpPr>
          <p:nvPr>
            <p:ph type="ftr" sz="quarter" idx="11"/>
          </p:nvPr>
        </p:nvSpPr>
        <p:spPr>
          <a:xfrm>
            <a:off x="1938041" y="6453386"/>
            <a:ext cx="5267533" cy="404614"/>
          </a:xfrm>
        </p:spPr>
        <p:txBody>
          <a:bodyPr/>
          <a:lstStyle>
            <a:lvl1pPr algn="ctr">
              <a:defRPr baseline="0">
                <a:solidFill>
                  <a:schemeClr val="tx2"/>
                </a:solidFill>
              </a:defRPr>
            </a:lvl1pPr>
          </a:lstStyle>
          <a:p>
            <a:endParaRPr lang="en-CA" dirty="0"/>
          </a:p>
        </p:txBody>
      </p:sp>
      <p:sp>
        <p:nvSpPr>
          <p:cNvPr id="6" name="Slide Number Placeholder 5"/>
          <p:cNvSpPr>
            <a:spLocks noGrp="1"/>
          </p:cNvSpPr>
          <p:nvPr>
            <p:ph type="sldNum" sz="quarter" idx="12"/>
          </p:nvPr>
        </p:nvSpPr>
        <p:spPr>
          <a:xfrm>
            <a:off x="7373012" y="6453386"/>
            <a:ext cx="1197219" cy="404614"/>
          </a:xfrm>
        </p:spPr>
        <p:txBody>
          <a:bodyPr/>
          <a:lstStyle>
            <a:lvl1pPr>
              <a:defRPr baseline="0">
                <a:solidFill>
                  <a:schemeClr val="tx2"/>
                </a:solidFill>
              </a:defRPr>
            </a:lvl1pPr>
          </a:lstStyle>
          <a:p>
            <a:fld id="{59ACB91F-E25E-4806-8852-E679DD28E97C}" type="slidenum">
              <a:rPr lang="en-CA" smtClean="0"/>
              <a:pPr/>
              <a:t>‹#›</a:t>
            </a:fld>
            <a:endParaRPr lang="en-CA" dirty="0"/>
          </a:p>
        </p:txBody>
      </p:sp>
      <p:grpSp>
        <p:nvGrpSpPr>
          <p:cNvPr id="8" name="Group 7"/>
          <p:cNvGrpSpPr/>
          <p:nvPr/>
        </p:nvGrpSpPr>
        <p:grpSpPr>
          <a:xfrm>
            <a:off x="564643" y="744469"/>
            <a:ext cx="8005589" cy="5349671"/>
            <a:chOff x="564643" y="744469"/>
            <a:chExt cx="8005589" cy="5349671"/>
          </a:xfrm>
        </p:grpSpPr>
        <p:sp>
          <p:nvSpPr>
            <p:cNvPr id="11" name="Freeform 6"/>
            <p:cNvSpPr/>
            <p:nvPr/>
          </p:nvSpPr>
          <p:spPr bwMode="auto">
            <a:xfrm>
              <a:off x="6113972" y="1685652"/>
              <a:ext cx="2456260" cy="4408488"/>
            </a:xfrm>
            <a:custGeom>
              <a:avLst/>
              <a:gdLst/>
              <a:ahLst/>
              <a:cxnLst/>
              <a:rect l="l" t="t" r="r" b="b"/>
              <a:pathLst>
                <a:path w="10000" h="10000">
                  <a:moveTo>
                    <a:pt x="8761" y="0"/>
                  </a:moveTo>
                  <a:lnTo>
                    <a:pt x="10000" y="0"/>
                  </a:lnTo>
                  <a:lnTo>
                    <a:pt x="10000" y="10000"/>
                  </a:lnTo>
                  <a:lnTo>
                    <a:pt x="0" y="10000"/>
                  </a:lnTo>
                  <a:lnTo>
                    <a:pt x="0" y="9357"/>
                  </a:lnTo>
                  <a:lnTo>
                    <a:pt x="8761" y="935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564643" y="744469"/>
              <a:ext cx="2456505" cy="4408488"/>
            </a:xfrm>
            <a:custGeom>
              <a:avLst/>
              <a:gdLst/>
              <a:ahLst/>
              <a:cxnLst/>
              <a:rect l="l" t="t" r="r" b="b"/>
              <a:pathLst>
                <a:path w="10001" h="10000">
                  <a:moveTo>
                    <a:pt x="8762" y="0"/>
                  </a:moveTo>
                  <a:lnTo>
                    <a:pt x="10001" y="0"/>
                  </a:lnTo>
                  <a:lnTo>
                    <a:pt x="10001" y="10000"/>
                  </a:lnTo>
                  <a:lnTo>
                    <a:pt x="1" y="10000"/>
                  </a:lnTo>
                  <a:cubicBezTo>
                    <a:pt x="-2" y="9766"/>
                    <a:pt x="4" y="9586"/>
                    <a:pt x="1" y="9352"/>
                  </a:cubicBezTo>
                  <a:lnTo>
                    <a:pt x="8762" y="9346"/>
                  </a:lnTo>
                  <a:lnTo>
                    <a:pt x="8762"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25845773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8700" y="2295526"/>
            <a:ext cx="7200900" cy="35718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65D4DDB-8D61-4776-B05F-BBA6861E4ACF}" type="datetimeFigureOut">
              <a:rPr lang="en-CA" smtClean="0"/>
              <a:pPr/>
              <a:t>2019-10-31</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59ACB91F-E25E-4806-8852-E679DD28E97C}" type="slidenum">
              <a:rPr lang="en-CA" smtClean="0"/>
              <a:pPr/>
              <a:t>‹#›</a:t>
            </a:fld>
            <a:endParaRPr lang="en-CA" dirty="0"/>
          </a:p>
        </p:txBody>
      </p:sp>
    </p:spTree>
    <p:extLst>
      <p:ext uri="{BB962C8B-B14F-4D97-AF65-F5344CB8AC3E}">
        <p14:creationId xmlns:p14="http://schemas.microsoft.com/office/powerpoint/2010/main" val="40068755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80797" y="624156"/>
            <a:ext cx="1490950" cy="524324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8700" y="624156"/>
            <a:ext cx="5724525" cy="52432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65D4DDB-8D61-4776-B05F-BBA6861E4ACF}" type="datetimeFigureOut">
              <a:rPr lang="en-CA" smtClean="0"/>
              <a:pPr/>
              <a:t>2019-10-31</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59ACB91F-E25E-4806-8852-E679DD28E97C}" type="slidenum">
              <a:rPr lang="en-CA" smtClean="0"/>
              <a:pPr/>
              <a:t>‹#›</a:t>
            </a:fld>
            <a:endParaRPr lang="en-CA" dirty="0"/>
          </a:p>
        </p:txBody>
      </p:sp>
    </p:spTree>
    <p:extLst>
      <p:ext uri="{BB962C8B-B14F-4D97-AF65-F5344CB8AC3E}">
        <p14:creationId xmlns:p14="http://schemas.microsoft.com/office/powerpoint/2010/main" val="21553286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65D4DDB-8D61-4776-B05F-BBA6861E4ACF}" type="datetimeFigureOut">
              <a:rPr lang="en-CA" smtClean="0"/>
              <a:pPr/>
              <a:t>2019-10-31</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59ACB91F-E25E-4806-8852-E679DD28E97C}" type="slidenum">
              <a:rPr lang="en-CA" smtClean="0"/>
              <a:pPr/>
              <a:t>‹#›</a:t>
            </a:fld>
            <a:endParaRPr lang="en-CA" dirty="0"/>
          </a:p>
        </p:txBody>
      </p:sp>
    </p:spTree>
    <p:extLst>
      <p:ext uri="{BB962C8B-B14F-4D97-AF65-F5344CB8AC3E}">
        <p14:creationId xmlns:p14="http://schemas.microsoft.com/office/powerpoint/2010/main" val="30756839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73769" y="1301361"/>
            <a:ext cx="7209728" cy="2852737"/>
          </a:xfrm>
        </p:spPr>
        <p:txBody>
          <a:bodyPr anchor="b">
            <a:normAutofit/>
          </a:bodyPr>
          <a:lstStyle>
            <a:lvl1pPr algn="r">
              <a:defRPr sz="6000" cap="all"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573769" y="4216328"/>
            <a:ext cx="7209728" cy="1143324"/>
          </a:xfrm>
        </p:spPr>
        <p:txBody>
          <a:bodyPr/>
          <a:lstStyle>
            <a:lvl1pPr marL="0" indent="0" algn="r">
              <a:lnSpc>
                <a:spcPct val="112000"/>
              </a:lnSpc>
              <a:spcBef>
                <a:spcPts val="0"/>
              </a:spcBef>
              <a:spcAft>
                <a:spcPts val="0"/>
              </a:spcAft>
              <a:buNone/>
              <a:defRPr sz="1800">
                <a:solidFill>
                  <a:schemeClr val="tx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554181" y="6453386"/>
            <a:ext cx="1216807" cy="404614"/>
          </a:xfrm>
        </p:spPr>
        <p:txBody>
          <a:bodyPr/>
          <a:lstStyle>
            <a:lvl1pPr>
              <a:defRPr>
                <a:solidFill>
                  <a:schemeClr val="tx2"/>
                </a:solidFill>
              </a:defRPr>
            </a:lvl1pPr>
          </a:lstStyle>
          <a:p>
            <a:fld id="{F65D4DDB-8D61-4776-B05F-BBA6861E4ACF}" type="datetimeFigureOut">
              <a:rPr lang="en-CA" smtClean="0"/>
              <a:pPr/>
              <a:t>2019-10-31</a:t>
            </a:fld>
            <a:endParaRPr lang="en-CA" dirty="0"/>
          </a:p>
        </p:txBody>
      </p:sp>
      <p:sp>
        <p:nvSpPr>
          <p:cNvPr id="5" name="Footer Placeholder 4"/>
          <p:cNvSpPr>
            <a:spLocks noGrp="1"/>
          </p:cNvSpPr>
          <p:nvPr>
            <p:ph type="ftr" sz="quarter" idx="11"/>
          </p:nvPr>
        </p:nvSpPr>
        <p:spPr>
          <a:xfrm>
            <a:off x="1938234" y="6453386"/>
            <a:ext cx="5267533" cy="404614"/>
          </a:xfrm>
        </p:spPr>
        <p:txBody>
          <a:bodyPr/>
          <a:lstStyle>
            <a:lvl1pPr algn="ctr">
              <a:defRPr>
                <a:solidFill>
                  <a:schemeClr val="tx2"/>
                </a:solidFill>
              </a:defRPr>
            </a:lvl1pPr>
          </a:lstStyle>
          <a:p>
            <a:endParaRPr lang="en-CA" dirty="0"/>
          </a:p>
        </p:txBody>
      </p:sp>
      <p:sp>
        <p:nvSpPr>
          <p:cNvPr id="6" name="Slide Number Placeholder 5"/>
          <p:cNvSpPr>
            <a:spLocks noGrp="1"/>
          </p:cNvSpPr>
          <p:nvPr>
            <p:ph type="sldNum" sz="quarter" idx="12"/>
          </p:nvPr>
        </p:nvSpPr>
        <p:spPr>
          <a:xfrm>
            <a:off x="7373012" y="6453386"/>
            <a:ext cx="1197219" cy="404614"/>
          </a:xfrm>
        </p:spPr>
        <p:txBody>
          <a:bodyPr/>
          <a:lstStyle>
            <a:lvl1pPr>
              <a:defRPr>
                <a:solidFill>
                  <a:schemeClr val="tx2"/>
                </a:solidFill>
              </a:defRPr>
            </a:lvl1pPr>
          </a:lstStyle>
          <a:p>
            <a:fld id="{59ACB91F-E25E-4806-8852-E679DD28E97C}" type="slidenum">
              <a:rPr lang="en-CA" smtClean="0"/>
              <a:pPr/>
              <a:t>‹#›</a:t>
            </a:fld>
            <a:endParaRPr lang="en-CA" dirty="0"/>
          </a:p>
        </p:txBody>
      </p:sp>
      <p:sp>
        <p:nvSpPr>
          <p:cNvPr id="7" name="Freeform 6"/>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bg2"/>
          </a:solidFill>
          <a:ln w="0">
            <a:noFill/>
            <a:prstDash val="solid"/>
            <a:round/>
            <a:headEnd/>
            <a:tailEnd/>
          </a:ln>
        </p:spPr>
      </p:sp>
      <p:sp>
        <p:nvSpPr>
          <p:cNvPr id="8" name="Freeform 7" title="Crop Mark"/>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532386170"/>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1028700" y="2286000"/>
            <a:ext cx="3335840"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894052" y="2286000"/>
            <a:ext cx="3335840"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65D4DDB-8D61-4776-B05F-BBA6861E4ACF}" type="datetimeFigureOut">
              <a:rPr lang="en-CA" smtClean="0"/>
              <a:pPr/>
              <a:t>2019-10-31</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59ACB91F-E25E-4806-8852-E679DD28E97C}" type="slidenum">
              <a:rPr lang="en-CA" smtClean="0"/>
              <a:pPr/>
              <a:t>‹#›</a:t>
            </a:fld>
            <a:endParaRPr lang="en-CA" dirty="0"/>
          </a:p>
        </p:txBody>
      </p:sp>
    </p:spTree>
    <p:extLst>
      <p:ext uri="{BB962C8B-B14F-4D97-AF65-F5344CB8AC3E}">
        <p14:creationId xmlns:p14="http://schemas.microsoft.com/office/powerpoint/2010/main" val="32759338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28700" y="685800"/>
            <a:ext cx="7200900" cy="1485900"/>
          </a:xfrm>
        </p:spPr>
        <p:txBody>
          <a:bodyPr/>
          <a:lstStyle>
            <a:lvl1pPr>
              <a:defRPr>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28700" y="2340230"/>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1028700" y="3305208"/>
            <a:ext cx="3335839"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93760" y="2349754"/>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893760" y="3305208"/>
            <a:ext cx="3335840"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65D4DDB-8D61-4776-B05F-BBA6861E4ACF}" type="datetimeFigureOut">
              <a:rPr lang="en-CA" smtClean="0"/>
              <a:pPr/>
              <a:t>2019-10-31</a:t>
            </a:fld>
            <a:endParaRPr lang="en-CA" dirty="0"/>
          </a:p>
        </p:txBody>
      </p:sp>
      <p:sp>
        <p:nvSpPr>
          <p:cNvPr id="8" name="Footer Placeholder 7"/>
          <p:cNvSpPr>
            <a:spLocks noGrp="1"/>
          </p:cNvSpPr>
          <p:nvPr>
            <p:ph type="ftr" sz="quarter" idx="11"/>
          </p:nvPr>
        </p:nvSpPr>
        <p:spPr/>
        <p:txBody>
          <a:bodyPr/>
          <a:lstStyle/>
          <a:p>
            <a:endParaRPr lang="en-CA" dirty="0"/>
          </a:p>
        </p:txBody>
      </p:sp>
      <p:sp>
        <p:nvSpPr>
          <p:cNvPr id="9" name="Slide Number Placeholder 8"/>
          <p:cNvSpPr>
            <a:spLocks noGrp="1"/>
          </p:cNvSpPr>
          <p:nvPr>
            <p:ph type="sldNum" sz="quarter" idx="12"/>
          </p:nvPr>
        </p:nvSpPr>
        <p:spPr/>
        <p:txBody>
          <a:bodyPr/>
          <a:lstStyle/>
          <a:p>
            <a:fld id="{59ACB91F-E25E-4806-8852-E679DD28E97C}" type="slidenum">
              <a:rPr lang="en-CA" smtClean="0"/>
              <a:pPr/>
              <a:t>‹#›</a:t>
            </a:fld>
            <a:endParaRPr lang="en-CA" dirty="0"/>
          </a:p>
        </p:txBody>
      </p:sp>
    </p:spTree>
    <p:extLst>
      <p:ext uri="{BB962C8B-B14F-4D97-AF65-F5344CB8AC3E}">
        <p14:creationId xmlns:p14="http://schemas.microsoft.com/office/powerpoint/2010/main" val="15753978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65D4DDB-8D61-4776-B05F-BBA6861E4ACF}" type="datetimeFigureOut">
              <a:rPr lang="en-CA" smtClean="0"/>
              <a:pPr/>
              <a:t>2019-10-31</a:t>
            </a:fld>
            <a:endParaRPr lang="en-CA" dirty="0"/>
          </a:p>
        </p:txBody>
      </p:sp>
      <p:sp>
        <p:nvSpPr>
          <p:cNvPr id="4" name="Footer Placeholder 3"/>
          <p:cNvSpPr>
            <a:spLocks noGrp="1"/>
          </p:cNvSpPr>
          <p:nvPr>
            <p:ph type="ftr" sz="quarter" idx="11"/>
          </p:nvPr>
        </p:nvSpPr>
        <p:spPr/>
        <p:txBody>
          <a:bodyPr/>
          <a:lstStyle/>
          <a:p>
            <a:endParaRPr lang="en-CA" dirty="0"/>
          </a:p>
        </p:txBody>
      </p:sp>
      <p:sp>
        <p:nvSpPr>
          <p:cNvPr id="5" name="Slide Number Placeholder 4"/>
          <p:cNvSpPr>
            <a:spLocks noGrp="1"/>
          </p:cNvSpPr>
          <p:nvPr>
            <p:ph type="sldNum" sz="quarter" idx="12"/>
          </p:nvPr>
        </p:nvSpPr>
        <p:spPr/>
        <p:txBody>
          <a:bodyPr/>
          <a:lstStyle/>
          <a:p>
            <a:fld id="{59ACB91F-E25E-4806-8852-E679DD28E97C}" type="slidenum">
              <a:rPr lang="en-CA" smtClean="0"/>
              <a:pPr/>
              <a:t>‹#›</a:t>
            </a:fld>
            <a:endParaRPr lang="en-CA" dirty="0"/>
          </a:p>
        </p:txBody>
      </p:sp>
    </p:spTree>
    <p:extLst>
      <p:ext uri="{BB962C8B-B14F-4D97-AF65-F5344CB8AC3E}">
        <p14:creationId xmlns:p14="http://schemas.microsoft.com/office/powerpoint/2010/main" val="19839471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5D4DDB-8D61-4776-B05F-BBA6861E4ACF}" type="datetimeFigureOut">
              <a:rPr lang="en-CA" smtClean="0"/>
              <a:pPr/>
              <a:t>2019-10-31</a:t>
            </a:fld>
            <a:endParaRPr lang="en-CA" dirty="0"/>
          </a:p>
        </p:txBody>
      </p:sp>
      <p:sp>
        <p:nvSpPr>
          <p:cNvPr id="3" name="Footer Placeholder 2"/>
          <p:cNvSpPr>
            <a:spLocks noGrp="1"/>
          </p:cNvSpPr>
          <p:nvPr>
            <p:ph type="ftr" sz="quarter" idx="11"/>
          </p:nvPr>
        </p:nvSpPr>
        <p:spPr/>
        <p:txBody>
          <a:bodyPr/>
          <a:lstStyle/>
          <a:p>
            <a:endParaRPr lang="en-CA" dirty="0"/>
          </a:p>
        </p:txBody>
      </p:sp>
      <p:sp>
        <p:nvSpPr>
          <p:cNvPr id="4" name="Slide Number Placeholder 3"/>
          <p:cNvSpPr>
            <a:spLocks noGrp="1"/>
          </p:cNvSpPr>
          <p:nvPr>
            <p:ph type="sldNum" sz="quarter" idx="12"/>
          </p:nvPr>
        </p:nvSpPr>
        <p:spPr/>
        <p:txBody>
          <a:bodyPr/>
          <a:lstStyle/>
          <a:p>
            <a:fld id="{59ACB91F-E25E-4806-8852-E679DD28E97C}" type="slidenum">
              <a:rPr lang="en-CA" smtClean="0"/>
              <a:pPr/>
              <a:t>‹#›</a:t>
            </a:fld>
            <a:endParaRPr lang="en-CA" dirty="0"/>
          </a:p>
        </p:txBody>
      </p:sp>
    </p:spTree>
    <p:extLst>
      <p:ext uri="{BB962C8B-B14F-4D97-AF65-F5344CB8AC3E}">
        <p14:creationId xmlns:p14="http://schemas.microsoft.com/office/powerpoint/2010/main" val="1841725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chor="t">
            <a:noAutofit/>
          </a:bodyPr>
          <a:lstStyle>
            <a:lvl1pPr>
              <a:lnSpc>
                <a:spcPct val="84000"/>
              </a:lnSpc>
              <a:defRPr sz="4400" baseline="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92015" y="685801"/>
            <a:ext cx="3909060" cy="5175250"/>
          </a:xfrm>
        </p:spPr>
        <p:txBody>
          <a:bodyPr/>
          <a:lstStyle>
            <a:lvl1pPr>
              <a:defRPr sz="1500"/>
            </a:lvl1pPr>
            <a:lvl2pPr>
              <a:defRPr sz="1500"/>
            </a:lvl2pPr>
            <a:lvl3pPr>
              <a:defRPr sz="1350"/>
            </a:lvl3pPr>
            <a:lvl4pPr>
              <a:defRPr sz="135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42925" y="2856344"/>
            <a:ext cx="2891790" cy="3011056"/>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a:xfrm>
            <a:off x="542925" y="6453386"/>
            <a:ext cx="903429" cy="404614"/>
          </a:xfrm>
        </p:spPr>
        <p:txBody>
          <a:bodyPr/>
          <a:lstStyle>
            <a:lvl1pPr>
              <a:defRPr>
                <a:solidFill>
                  <a:schemeClr val="tx2"/>
                </a:solidFill>
              </a:defRPr>
            </a:lvl1pPr>
          </a:lstStyle>
          <a:p>
            <a:fld id="{F65D4DDB-8D61-4776-B05F-BBA6861E4ACF}" type="datetimeFigureOut">
              <a:rPr lang="en-CA" smtClean="0"/>
              <a:pPr/>
              <a:t>2019-10-31</a:t>
            </a:fld>
            <a:endParaRPr lang="en-CA" dirty="0"/>
          </a:p>
        </p:txBody>
      </p:sp>
      <p:sp>
        <p:nvSpPr>
          <p:cNvPr id="6" name="Footer Placeholder 5"/>
          <p:cNvSpPr>
            <a:spLocks noGrp="1"/>
          </p:cNvSpPr>
          <p:nvPr>
            <p:ph type="ftr" sz="quarter" idx="11"/>
          </p:nvPr>
        </p:nvSpPr>
        <p:spPr>
          <a:xfrm>
            <a:off x="1654459" y="6453386"/>
            <a:ext cx="1780256" cy="404614"/>
          </a:xfrm>
        </p:spPr>
        <p:txBody>
          <a:bodyPr/>
          <a:lstStyle>
            <a:lvl1pPr>
              <a:defRPr>
                <a:solidFill>
                  <a:schemeClr val="tx2"/>
                </a:solidFill>
              </a:defRPr>
            </a:lvl1pPr>
          </a:lstStyle>
          <a:p>
            <a:endParaRPr lang="en-CA" dirty="0"/>
          </a:p>
        </p:txBody>
      </p:sp>
      <p:sp>
        <p:nvSpPr>
          <p:cNvPr id="7" name="Slide Number Placeholder 6"/>
          <p:cNvSpPr>
            <a:spLocks noGrp="1"/>
          </p:cNvSpPr>
          <p:nvPr>
            <p:ph type="sldNum" sz="quarter" idx="12"/>
          </p:nvPr>
        </p:nvSpPr>
        <p:spPr>
          <a:xfrm>
            <a:off x="7412355" y="6453386"/>
            <a:ext cx="1197219" cy="404614"/>
          </a:xfrm>
        </p:spPr>
        <p:txBody>
          <a:bodyPr/>
          <a:lstStyle>
            <a:lvl1pPr>
              <a:defRPr>
                <a:solidFill>
                  <a:schemeClr val="tx2"/>
                </a:solidFill>
              </a:defRPr>
            </a:lvl1pPr>
          </a:lstStyle>
          <a:p>
            <a:fld id="{59ACB91F-E25E-4806-8852-E679DD28E97C}" type="slidenum">
              <a:rPr lang="en-CA" smtClean="0"/>
              <a:pPr/>
              <a:t>‹#›</a:t>
            </a:fld>
            <a:endParaRPr lang="en-CA" dirty="0"/>
          </a:p>
        </p:txBody>
      </p:sp>
      <p:sp>
        <p:nvSpPr>
          <p:cNvPr id="9" name="Rectangle 8"/>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0973817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chor="t">
            <a:normAutofit/>
          </a:bodyPr>
          <a:lstStyle>
            <a:lvl1pPr>
              <a:lnSpc>
                <a:spcPct val="84000"/>
              </a:lnSpc>
              <a:defRPr sz="44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149090" y="1"/>
            <a:ext cx="4994910" cy="6857999"/>
          </a:xfrm>
        </p:spPr>
        <p:txBody>
          <a:bodyPr anchor="t">
            <a:normAutofit/>
          </a:bodyPr>
          <a:lstStyle>
            <a:lvl1pPr marL="0" indent="0">
              <a:buNone/>
              <a:defRPr sz="1500"/>
            </a:lvl1pPr>
            <a:lvl2pPr marL="342900" indent="0">
              <a:buNone/>
              <a:defRPr sz="1500"/>
            </a:lvl2pPr>
            <a:lvl3pPr marL="685800" indent="0">
              <a:buNone/>
              <a:defRPr sz="15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542925" y="2855968"/>
            <a:ext cx="2891790" cy="3011432"/>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a:xfrm>
            <a:off x="542925" y="6453386"/>
            <a:ext cx="903429" cy="404614"/>
          </a:xfrm>
        </p:spPr>
        <p:txBody>
          <a:bodyPr/>
          <a:lstStyle>
            <a:lvl1pPr>
              <a:defRPr>
                <a:solidFill>
                  <a:schemeClr val="tx2"/>
                </a:solidFill>
              </a:defRPr>
            </a:lvl1pPr>
          </a:lstStyle>
          <a:p>
            <a:fld id="{F65D4DDB-8D61-4776-B05F-BBA6861E4ACF}" type="datetimeFigureOut">
              <a:rPr lang="en-CA" smtClean="0"/>
              <a:pPr/>
              <a:t>2019-10-31</a:t>
            </a:fld>
            <a:endParaRPr lang="en-CA" dirty="0"/>
          </a:p>
        </p:txBody>
      </p:sp>
      <p:sp>
        <p:nvSpPr>
          <p:cNvPr id="6" name="Footer Placeholder 5"/>
          <p:cNvSpPr>
            <a:spLocks noGrp="1"/>
          </p:cNvSpPr>
          <p:nvPr>
            <p:ph type="ftr" sz="quarter" idx="11"/>
          </p:nvPr>
        </p:nvSpPr>
        <p:spPr>
          <a:xfrm>
            <a:off x="1654459" y="6453386"/>
            <a:ext cx="1780256" cy="404614"/>
          </a:xfrm>
        </p:spPr>
        <p:txBody>
          <a:bodyPr/>
          <a:lstStyle>
            <a:lvl1pPr>
              <a:defRPr>
                <a:solidFill>
                  <a:schemeClr val="tx2"/>
                </a:solidFill>
              </a:defRPr>
            </a:lvl1pPr>
          </a:lstStyle>
          <a:p>
            <a:endParaRPr lang="en-CA" dirty="0"/>
          </a:p>
        </p:txBody>
      </p:sp>
      <p:sp>
        <p:nvSpPr>
          <p:cNvPr id="7" name="Slide Number Placeholder 6"/>
          <p:cNvSpPr>
            <a:spLocks noGrp="1"/>
          </p:cNvSpPr>
          <p:nvPr>
            <p:ph type="sldNum" sz="quarter" idx="12"/>
          </p:nvPr>
        </p:nvSpPr>
        <p:spPr>
          <a:xfrm>
            <a:off x="7412355" y="6453386"/>
            <a:ext cx="1197219" cy="404614"/>
          </a:xfrm>
        </p:spPr>
        <p:txBody>
          <a:bodyPr/>
          <a:lstStyle>
            <a:lvl1pPr>
              <a:defRPr>
                <a:solidFill>
                  <a:schemeClr val="tx2"/>
                </a:solidFill>
              </a:defRPr>
            </a:lvl1pPr>
          </a:lstStyle>
          <a:p>
            <a:fld id="{59ACB91F-E25E-4806-8852-E679DD28E97C}" type="slidenum">
              <a:rPr lang="en-CA" smtClean="0"/>
              <a:pPr/>
              <a:t>‹#›</a:t>
            </a:fld>
            <a:endParaRPr lang="en-CA" dirty="0"/>
          </a:p>
        </p:txBody>
      </p:sp>
      <p:sp>
        <p:nvSpPr>
          <p:cNvPr id="9" name="Rectangle 8"/>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407431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8700" y="685800"/>
            <a:ext cx="7200900" cy="14859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8700" y="2286000"/>
            <a:ext cx="7200900" cy="3581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42987" y="6453386"/>
            <a:ext cx="903429" cy="404614"/>
          </a:xfrm>
          <a:prstGeom prst="rect">
            <a:avLst/>
          </a:prstGeom>
        </p:spPr>
        <p:txBody>
          <a:bodyPr vert="horz" lIns="91440" tIns="45720" rIns="91440" bIns="45720" rtlCol="0" anchor="ctr"/>
          <a:lstStyle>
            <a:lvl1pPr algn="l">
              <a:defRPr sz="1000" baseline="0">
                <a:solidFill>
                  <a:schemeClr val="tx2"/>
                </a:solidFill>
              </a:defRPr>
            </a:lvl1pPr>
          </a:lstStyle>
          <a:p>
            <a:fld id="{F65D4DDB-8D61-4776-B05F-BBA6861E4ACF}" type="datetimeFigureOut">
              <a:rPr lang="en-CA" smtClean="0"/>
              <a:pPr/>
              <a:t>2019-10-31</a:t>
            </a:fld>
            <a:endParaRPr lang="en-CA" dirty="0"/>
          </a:p>
        </p:txBody>
      </p:sp>
      <p:sp>
        <p:nvSpPr>
          <p:cNvPr id="5" name="Footer Placeholder 4"/>
          <p:cNvSpPr>
            <a:spLocks noGrp="1"/>
          </p:cNvSpPr>
          <p:nvPr>
            <p:ph type="ftr" sz="quarter" idx="3"/>
          </p:nvPr>
        </p:nvSpPr>
        <p:spPr>
          <a:xfrm>
            <a:off x="2170173" y="6453386"/>
            <a:ext cx="4710623" cy="404614"/>
          </a:xfrm>
          <a:prstGeom prst="rect">
            <a:avLst/>
          </a:prstGeom>
        </p:spPr>
        <p:txBody>
          <a:bodyPr vert="horz" lIns="91440" tIns="45720" rIns="91440" bIns="45720" rtlCol="0" anchor="ctr"/>
          <a:lstStyle>
            <a:lvl1pPr algn="l">
              <a:defRPr sz="1000" baseline="0">
                <a:solidFill>
                  <a:schemeClr val="tx2"/>
                </a:solidFill>
              </a:defRPr>
            </a:lvl1pPr>
          </a:lstStyle>
          <a:p>
            <a:endParaRPr lang="en-CA" dirty="0"/>
          </a:p>
        </p:txBody>
      </p:sp>
      <p:sp>
        <p:nvSpPr>
          <p:cNvPr id="6" name="Slide Number Placeholder 5"/>
          <p:cNvSpPr>
            <a:spLocks noGrp="1"/>
          </p:cNvSpPr>
          <p:nvPr>
            <p:ph type="sldNum" sz="quarter" idx="4"/>
          </p:nvPr>
        </p:nvSpPr>
        <p:spPr>
          <a:xfrm>
            <a:off x="7104552" y="6453386"/>
            <a:ext cx="1197219" cy="404614"/>
          </a:xfrm>
          <a:prstGeom prst="rect">
            <a:avLst/>
          </a:prstGeom>
        </p:spPr>
        <p:txBody>
          <a:bodyPr vert="horz" lIns="91440" tIns="45720" rIns="91440" bIns="45720" rtlCol="0" anchor="ctr"/>
          <a:lstStyle>
            <a:lvl1pPr algn="r">
              <a:defRPr sz="1000" baseline="0">
                <a:solidFill>
                  <a:schemeClr val="tx2"/>
                </a:solidFill>
              </a:defRPr>
            </a:lvl1pPr>
          </a:lstStyle>
          <a:p>
            <a:fld id="{59ACB91F-E25E-4806-8852-E679DD28E97C}" type="slidenum">
              <a:rPr lang="en-CA" smtClean="0"/>
              <a:pPr/>
              <a:t>‹#›</a:t>
            </a:fld>
            <a:endParaRPr lang="en-CA" dirty="0"/>
          </a:p>
        </p:txBody>
      </p:sp>
      <p:sp>
        <p:nvSpPr>
          <p:cNvPr id="9" name="Rectangle 8"/>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title="Side bar"/>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074359782"/>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6858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6912">
          <p15:clr>
            <a:srgbClr val="F26B43"/>
          </p15:clr>
        </p15:guide>
        <p15:guide id="2" pos="936">
          <p15:clr>
            <a:srgbClr val="F26B43"/>
          </p15:clr>
        </p15:guide>
        <p15:guide id="3" pos="864">
          <p15:clr>
            <a:srgbClr val="F26B43"/>
          </p15:clr>
        </p15:guide>
        <p15:guide id="4" orient="horz" pos="1368">
          <p15:clr>
            <a:srgbClr val="F26B43"/>
          </p15:clr>
        </p15:guide>
        <p15:guide id="5"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5184">
          <p15:clr>
            <a:srgbClr val="F26B43"/>
          </p15:clr>
        </p15:guide>
        <p15:guide id="10" pos="702">
          <p15:clr>
            <a:srgbClr val="F26B43"/>
          </p15:clr>
        </p15:guide>
        <p15:guide id="11" pos="648">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www.tmgtips.com/tmg5_network.htm"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www.geneamusings.com/2016/01/standardized-historical-and-current_28.html"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mjh-nm.net/BUGS.HTML#B105" TargetMode="External"/><Relationship Id="rId7" Type="http://schemas.openxmlformats.org/officeDocument/2006/relationships/hyperlink" Target="https://www.mjh-nm.net/BUGS.HTML#B109" TargetMode="External"/><Relationship Id="rId2" Type="http://schemas.openxmlformats.org/officeDocument/2006/relationships/hyperlink" Target="https://www.mjh-nm.net/BUGS.HTML" TargetMode="External"/><Relationship Id="rId1" Type="http://schemas.openxmlformats.org/officeDocument/2006/relationships/slideLayout" Target="../slideLayouts/slideLayout2.xml"/><Relationship Id="rId6" Type="http://schemas.openxmlformats.org/officeDocument/2006/relationships/hyperlink" Target="https://www.mjh-nm.net/BUGS.HTML#B108" TargetMode="External"/><Relationship Id="rId5" Type="http://schemas.openxmlformats.org/officeDocument/2006/relationships/hyperlink" Target="https://www.mjh-nm.net/BUGS.HTML#B107" TargetMode="External"/><Relationship Id="rId4" Type="http://schemas.openxmlformats.org/officeDocument/2006/relationships/hyperlink" Target="https://www.mjh-nm.net/BUGS.HTML#B106"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ogsottawa.on.ca/"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historyresearchenvironment.org/"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hyperlink" Target="https://historyresearchenvironment.org/donate/" TargetMode="External"/><Relationship Id="rId4" Type="http://schemas.openxmlformats.org/officeDocument/2006/relationships/hyperlink" Target="https://historyresearchenvironment.org/become-a-volunteer/"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historyresearchenvironment.org/become-a-volunteer/"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lists.rootsweb.ancestry.com/hyperkitty/list/tmg-refugees@rootsweb.com" TargetMode="External"/><Relationship Id="rId7" Type="http://schemas.openxmlformats.org/officeDocument/2006/relationships/hyperlink" Target="http://www.whollygenes.com/forums201/index.php"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lists.rootsweb.ancestry.com/hyperkitty/list/tmg@rootsweb.com/" TargetMode="External"/><Relationship Id="rId5" Type="http://schemas.openxmlformats.org/officeDocument/2006/relationships/hyperlink" Target="https://www.facebook.com/groups/themastergenealogist/" TargetMode="External"/><Relationship Id="rId4" Type="http://schemas.openxmlformats.org/officeDocument/2006/relationships/hyperlink" Target="https://sites.google.com/site/tmgrefugees"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www.reigelridge.com/"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www.mjh-nm.net/MY_WAY.HTML" TargetMode="External"/><Relationship Id="rId5" Type="http://schemas.openxmlformats.org/officeDocument/2006/relationships/hyperlink" Target="https://www.johncardinal.com/" TargetMode="External"/><Relationship Id="rId4" Type="http://schemas.openxmlformats.org/officeDocument/2006/relationships/hyperlink" Target="http://www.tmgtips.com/"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secondsite7.com/purchases.htm?v=7.05" TargetMode="External"/><Relationship Id="rId2" Type="http://schemas.openxmlformats.org/officeDocument/2006/relationships/hyperlink" Target="https://www.secondsite7.com/downloads.htm?v=7.05"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b="1" dirty="0" smtClean="0"/>
              <a:t>Mike’s TMG Tips</a:t>
            </a:r>
            <a:endParaRPr lang="en-CA" dirty="0"/>
          </a:p>
        </p:txBody>
      </p:sp>
      <p:sp>
        <p:nvSpPr>
          <p:cNvPr id="3" name="Subtitle 2"/>
          <p:cNvSpPr>
            <a:spLocks noGrp="1"/>
          </p:cNvSpPr>
          <p:nvPr>
            <p:ph type="subTitle" idx="1"/>
          </p:nvPr>
        </p:nvSpPr>
        <p:spPr/>
        <p:txBody>
          <a:bodyPr/>
          <a:lstStyle/>
          <a:p>
            <a:r>
              <a:rPr lang="en-CA" dirty="0" smtClean="0"/>
              <a:t>Ottawa TMGUG</a:t>
            </a:r>
          </a:p>
          <a:p>
            <a:r>
              <a:rPr lang="en-CA" dirty="0" smtClean="0"/>
              <a:t>2 Nov 2019</a:t>
            </a:r>
            <a:endParaRPr lang="en-CA" dirty="0"/>
          </a:p>
        </p:txBody>
      </p:sp>
      <p:pic>
        <p:nvPicPr>
          <p:cNvPr id="4" name="Picture 3"/>
          <p:cNvPicPr>
            <a:picLocks noChangeAspect="1"/>
          </p:cNvPicPr>
          <p:nvPr/>
        </p:nvPicPr>
        <p:blipFill>
          <a:blip r:embed="rId2"/>
          <a:stretch>
            <a:fillRect/>
          </a:stretch>
        </p:blipFill>
        <p:spPr>
          <a:xfrm>
            <a:off x="2323135" y="260648"/>
            <a:ext cx="4497730" cy="1656184"/>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TMG lock up when using </a:t>
            </a:r>
            <a:r>
              <a:rPr lang="en-US" dirty="0" err="1"/>
              <a:t>LoP</a:t>
            </a:r>
            <a:r>
              <a:rPr lang="en-US" dirty="0"/>
              <a:t> to change flag</a:t>
            </a:r>
          </a:p>
        </p:txBody>
      </p:sp>
      <p:sp>
        <p:nvSpPr>
          <p:cNvPr id="3" name="Content Placeholder 2"/>
          <p:cNvSpPr>
            <a:spLocks noGrp="1"/>
          </p:cNvSpPr>
          <p:nvPr>
            <p:ph idx="1"/>
          </p:nvPr>
        </p:nvSpPr>
        <p:spPr>
          <a:xfrm>
            <a:off x="1028700" y="2286000"/>
            <a:ext cx="7575748" cy="4239344"/>
          </a:xfrm>
        </p:spPr>
        <p:txBody>
          <a:bodyPr>
            <a:normAutofit fontScale="92500" lnSpcReduction="10000"/>
          </a:bodyPr>
          <a:lstStyle/>
          <a:p>
            <a:pPr marL="0" indent="0">
              <a:buNone/>
            </a:pPr>
            <a:r>
              <a:rPr lang="en-US" dirty="0"/>
              <a:t>I suspect </a:t>
            </a:r>
            <a:r>
              <a:rPr lang="en-US" dirty="0" smtClean="0"/>
              <a:t>that </a:t>
            </a:r>
            <a:r>
              <a:rPr lang="en-US" dirty="0"/>
              <a:t>there is a dialog box, maybe just an OK acknowledgement, that is being placed behind the main TMG screen so you can't see it. </a:t>
            </a:r>
            <a:endParaRPr lang="en-US" dirty="0" smtClean="0"/>
          </a:p>
          <a:p>
            <a:pPr marL="0" indent="0">
              <a:buNone/>
            </a:pPr>
            <a:r>
              <a:rPr lang="en-US" dirty="0" smtClean="0"/>
              <a:t>Some </a:t>
            </a:r>
            <a:r>
              <a:rPr lang="en-US" dirty="0"/>
              <a:t>things you might try:</a:t>
            </a:r>
          </a:p>
          <a:p>
            <a:pPr>
              <a:buFont typeface="Arial" panose="020B0604020202020204" pitchFamily="34" charset="0"/>
              <a:buChar char="•"/>
            </a:pPr>
            <a:r>
              <a:rPr lang="en-US" dirty="0" smtClean="0"/>
              <a:t>Press </a:t>
            </a:r>
            <a:r>
              <a:rPr lang="en-US" dirty="0"/>
              <a:t>the Enter key when it locks up to see if you can "click" the OK button.</a:t>
            </a:r>
          </a:p>
          <a:p>
            <a:pPr>
              <a:buFont typeface="Arial" panose="020B0604020202020204" pitchFamily="34" charset="0"/>
              <a:buChar char="•"/>
            </a:pPr>
            <a:r>
              <a:rPr lang="en-US" dirty="0" smtClean="0"/>
              <a:t>Use </a:t>
            </a:r>
            <a:r>
              <a:rPr lang="en-US" dirty="0"/>
              <a:t>the Window &gt; Center the Current Window menu command to see if that will bring the hidden window to the front.</a:t>
            </a:r>
          </a:p>
          <a:p>
            <a:pPr>
              <a:buFont typeface="Arial" panose="020B0604020202020204" pitchFamily="34" charset="0"/>
              <a:buChar char="•"/>
            </a:pPr>
            <a:r>
              <a:rPr lang="en-US" dirty="0" smtClean="0"/>
              <a:t>Resize </a:t>
            </a:r>
            <a:r>
              <a:rPr lang="en-US" dirty="0"/>
              <a:t>the main TMG window only to partial screen and position it to the side so the middle of your monitor is clear before taking the action that locks it up, so the OK dialog will not be hidden.</a:t>
            </a:r>
          </a:p>
          <a:p>
            <a:pPr marL="0" indent="0">
              <a:buNone/>
            </a:pPr>
            <a:r>
              <a:rPr lang="en-US" dirty="0"/>
              <a:t> </a:t>
            </a:r>
          </a:p>
          <a:p>
            <a:pPr marL="0" indent="0">
              <a:buNone/>
            </a:pPr>
            <a:r>
              <a:rPr lang="en-US" dirty="0"/>
              <a:t>Terry </a:t>
            </a:r>
            <a:r>
              <a:rPr lang="en-US" dirty="0" err="1"/>
              <a:t>Reigel</a:t>
            </a:r>
            <a:endParaRPr lang="en-US" dirty="0"/>
          </a:p>
          <a:p>
            <a:pPr marL="0" indent="0">
              <a:buNone/>
            </a:pPr>
            <a:endParaRPr lang="en-US" dirty="0"/>
          </a:p>
        </p:txBody>
      </p:sp>
    </p:spTree>
    <p:extLst>
      <p:ext uri="{BB962C8B-B14F-4D97-AF65-F5344CB8AC3E}">
        <p14:creationId xmlns:p14="http://schemas.microsoft.com/office/powerpoint/2010/main" val="15201305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Two Instances of TMG Open at Same Time</a:t>
            </a:r>
          </a:p>
        </p:txBody>
      </p:sp>
      <p:sp>
        <p:nvSpPr>
          <p:cNvPr id="3" name="Content Placeholder 2"/>
          <p:cNvSpPr>
            <a:spLocks noGrp="1"/>
          </p:cNvSpPr>
          <p:nvPr>
            <p:ph idx="1"/>
          </p:nvPr>
        </p:nvSpPr>
        <p:spPr>
          <a:xfrm>
            <a:off x="1028700" y="2286000"/>
            <a:ext cx="7200900" cy="4311352"/>
          </a:xfrm>
        </p:spPr>
        <p:txBody>
          <a:bodyPr>
            <a:normAutofit/>
          </a:bodyPr>
          <a:lstStyle/>
          <a:p>
            <a:pPr marL="0" indent="0">
              <a:buNone/>
            </a:pPr>
            <a:r>
              <a:rPr lang="en-US" dirty="0"/>
              <a:t>If you are </a:t>
            </a:r>
            <a:r>
              <a:rPr lang="en-US" dirty="0" smtClean="0"/>
              <a:t>interested in </a:t>
            </a:r>
            <a:r>
              <a:rPr lang="en-US" dirty="0"/>
              <a:t>multiple users on a single project via a network, you might find this </a:t>
            </a:r>
            <a:r>
              <a:rPr lang="en-US" dirty="0" smtClean="0"/>
              <a:t>article </a:t>
            </a:r>
            <a:r>
              <a:rPr lang="en-US" dirty="0"/>
              <a:t>of </a:t>
            </a:r>
            <a:r>
              <a:rPr lang="en-US" dirty="0" smtClean="0"/>
              <a:t>interest:</a:t>
            </a:r>
            <a:endParaRPr lang="en-US" dirty="0"/>
          </a:p>
          <a:p>
            <a:pPr marL="0" indent="0">
              <a:buNone/>
            </a:pPr>
            <a:r>
              <a:rPr lang="en-US" u="sng" dirty="0" smtClean="0">
                <a:solidFill>
                  <a:schemeClr val="accent5">
                    <a:lumMod val="75000"/>
                  </a:schemeClr>
                </a:solidFill>
                <a:hlinkClick r:id="rId2"/>
              </a:rPr>
              <a:t>http</a:t>
            </a:r>
            <a:r>
              <a:rPr lang="en-US" u="sng" dirty="0">
                <a:solidFill>
                  <a:schemeClr val="accent5">
                    <a:lumMod val="75000"/>
                  </a:schemeClr>
                </a:solidFill>
                <a:hlinkClick r:id="rId2"/>
              </a:rPr>
              <a:t>://</a:t>
            </a:r>
            <a:r>
              <a:rPr lang="en-US" u="sng" dirty="0" smtClean="0">
                <a:solidFill>
                  <a:schemeClr val="accent5">
                    <a:lumMod val="75000"/>
                  </a:schemeClr>
                </a:solidFill>
                <a:hlinkClick r:id="rId2"/>
              </a:rPr>
              <a:t>www.tmgtips.com/tmg5_network.htm</a:t>
            </a:r>
            <a:endParaRPr lang="en-US" dirty="0" smtClean="0">
              <a:solidFill>
                <a:schemeClr val="accent5">
                  <a:lumMod val="75000"/>
                </a:schemeClr>
              </a:solidFill>
            </a:endParaRPr>
          </a:p>
          <a:p>
            <a:pPr marL="0" indent="0">
              <a:buNone/>
            </a:pPr>
            <a:r>
              <a:rPr lang="en-US" dirty="0" smtClean="0"/>
              <a:t>Note </a:t>
            </a:r>
            <a:r>
              <a:rPr lang="en-US" dirty="0"/>
              <a:t>that the project must be located on a network drive (e.g., it </a:t>
            </a:r>
            <a:r>
              <a:rPr lang="en-US" dirty="0" err="1"/>
              <a:t>appeares</a:t>
            </a:r>
            <a:r>
              <a:rPr lang="en-US" dirty="0"/>
              <a:t> to be the same address to both users) and Cloud drives do not work.</a:t>
            </a:r>
          </a:p>
          <a:p>
            <a:pPr marL="0" indent="0">
              <a:buNone/>
            </a:pPr>
            <a:r>
              <a:rPr lang="en-US" dirty="0"/>
              <a:t> </a:t>
            </a:r>
            <a:r>
              <a:rPr lang="en-US" dirty="0" smtClean="0"/>
              <a:t>The </a:t>
            </a:r>
            <a:r>
              <a:rPr lang="en-US" dirty="0"/>
              <a:t>article was written for TMG v5, but still applies to all later versions of TMG.  Many of the hardware/software details will be different, but the basic premise remains the same.</a:t>
            </a:r>
          </a:p>
          <a:p>
            <a:pPr marL="0" indent="0">
              <a:buNone/>
            </a:pPr>
            <a:r>
              <a:rPr lang="en-US" dirty="0"/>
              <a:t> </a:t>
            </a:r>
            <a:r>
              <a:rPr lang="en-US" dirty="0" smtClean="0"/>
              <a:t>Lee Hoffman</a:t>
            </a:r>
            <a:endParaRPr lang="en-US" dirty="0"/>
          </a:p>
          <a:p>
            <a:endParaRPr lang="en-US" dirty="0"/>
          </a:p>
        </p:txBody>
      </p:sp>
    </p:spTree>
    <p:extLst>
      <p:ext uri="{BB962C8B-B14F-4D97-AF65-F5344CB8AC3E}">
        <p14:creationId xmlns:p14="http://schemas.microsoft.com/office/powerpoint/2010/main" val="16145869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TMG and </a:t>
            </a:r>
            <a:r>
              <a:rPr lang="en-US" dirty="0"/>
              <a:t>OneDrive</a:t>
            </a:r>
          </a:p>
        </p:txBody>
      </p:sp>
      <p:sp>
        <p:nvSpPr>
          <p:cNvPr id="3" name="Content Placeholder 2"/>
          <p:cNvSpPr>
            <a:spLocks noGrp="1"/>
          </p:cNvSpPr>
          <p:nvPr>
            <p:ph idx="1"/>
          </p:nvPr>
        </p:nvSpPr>
        <p:spPr>
          <a:xfrm>
            <a:off x="1028700" y="1844824"/>
            <a:ext cx="7575748" cy="4680520"/>
          </a:xfrm>
        </p:spPr>
        <p:txBody>
          <a:bodyPr>
            <a:normAutofit/>
          </a:bodyPr>
          <a:lstStyle/>
          <a:p>
            <a:pPr marL="0" indent="0">
              <a:buNone/>
            </a:pPr>
            <a:r>
              <a:rPr lang="en-US" dirty="0" smtClean="0"/>
              <a:t>Johns </a:t>
            </a:r>
            <a:r>
              <a:rPr lang="en-US" dirty="0" err="1" smtClean="0"/>
              <a:t>Cordes</a:t>
            </a:r>
            <a:r>
              <a:rPr lang="en-US" dirty="0" smtClean="0"/>
              <a:t>: I </a:t>
            </a:r>
            <a:r>
              <a:rPr lang="en-US" dirty="0"/>
              <a:t>began experimenting with OneDrive a few months ago. I have certainly encountered problems, and am still not sure I'm going to keep using it.  However, I have had no problems with TMG due to OneDrive. This is probably because my TMG is installed to C:\TMG and does not use any folders which are being watched by OneDrive</a:t>
            </a:r>
            <a:r>
              <a:rPr lang="en-US" dirty="0" smtClean="0"/>
              <a:t>.</a:t>
            </a:r>
          </a:p>
          <a:p>
            <a:pPr marL="0" indent="0">
              <a:buNone/>
            </a:pPr>
            <a:endParaRPr lang="en-US" dirty="0" smtClean="0"/>
          </a:p>
          <a:p>
            <a:pPr marL="0" indent="0">
              <a:buNone/>
            </a:pPr>
            <a:r>
              <a:rPr lang="en-US" dirty="0" smtClean="0"/>
              <a:t>John Cardinal: </a:t>
            </a:r>
            <a:r>
              <a:rPr lang="en-US" dirty="0"/>
              <a:t>For the first week or so after switching to Win10, I had OneDrive running. I have since uninstalled it. It was not interfering with TMG, bit it was annoying for other reasons and so I got rid of it. I've read online that it may re-appear after a Windows Update. If so, I'll kill it again, and keep killing it, until Windows Update gives up and accepts my decision about what software I want on my PC.</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35719666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GPS coordinates in TMG</a:t>
            </a:r>
          </a:p>
        </p:txBody>
      </p:sp>
      <p:sp>
        <p:nvSpPr>
          <p:cNvPr id="3" name="Content Placeholder 2"/>
          <p:cNvSpPr>
            <a:spLocks noGrp="1"/>
          </p:cNvSpPr>
          <p:nvPr>
            <p:ph idx="1"/>
          </p:nvPr>
        </p:nvSpPr>
        <p:spPr>
          <a:xfrm>
            <a:off x="1028700" y="1772816"/>
            <a:ext cx="7200900" cy="4536504"/>
          </a:xfrm>
        </p:spPr>
        <p:txBody>
          <a:bodyPr>
            <a:normAutofit lnSpcReduction="10000"/>
          </a:bodyPr>
          <a:lstStyle/>
          <a:p>
            <a:pPr marL="0" indent="0">
              <a:buNone/>
            </a:pPr>
            <a:r>
              <a:rPr lang="en-US" dirty="0"/>
              <a:t>Terry </a:t>
            </a:r>
            <a:r>
              <a:rPr lang="en-US" dirty="0" err="1" smtClean="0"/>
              <a:t>Reigel</a:t>
            </a:r>
            <a:r>
              <a:rPr lang="en-US" dirty="0" smtClean="0"/>
              <a:t> : I </a:t>
            </a:r>
            <a:r>
              <a:rPr lang="en-US" dirty="0"/>
              <a:t>add </a:t>
            </a:r>
            <a:r>
              <a:rPr lang="en-US" dirty="0" err="1"/>
              <a:t>LatLong</a:t>
            </a:r>
            <a:r>
              <a:rPr lang="en-US" dirty="0"/>
              <a:t> info in these cases:</a:t>
            </a:r>
          </a:p>
          <a:p>
            <a:pPr>
              <a:buFont typeface="Arial" panose="020B0604020202020204" pitchFamily="34" charset="0"/>
              <a:buChar char="•"/>
            </a:pPr>
            <a:r>
              <a:rPr lang="en-US" dirty="0" smtClean="0"/>
              <a:t>Private </a:t>
            </a:r>
            <a:r>
              <a:rPr lang="en-US" dirty="0"/>
              <a:t>cemeteries which Google Maps will not successfully locate.</a:t>
            </a:r>
          </a:p>
          <a:p>
            <a:pPr>
              <a:buFont typeface="Arial" panose="020B0604020202020204" pitchFamily="34" charset="0"/>
              <a:buChar char="•"/>
            </a:pPr>
            <a:r>
              <a:rPr lang="en-US" dirty="0" smtClean="0"/>
              <a:t>Residences </a:t>
            </a:r>
            <a:r>
              <a:rPr lang="en-US" dirty="0"/>
              <a:t>or businesses when house numbering or street names have changed, or when I don't know the exact address but am able to place the location by other means.</a:t>
            </a:r>
          </a:p>
          <a:p>
            <a:pPr>
              <a:buFont typeface="Arial" panose="020B0604020202020204" pitchFamily="34" charset="0"/>
              <a:buChar char="•"/>
            </a:pPr>
            <a:r>
              <a:rPr lang="en-US" dirty="0" smtClean="0"/>
              <a:t>Rural </a:t>
            </a:r>
            <a:r>
              <a:rPr lang="en-US" dirty="0"/>
              <a:t>properties that I locate by section and range or otherwise, when a street address is not available.</a:t>
            </a:r>
          </a:p>
          <a:p>
            <a:pPr marL="0" indent="0">
              <a:buNone/>
            </a:pPr>
            <a:r>
              <a:rPr lang="en-US" dirty="0"/>
              <a:t> </a:t>
            </a:r>
          </a:p>
          <a:p>
            <a:pPr marL="0" indent="0">
              <a:buNone/>
            </a:pPr>
            <a:r>
              <a:rPr lang="en-US" dirty="0"/>
              <a:t>Unfortunately, the </a:t>
            </a:r>
            <a:r>
              <a:rPr lang="en-US" dirty="0" err="1"/>
              <a:t>LatLong</a:t>
            </a:r>
            <a:r>
              <a:rPr lang="en-US" dirty="0"/>
              <a:t> entry is output in TMG reports using the standard place style. I seldom use TMG reports, but I suppose if I have occasion to I'll either edit them out in a word processor or create a custom place style that will omit them</a:t>
            </a:r>
            <a:r>
              <a:rPr lang="en-US" dirty="0" smtClean="0"/>
              <a:t>.</a:t>
            </a:r>
            <a:endParaRPr lang="en-US" dirty="0"/>
          </a:p>
        </p:txBody>
      </p:sp>
    </p:spTree>
    <p:extLst>
      <p:ext uri="{BB962C8B-B14F-4D97-AF65-F5344CB8AC3E}">
        <p14:creationId xmlns:p14="http://schemas.microsoft.com/office/powerpoint/2010/main" val="3559956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Standardized Historical and Current Place </a:t>
            </a:r>
            <a:r>
              <a:rPr lang="en-US" b="1" dirty="0" smtClean="0"/>
              <a:t>Names - </a:t>
            </a:r>
            <a:r>
              <a:rPr lang="en-US" sz="3100" dirty="0" smtClean="0"/>
              <a:t>Randy </a:t>
            </a:r>
            <a:r>
              <a:rPr lang="en-US" sz="3100" dirty="0" err="1" smtClean="0"/>
              <a:t>Seaver</a:t>
            </a:r>
            <a:r>
              <a:rPr lang="en-US" b="1" dirty="0"/>
              <a:t/>
            </a:r>
            <a:br>
              <a:rPr lang="en-US" b="1" dirty="0"/>
            </a:br>
            <a:endParaRPr lang="en-US" dirty="0"/>
          </a:p>
        </p:txBody>
      </p:sp>
      <p:sp>
        <p:nvSpPr>
          <p:cNvPr id="3" name="Content Placeholder 2"/>
          <p:cNvSpPr>
            <a:spLocks noGrp="1"/>
          </p:cNvSpPr>
          <p:nvPr>
            <p:ph idx="1"/>
          </p:nvPr>
        </p:nvSpPr>
        <p:spPr>
          <a:xfrm>
            <a:off x="1028700" y="2286000"/>
            <a:ext cx="7200900" cy="4311352"/>
          </a:xfrm>
        </p:spPr>
        <p:txBody>
          <a:bodyPr>
            <a:normAutofit fontScale="92500" lnSpcReduction="20000"/>
          </a:bodyPr>
          <a:lstStyle/>
          <a:p>
            <a:pPr marL="0" indent="0">
              <a:buNone/>
            </a:pPr>
            <a:r>
              <a:rPr lang="en-US" b="1" dirty="0"/>
              <a:t>"Why don't you use historical place names in your Family </a:t>
            </a:r>
            <a:r>
              <a:rPr lang="en-US" b="1" dirty="0" smtClean="0"/>
              <a:t>Tree?"</a:t>
            </a:r>
            <a:r>
              <a:rPr lang="en-US" dirty="0"/>
              <a:t/>
            </a:r>
            <a:br>
              <a:rPr lang="en-US" dirty="0"/>
            </a:br>
            <a:r>
              <a:rPr lang="en-US" b="1" dirty="0"/>
              <a:t/>
            </a:r>
            <a:br>
              <a:rPr lang="en-US" b="1" dirty="0"/>
            </a:br>
            <a:r>
              <a:rPr lang="en-US" b="1" dirty="0" smtClean="0"/>
              <a:t>“The </a:t>
            </a:r>
            <a:r>
              <a:rPr lang="en-US" b="1" dirty="0"/>
              <a:t>simple answer </a:t>
            </a:r>
            <a:r>
              <a:rPr lang="en-US" b="1" dirty="0" smtClean="0"/>
              <a:t>is Convenience</a:t>
            </a:r>
            <a:r>
              <a:rPr lang="en-US" b="1" dirty="0"/>
              <a:t>!</a:t>
            </a:r>
            <a:r>
              <a:rPr lang="en-US" dirty="0"/>
              <a:t>  I want to be able to use the mapping features in my </a:t>
            </a:r>
            <a:r>
              <a:rPr lang="en-US" dirty="0" err="1"/>
              <a:t>RootsMagic</a:t>
            </a:r>
            <a:r>
              <a:rPr lang="en-US" dirty="0"/>
              <a:t> 7 desktop software program and also add place content to FamilySearch Family Tree.  That doesn't mean my view is correct, or that everyone should agree with me.</a:t>
            </a:r>
            <a:r>
              <a:rPr lang="en-US" dirty="0"/>
              <a:t/>
            </a:r>
            <a:br>
              <a:rPr lang="en-US" dirty="0"/>
            </a:br>
            <a:r>
              <a:rPr lang="en-US" dirty="0"/>
              <a:t/>
            </a:r>
            <a:br>
              <a:rPr lang="en-US" dirty="0"/>
            </a:br>
            <a:r>
              <a:rPr lang="en-US" b="1" dirty="0"/>
              <a:t>The FamilySearch Family Tree wants standardized place names that are based on current place names and jurisdictions. </a:t>
            </a:r>
            <a:r>
              <a:rPr lang="en-US" dirty="0"/>
              <a:t> </a:t>
            </a:r>
            <a:r>
              <a:rPr lang="en-US" dirty="0" err="1"/>
              <a:t>RootsMagic</a:t>
            </a:r>
            <a:r>
              <a:rPr lang="en-US" dirty="0"/>
              <a:t> provides the FamilySearch standardized place names in their place list, and inserts them into the FamilySearch Family Tree when requested.</a:t>
            </a:r>
            <a:r>
              <a:rPr lang="en-US" dirty="0"/>
              <a:t/>
            </a:r>
            <a:br>
              <a:rPr lang="en-US" dirty="0"/>
            </a:br>
            <a:r>
              <a:rPr lang="en-US" dirty="0"/>
              <a:t/>
            </a:r>
            <a:br>
              <a:rPr lang="en-US" dirty="0"/>
            </a:br>
            <a:r>
              <a:rPr lang="en-US" b="1" dirty="0"/>
              <a:t>However, many genealogy professionals assert that we should always use historical place names existing at the time of the event because those names will lead us to the correct jurisdictions</a:t>
            </a:r>
            <a:r>
              <a:rPr lang="en-US" b="1" dirty="0" smtClean="0"/>
              <a:t>.”</a:t>
            </a:r>
            <a:r>
              <a:rPr lang="en-US" b="1" dirty="0"/>
              <a:t> </a:t>
            </a:r>
            <a:endParaRPr lang="en-US" b="1" dirty="0" smtClean="0"/>
          </a:p>
          <a:p>
            <a:pPr marL="0" indent="0">
              <a:buNone/>
            </a:pPr>
            <a:r>
              <a:rPr lang="en-US" dirty="0">
                <a:hlinkClick r:id="rId2"/>
              </a:rPr>
              <a:t>https://www.geneamusings.com/2016/01/standardized-historical-and-current_28.html</a:t>
            </a:r>
            <a:endParaRPr lang="en-US" dirty="0"/>
          </a:p>
          <a:p>
            <a:pPr marL="0" indent="0">
              <a:buNone/>
            </a:pPr>
            <a:endParaRPr lang="en-US" dirty="0"/>
          </a:p>
        </p:txBody>
      </p:sp>
    </p:spTree>
    <p:extLst>
      <p:ext uri="{BB962C8B-B14F-4D97-AF65-F5344CB8AC3E}">
        <p14:creationId xmlns:p14="http://schemas.microsoft.com/office/powerpoint/2010/main" val="39283189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Standardized Historical and Current Place Names</a:t>
            </a:r>
            <a:br>
              <a:rPr lang="en-US" b="1" dirty="0"/>
            </a:br>
            <a:endParaRPr lang="en-US" dirty="0"/>
          </a:p>
        </p:txBody>
      </p:sp>
      <p:sp>
        <p:nvSpPr>
          <p:cNvPr id="3" name="Content Placeholder 2"/>
          <p:cNvSpPr>
            <a:spLocks noGrp="1"/>
          </p:cNvSpPr>
          <p:nvPr>
            <p:ph idx="1"/>
          </p:nvPr>
        </p:nvSpPr>
        <p:spPr>
          <a:xfrm>
            <a:off x="1028700" y="2286000"/>
            <a:ext cx="7200900" cy="4167336"/>
          </a:xfrm>
        </p:spPr>
        <p:txBody>
          <a:bodyPr/>
          <a:lstStyle/>
          <a:p>
            <a:pPr marL="0" indent="0">
              <a:buNone/>
            </a:pPr>
            <a:r>
              <a:rPr lang="en-US" dirty="0" smtClean="0"/>
              <a:t>The </a:t>
            </a:r>
            <a:r>
              <a:rPr lang="en-US" dirty="0"/>
              <a:t>quandary that many researchers have that use genealogy software or online family trees who want to include historical place names in their family </a:t>
            </a:r>
            <a:r>
              <a:rPr lang="en-US" dirty="0" smtClean="0"/>
              <a:t>trees.</a:t>
            </a:r>
          </a:p>
          <a:p>
            <a:pPr marL="0" indent="0">
              <a:buNone/>
            </a:pPr>
            <a:r>
              <a:rPr lang="en-US" dirty="0"/>
              <a:t>TMG does </a:t>
            </a:r>
            <a:r>
              <a:rPr lang="en-US" dirty="0" smtClean="0"/>
              <a:t>allow you to </a:t>
            </a:r>
            <a:r>
              <a:rPr lang="en-US" dirty="0"/>
              <a:t>include a </a:t>
            </a:r>
            <a:r>
              <a:rPr lang="en-US" dirty="0" smtClean="0"/>
              <a:t>Start Year and </a:t>
            </a:r>
            <a:r>
              <a:rPr lang="en-US" dirty="0"/>
              <a:t>an </a:t>
            </a:r>
            <a:r>
              <a:rPr lang="en-US" dirty="0" smtClean="0"/>
              <a:t>End Year, </a:t>
            </a:r>
            <a:r>
              <a:rPr lang="en-US" dirty="0"/>
              <a:t>where appropriate, for each place in the Master Place List. When including a place name that wasn't in use on the event's date, TMG will warn the user before saving the event. As always, one can override the warning - or turn it off in preferences. A "List of Places" report that includes start and end year columns provides a quick reference list, if desired.</a:t>
            </a:r>
          </a:p>
          <a:p>
            <a:pPr marL="0" indent="0">
              <a:buNone/>
            </a:pPr>
            <a:endParaRPr lang="en-US" dirty="0" smtClean="0"/>
          </a:p>
        </p:txBody>
      </p:sp>
    </p:spTree>
    <p:extLst>
      <p:ext uri="{BB962C8B-B14F-4D97-AF65-F5344CB8AC3E}">
        <p14:creationId xmlns:p14="http://schemas.microsoft.com/office/powerpoint/2010/main" val="19310014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748122" y="2420888"/>
            <a:ext cx="7647756" cy="4181475"/>
          </a:xfrm>
          <a:prstGeom prst="rect">
            <a:avLst/>
          </a:prstGeom>
        </p:spPr>
      </p:pic>
      <p:pic>
        <p:nvPicPr>
          <p:cNvPr id="7" name="Picture 6"/>
          <p:cNvPicPr>
            <a:picLocks noChangeAspect="1"/>
          </p:cNvPicPr>
          <p:nvPr/>
        </p:nvPicPr>
        <p:blipFill>
          <a:blip r:embed="rId4"/>
          <a:stretch>
            <a:fillRect/>
          </a:stretch>
        </p:blipFill>
        <p:spPr>
          <a:xfrm>
            <a:off x="748122" y="440430"/>
            <a:ext cx="7647756" cy="1620418"/>
          </a:xfrm>
          <a:prstGeom prst="rect">
            <a:avLst/>
          </a:prstGeom>
        </p:spPr>
      </p:pic>
    </p:spTree>
    <p:extLst>
      <p:ext uri="{BB962C8B-B14F-4D97-AF65-F5344CB8AC3E}">
        <p14:creationId xmlns:p14="http://schemas.microsoft.com/office/powerpoint/2010/main" val="8176038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685800"/>
            <a:ext cx="7935788" cy="1485900"/>
          </a:xfrm>
        </p:spPr>
        <p:txBody>
          <a:bodyPr>
            <a:normAutofit/>
          </a:bodyPr>
          <a:lstStyle/>
          <a:p>
            <a:r>
              <a:rPr lang="en-US" sz="3600" dirty="0"/>
              <a:t>Eliminating/suppressing punctuation at end of Memo sentence</a:t>
            </a:r>
          </a:p>
        </p:txBody>
      </p:sp>
      <p:sp>
        <p:nvSpPr>
          <p:cNvPr id="3" name="Content Placeholder 2"/>
          <p:cNvSpPr>
            <a:spLocks noGrp="1"/>
          </p:cNvSpPr>
          <p:nvPr>
            <p:ph idx="1"/>
          </p:nvPr>
        </p:nvSpPr>
        <p:spPr/>
        <p:txBody>
          <a:bodyPr>
            <a:normAutofit/>
          </a:bodyPr>
          <a:lstStyle/>
          <a:p>
            <a:pPr marL="0" indent="0">
              <a:buNone/>
            </a:pPr>
            <a:r>
              <a:rPr lang="en-US" sz="2400" dirty="0">
                <a:solidFill>
                  <a:srgbClr val="FF0000"/>
                </a:solidFill>
              </a:rPr>
              <a:t>I can't figure out how to eliminate/suppress the period </a:t>
            </a:r>
            <a:r>
              <a:rPr lang="en-US" sz="2400" dirty="0" smtClean="0">
                <a:solidFill>
                  <a:srgbClr val="FF0000"/>
                </a:solidFill>
              </a:rPr>
              <a:t>at </a:t>
            </a:r>
            <a:r>
              <a:rPr lang="en-US" sz="2400" dirty="0">
                <a:solidFill>
                  <a:srgbClr val="FF0000"/>
                </a:solidFill>
              </a:rPr>
              <a:t>the end of </a:t>
            </a:r>
            <a:r>
              <a:rPr lang="en-US" sz="2400" dirty="0" smtClean="0">
                <a:solidFill>
                  <a:srgbClr val="FF0000"/>
                </a:solidFill>
              </a:rPr>
              <a:t>a sentence </a:t>
            </a:r>
            <a:r>
              <a:rPr lang="en-US" sz="2400" dirty="0">
                <a:solidFill>
                  <a:srgbClr val="FF0000"/>
                </a:solidFill>
              </a:rPr>
              <a:t>that simply </a:t>
            </a:r>
            <a:r>
              <a:rPr lang="en-US" sz="2400" dirty="0" smtClean="0">
                <a:solidFill>
                  <a:srgbClr val="FF0000"/>
                </a:solidFill>
              </a:rPr>
              <a:t>is &lt;[</a:t>
            </a:r>
            <a:r>
              <a:rPr lang="en-US" sz="2400" dirty="0">
                <a:solidFill>
                  <a:srgbClr val="FF0000"/>
                </a:solidFill>
              </a:rPr>
              <a:t>M]&gt;</a:t>
            </a:r>
            <a:r>
              <a:rPr lang="en-US" sz="2400" dirty="0"/>
              <a:t>	</a:t>
            </a:r>
          </a:p>
          <a:p>
            <a:pPr marL="0" indent="0">
              <a:buNone/>
            </a:pPr>
            <a:r>
              <a:rPr lang="en-US" sz="2400" dirty="0" smtClean="0"/>
              <a:t>TMG </a:t>
            </a:r>
            <a:r>
              <a:rPr lang="en-US" sz="2400" dirty="0"/>
              <a:t>automatically adds a period at the end of the output of each event tag. If you want </a:t>
            </a:r>
            <a:r>
              <a:rPr lang="en-US" sz="2400" dirty="0" smtClean="0"/>
              <a:t>to </a:t>
            </a:r>
            <a:r>
              <a:rPr lang="en-US" sz="2400" dirty="0"/>
              <a:t>leave the output just the way you wrote it, add the "No change to Punctuation" code to the end of the Sentence, either from the right-click menu, or by typing in:  [:NP:]</a:t>
            </a:r>
          </a:p>
          <a:p>
            <a:pPr marL="0" indent="0">
              <a:buNone/>
            </a:pPr>
            <a:r>
              <a:rPr lang="en-US" dirty="0"/>
              <a:t> </a:t>
            </a:r>
          </a:p>
          <a:p>
            <a:endParaRPr lang="en-US" dirty="0"/>
          </a:p>
        </p:txBody>
      </p:sp>
    </p:spTree>
    <p:extLst>
      <p:ext uri="{BB962C8B-B14F-4D97-AF65-F5344CB8AC3E}">
        <p14:creationId xmlns:p14="http://schemas.microsoft.com/office/powerpoint/2010/main" val="375870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991670" y="548680"/>
            <a:ext cx="7540770" cy="5760640"/>
          </a:xfrm>
          <a:prstGeom prst="rect">
            <a:avLst/>
          </a:prstGeom>
        </p:spPr>
      </p:pic>
      <p:sp>
        <p:nvSpPr>
          <p:cNvPr id="5" name="Left Arrow 4"/>
          <p:cNvSpPr/>
          <p:nvPr/>
        </p:nvSpPr>
        <p:spPr>
          <a:xfrm>
            <a:off x="3851920" y="4005064"/>
            <a:ext cx="2088232" cy="648072"/>
          </a:xfrm>
          <a:prstGeom prst="lef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02722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Default Role</a:t>
            </a:r>
            <a:endParaRPr lang="en-US" dirty="0"/>
          </a:p>
        </p:txBody>
      </p:sp>
      <p:sp>
        <p:nvSpPr>
          <p:cNvPr id="3" name="Content Placeholder 2"/>
          <p:cNvSpPr>
            <a:spLocks noGrp="1"/>
          </p:cNvSpPr>
          <p:nvPr>
            <p:ph idx="1"/>
          </p:nvPr>
        </p:nvSpPr>
        <p:spPr>
          <a:xfrm>
            <a:off x="1028700" y="2171700"/>
            <a:ext cx="3543300" cy="3695700"/>
          </a:xfrm>
        </p:spPr>
        <p:txBody>
          <a:bodyPr/>
          <a:lstStyle/>
          <a:p>
            <a:pPr marL="0" indent="0">
              <a:buNone/>
            </a:pPr>
            <a:r>
              <a:rPr lang="en-US" dirty="0"/>
              <a:t>In the Tag Type Definition screen for the Tag Type, the default Role may be  selected by highlighting it and clicking on the [P], [P1], [P2], or [W] button at the left.  Using the arrow buttons on the left only change the way the list of Roles is presented.</a:t>
            </a:r>
          </a:p>
          <a:p>
            <a:pPr marL="0" indent="0">
              <a:buNone/>
            </a:pPr>
            <a:r>
              <a:rPr lang="en-US" dirty="0"/>
              <a:t> </a:t>
            </a:r>
          </a:p>
          <a:p>
            <a:pPr marL="0" indent="0">
              <a:buNone/>
            </a:pPr>
            <a:r>
              <a:rPr lang="en-US" dirty="0" smtClean="0"/>
              <a:t>Lee Hoffman</a:t>
            </a:r>
            <a:endParaRPr lang="en-US" dirty="0"/>
          </a:p>
          <a:p>
            <a:endParaRPr lang="en-US" dirty="0"/>
          </a:p>
        </p:txBody>
      </p:sp>
      <p:pic>
        <p:nvPicPr>
          <p:cNvPr id="4" name="Picture 3"/>
          <p:cNvPicPr>
            <a:picLocks noChangeAspect="1"/>
          </p:cNvPicPr>
          <p:nvPr/>
        </p:nvPicPr>
        <p:blipFill>
          <a:blip r:embed="rId2"/>
          <a:stretch>
            <a:fillRect/>
          </a:stretch>
        </p:blipFill>
        <p:spPr>
          <a:xfrm>
            <a:off x="5004048" y="1576970"/>
            <a:ext cx="3821038" cy="4486275"/>
          </a:xfrm>
          <a:prstGeom prst="rect">
            <a:avLst/>
          </a:prstGeom>
        </p:spPr>
      </p:pic>
    </p:spTree>
    <p:extLst>
      <p:ext uri="{BB962C8B-B14F-4D97-AF65-F5344CB8AC3E}">
        <p14:creationId xmlns:p14="http://schemas.microsoft.com/office/powerpoint/2010/main" val="10930516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1580" y="2524400"/>
            <a:ext cx="7524836" cy="1809201"/>
          </a:xfrm>
        </p:spPr>
        <p:txBody>
          <a:bodyPr>
            <a:noAutofit/>
          </a:bodyPr>
          <a:lstStyle/>
          <a:p>
            <a:pPr algn="ctr"/>
            <a:r>
              <a:rPr lang="en-US" sz="4400" b="1" dirty="0"/>
              <a:t>We acknowledge that we meet here today on </a:t>
            </a:r>
            <a:r>
              <a:rPr lang="en-US" sz="4400" b="1" dirty="0" err="1"/>
              <a:t>unceded</a:t>
            </a:r>
            <a:r>
              <a:rPr lang="en-US" sz="4400" b="1" dirty="0"/>
              <a:t> Algonquin territory</a:t>
            </a:r>
          </a:p>
        </p:txBody>
      </p:sp>
      <p:sp>
        <p:nvSpPr>
          <p:cNvPr id="4" name="Slide Number Placeholder 3"/>
          <p:cNvSpPr>
            <a:spLocks noGrp="1"/>
          </p:cNvSpPr>
          <p:nvPr>
            <p:ph type="sldNum" sz="quarter" idx="12"/>
          </p:nvPr>
        </p:nvSpPr>
        <p:spPr>
          <a:xfrm>
            <a:off x="6057900" y="5624514"/>
            <a:ext cx="1600200" cy="273844"/>
          </a:xfrm>
          <a:prstGeom prst="rect">
            <a:avLst/>
          </a:prstGeom>
        </p:spPr>
        <p:txBody>
          <a:bodyPr/>
          <a:lstStyle/>
          <a:p>
            <a:fld id="{C503B78F-149D-4870-987B-DD8D32DCE390}" type="slidenum">
              <a:rPr lang="en-US" smtClean="0"/>
              <a:pPr/>
              <a:t>2</a:t>
            </a:fld>
            <a:endParaRPr lang="en-US"/>
          </a:p>
        </p:txBody>
      </p:sp>
    </p:spTree>
    <p:extLst>
      <p:ext uri="{BB962C8B-B14F-4D97-AF65-F5344CB8AC3E}">
        <p14:creationId xmlns:p14="http://schemas.microsoft.com/office/powerpoint/2010/main" val="40695110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Problems with Tags Not Appearing</a:t>
            </a:r>
          </a:p>
        </p:txBody>
      </p:sp>
      <p:sp>
        <p:nvSpPr>
          <p:cNvPr id="3" name="Content Placeholder 2"/>
          <p:cNvSpPr>
            <a:spLocks noGrp="1"/>
          </p:cNvSpPr>
          <p:nvPr>
            <p:ph idx="1"/>
          </p:nvPr>
        </p:nvSpPr>
        <p:spPr>
          <a:xfrm>
            <a:off x="1028700" y="2286000"/>
            <a:ext cx="2751212" cy="4239344"/>
          </a:xfrm>
        </p:spPr>
        <p:txBody>
          <a:bodyPr>
            <a:normAutofit lnSpcReduction="10000"/>
          </a:bodyPr>
          <a:lstStyle/>
          <a:p>
            <a:pPr marL="0" indent="0">
              <a:buNone/>
            </a:pPr>
            <a:r>
              <a:rPr lang="en-US" sz="2400" dirty="0" smtClean="0"/>
              <a:t>You may have </a:t>
            </a:r>
            <a:r>
              <a:rPr lang="en-US" sz="2400" dirty="0"/>
              <a:t>the details view filtered. </a:t>
            </a:r>
            <a:endParaRPr lang="en-US" sz="2400" dirty="0" smtClean="0"/>
          </a:p>
          <a:p>
            <a:pPr marL="0" indent="0">
              <a:buNone/>
            </a:pPr>
            <a:r>
              <a:rPr lang="en-US" sz="2400" dirty="0" smtClean="0"/>
              <a:t>Right-click </a:t>
            </a:r>
            <a:r>
              <a:rPr lang="en-US" sz="2400" dirty="0"/>
              <a:t>on any tag there, and about half way down choose "Filter for..." -- ten click on whichever item has a check mark.</a:t>
            </a:r>
          </a:p>
          <a:p>
            <a:pPr marL="0" indent="0">
              <a:buNone/>
            </a:pPr>
            <a:r>
              <a:rPr lang="en-US" sz="2400" dirty="0"/>
              <a:t> </a:t>
            </a:r>
          </a:p>
          <a:p>
            <a:pPr marL="0" indent="0">
              <a:buNone/>
            </a:pPr>
            <a:r>
              <a:rPr lang="en-US" sz="2400" dirty="0"/>
              <a:t>Terry </a:t>
            </a:r>
            <a:r>
              <a:rPr lang="en-US" sz="2400" dirty="0" err="1" smtClean="0"/>
              <a:t>Reigel</a:t>
            </a:r>
            <a:endParaRPr lang="en-US" sz="2400" dirty="0"/>
          </a:p>
        </p:txBody>
      </p:sp>
      <p:pic>
        <p:nvPicPr>
          <p:cNvPr id="4" name="Picture 3"/>
          <p:cNvPicPr>
            <a:picLocks noChangeAspect="1"/>
          </p:cNvPicPr>
          <p:nvPr/>
        </p:nvPicPr>
        <p:blipFill>
          <a:blip r:embed="rId2"/>
          <a:stretch>
            <a:fillRect/>
          </a:stretch>
        </p:blipFill>
        <p:spPr>
          <a:xfrm>
            <a:off x="4084691" y="2171700"/>
            <a:ext cx="4833016" cy="4353644"/>
          </a:xfrm>
          <a:prstGeom prst="rect">
            <a:avLst/>
          </a:prstGeom>
        </p:spPr>
      </p:pic>
      <p:sp>
        <p:nvSpPr>
          <p:cNvPr id="5" name="Right Arrow 4"/>
          <p:cNvSpPr/>
          <p:nvPr/>
        </p:nvSpPr>
        <p:spPr>
          <a:xfrm>
            <a:off x="3491880" y="5589240"/>
            <a:ext cx="792088" cy="576064"/>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Left Arrow 5"/>
          <p:cNvSpPr/>
          <p:nvPr/>
        </p:nvSpPr>
        <p:spPr>
          <a:xfrm>
            <a:off x="8316416" y="5869230"/>
            <a:ext cx="761311" cy="512098"/>
          </a:xfrm>
          <a:prstGeom prst="lef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922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Married Name Not Created</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solidFill>
                  <a:srgbClr val="FF0000"/>
                </a:solidFill>
              </a:rPr>
              <a:t>I cannot </a:t>
            </a:r>
            <a:r>
              <a:rPr lang="en-US" dirty="0">
                <a:solidFill>
                  <a:srgbClr val="FF0000"/>
                </a:solidFill>
              </a:rPr>
              <a:t>get a married name for </a:t>
            </a:r>
            <a:r>
              <a:rPr lang="en-US" dirty="0" smtClean="0">
                <a:solidFill>
                  <a:srgbClr val="FF0000"/>
                </a:solidFill>
              </a:rPr>
              <a:t>this </a:t>
            </a:r>
            <a:r>
              <a:rPr lang="en-US" dirty="0">
                <a:solidFill>
                  <a:srgbClr val="FF0000"/>
                </a:solidFill>
              </a:rPr>
              <a:t>woman. </a:t>
            </a:r>
            <a:r>
              <a:rPr lang="en-US" dirty="0" smtClean="0">
                <a:solidFill>
                  <a:srgbClr val="FF0000"/>
                </a:solidFill>
              </a:rPr>
              <a:t>Preferences is set to </a:t>
            </a:r>
            <a:r>
              <a:rPr lang="en-US" dirty="0">
                <a:solidFill>
                  <a:srgbClr val="FF0000"/>
                </a:solidFill>
              </a:rPr>
              <a:t>create married names with a prompt</a:t>
            </a:r>
            <a:r>
              <a:rPr lang="en-US" dirty="0" smtClean="0">
                <a:solidFill>
                  <a:srgbClr val="FF0000"/>
                </a:solidFill>
              </a:rPr>
              <a:t>.</a:t>
            </a:r>
            <a:r>
              <a:rPr lang="en-US" dirty="0">
                <a:solidFill>
                  <a:srgbClr val="FF0000"/>
                </a:solidFill>
              </a:rPr>
              <a:t> </a:t>
            </a:r>
          </a:p>
          <a:p>
            <a:pPr marL="0" indent="0">
              <a:buNone/>
            </a:pPr>
            <a:r>
              <a:rPr lang="en-US" dirty="0"/>
              <a:t>The reason I generally see for this is that the husband's surname is not entered in the Surname field, but after his given name in the Given Name field</a:t>
            </a:r>
            <a:r>
              <a:rPr lang="en-US" dirty="0" smtClean="0"/>
              <a:t>. - </a:t>
            </a:r>
            <a:r>
              <a:rPr lang="en-US" dirty="0"/>
              <a:t>Terry </a:t>
            </a:r>
            <a:r>
              <a:rPr lang="en-US" dirty="0" err="1"/>
              <a:t>Reigel</a:t>
            </a:r>
            <a:endParaRPr lang="en-US" dirty="0"/>
          </a:p>
          <a:p>
            <a:pPr marL="0" indent="0">
              <a:buNone/>
            </a:pPr>
            <a:endParaRPr lang="en-US" dirty="0"/>
          </a:p>
          <a:p>
            <a:endParaRPr lang="en-US" dirty="0"/>
          </a:p>
        </p:txBody>
      </p:sp>
      <p:pic>
        <p:nvPicPr>
          <p:cNvPr id="4" name="Picture 3"/>
          <p:cNvPicPr>
            <a:picLocks noChangeAspect="1"/>
          </p:cNvPicPr>
          <p:nvPr/>
        </p:nvPicPr>
        <p:blipFill>
          <a:blip r:embed="rId2"/>
          <a:stretch>
            <a:fillRect/>
          </a:stretch>
        </p:blipFill>
        <p:spPr>
          <a:xfrm>
            <a:off x="1028700" y="4084712"/>
            <a:ext cx="7200900" cy="2368624"/>
          </a:xfrm>
          <a:prstGeom prst="rect">
            <a:avLst/>
          </a:prstGeom>
        </p:spPr>
      </p:pic>
      <p:sp>
        <p:nvSpPr>
          <p:cNvPr id="5" name="Right Arrow 4"/>
          <p:cNvSpPr/>
          <p:nvPr/>
        </p:nvSpPr>
        <p:spPr>
          <a:xfrm>
            <a:off x="4053086" y="5157192"/>
            <a:ext cx="1152128" cy="576064"/>
          </a:xfrm>
          <a:prstGeom prst="rightArrow">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153449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a:stretch>
            <a:fillRect/>
          </a:stretch>
        </p:blipFill>
        <p:spPr>
          <a:xfrm>
            <a:off x="1062990" y="685800"/>
            <a:ext cx="7200900" cy="5442690"/>
          </a:xfrm>
          <a:prstGeom prst="rect">
            <a:avLst/>
          </a:prstGeom>
        </p:spPr>
      </p:pic>
    </p:spTree>
    <p:extLst>
      <p:ext uri="{BB962C8B-B14F-4D97-AF65-F5344CB8AC3E}">
        <p14:creationId xmlns:p14="http://schemas.microsoft.com/office/powerpoint/2010/main" val="15641203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a:stretch>
            <a:fillRect/>
          </a:stretch>
        </p:blipFill>
        <p:spPr>
          <a:xfrm>
            <a:off x="971309" y="685800"/>
            <a:ext cx="7258291" cy="5191472"/>
          </a:xfrm>
          <a:prstGeom prst="rect">
            <a:avLst/>
          </a:prstGeom>
        </p:spPr>
      </p:pic>
    </p:spTree>
    <p:extLst>
      <p:ext uri="{BB962C8B-B14F-4D97-AF65-F5344CB8AC3E}">
        <p14:creationId xmlns:p14="http://schemas.microsoft.com/office/powerpoint/2010/main" val="1173402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Michael Hannah’s Bug List</a:t>
            </a:r>
            <a:endParaRPr lang="en-US" dirty="0"/>
          </a:p>
        </p:txBody>
      </p:sp>
      <p:sp>
        <p:nvSpPr>
          <p:cNvPr id="3" name="Content Placeholder 2"/>
          <p:cNvSpPr>
            <a:spLocks noGrp="1"/>
          </p:cNvSpPr>
          <p:nvPr>
            <p:ph idx="1"/>
          </p:nvPr>
        </p:nvSpPr>
        <p:spPr>
          <a:xfrm>
            <a:off x="1028700" y="1700808"/>
            <a:ext cx="7719764" cy="4896544"/>
          </a:xfrm>
        </p:spPr>
        <p:txBody>
          <a:bodyPr>
            <a:normAutofit fontScale="85000" lnSpcReduction="20000"/>
          </a:bodyPr>
          <a:lstStyle/>
          <a:p>
            <a:pPr marL="0" indent="0">
              <a:buNone/>
            </a:pPr>
            <a:r>
              <a:rPr lang="en-US" dirty="0" smtClean="0"/>
              <a:t>New </a:t>
            </a:r>
            <a:r>
              <a:rPr lang="en-US" dirty="0"/>
              <a:t>descriptions and workarounds to my on-line list of outstanding bugs in the final TMG version.  The full list is at:</a:t>
            </a:r>
          </a:p>
          <a:p>
            <a:pPr marL="0" indent="0">
              <a:buNone/>
            </a:pPr>
            <a:r>
              <a:rPr lang="en-US" dirty="0"/>
              <a:t> </a:t>
            </a:r>
            <a:r>
              <a:rPr lang="en-US" u="sng" dirty="0" smtClean="0">
                <a:hlinkClick r:id="rId2"/>
              </a:rPr>
              <a:t>https</a:t>
            </a:r>
            <a:r>
              <a:rPr lang="en-US" u="sng" dirty="0">
                <a:hlinkClick r:id="rId2"/>
              </a:rPr>
              <a:t>://www.mjh-nm.net/BUGS.HTML</a:t>
            </a:r>
            <a:endParaRPr lang="en-US" dirty="0"/>
          </a:p>
          <a:p>
            <a:pPr marL="0" indent="0">
              <a:buNone/>
            </a:pPr>
            <a:r>
              <a:rPr lang="en-US" dirty="0" smtClean="0"/>
              <a:t>Recent </a:t>
            </a:r>
            <a:r>
              <a:rPr lang="en-US" dirty="0"/>
              <a:t>additions are:</a:t>
            </a:r>
          </a:p>
          <a:p>
            <a:pPr>
              <a:spcBef>
                <a:spcPts val="0"/>
              </a:spcBef>
              <a:spcAft>
                <a:spcPts val="600"/>
              </a:spcAft>
              <a:buFont typeface="Arial" panose="020B0604020202020204" pitchFamily="34" charset="0"/>
              <a:buChar char="•"/>
            </a:pPr>
            <a:r>
              <a:rPr lang="en-US" dirty="0" smtClean="0"/>
              <a:t>[</a:t>
            </a:r>
            <a:r>
              <a:rPr lang="en-US" dirty="0"/>
              <a:t>Added 7 Jul 2019] Some irregular forms of date input are interpreted as regular “between</a:t>
            </a:r>
            <a:r>
              <a:rPr lang="en-US"/>
              <a:t>” </a:t>
            </a:r>
            <a:r>
              <a:rPr lang="en-US" smtClean="0"/>
              <a:t>dates: </a:t>
            </a:r>
            <a:r>
              <a:rPr lang="en-US" u="sng" dirty="0" smtClean="0">
                <a:hlinkClick r:id="rId3"/>
              </a:rPr>
              <a:t>https://www.mjh-nm.net/BUGS.HTML#B105</a:t>
            </a:r>
            <a:endParaRPr lang="en-US" dirty="0" smtClean="0"/>
          </a:p>
          <a:p>
            <a:pPr>
              <a:spcBef>
                <a:spcPts val="0"/>
              </a:spcBef>
              <a:spcAft>
                <a:spcPts val="600"/>
              </a:spcAft>
              <a:buFont typeface="Arial" panose="020B0604020202020204" pitchFamily="34" charset="0"/>
              <a:buChar char="•"/>
            </a:pPr>
            <a:r>
              <a:rPr lang="en-US" dirty="0" smtClean="0"/>
              <a:t>[</a:t>
            </a:r>
            <a:r>
              <a:rPr lang="en-US" dirty="0"/>
              <a:t>Added 30 Jul 2019] A single vertical bar character in conditional memo text is treated as the Two Principals </a:t>
            </a:r>
            <a:r>
              <a:rPr lang="en-US" dirty="0" smtClean="0"/>
              <a:t>separator: </a:t>
            </a:r>
            <a:r>
              <a:rPr lang="en-US" u="sng" dirty="0" smtClean="0">
                <a:hlinkClick r:id="rId4"/>
              </a:rPr>
              <a:t>https</a:t>
            </a:r>
            <a:r>
              <a:rPr lang="en-US" u="sng" dirty="0">
                <a:hlinkClick r:id="rId4"/>
              </a:rPr>
              <a:t>://www.mjh-nm.net/BUGS.HTML#B106</a:t>
            </a:r>
            <a:endParaRPr lang="en-US" dirty="0"/>
          </a:p>
          <a:p>
            <a:pPr>
              <a:spcBef>
                <a:spcPts val="0"/>
              </a:spcBef>
              <a:spcAft>
                <a:spcPts val="600"/>
              </a:spcAft>
              <a:buFont typeface="Arial" panose="020B0604020202020204" pitchFamily="34" charset="0"/>
              <a:buChar char="•"/>
            </a:pPr>
            <a:r>
              <a:rPr lang="en-US" dirty="0" smtClean="0"/>
              <a:t>[</a:t>
            </a:r>
            <a:r>
              <a:rPr lang="en-US" dirty="0"/>
              <a:t>Added 30 Aug 2019] A Negative Latitude entered in the </a:t>
            </a:r>
            <a:r>
              <a:rPr lang="en-US" dirty="0" err="1"/>
              <a:t>LatLong</a:t>
            </a:r>
            <a:r>
              <a:rPr lang="en-US" dirty="0"/>
              <a:t> Place field requires a leading Escape </a:t>
            </a:r>
            <a:r>
              <a:rPr lang="en-US" dirty="0" smtClean="0"/>
              <a:t>character: </a:t>
            </a:r>
            <a:r>
              <a:rPr lang="en-US" u="sng" dirty="0" smtClean="0">
                <a:hlinkClick r:id="rId5"/>
              </a:rPr>
              <a:t>https</a:t>
            </a:r>
            <a:r>
              <a:rPr lang="en-US" u="sng" dirty="0">
                <a:hlinkClick r:id="rId5"/>
              </a:rPr>
              <a:t>://www.mjh-nm.net/BUGS.HTML#B107</a:t>
            </a:r>
            <a:endParaRPr lang="en-US" dirty="0"/>
          </a:p>
          <a:p>
            <a:pPr>
              <a:spcBef>
                <a:spcPts val="0"/>
              </a:spcBef>
              <a:spcAft>
                <a:spcPts val="600"/>
              </a:spcAft>
              <a:buFont typeface="Arial" panose="020B0604020202020204" pitchFamily="34" charset="0"/>
              <a:buChar char="•"/>
            </a:pPr>
            <a:r>
              <a:rPr lang="en-US" dirty="0" smtClean="0"/>
              <a:t>[</a:t>
            </a:r>
            <a:r>
              <a:rPr lang="en-US" dirty="0"/>
              <a:t>Added 31 Aug 2019] “Name-Variation // Surname” filter does not work with some </a:t>
            </a:r>
            <a:r>
              <a:rPr lang="en-US" dirty="0" smtClean="0"/>
              <a:t>operators: </a:t>
            </a:r>
            <a:r>
              <a:rPr lang="en-US" u="sng" dirty="0" smtClean="0">
                <a:hlinkClick r:id="rId6"/>
              </a:rPr>
              <a:t>https</a:t>
            </a:r>
            <a:r>
              <a:rPr lang="en-US" u="sng" dirty="0">
                <a:hlinkClick r:id="rId6"/>
              </a:rPr>
              <a:t>://www.mjh-nm.net/BUGS.HTML#B108</a:t>
            </a:r>
            <a:endParaRPr lang="en-US" dirty="0"/>
          </a:p>
          <a:p>
            <a:pPr>
              <a:spcBef>
                <a:spcPts val="0"/>
              </a:spcBef>
              <a:spcAft>
                <a:spcPts val="600"/>
              </a:spcAft>
              <a:buFont typeface="Arial" panose="020B0604020202020204" pitchFamily="34" charset="0"/>
              <a:buChar char="•"/>
            </a:pPr>
            <a:r>
              <a:rPr lang="en-US" dirty="0" smtClean="0"/>
              <a:t>[</a:t>
            </a:r>
            <a:r>
              <a:rPr lang="en-US" dirty="0"/>
              <a:t>Added 31 Aug 2019] LIND codes around a Memo variable can produce FONTM errors depending upon </a:t>
            </a:r>
            <a:r>
              <a:rPr lang="en-US" dirty="0" smtClean="0"/>
              <a:t>periods: </a:t>
            </a:r>
            <a:r>
              <a:rPr lang="en-US" u="sng" dirty="0" smtClean="0">
                <a:hlinkClick r:id="rId7"/>
              </a:rPr>
              <a:t>https</a:t>
            </a:r>
            <a:r>
              <a:rPr lang="en-US" u="sng" dirty="0">
                <a:hlinkClick r:id="rId7"/>
              </a:rPr>
              <a:t>://www.mjh-nm.net/BUGS.HTML#B109</a:t>
            </a:r>
            <a:endParaRPr lang="en-US" dirty="0"/>
          </a:p>
          <a:p>
            <a:pPr marL="0" indent="0">
              <a:buNone/>
            </a:pPr>
            <a:r>
              <a:rPr lang="en-US" dirty="0"/>
              <a:t> </a:t>
            </a:r>
            <a:r>
              <a:rPr lang="en-US" dirty="0" smtClean="0"/>
              <a:t>I </a:t>
            </a:r>
            <a:r>
              <a:rPr lang="en-US" dirty="0"/>
              <a:t>hope these descriptions and workarounds help those users unfortunate enough to encounter these bugs</a:t>
            </a:r>
            <a:r>
              <a:rPr lang="en-US" dirty="0" smtClean="0"/>
              <a:t>. -</a:t>
            </a:r>
            <a:r>
              <a:rPr lang="en-US" dirty="0"/>
              <a:t> </a:t>
            </a:r>
            <a:r>
              <a:rPr lang="en-US" dirty="0" smtClean="0"/>
              <a:t>Michael</a:t>
            </a:r>
            <a:endParaRPr lang="en-US" dirty="0"/>
          </a:p>
          <a:p>
            <a:pPr marL="0" indent="0">
              <a:buNone/>
            </a:pPr>
            <a:endParaRPr lang="en-US" dirty="0"/>
          </a:p>
        </p:txBody>
      </p:sp>
    </p:spTree>
    <p:extLst>
      <p:ext uri="{BB962C8B-B14F-4D97-AF65-F5344CB8AC3E}">
        <p14:creationId xmlns:p14="http://schemas.microsoft.com/office/powerpoint/2010/main" val="8460338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mn-lt"/>
              </a:rPr>
              <a:t>Upcoming Presentations</a:t>
            </a:r>
            <a:endParaRPr lang="en-US" b="1" dirty="0">
              <a:latin typeface="+mn-lt"/>
            </a:endParaRPr>
          </a:p>
        </p:txBody>
      </p:sp>
      <p:sp>
        <p:nvSpPr>
          <p:cNvPr id="3" name="Content Placeholder 2"/>
          <p:cNvSpPr>
            <a:spLocks noGrp="1"/>
          </p:cNvSpPr>
          <p:nvPr>
            <p:ph idx="1"/>
          </p:nvPr>
        </p:nvSpPr>
        <p:spPr>
          <a:xfrm>
            <a:off x="508001" y="2078850"/>
            <a:ext cx="8312471" cy="4662518"/>
          </a:xfrm>
        </p:spPr>
        <p:txBody>
          <a:bodyPr vert="horz" lIns="38576" tIns="19289" rIns="38576" bIns="19289" rtlCol="0" anchor="t">
            <a:normAutofit/>
          </a:bodyPr>
          <a:lstStyle/>
          <a:p>
            <a:pPr algn="ctr">
              <a:buNone/>
            </a:pPr>
            <a:r>
              <a:rPr lang="en-CA" sz="2400" b="1" dirty="0">
                <a:solidFill>
                  <a:srgbClr val="FF0000"/>
                </a:solidFill>
              </a:rPr>
              <a:t>Saturday 23 Nov</a:t>
            </a:r>
          </a:p>
          <a:p>
            <a:pPr marL="0" indent="0" algn="ctr">
              <a:buNone/>
            </a:pPr>
            <a:r>
              <a:rPr lang="en-US" sz="2400" dirty="0"/>
              <a:t>Did you use all of the information?</a:t>
            </a:r>
          </a:p>
          <a:p>
            <a:pPr marL="0" indent="0" algn="ctr">
              <a:buNone/>
            </a:pPr>
            <a:r>
              <a:rPr lang="en-US" sz="2400" dirty="0"/>
              <a:t>Alan Campbell (remote)</a:t>
            </a:r>
          </a:p>
          <a:p>
            <a:pPr marL="0" indent="0" algn="ctr">
              <a:buNone/>
            </a:pPr>
            <a:r>
              <a:rPr lang="en-CA" sz="2400" dirty="0"/>
              <a:t>1:00pm at City of Ottawa Archives</a:t>
            </a:r>
          </a:p>
          <a:p>
            <a:pPr algn="ctr">
              <a:buNone/>
            </a:pPr>
            <a:endParaRPr lang="en-CA" sz="2400" dirty="0"/>
          </a:p>
          <a:p>
            <a:pPr algn="ctr">
              <a:buNone/>
            </a:pPr>
            <a:r>
              <a:rPr lang="en-CA" sz="2400" b="1" dirty="0">
                <a:solidFill>
                  <a:srgbClr val="FF0000"/>
                </a:solidFill>
              </a:rPr>
              <a:t>Saturday 14 Dec</a:t>
            </a:r>
          </a:p>
          <a:p>
            <a:pPr marL="0" indent="0" algn="ctr">
              <a:buNone/>
            </a:pPr>
            <a:r>
              <a:rPr lang="en-US" sz="2400" dirty="0"/>
              <a:t>Preserving Family Archives: Updates and Refresher</a:t>
            </a:r>
          </a:p>
          <a:p>
            <a:pPr marL="0" indent="0" algn="ctr">
              <a:buNone/>
            </a:pPr>
            <a:r>
              <a:rPr lang="en-US" sz="2400" dirty="0"/>
              <a:t>Kyla Ubbink</a:t>
            </a:r>
          </a:p>
          <a:p>
            <a:pPr marL="0" indent="0" algn="ctr">
              <a:buNone/>
            </a:pPr>
            <a:r>
              <a:rPr lang="en-CA" sz="2400" dirty="0"/>
              <a:t>1:00pm at City of Ottawa Archives</a:t>
            </a:r>
          </a:p>
          <a:p>
            <a:pPr algn="ctr">
              <a:buNone/>
            </a:pPr>
            <a:endParaRPr lang="en-CA" sz="1856" dirty="0"/>
          </a:p>
          <a:p>
            <a:pPr algn="ctr">
              <a:buNone/>
            </a:pPr>
            <a:endParaRPr lang="en-CA" sz="1856" dirty="0"/>
          </a:p>
          <a:p>
            <a:pPr algn="ctr">
              <a:buNone/>
            </a:pPr>
            <a:endParaRPr lang="en-CA" sz="1856" dirty="0"/>
          </a:p>
        </p:txBody>
      </p:sp>
      <p:sp>
        <p:nvSpPr>
          <p:cNvPr id="5" name="Rectangle 1"/>
          <p:cNvSpPr>
            <a:spLocks noChangeArrowheads="1"/>
          </p:cNvSpPr>
          <p:nvPr/>
        </p:nvSpPr>
        <p:spPr bwMode="auto">
          <a:xfrm>
            <a:off x="1501384" y="5793790"/>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n-US" sz="1350"/>
          </a:p>
        </p:txBody>
      </p:sp>
    </p:spTree>
  </p:cSld>
  <p:clrMapOvr>
    <a:masterClrMapping/>
  </p:clrMapOvr>
  <mc:AlternateContent xmlns:mc="http://schemas.openxmlformats.org/markup-compatibility/2006" xmlns:p14="http://schemas.microsoft.com/office/powerpoint/2010/main">
    <mc:Choice Requires="p14">
      <p:transition spd="slow" p14:dur="2000" advClick="0" advTm="14392"/>
    </mc:Choice>
    <mc:Fallback xmlns="">
      <p:transition spd="slow" advClick="0" advTm="14392"/>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1580" y="1063229"/>
            <a:ext cx="4780967" cy="1393663"/>
          </a:xfrm>
        </p:spPr>
        <p:txBody>
          <a:bodyPr>
            <a:normAutofit/>
          </a:bodyPr>
          <a:lstStyle/>
          <a:p>
            <a:r>
              <a:rPr lang="en-CA" b="1" dirty="0" smtClean="0">
                <a:latin typeface="+mn-lt"/>
              </a:rPr>
              <a:t>Genealogy Lunch Bunch</a:t>
            </a:r>
            <a:endParaRPr lang="en-CA" b="1" dirty="0">
              <a:latin typeface="+mn-lt"/>
            </a:endParaRPr>
          </a:p>
        </p:txBody>
      </p:sp>
      <p:sp>
        <p:nvSpPr>
          <p:cNvPr id="3" name="Content Placeholder 2"/>
          <p:cNvSpPr>
            <a:spLocks noGrp="1"/>
          </p:cNvSpPr>
          <p:nvPr>
            <p:ph idx="1"/>
          </p:nvPr>
        </p:nvSpPr>
        <p:spPr>
          <a:xfrm>
            <a:off x="791580" y="2771546"/>
            <a:ext cx="7740860" cy="3897814"/>
          </a:xfrm>
        </p:spPr>
        <p:txBody>
          <a:bodyPr>
            <a:noAutofit/>
          </a:bodyPr>
          <a:lstStyle/>
          <a:p>
            <a:pPr marL="0" indent="0" algn="ctr">
              <a:spcBef>
                <a:spcPts val="900"/>
              </a:spcBef>
              <a:buNone/>
            </a:pPr>
            <a:r>
              <a:rPr lang="en-CA" sz="2800" b="1" dirty="0"/>
              <a:t>Next</a:t>
            </a:r>
            <a:r>
              <a:rPr lang="en-CA" sz="2800" dirty="0"/>
              <a:t>: </a:t>
            </a:r>
            <a:r>
              <a:rPr lang="en-US" sz="2800" dirty="0"/>
              <a:t>23 Nov: Ancestry DNA</a:t>
            </a:r>
          </a:p>
          <a:p>
            <a:pPr marL="0" indent="0" algn="ctr">
              <a:spcBef>
                <a:spcPts val="900"/>
              </a:spcBef>
              <a:buNone/>
            </a:pPr>
            <a:r>
              <a:rPr lang="en-CA" sz="2400" dirty="0"/>
              <a:t>There is no charge for the sessions. B</a:t>
            </a:r>
            <a:r>
              <a:rPr lang="en-US" sz="2400" dirty="0"/>
              <a:t>ring a “brown bag” lunch to eat while we hold a presentation or a Research Workshop. Coffee and tea will be available throughout the sessions. Our normal monthly presentation social time will start at 1:00pm along with the regular cookies.</a:t>
            </a:r>
          </a:p>
          <a:p>
            <a:pPr marL="0" indent="0" algn="ctr">
              <a:spcBef>
                <a:spcPts val="900"/>
              </a:spcBef>
              <a:buNone/>
            </a:pPr>
            <a:r>
              <a:rPr lang="en-US" sz="2400" b="1" dirty="0"/>
              <a:t>Following session</a:t>
            </a:r>
            <a:r>
              <a:rPr lang="en-US" sz="2400" dirty="0"/>
              <a:t>: 14 Dec: Ottawa SIGs </a:t>
            </a:r>
          </a:p>
          <a:p>
            <a:pPr marL="0" indent="0" algn="ctr">
              <a:spcBef>
                <a:spcPts val="900"/>
              </a:spcBef>
              <a:buNone/>
            </a:pPr>
            <a:r>
              <a:rPr lang="en-CA" sz="2400" dirty="0"/>
              <a:t>For more topics, check our website at </a:t>
            </a:r>
            <a:r>
              <a:rPr lang="en-CA" sz="2400" dirty="0">
                <a:solidFill>
                  <a:srgbClr val="0070C0"/>
                </a:solidFill>
                <a:hlinkClick r:id="rId3"/>
              </a:rPr>
              <a:t>http://ogsottawa.on.ca/</a:t>
            </a:r>
            <a:r>
              <a:rPr lang="en-CA" sz="2400" dirty="0">
                <a:solidFill>
                  <a:srgbClr val="0070C0"/>
                </a:solidFill>
              </a:rPr>
              <a:t>.</a:t>
            </a:r>
          </a:p>
          <a:p>
            <a:endParaRPr lang="en-CA" sz="2400"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72546" y="1066525"/>
            <a:ext cx="2085554" cy="1390367"/>
          </a:xfrm>
          <a:prstGeom prst="rect">
            <a:avLst/>
          </a:prstGeom>
        </p:spPr>
      </p:pic>
      <p:sp>
        <p:nvSpPr>
          <p:cNvPr id="6" name="Rectangle 1"/>
          <p:cNvSpPr>
            <a:spLocks noChangeArrowheads="1"/>
          </p:cNvSpPr>
          <p:nvPr/>
        </p:nvSpPr>
        <p:spPr bwMode="auto">
          <a:xfrm>
            <a:off x="1614488" y="3672459"/>
            <a:ext cx="103939" cy="207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51435" tIns="25718" rIns="51435" bIns="25718" numCol="1" anchor="ctr" anchorCtr="0" compatLnSpc="1">
            <a:prstTxWarp prst="textNoShape">
              <a:avLst/>
            </a:prstTxWarp>
            <a:spAutoFit/>
          </a:bodyPr>
          <a:lstStyle/>
          <a:p>
            <a:endParaRPr lang="en-US" sz="1013" dirty="0"/>
          </a:p>
        </p:txBody>
      </p:sp>
    </p:spTree>
    <p:extLst>
      <p:ext uri="{BB962C8B-B14F-4D97-AF65-F5344CB8AC3E}">
        <p14:creationId xmlns:p14="http://schemas.microsoft.com/office/powerpoint/2010/main" val="3933868981"/>
      </p:ext>
    </p:extLst>
  </p:cSld>
  <p:clrMapOvr>
    <a:masterClrMapping/>
  </p:clrMapOvr>
  <mc:AlternateContent xmlns:mc="http://schemas.openxmlformats.org/markup-compatibility/2006" xmlns:p14="http://schemas.microsoft.com/office/powerpoint/2010/main">
    <mc:Choice Requires="p14">
      <p:transition spd="slow" p14:dur="2000" advClick="0" advTm="14392"/>
    </mc:Choice>
    <mc:Fallback xmlns="">
      <p:transition spd="slow" advClick="0" advTm="14392"/>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502" y="1314450"/>
            <a:ext cx="6866000" cy="990600"/>
          </a:xfrm>
        </p:spPr>
        <p:txBody>
          <a:bodyPr>
            <a:noAutofit/>
          </a:bodyPr>
          <a:lstStyle/>
          <a:p>
            <a:pPr algn="ctr"/>
            <a:r>
              <a:rPr lang="en-CA" sz="4950" b="1" dirty="0"/>
              <a:t>GENE-O-RAMA 2020</a:t>
            </a:r>
            <a:endParaRPr lang="en-US" sz="4950" dirty="0"/>
          </a:p>
        </p:txBody>
      </p:sp>
      <p:sp>
        <p:nvSpPr>
          <p:cNvPr id="3" name="Content Placeholder 2"/>
          <p:cNvSpPr>
            <a:spLocks noGrp="1"/>
          </p:cNvSpPr>
          <p:nvPr>
            <p:ph idx="1"/>
          </p:nvPr>
        </p:nvSpPr>
        <p:spPr>
          <a:xfrm>
            <a:off x="508001" y="2305051"/>
            <a:ext cx="6447501" cy="3608226"/>
          </a:xfrm>
        </p:spPr>
        <p:txBody>
          <a:bodyPr>
            <a:normAutofit/>
          </a:bodyPr>
          <a:lstStyle/>
          <a:p>
            <a:pPr marL="0" indent="0" algn="ctr">
              <a:buNone/>
            </a:pPr>
            <a:r>
              <a:rPr lang="en-CA" sz="1950" b="1" dirty="0"/>
              <a:t>presented by Ottawa Branch OGS</a:t>
            </a:r>
          </a:p>
          <a:p>
            <a:pPr marL="0" indent="0" algn="ctr">
              <a:buNone/>
            </a:pPr>
            <a:r>
              <a:rPr lang="en-CA" sz="2400" b="1" dirty="0"/>
              <a:t>April 3-4, 2020</a:t>
            </a:r>
          </a:p>
          <a:p>
            <a:pPr marL="0" indent="0" algn="ctr">
              <a:buNone/>
            </a:pPr>
            <a:r>
              <a:rPr lang="en-CA" sz="2400" b="1" dirty="0"/>
              <a:t>Confederation Education Centre</a:t>
            </a:r>
          </a:p>
          <a:p>
            <a:pPr marL="0" indent="0" algn="ctr">
              <a:buNone/>
            </a:pPr>
            <a:r>
              <a:rPr lang="en-CA" sz="2400" b="1" dirty="0"/>
              <a:t>1645 Woodroffe Avenue, Ottawa</a:t>
            </a:r>
          </a:p>
          <a:p>
            <a:pPr marL="0" indent="0" algn="ctr">
              <a:buNone/>
            </a:pPr>
            <a:endParaRPr lang="en-CA" sz="2400" b="1" dirty="0"/>
          </a:p>
          <a:p>
            <a:pPr marL="0" indent="0" algn="ctr">
              <a:buNone/>
            </a:pPr>
            <a:r>
              <a:rPr lang="en-CA" sz="2400" dirty="0"/>
              <a:t>Speakers, Marketplace</a:t>
            </a:r>
          </a:p>
          <a:p>
            <a:pPr marL="0" indent="0" algn="ctr">
              <a:buNone/>
            </a:pPr>
            <a:r>
              <a:rPr lang="en-CA" sz="2400" b="1" dirty="0"/>
              <a:t>Featured Speaker: Thomas </a:t>
            </a:r>
            <a:r>
              <a:rPr lang="en-CA" sz="2400" b="1" dirty="0" err="1"/>
              <a:t>MacEntee</a:t>
            </a:r>
            <a:endParaRPr lang="en-CA" sz="2400" b="1" dirty="0"/>
          </a:p>
        </p:txBody>
      </p:sp>
      <p:pic>
        <p:nvPicPr>
          <p:cNvPr id="4" name="Picture 3"/>
          <p:cNvPicPr>
            <a:picLocks noChangeAspect="1"/>
          </p:cNvPicPr>
          <p:nvPr/>
        </p:nvPicPr>
        <p:blipFill>
          <a:blip r:embed="rId2"/>
          <a:stretch>
            <a:fillRect/>
          </a:stretch>
        </p:blipFill>
        <p:spPr>
          <a:xfrm>
            <a:off x="6424364" y="3050958"/>
            <a:ext cx="2388513" cy="1782198"/>
          </a:xfrm>
          <a:prstGeom prst="rect">
            <a:avLst/>
          </a:prstGeom>
        </p:spPr>
      </p:pic>
    </p:spTree>
    <p:extLst>
      <p:ext uri="{BB962C8B-B14F-4D97-AF65-F5344CB8AC3E}">
        <p14:creationId xmlns:p14="http://schemas.microsoft.com/office/powerpoint/2010/main" val="3067679131"/>
      </p:ext>
    </p:extLst>
  </p:cSld>
  <p:clrMapOvr>
    <a:masterClrMapping/>
  </p:clrMapOvr>
  <mc:AlternateContent xmlns:mc="http://schemas.openxmlformats.org/markup-compatibility/2006" xmlns:p14="http://schemas.microsoft.com/office/powerpoint/2010/main">
    <mc:Choice Requires="p14">
      <p:transition spd="slow" p14:dur="2000" advTm="10920"/>
    </mc:Choice>
    <mc:Fallback xmlns="">
      <p:transition spd="slow" advTm="10920"/>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1" y="1052736"/>
            <a:ext cx="6447501" cy="1252314"/>
          </a:xfrm>
        </p:spPr>
        <p:txBody>
          <a:bodyPr>
            <a:noAutofit/>
          </a:bodyPr>
          <a:lstStyle/>
          <a:p>
            <a:pPr algn="ctr"/>
            <a:r>
              <a:rPr lang="en-CA" sz="4500" b="1" dirty="0"/>
              <a:t>GENE-O-RAMA 2020</a:t>
            </a:r>
            <a:br>
              <a:rPr lang="en-CA" sz="4500" b="1" dirty="0"/>
            </a:br>
            <a:r>
              <a:rPr lang="en-CA" sz="4500" b="1" dirty="0"/>
              <a:t>3-4 Apr 2020</a:t>
            </a:r>
            <a:endParaRPr lang="en-US" sz="4500" dirty="0"/>
          </a:p>
        </p:txBody>
      </p:sp>
      <p:sp>
        <p:nvSpPr>
          <p:cNvPr id="3" name="Content Placeholder 2"/>
          <p:cNvSpPr>
            <a:spLocks noGrp="1"/>
          </p:cNvSpPr>
          <p:nvPr>
            <p:ph idx="1"/>
          </p:nvPr>
        </p:nvSpPr>
        <p:spPr>
          <a:xfrm>
            <a:off x="645651" y="5103186"/>
            <a:ext cx="6172200" cy="756084"/>
          </a:xfrm>
        </p:spPr>
        <p:txBody>
          <a:bodyPr>
            <a:normAutofit/>
          </a:bodyPr>
          <a:lstStyle/>
          <a:p>
            <a:pPr marL="0" indent="0" algn="ctr">
              <a:buNone/>
            </a:pPr>
            <a:r>
              <a:rPr lang="en-CA" sz="4050" b="1" dirty="0">
                <a:solidFill>
                  <a:srgbClr val="FF0000"/>
                </a:solidFill>
              </a:rPr>
              <a:t>Volunteers Needed</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5652" y="2481487"/>
            <a:ext cx="5992337" cy="2646293"/>
          </a:xfrm>
          <a:prstGeom prst="rect">
            <a:avLst/>
          </a:prstGeom>
        </p:spPr>
      </p:pic>
    </p:spTree>
    <p:extLst>
      <p:ext uri="{BB962C8B-B14F-4D97-AF65-F5344CB8AC3E}">
        <p14:creationId xmlns:p14="http://schemas.microsoft.com/office/powerpoint/2010/main" val="3067679131"/>
      </p:ext>
    </p:extLst>
  </p:cSld>
  <p:clrMapOvr>
    <a:masterClrMapping/>
  </p:clrMapOvr>
  <mc:AlternateContent xmlns:mc="http://schemas.openxmlformats.org/markup-compatibility/2006" xmlns:p14="http://schemas.microsoft.com/office/powerpoint/2010/main">
    <mc:Choice Requires="p14">
      <p:transition spd="slow" p14:dur="2000" advTm="10920"/>
    </mc:Choice>
    <mc:Fallback xmlns="">
      <p:transition spd="slow" advTm="1092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nodeType="afterEffect">
                                  <p:stCondLst>
                                    <p:cond delay="500"/>
                                  </p:stCondLst>
                                  <p:childTnLst>
                                    <p:animEffect transition="out" filter="fade">
                                      <p:cBhvr>
                                        <p:cTn id="6" dur="500" tmFilter="0, 0; .2, .5; .8, .5; 1, 0"/>
                                        <p:tgtEl>
                                          <p:spTgt spid="3">
                                            <p:txEl>
                                              <p:pRg st="0" end="0"/>
                                            </p:txEl>
                                          </p:spTgt>
                                        </p:tgtEl>
                                      </p:cBhvr>
                                    </p:animEffect>
                                    <p:animScale>
                                      <p:cBhvr>
                                        <p:cTn id="7" dur="250" autoRev="1" fill="hold"/>
                                        <p:tgtEl>
                                          <p:spTgt spid="3">
                                            <p:txEl>
                                              <p:pRg st="0" end="0"/>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99294" y="470683"/>
            <a:ext cx="7745412" cy="5916634"/>
          </a:xfrm>
        </p:spPr>
      </p:pic>
    </p:spTree>
    <p:extLst>
      <p:ext uri="{BB962C8B-B14F-4D97-AF65-F5344CB8AC3E}">
        <p14:creationId xmlns:p14="http://schemas.microsoft.com/office/powerpoint/2010/main" val="11376866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a:t>History Research </a:t>
            </a:r>
            <a:r>
              <a:rPr lang="en-CA" dirty="0" smtClean="0"/>
              <a:t>Environment (HRE)</a:t>
            </a:r>
            <a:endParaRPr lang="en-CA" dirty="0"/>
          </a:p>
        </p:txBody>
      </p:sp>
      <p:sp>
        <p:nvSpPr>
          <p:cNvPr id="3" name="Content Placeholder 2"/>
          <p:cNvSpPr>
            <a:spLocks noGrp="1"/>
          </p:cNvSpPr>
          <p:nvPr>
            <p:ph idx="1"/>
          </p:nvPr>
        </p:nvSpPr>
        <p:spPr>
          <a:xfrm>
            <a:off x="611560" y="2219204"/>
            <a:ext cx="8208912" cy="4522164"/>
          </a:xfrm>
        </p:spPr>
        <p:txBody>
          <a:bodyPr>
            <a:normAutofit/>
          </a:bodyPr>
          <a:lstStyle/>
          <a:p>
            <a:pPr marL="0" indent="-457200" algn="ctr" fontAlgn="base">
              <a:buNone/>
            </a:pPr>
            <a:r>
              <a:rPr lang="en-US" sz="1900" dirty="0"/>
              <a:t>History Research Environment is an open source project to create a free platform-independent application for the serious amateur or professional historical researcher.</a:t>
            </a:r>
          </a:p>
          <a:p>
            <a:pPr marL="0" indent="-457200" algn="ctr" fontAlgn="base">
              <a:buNone/>
            </a:pPr>
            <a:endParaRPr lang="en-US" sz="1000" dirty="0"/>
          </a:p>
          <a:p>
            <a:pPr marL="0" indent="-457200" algn="ctr" fontAlgn="base">
              <a:buNone/>
            </a:pPr>
            <a:r>
              <a:rPr lang="en-US" sz="1900" dirty="0"/>
              <a:t>For genealogists, HRE will provide an onward path for users of the discontinued program The Master Genealogist (TMG).</a:t>
            </a:r>
          </a:p>
          <a:p>
            <a:pPr marL="0" indent="-457200" algn="ctr" fontAlgn="base">
              <a:buNone/>
            </a:pPr>
            <a:endParaRPr lang="en-US" sz="1000" dirty="0"/>
          </a:p>
          <a:p>
            <a:pPr marL="0" indent="-457200" algn="ctr" fontAlgn="base">
              <a:buNone/>
            </a:pPr>
            <a:r>
              <a:rPr lang="en-US" sz="1900" dirty="0"/>
              <a:t>HRE will also handle a very wide range of other historical and cultural research needs</a:t>
            </a:r>
            <a:r>
              <a:rPr lang="en-US" sz="1900" dirty="0" smtClean="0"/>
              <a:t>.</a:t>
            </a:r>
          </a:p>
          <a:p>
            <a:pPr marL="0" indent="-457200" algn="ctr" fontAlgn="base">
              <a:buNone/>
            </a:pPr>
            <a:endParaRPr lang="en-US" sz="1200" dirty="0" smtClean="0"/>
          </a:p>
          <a:p>
            <a:pPr marL="0" indent="-457200" algn="ctr">
              <a:buNone/>
            </a:pPr>
            <a:r>
              <a:rPr lang="en-US" sz="1900" dirty="0"/>
              <a:t>Project website: </a:t>
            </a:r>
            <a:r>
              <a:rPr lang="en-US" sz="1900" dirty="0">
                <a:hlinkClick r:id="rId3"/>
              </a:rPr>
              <a:t>https://historyresearchenvironment.org</a:t>
            </a:r>
            <a:r>
              <a:rPr lang="en-US" sz="1900" dirty="0"/>
              <a:t/>
            </a:r>
            <a:br>
              <a:rPr lang="en-US" sz="1900" dirty="0"/>
            </a:br>
            <a:r>
              <a:rPr lang="en-US" sz="1900" dirty="0"/>
              <a:t>Volunteer </a:t>
            </a:r>
            <a:r>
              <a:rPr lang="en-US" sz="1900" dirty="0" smtClean="0"/>
              <a:t>skills: </a:t>
            </a:r>
            <a:r>
              <a:rPr lang="en-US" sz="1900" dirty="0">
                <a:hlinkClick r:id="rId4"/>
              </a:rPr>
              <a:t>https://</a:t>
            </a:r>
            <a:r>
              <a:rPr lang="en-US" sz="1900" dirty="0" smtClean="0">
                <a:hlinkClick r:id="rId4"/>
              </a:rPr>
              <a:t>historyresearchenvironment.org/become-a-volunteer</a:t>
            </a:r>
            <a:r>
              <a:rPr lang="en-US" sz="1900" dirty="0">
                <a:hlinkClick r:id="rId4"/>
              </a:rPr>
              <a:t>/</a:t>
            </a:r>
            <a:r>
              <a:rPr lang="en-US" sz="1900" dirty="0"/>
              <a:t/>
            </a:r>
            <a:br>
              <a:rPr lang="en-US" sz="1900" dirty="0"/>
            </a:br>
            <a:r>
              <a:rPr lang="en-US" sz="1900" dirty="0"/>
              <a:t>Donate: </a:t>
            </a:r>
            <a:r>
              <a:rPr lang="en-US" sz="1900" dirty="0">
                <a:hlinkClick r:id="rId5"/>
              </a:rPr>
              <a:t>https://historyresearchenvironment.org/donate</a:t>
            </a:r>
            <a:r>
              <a:rPr lang="en-US" sz="2400" dirty="0" smtClean="0">
                <a:hlinkClick r:id="rId5"/>
              </a:rPr>
              <a:t>/</a:t>
            </a:r>
            <a:endParaRPr lang="en-CA" sz="2400" dirty="0" smtClean="0"/>
          </a:p>
        </p:txBody>
      </p:sp>
    </p:spTree>
    <p:extLst>
      <p:ext uri="{BB962C8B-B14F-4D97-AF65-F5344CB8AC3E}">
        <p14:creationId xmlns:p14="http://schemas.microsoft.com/office/powerpoint/2010/main" val="373863450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3"/>
          <a:stretch>
            <a:fillRect/>
          </a:stretch>
        </p:blipFill>
        <p:spPr>
          <a:xfrm>
            <a:off x="0" y="1"/>
            <a:ext cx="9144000" cy="5143500"/>
          </a:xfrm>
          <a:prstGeom prst="rect">
            <a:avLst/>
          </a:prstGeom>
        </p:spPr>
      </p:pic>
      <p:sp>
        <p:nvSpPr>
          <p:cNvPr id="5" name="TextBox 4"/>
          <p:cNvSpPr txBox="1"/>
          <p:nvPr/>
        </p:nvSpPr>
        <p:spPr>
          <a:xfrm>
            <a:off x="-11420" y="5661248"/>
            <a:ext cx="9144000" cy="923330"/>
          </a:xfrm>
          <a:prstGeom prst="rect">
            <a:avLst/>
          </a:prstGeom>
          <a:noFill/>
        </p:spPr>
        <p:txBody>
          <a:bodyPr wrap="square" rtlCol="0">
            <a:spAutoFit/>
          </a:bodyPr>
          <a:lstStyle/>
          <a:p>
            <a:pPr algn="ctr"/>
            <a:r>
              <a:rPr lang="en-US" sz="5400" dirty="0"/>
              <a:t>Sunday, November </a:t>
            </a:r>
            <a:r>
              <a:rPr lang="en-US" sz="5400" dirty="0" smtClean="0"/>
              <a:t>2, </a:t>
            </a:r>
            <a:r>
              <a:rPr lang="en-US" sz="5400" dirty="0"/>
              <a:t>2:00 AM</a:t>
            </a:r>
          </a:p>
        </p:txBody>
      </p:sp>
    </p:spTree>
    <p:extLst>
      <p:ext uri="{BB962C8B-B14F-4D97-AF65-F5344CB8AC3E}">
        <p14:creationId xmlns:p14="http://schemas.microsoft.com/office/powerpoint/2010/main" val="31376539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a:t>HRE </a:t>
            </a:r>
            <a:r>
              <a:rPr lang="en-US" dirty="0" smtClean="0"/>
              <a:t>Newsletter</a:t>
            </a:r>
            <a:br>
              <a:rPr lang="en-US" dirty="0" smtClean="0"/>
            </a:br>
            <a:r>
              <a:rPr lang="en-US" dirty="0" smtClean="0"/>
              <a:t>15 </a:t>
            </a:r>
            <a:r>
              <a:rPr lang="en-US" dirty="0"/>
              <a:t>August 2019 </a:t>
            </a:r>
          </a:p>
        </p:txBody>
      </p:sp>
      <p:sp>
        <p:nvSpPr>
          <p:cNvPr id="3" name="Content Placeholder 2"/>
          <p:cNvSpPr>
            <a:spLocks noGrp="1"/>
          </p:cNvSpPr>
          <p:nvPr>
            <p:ph idx="1"/>
          </p:nvPr>
        </p:nvSpPr>
        <p:spPr>
          <a:xfrm>
            <a:off x="683568" y="2286000"/>
            <a:ext cx="7546032" cy="4311352"/>
          </a:xfrm>
        </p:spPr>
        <p:txBody>
          <a:bodyPr>
            <a:normAutofit fontScale="85000" lnSpcReduction="20000"/>
          </a:bodyPr>
          <a:lstStyle/>
          <a:p>
            <a:pPr fontAlgn="base"/>
            <a:r>
              <a:rPr lang="en-US" dirty="0" smtClean="0"/>
              <a:t>Progress</a:t>
            </a:r>
          </a:p>
          <a:p>
            <a:pPr lvl="1" fontAlgn="base"/>
            <a:r>
              <a:rPr lang="en-US" dirty="0" smtClean="0"/>
              <a:t>Progressing</a:t>
            </a:r>
            <a:r>
              <a:rPr lang="en-US" dirty="0"/>
              <a:t>, but at a slower pace than we would like</a:t>
            </a:r>
          </a:p>
          <a:p>
            <a:pPr lvl="1" fontAlgn="base"/>
            <a:r>
              <a:rPr lang="en-US" dirty="0"/>
              <a:t>Recently we have refined a number of the database design aspects as we work on the implementation of HRE features.</a:t>
            </a:r>
          </a:p>
          <a:p>
            <a:pPr lvl="1" fontAlgn="base"/>
            <a:r>
              <a:rPr lang="en-US" dirty="0"/>
              <a:t>Java code is being built to manage the operations on the database through a well defined set of Java classes (API) such that the database engine is independent of the Java code.</a:t>
            </a:r>
          </a:p>
          <a:p>
            <a:r>
              <a:rPr lang="en-US" dirty="0" smtClean="0"/>
              <a:t>HRE Board Changes</a:t>
            </a:r>
            <a:r>
              <a:rPr lang="en-US" dirty="0"/>
              <a:t> </a:t>
            </a:r>
            <a:endParaRPr lang="en-US" dirty="0" smtClean="0"/>
          </a:p>
          <a:p>
            <a:pPr fontAlgn="base"/>
            <a:r>
              <a:rPr lang="en-US" dirty="0" smtClean="0"/>
              <a:t>Next Objectives</a:t>
            </a:r>
          </a:p>
          <a:p>
            <a:pPr lvl="1" fontAlgn="base"/>
            <a:r>
              <a:rPr lang="en-US" dirty="0" smtClean="0"/>
              <a:t>LOAD </a:t>
            </a:r>
            <a:r>
              <a:rPr lang="en-US" dirty="0"/>
              <a:t>the settings for Name Styles and create the ability to enter Person and Location Names</a:t>
            </a:r>
          </a:p>
          <a:p>
            <a:pPr lvl="1" fontAlgn="base"/>
            <a:r>
              <a:rPr lang="en-US" dirty="0"/>
              <a:t>IMPORT Person and Location Names from a TMG project and be able to display/edit those names.</a:t>
            </a:r>
          </a:p>
          <a:p>
            <a:pPr fontAlgn="base"/>
            <a:r>
              <a:rPr lang="en-US" dirty="0" smtClean="0"/>
              <a:t>Volunteers</a:t>
            </a:r>
          </a:p>
          <a:p>
            <a:pPr lvl="1" fontAlgn="base"/>
            <a:r>
              <a:rPr lang="en-US" dirty="0" smtClean="0"/>
              <a:t>It </a:t>
            </a:r>
            <a:r>
              <a:rPr lang="en-US" dirty="0"/>
              <a:t>is very difficult to find and keep suitably skilled volunteers. </a:t>
            </a:r>
            <a:r>
              <a:rPr lang="en-US" dirty="0">
                <a:hlinkClick r:id="rId2"/>
              </a:rPr>
              <a:t>PLEASE RESPOND</a:t>
            </a:r>
            <a:r>
              <a:rPr lang="en-US" dirty="0"/>
              <a:t> if you have Java programming skills and time to help.</a:t>
            </a:r>
          </a:p>
          <a:p>
            <a:endParaRPr lang="en-US" dirty="0"/>
          </a:p>
        </p:txBody>
      </p:sp>
    </p:spTree>
    <p:extLst>
      <p:ext uri="{BB962C8B-B14F-4D97-AF65-F5344CB8AC3E}">
        <p14:creationId xmlns:p14="http://schemas.microsoft.com/office/powerpoint/2010/main" val="7352715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94122"/>
          </a:xfrm>
        </p:spPr>
        <p:txBody>
          <a:bodyPr>
            <a:normAutofit/>
          </a:bodyPr>
          <a:lstStyle/>
          <a:p>
            <a:r>
              <a:rPr lang="en-CA" dirty="0" smtClean="0"/>
              <a:t>Social </a:t>
            </a:r>
            <a:r>
              <a:rPr lang="en-CA" dirty="0"/>
              <a:t>M</a:t>
            </a:r>
            <a:r>
              <a:rPr lang="en-CA" dirty="0" smtClean="0"/>
              <a:t>edia Update</a:t>
            </a:r>
            <a:endParaRPr lang="en-CA" dirty="0"/>
          </a:p>
        </p:txBody>
      </p:sp>
      <p:sp>
        <p:nvSpPr>
          <p:cNvPr id="3" name="Content Placeholder 2"/>
          <p:cNvSpPr>
            <a:spLocks noGrp="1"/>
          </p:cNvSpPr>
          <p:nvPr>
            <p:ph idx="1"/>
          </p:nvPr>
        </p:nvSpPr>
        <p:spPr>
          <a:xfrm>
            <a:off x="683568" y="1628800"/>
            <a:ext cx="8003232" cy="5112568"/>
          </a:xfrm>
        </p:spPr>
        <p:txBody>
          <a:bodyPr>
            <a:normAutofit fontScale="62500" lnSpcReduction="20000"/>
          </a:bodyPr>
          <a:lstStyle/>
          <a:p>
            <a:pPr marL="0" indent="0">
              <a:buNone/>
            </a:pPr>
            <a:r>
              <a:rPr lang="en-CA" sz="2800" b="1" dirty="0" smtClean="0"/>
              <a:t>TMG-REFUGEES:</a:t>
            </a:r>
            <a:endParaRPr lang="en-CA" sz="2800" dirty="0"/>
          </a:p>
          <a:p>
            <a:pPr marL="0" indent="0">
              <a:buNone/>
            </a:pPr>
            <a:r>
              <a:rPr lang="en-CA" sz="2900" dirty="0" smtClean="0">
                <a:hlinkClick r:id="rId3"/>
              </a:rPr>
              <a:t>https</a:t>
            </a:r>
            <a:r>
              <a:rPr lang="en-CA" sz="2900" dirty="0">
                <a:hlinkClick r:id="rId3"/>
              </a:rPr>
              <a:t>://lists.rootsweb.ancestry.com/hyperkitty/list/tmg-refugees@rootsweb.com</a:t>
            </a:r>
            <a:r>
              <a:rPr lang="en-CA" sz="2900" dirty="0" smtClean="0"/>
              <a:t>/</a:t>
            </a:r>
          </a:p>
          <a:p>
            <a:pPr marL="0" indent="0">
              <a:buNone/>
            </a:pPr>
            <a:r>
              <a:rPr lang="en-CA" sz="2800" dirty="0" smtClean="0"/>
              <a:t>Website: </a:t>
            </a:r>
            <a:r>
              <a:rPr lang="en-CA" sz="2800" dirty="0" smtClean="0">
                <a:hlinkClick r:id="rId4"/>
              </a:rPr>
              <a:t>https://sites.google.com/site/tmgrefugees</a:t>
            </a:r>
            <a:endParaRPr lang="en-CA" sz="2800" dirty="0" smtClean="0"/>
          </a:p>
          <a:p>
            <a:pPr marL="0" indent="0">
              <a:buNone/>
            </a:pPr>
            <a:r>
              <a:rPr lang="en-CA" sz="2800" dirty="0"/>
              <a:t>	</a:t>
            </a:r>
            <a:r>
              <a:rPr lang="en-CA" sz="2800" dirty="0" smtClean="0"/>
              <a:t>-Nothing since April</a:t>
            </a:r>
            <a:br>
              <a:rPr lang="en-CA" sz="2800" dirty="0" smtClean="0"/>
            </a:br>
            <a:endParaRPr lang="en-CA" sz="2800" dirty="0" smtClean="0"/>
          </a:p>
          <a:p>
            <a:pPr marL="0" indent="0">
              <a:buNone/>
            </a:pPr>
            <a:r>
              <a:rPr lang="en-CA" sz="2800" b="1" dirty="0" smtClean="0"/>
              <a:t>TMG Facebook Page</a:t>
            </a:r>
            <a:r>
              <a:rPr lang="en-CA" sz="2800" dirty="0" smtClean="0"/>
              <a:t>: Four posts in October plus several replies</a:t>
            </a:r>
          </a:p>
          <a:p>
            <a:pPr marL="0" indent="0">
              <a:buNone/>
            </a:pPr>
            <a:r>
              <a:rPr lang="en-CA" sz="2800" dirty="0" smtClean="0">
                <a:hlinkClick r:id="rId5"/>
              </a:rPr>
              <a:t>https</a:t>
            </a:r>
            <a:r>
              <a:rPr lang="en-CA" sz="2800" dirty="0">
                <a:hlinkClick r:id="rId5"/>
              </a:rPr>
              <a:t>://www.facebook.com/groups/themastergenealogist</a:t>
            </a:r>
            <a:r>
              <a:rPr lang="en-CA" sz="2800" dirty="0" smtClean="0">
                <a:hlinkClick r:id="rId5"/>
              </a:rPr>
              <a:t>/</a:t>
            </a:r>
            <a:endParaRPr lang="en-CA" sz="2800" dirty="0" smtClean="0"/>
          </a:p>
          <a:p>
            <a:pPr marL="0" indent="0">
              <a:buNone/>
            </a:pPr>
            <a:endParaRPr lang="en-CA" sz="2800" dirty="0" smtClean="0"/>
          </a:p>
          <a:p>
            <a:pPr marL="0" indent="0">
              <a:buNone/>
            </a:pPr>
            <a:r>
              <a:rPr lang="en-CA" sz="2800" b="1" dirty="0" smtClean="0"/>
              <a:t>TMG </a:t>
            </a:r>
            <a:r>
              <a:rPr lang="en-CA" sz="2800" b="1" dirty="0"/>
              <a:t>Mailing List </a:t>
            </a:r>
            <a:r>
              <a:rPr lang="en-CA" sz="2900" dirty="0" smtClean="0">
                <a:hlinkClick r:id="rId6"/>
              </a:rPr>
              <a:t>https</a:t>
            </a:r>
            <a:r>
              <a:rPr lang="en-CA" sz="2900" dirty="0">
                <a:hlinkClick r:id="rId6"/>
              </a:rPr>
              <a:t>://lists.rootsweb.ancestry.com/hyperkitty/list/tmg@rootsweb.com</a:t>
            </a:r>
            <a:r>
              <a:rPr lang="en-CA" sz="2900" dirty="0" smtClean="0">
                <a:hlinkClick r:id="rId6"/>
              </a:rPr>
              <a:t>/</a:t>
            </a:r>
            <a:endParaRPr lang="en-CA" sz="2900" dirty="0" smtClean="0"/>
          </a:p>
          <a:p>
            <a:pPr marL="0" indent="0">
              <a:buNone/>
            </a:pPr>
            <a:r>
              <a:rPr lang="en-CA" sz="2800" dirty="0"/>
              <a:t>	</a:t>
            </a:r>
            <a:r>
              <a:rPr lang="en-CA" sz="2800" dirty="0" smtClean="0"/>
              <a:t>-</a:t>
            </a:r>
            <a:r>
              <a:rPr lang="en-US" sz="2800" dirty="0" smtClean="0"/>
              <a:t>Still very active</a:t>
            </a:r>
          </a:p>
          <a:p>
            <a:pPr marL="0" indent="0">
              <a:buNone/>
            </a:pPr>
            <a:endParaRPr lang="en-US" sz="2800" dirty="0"/>
          </a:p>
          <a:p>
            <a:pPr marL="0" indent="0">
              <a:buNone/>
            </a:pPr>
            <a:r>
              <a:rPr lang="en-CA" sz="2800" b="1" dirty="0" smtClean="0"/>
              <a:t>Wholly Genes Forum</a:t>
            </a:r>
          </a:p>
          <a:p>
            <a:pPr marL="0" indent="0">
              <a:buNone/>
            </a:pPr>
            <a:r>
              <a:rPr lang="en-US" sz="2800" dirty="0">
                <a:hlinkClick r:id="rId7"/>
              </a:rPr>
              <a:t>http://www.whollygenes.com/forums201/index.php</a:t>
            </a:r>
            <a:r>
              <a:rPr lang="en-US" sz="2800" dirty="0"/>
              <a:t/>
            </a:r>
            <a:br>
              <a:rPr lang="en-US" sz="2800" dirty="0"/>
            </a:br>
            <a:r>
              <a:rPr lang="en-US" sz="2800" dirty="0" smtClean="0"/>
              <a:t>	</a:t>
            </a:r>
            <a:r>
              <a:rPr lang="en-CA" sz="2800" dirty="0"/>
              <a:t> </a:t>
            </a:r>
            <a:r>
              <a:rPr lang="en-CA" sz="2800" dirty="0" smtClean="0"/>
              <a:t>-</a:t>
            </a:r>
            <a:r>
              <a:rPr lang="en-US" sz="2800" dirty="0" smtClean="0"/>
              <a:t>Still active</a:t>
            </a:r>
            <a:endParaRPr lang="en-US" dirty="0"/>
          </a:p>
          <a:p>
            <a:pPr lvl="1" fontAlgn="b"/>
            <a:endParaRPr lang="en-US" dirty="0"/>
          </a:p>
          <a:p>
            <a:endParaRPr lang="en-CA" dirty="0"/>
          </a:p>
        </p:txBody>
      </p:sp>
    </p:spTree>
    <p:extLst>
      <p:ext uri="{BB962C8B-B14F-4D97-AF65-F5344CB8AC3E}">
        <p14:creationId xmlns:p14="http://schemas.microsoft.com/office/powerpoint/2010/main" val="24426868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TMG Expertise</a:t>
            </a:r>
            <a:endParaRPr lang="en-US" dirty="0"/>
          </a:p>
        </p:txBody>
      </p:sp>
      <p:sp>
        <p:nvSpPr>
          <p:cNvPr id="3" name="Content Placeholder 2"/>
          <p:cNvSpPr>
            <a:spLocks noGrp="1"/>
          </p:cNvSpPr>
          <p:nvPr>
            <p:ph idx="1"/>
          </p:nvPr>
        </p:nvSpPr>
        <p:spPr>
          <a:xfrm>
            <a:off x="683568" y="2286000"/>
            <a:ext cx="7546032" cy="4455368"/>
          </a:xfrm>
        </p:spPr>
        <p:txBody>
          <a:bodyPr>
            <a:normAutofit/>
          </a:bodyPr>
          <a:lstStyle/>
          <a:p>
            <a:pPr fontAlgn="ctr">
              <a:lnSpc>
                <a:spcPct val="150000"/>
              </a:lnSpc>
            </a:pPr>
            <a:r>
              <a:rPr lang="en-US" sz="2400" dirty="0"/>
              <a:t>Terry </a:t>
            </a:r>
            <a:r>
              <a:rPr lang="en-US" sz="2400" dirty="0" smtClean="0"/>
              <a:t>Reigel: </a:t>
            </a:r>
            <a:r>
              <a:rPr lang="en-US" sz="2400" dirty="0" smtClean="0">
                <a:hlinkClick r:id="rId3"/>
              </a:rPr>
              <a:t>http</a:t>
            </a:r>
            <a:r>
              <a:rPr lang="en-US" sz="2400" dirty="0">
                <a:hlinkClick r:id="rId3"/>
              </a:rPr>
              <a:t>://www.reigelridge.com</a:t>
            </a:r>
            <a:endParaRPr lang="en-US" sz="2400" dirty="0" smtClean="0"/>
          </a:p>
          <a:p>
            <a:pPr fontAlgn="ctr">
              <a:lnSpc>
                <a:spcPct val="150000"/>
              </a:lnSpc>
            </a:pPr>
            <a:r>
              <a:rPr lang="en-US" sz="2400" dirty="0"/>
              <a:t>Lee Hoffmann: </a:t>
            </a:r>
            <a:r>
              <a:rPr lang="en-US" sz="2400" dirty="0">
                <a:hlinkClick r:id="rId4"/>
              </a:rPr>
              <a:t>http://www.tmgtips.com/</a:t>
            </a:r>
            <a:endParaRPr lang="en-US" sz="2400" dirty="0" smtClean="0"/>
          </a:p>
          <a:p>
            <a:pPr fontAlgn="ctr">
              <a:lnSpc>
                <a:spcPct val="150000"/>
              </a:lnSpc>
            </a:pPr>
            <a:r>
              <a:rPr lang="en-US" sz="2400" dirty="0"/>
              <a:t>John Cardinal: </a:t>
            </a:r>
            <a:r>
              <a:rPr lang="en-US" sz="2400" dirty="0">
                <a:hlinkClick r:id="rId5"/>
              </a:rPr>
              <a:t>https://www.johncardinal.com/</a:t>
            </a:r>
            <a:endParaRPr lang="en-US" sz="2400" dirty="0" smtClean="0"/>
          </a:p>
          <a:p>
            <a:pPr fontAlgn="ctr">
              <a:lnSpc>
                <a:spcPct val="150000"/>
              </a:lnSpc>
            </a:pPr>
            <a:r>
              <a:rPr lang="en-US" sz="2400" dirty="0"/>
              <a:t>Michael Hannah: </a:t>
            </a:r>
            <a:endParaRPr lang="en-US" sz="2400" dirty="0" smtClean="0"/>
          </a:p>
          <a:p>
            <a:pPr lvl="1" fontAlgn="ctr">
              <a:lnSpc>
                <a:spcPct val="150000"/>
              </a:lnSpc>
            </a:pPr>
            <a:r>
              <a:rPr lang="en-US" sz="2400" dirty="0" smtClean="0">
                <a:hlinkClick r:id="rId6"/>
              </a:rPr>
              <a:t>https</a:t>
            </a:r>
            <a:r>
              <a:rPr lang="en-US" sz="2400" dirty="0">
                <a:hlinkClick r:id="rId6"/>
              </a:rPr>
              <a:t>://www.mjh-nm.net/MY_WAY.HTML</a:t>
            </a:r>
            <a:endParaRPr lang="en-US" sz="2400" dirty="0" smtClean="0"/>
          </a:p>
          <a:p>
            <a:pPr fontAlgn="ctr">
              <a:lnSpc>
                <a:spcPct val="150000"/>
              </a:lnSpc>
            </a:pPr>
            <a:r>
              <a:rPr lang="en-US" sz="2400" dirty="0" smtClean="0"/>
              <a:t>Jim </a:t>
            </a:r>
            <a:r>
              <a:rPr lang="en-US" sz="2400" dirty="0" err="1" smtClean="0"/>
              <a:t>Byram</a:t>
            </a:r>
            <a:r>
              <a:rPr lang="en-US" sz="2400" dirty="0" smtClean="0"/>
              <a:t>: use the TMG Forum</a:t>
            </a:r>
            <a:endParaRPr lang="en-US" sz="2400" dirty="0"/>
          </a:p>
        </p:txBody>
      </p:sp>
    </p:spTree>
    <p:extLst>
      <p:ext uri="{BB962C8B-B14F-4D97-AF65-F5344CB8AC3E}">
        <p14:creationId xmlns:p14="http://schemas.microsoft.com/office/powerpoint/2010/main" val="20228976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685800"/>
            <a:ext cx="7791772" cy="1485900"/>
          </a:xfrm>
        </p:spPr>
        <p:txBody>
          <a:bodyPr/>
          <a:lstStyle/>
          <a:p>
            <a:r>
              <a:rPr lang="en-US" dirty="0"/>
              <a:t>Second Site v7.05 Is Available</a:t>
            </a:r>
          </a:p>
        </p:txBody>
      </p:sp>
      <p:sp>
        <p:nvSpPr>
          <p:cNvPr id="3" name="Content Placeholder 2"/>
          <p:cNvSpPr>
            <a:spLocks noGrp="1"/>
          </p:cNvSpPr>
          <p:nvPr>
            <p:ph idx="1"/>
          </p:nvPr>
        </p:nvSpPr>
        <p:spPr>
          <a:xfrm>
            <a:off x="611560" y="2171700"/>
            <a:ext cx="8208912" cy="4569668"/>
          </a:xfrm>
        </p:spPr>
        <p:txBody>
          <a:bodyPr>
            <a:normAutofit/>
          </a:bodyPr>
          <a:lstStyle/>
          <a:p>
            <a:pPr marL="0" indent="0">
              <a:spcBef>
                <a:spcPts val="0"/>
              </a:spcBef>
              <a:spcAft>
                <a:spcPts val="1200"/>
              </a:spcAft>
              <a:buNone/>
            </a:pPr>
            <a:r>
              <a:rPr lang="en-US" sz="2400" dirty="0"/>
              <a:t>There was a bug in SS v7.04 where the Family History </a:t>
            </a:r>
            <a:r>
              <a:rPr lang="en-US" sz="2400" dirty="0" smtClean="0"/>
              <a:t>Hosting Publish </a:t>
            </a:r>
            <a:r>
              <a:rPr lang="en-US" sz="2400" dirty="0"/>
              <a:t>command did not work and caused a crash. The Publish command works as expected in v7.05.</a:t>
            </a:r>
          </a:p>
          <a:p>
            <a:pPr marL="0" indent="0">
              <a:spcBef>
                <a:spcPts val="0"/>
              </a:spcBef>
              <a:spcAft>
                <a:spcPts val="1200"/>
              </a:spcAft>
              <a:buNone/>
            </a:pPr>
            <a:r>
              <a:rPr lang="en-US" sz="2400" dirty="0" smtClean="0"/>
              <a:t>Users </a:t>
            </a:r>
            <a:r>
              <a:rPr lang="en-US" sz="2400" dirty="0"/>
              <a:t>with a Second Site 7 license can download the installer here:</a:t>
            </a:r>
          </a:p>
          <a:p>
            <a:pPr marL="0" indent="0">
              <a:spcBef>
                <a:spcPts val="0"/>
              </a:spcBef>
              <a:spcAft>
                <a:spcPts val="1200"/>
              </a:spcAft>
              <a:buNone/>
            </a:pPr>
            <a:r>
              <a:rPr lang="en-US" sz="2400" u="sng" dirty="0">
                <a:hlinkClick r:id="rId2"/>
              </a:rPr>
              <a:t>https://www.secondsite7.com/downloads.htm?v=7.05</a:t>
            </a:r>
            <a:endParaRPr lang="en-US" sz="2400" dirty="0"/>
          </a:p>
          <a:p>
            <a:pPr marL="0" indent="0">
              <a:spcBef>
                <a:spcPts val="0"/>
              </a:spcBef>
              <a:spcAft>
                <a:spcPts val="1200"/>
              </a:spcAft>
              <a:buNone/>
            </a:pPr>
            <a:r>
              <a:rPr lang="en-US" sz="2400" b="1" dirty="0"/>
              <a:t>This is a free upgrade for registered users of Second Site 7</a:t>
            </a:r>
            <a:r>
              <a:rPr lang="en-US" sz="2400" dirty="0"/>
              <a:t>. </a:t>
            </a:r>
            <a:endParaRPr lang="en-US" sz="2400" dirty="0" smtClean="0"/>
          </a:p>
          <a:p>
            <a:pPr marL="0" indent="0">
              <a:spcBef>
                <a:spcPts val="0"/>
              </a:spcBef>
              <a:spcAft>
                <a:spcPts val="1200"/>
              </a:spcAft>
              <a:buNone/>
            </a:pPr>
            <a:r>
              <a:rPr lang="en-US" sz="2400" dirty="0" smtClean="0"/>
              <a:t>If </a:t>
            </a:r>
            <a:r>
              <a:rPr lang="en-US" sz="2400" dirty="0"/>
              <a:t>you are using Second Site 6 or a previous version, you must purchase a license to use Second Site 7:</a:t>
            </a:r>
          </a:p>
          <a:p>
            <a:pPr marL="0" indent="0">
              <a:spcBef>
                <a:spcPts val="0"/>
              </a:spcBef>
              <a:spcAft>
                <a:spcPts val="1200"/>
              </a:spcAft>
              <a:buNone/>
            </a:pPr>
            <a:r>
              <a:rPr lang="en-US" sz="2400" u="sng" dirty="0">
                <a:hlinkClick r:id="rId3"/>
              </a:rPr>
              <a:t>https://</a:t>
            </a:r>
            <a:r>
              <a:rPr lang="en-US" sz="2400" u="sng" dirty="0" smtClean="0">
                <a:hlinkClick r:id="rId3"/>
              </a:rPr>
              <a:t>www.secondsite7.com/purchases.htm?v=7.05</a:t>
            </a:r>
            <a:endParaRPr lang="en-US" sz="2400" dirty="0"/>
          </a:p>
        </p:txBody>
      </p:sp>
    </p:spTree>
    <p:extLst>
      <p:ext uri="{BB962C8B-B14F-4D97-AF65-F5344CB8AC3E}">
        <p14:creationId xmlns:p14="http://schemas.microsoft.com/office/powerpoint/2010/main" val="10994440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Spouse Events in Journal Report</a:t>
            </a:r>
            <a:endParaRPr lang="en-US" dirty="0"/>
          </a:p>
        </p:txBody>
      </p:sp>
      <p:sp>
        <p:nvSpPr>
          <p:cNvPr id="3" name="Content Placeholder 2"/>
          <p:cNvSpPr>
            <a:spLocks noGrp="1"/>
          </p:cNvSpPr>
          <p:nvPr>
            <p:ph idx="1"/>
          </p:nvPr>
        </p:nvSpPr>
        <p:spPr/>
        <p:txBody>
          <a:bodyPr>
            <a:normAutofit/>
          </a:bodyPr>
          <a:lstStyle/>
          <a:p>
            <a:pPr marL="0" indent="0">
              <a:buNone/>
            </a:pPr>
            <a:r>
              <a:rPr lang="en-US" sz="2400" dirty="0"/>
              <a:t>The option to include spouse events is on the Miscellaneous tab of Report Options. </a:t>
            </a:r>
            <a:endParaRPr lang="en-US" sz="2400" dirty="0" smtClean="0"/>
          </a:p>
          <a:p>
            <a:pPr marL="0" indent="0">
              <a:buNone/>
            </a:pPr>
            <a:r>
              <a:rPr lang="en-US" sz="2400" dirty="0"/>
              <a:t>T</a:t>
            </a:r>
            <a:r>
              <a:rPr lang="en-US" sz="2400" dirty="0" smtClean="0"/>
              <a:t>hat </a:t>
            </a:r>
            <a:r>
              <a:rPr lang="en-US" sz="2400" dirty="0"/>
              <a:t>choice is disabled when </a:t>
            </a:r>
            <a:r>
              <a:rPr lang="en-US" sz="2400" dirty="0" smtClean="0"/>
              <a:t>one of the Styles (NEHGR, NGSQ or TAG) </a:t>
            </a:r>
            <a:r>
              <a:rPr lang="en-US" sz="2400" dirty="0"/>
              <a:t>is selected on the General tab. </a:t>
            </a:r>
            <a:endParaRPr lang="en-US" sz="2400" dirty="0" smtClean="0"/>
          </a:p>
          <a:p>
            <a:pPr marL="0" indent="0">
              <a:buNone/>
            </a:pPr>
            <a:r>
              <a:rPr lang="en-US" sz="2400" dirty="0" smtClean="0"/>
              <a:t>Choosing the Custom Style enables </a:t>
            </a:r>
            <a:r>
              <a:rPr lang="en-US" sz="2400" dirty="0"/>
              <a:t>this and the other options. When you use the Custom </a:t>
            </a:r>
            <a:r>
              <a:rPr lang="en-US" sz="2400" dirty="0" smtClean="0"/>
              <a:t>Style and </a:t>
            </a:r>
            <a:r>
              <a:rPr lang="en-US" sz="2400" dirty="0"/>
              <a:t>include Spouse Events you will get all qualifying spouse events, not just BMDB.</a:t>
            </a:r>
          </a:p>
        </p:txBody>
      </p:sp>
    </p:spTree>
    <p:extLst>
      <p:ext uri="{BB962C8B-B14F-4D97-AF65-F5344CB8AC3E}">
        <p14:creationId xmlns:p14="http://schemas.microsoft.com/office/powerpoint/2010/main" val="41450998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Including children without progeny in reports</a:t>
            </a:r>
          </a:p>
        </p:txBody>
      </p:sp>
      <p:sp>
        <p:nvSpPr>
          <p:cNvPr id="3" name="Content Placeholder 2"/>
          <p:cNvSpPr>
            <a:spLocks noGrp="1"/>
          </p:cNvSpPr>
          <p:nvPr>
            <p:ph idx="1"/>
          </p:nvPr>
        </p:nvSpPr>
        <p:spPr>
          <a:xfrm>
            <a:off x="1028700" y="2286000"/>
            <a:ext cx="7719764" cy="4239344"/>
          </a:xfrm>
        </p:spPr>
        <p:txBody>
          <a:bodyPr>
            <a:normAutofit lnSpcReduction="10000"/>
          </a:bodyPr>
          <a:lstStyle/>
          <a:p>
            <a:pPr marL="0" indent="0">
              <a:buNone/>
            </a:pPr>
            <a:r>
              <a:rPr lang="en-US" sz="2200" dirty="0" smtClean="0"/>
              <a:t>There </a:t>
            </a:r>
            <a:r>
              <a:rPr lang="en-US" sz="2200" dirty="0"/>
              <a:t>are two methods to do </a:t>
            </a:r>
            <a:r>
              <a:rPr lang="en-US" sz="2200" dirty="0" smtClean="0"/>
              <a:t>this:</a:t>
            </a:r>
            <a:endParaRPr lang="en-US" sz="2200" dirty="0"/>
          </a:p>
          <a:p>
            <a:pPr marL="0" indent="0">
              <a:buNone/>
            </a:pPr>
            <a:r>
              <a:rPr lang="en-US" sz="2200" dirty="0"/>
              <a:t> </a:t>
            </a:r>
            <a:r>
              <a:rPr lang="en-US" sz="2200" dirty="0" smtClean="0"/>
              <a:t>1</a:t>
            </a:r>
            <a:r>
              <a:rPr lang="en-US" sz="2200" dirty="0"/>
              <a:t>. In report Options, Tags tab, on the right side about Abbreviated events for children, choose the second option "Only for children that are carried forward." This setting controls how much detail is shown in the children list after the parents. Choosing this setting puts all the details of children not carried forward where they appear under their children.</a:t>
            </a:r>
          </a:p>
          <a:p>
            <a:pPr marL="0" indent="0">
              <a:buNone/>
            </a:pPr>
            <a:r>
              <a:rPr lang="en-US" sz="2200" dirty="0"/>
              <a:t> </a:t>
            </a:r>
            <a:r>
              <a:rPr lang="en-US" sz="2200" dirty="0" smtClean="0"/>
              <a:t>2</a:t>
            </a:r>
            <a:r>
              <a:rPr lang="en-US" sz="2200" dirty="0"/>
              <a:t>. Add a "fake child" to those who have not children. Then, when your run the report send it to a word processor and edit out the fake children. This </a:t>
            </a:r>
            <a:r>
              <a:rPr lang="en-US" sz="2200" dirty="0" smtClean="0"/>
              <a:t>creates </a:t>
            </a:r>
            <a:r>
              <a:rPr lang="en-US" sz="2200" dirty="0"/>
              <a:t>a separate section for these people where all the details can appear, just like those who have children.</a:t>
            </a:r>
          </a:p>
          <a:p>
            <a:pPr marL="0" indent="0">
              <a:buNone/>
            </a:pPr>
            <a:r>
              <a:rPr lang="en-US" dirty="0"/>
              <a:t> </a:t>
            </a:r>
            <a:r>
              <a:rPr lang="en-US" sz="1600" dirty="0" smtClean="0"/>
              <a:t>Terry </a:t>
            </a:r>
            <a:r>
              <a:rPr lang="en-US" sz="1600" dirty="0" err="1"/>
              <a:t>Reigel</a:t>
            </a:r>
            <a:endParaRPr lang="en-US" sz="1600" dirty="0"/>
          </a:p>
        </p:txBody>
      </p:sp>
    </p:spTree>
    <p:extLst>
      <p:ext uri="{BB962C8B-B14F-4D97-AF65-F5344CB8AC3E}">
        <p14:creationId xmlns:p14="http://schemas.microsoft.com/office/powerpoint/2010/main" val="887743857"/>
      </p:ext>
    </p:extLst>
  </p:cSld>
  <p:clrMapOvr>
    <a:masterClrMapping/>
  </p:clrMapOvr>
</p:sld>
</file>

<file path=ppt/theme/theme1.xml><?xml version="1.0" encoding="utf-8"?>
<a:theme xmlns:a="http://schemas.openxmlformats.org/drawingml/2006/main" name="Crop">
  <a:themeElements>
    <a:clrScheme name="Custom 2">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4C7C99"/>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TM10001105[[fn=Crop]]</Template>
  <TotalTime>6122</TotalTime>
  <Words>1491</Words>
  <Application>Microsoft Office PowerPoint</Application>
  <PresentationFormat>On-screen Show (4:3)</PresentationFormat>
  <Paragraphs>161</Paragraphs>
  <Slides>30</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30</vt:i4>
      </vt:variant>
    </vt:vector>
  </HeadingPairs>
  <TitlesOfParts>
    <vt:vector size="34" baseType="lpstr">
      <vt:lpstr>Arial</vt:lpstr>
      <vt:lpstr>Calibri</vt:lpstr>
      <vt:lpstr>Franklin Gothic Book</vt:lpstr>
      <vt:lpstr>Crop</vt:lpstr>
      <vt:lpstr>Mike’s TMG Tips</vt:lpstr>
      <vt:lpstr>We acknowledge that we meet here today on unceded Algonquin territory</vt:lpstr>
      <vt:lpstr>History Research Environment (HRE)</vt:lpstr>
      <vt:lpstr>HRE Newsletter 15 August 2019 </vt:lpstr>
      <vt:lpstr>Social Media Update</vt:lpstr>
      <vt:lpstr>TMG Expertise</vt:lpstr>
      <vt:lpstr>Second Site v7.05 Is Available</vt:lpstr>
      <vt:lpstr>Spouse Events in Journal Report</vt:lpstr>
      <vt:lpstr>Including children without progeny in reports</vt:lpstr>
      <vt:lpstr>TMG lock up when using LoP to change flag</vt:lpstr>
      <vt:lpstr>Two Instances of TMG Open at Same Time</vt:lpstr>
      <vt:lpstr>TMG and OneDrive</vt:lpstr>
      <vt:lpstr>GPS coordinates in TMG</vt:lpstr>
      <vt:lpstr>Standardized Historical and Current Place Names - Randy Seaver </vt:lpstr>
      <vt:lpstr>Standardized Historical and Current Place Names </vt:lpstr>
      <vt:lpstr>PowerPoint Presentation</vt:lpstr>
      <vt:lpstr>Eliminating/suppressing punctuation at end of Memo sentence</vt:lpstr>
      <vt:lpstr>PowerPoint Presentation</vt:lpstr>
      <vt:lpstr>Default Role</vt:lpstr>
      <vt:lpstr>Problems with Tags Not Appearing</vt:lpstr>
      <vt:lpstr>Married Name Not Created</vt:lpstr>
      <vt:lpstr>PowerPoint Presentation</vt:lpstr>
      <vt:lpstr>PowerPoint Presentation</vt:lpstr>
      <vt:lpstr>Michael Hannah’s Bug List</vt:lpstr>
      <vt:lpstr>Upcoming Presentations</vt:lpstr>
      <vt:lpstr>Genealogy Lunch Bunch</vt:lpstr>
      <vt:lpstr>GENE-O-RAMA 2020</vt:lpstr>
      <vt:lpstr>GENE-O-RAMA 2020 3-4 Apr 2020</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Subject Variable in Sentences</dc:title>
  <dc:creator>Mike More</dc:creator>
  <cp:lastModifiedBy>Michael More</cp:lastModifiedBy>
  <cp:revision>602</cp:revision>
  <dcterms:created xsi:type="dcterms:W3CDTF">2014-05-03T20:45:47Z</dcterms:created>
  <dcterms:modified xsi:type="dcterms:W3CDTF">2019-10-31T19:39:42Z</dcterms:modified>
</cp:coreProperties>
</file>