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8" r:id="rId1"/>
  </p:sldMasterIdLst>
  <p:notesMasterIdLst>
    <p:notesMasterId r:id="rId15"/>
  </p:notesMasterIdLst>
  <p:sldIdLst>
    <p:sldId id="256" r:id="rId2"/>
    <p:sldId id="434" r:id="rId3"/>
    <p:sldId id="340" r:id="rId4"/>
    <p:sldId id="384" r:id="rId5"/>
    <p:sldId id="383" r:id="rId6"/>
    <p:sldId id="458" r:id="rId7"/>
    <p:sldId id="385" r:id="rId8"/>
    <p:sldId id="433" r:id="rId9"/>
    <p:sldId id="459" r:id="rId10"/>
    <p:sldId id="460" r:id="rId11"/>
    <p:sldId id="461" r:id="rId12"/>
    <p:sldId id="462" r:id="rId13"/>
    <p:sldId id="43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576" autoAdjust="0"/>
  </p:normalViewPr>
  <p:slideViewPr>
    <p:cSldViewPr>
      <p:cViewPr varScale="1">
        <p:scale>
          <a:sx n="84" d="100"/>
          <a:sy n="84" d="100"/>
        </p:scale>
        <p:origin x="69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636"/>
    </p:cViewPr>
  </p:sorterViewPr>
  <p:notesViewPr>
    <p:cSldViewPr>
      <p:cViewPr varScale="1">
        <p:scale>
          <a:sx n="65" d="100"/>
          <a:sy n="65" d="100"/>
        </p:scale>
        <p:origin x="2578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DEB516-4318-4CB2-BFD1-059BECC7F294}" type="datetimeFigureOut">
              <a:rPr lang="en-CA" smtClean="0"/>
              <a:t>2020-02-01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D56CBC-595B-47EB-ADAB-B4913021330E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91619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Latest newsletter was </a:t>
            </a:r>
            <a:r>
              <a:rPr lang="en-US" dirty="0" smtClean="0"/>
              <a:t>Posted on 15 August 2019 </a:t>
            </a:r>
            <a:r>
              <a:rPr lang="en-CA" dirty="0" smtClean="0"/>
              <a:t>. Anybody subscribe to their Mailing List?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56CBC-595B-47EB-ADAB-B4913021330E}" type="slidenum">
              <a:rPr lang="en-CA" smtClean="0"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99769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Most other Mailing Lists have now moved to </a:t>
            </a:r>
            <a:r>
              <a:rPr lang="en-CA" dirty="0" err="1" smtClean="0"/>
              <a:t>Groups.Io</a:t>
            </a:r>
            <a:r>
              <a:rPr lang="en-CA" dirty="0" smtClean="0"/>
              <a:t> or other services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56CBC-595B-47EB-ADAB-B4913021330E}" type="slidenum">
              <a:rPr lang="en-CA" smtClean="0"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18674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To be fair,</a:t>
            </a:r>
            <a:r>
              <a:rPr lang="en-CA" baseline="0" dirty="0" smtClean="0"/>
              <a:t> al lot of the TMG messages had to do with the move to the new mailing list.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56CBC-595B-47EB-ADAB-B4913021330E}" type="slidenum">
              <a:rPr lang="en-CA" smtClean="0"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78166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are some of the experts in TMG. The first four have websites with useful information on a wide ranges of aspects of TMG</a:t>
            </a:r>
          </a:p>
          <a:p>
            <a:endParaRPr lang="en-US" dirty="0" smtClean="0"/>
          </a:p>
          <a:p>
            <a:r>
              <a:rPr lang="en-US" dirty="0" smtClean="0"/>
              <a:t>Jim Byram is a technical expert and he tends to hang</a:t>
            </a:r>
            <a:r>
              <a:rPr lang="en-US" baseline="0" dirty="0" smtClean="0"/>
              <a:t> out on the TMG forum rather than on the Mailing List.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56CBC-595B-47EB-ADAB-B4913021330E}" type="slidenum">
              <a:rPr lang="en-CA" smtClean="0"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173471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Announced 23 Jan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56CBC-595B-47EB-ADAB-B4913021330E}" type="slidenum">
              <a:rPr lang="en-CA" smtClean="0"/>
              <a:t>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000334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88CAE-10BA-4873-8BAE-1C627E5654B8}" type="slidenum">
              <a:rPr lang="en-CA" smtClean="0"/>
              <a:t>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52183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88CAE-10BA-4873-8BAE-1C627E5654B8}" type="slidenum">
              <a:rPr lang="en-CA" smtClean="0"/>
              <a:t>10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658976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no longer have access to the room used at the Confederation Education Centre.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88CAE-10BA-4873-8BAE-1C627E5654B8}" type="slidenum">
              <a:rPr lang="en-CA" smtClean="0"/>
              <a:t>12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19208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65D4DDB-8D61-4776-B05F-BBA6861E4ACF}" type="datetimeFigureOut">
              <a:rPr lang="en-CA" smtClean="0"/>
              <a:pPr/>
              <a:t>2020-02-01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9ACB91F-E25E-4806-8852-E679DD28E97C}" type="slidenum">
              <a:rPr lang="en-CA" smtClean="0"/>
              <a:pPr/>
              <a:t>‹#›</a:t>
            </a:fld>
            <a:endParaRPr lang="en-CA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584577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4DDB-8D61-4776-B05F-BBA6861E4ACF}" type="datetimeFigureOut">
              <a:rPr lang="en-CA" smtClean="0"/>
              <a:pPr/>
              <a:t>2020-02-01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CB91F-E25E-4806-8852-E679DD28E97C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06875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4DDB-8D61-4776-B05F-BBA6861E4ACF}" type="datetimeFigureOut">
              <a:rPr lang="en-CA" smtClean="0"/>
              <a:pPr/>
              <a:t>2020-02-01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CB91F-E25E-4806-8852-E679DD28E97C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55328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4DDB-8D61-4776-B05F-BBA6861E4ACF}" type="datetimeFigureOut">
              <a:rPr lang="en-CA" smtClean="0"/>
              <a:pPr/>
              <a:t>2020-02-01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CB91F-E25E-4806-8852-E679DD28E97C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7568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5D4DDB-8D61-4776-B05F-BBA6861E4ACF}" type="datetimeFigureOut">
              <a:rPr lang="en-CA" smtClean="0"/>
              <a:pPr/>
              <a:t>2020-02-01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ACB91F-E25E-4806-8852-E679DD28E97C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323861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4DDB-8D61-4776-B05F-BBA6861E4ACF}" type="datetimeFigureOut">
              <a:rPr lang="en-CA" smtClean="0"/>
              <a:pPr/>
              <a:t>2020-02-01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CB91F-E25E-4806-8852-E679DD28E97C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75933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4DDB-8D61-4776-B05F-BBA6861E4ACF}" type="datetimeFigureOut">
              <a:rPr lang="en-CA" smtClean="0"/>
              <a:pPr/>
              <a:t>2020-02-01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CB91F-E25E-4806-8852-E679DD28E97C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75397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4DDB-8D61-4776-B05F-BBA6861E4ACF}" type="datetimeFigureOut">
              <a:rPr lang="en-CA" smtClean="0"/>
              <a:pPr/>
              <a:t>2020-02-01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CB91F-E25E-4806-8852-E679DD28E97C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8394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4DDB-8D61-4776-B05F-BBA6861E4ACF}" type="datetimeFigureOut">
              <a:rPr lang="en-CA" smtClean="0"/>
              <a:pPr/>
              <a:t>2020-02-01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CB91F-E25E-4806-8852-E679DD28E97C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41725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5D4DDB-8D61-4776-B05F-BBA6861E4ACF}" type="datetimeFigureOut">
              <a:rPr lang="en-CA" smtClean="0"/>
              <a:pPr/>
              <a:t>2020-02-01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ACB91F-E25E-4806-8852-E679DD28E97C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97381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5D4DDB-8D61-4776-B05F-BBA6861E4ACF}" type="datetimeFigureOut">
              <a:rPr lang="en-CA" smtClean="0"/>
              <a:pPr/>
              <a:t>2020-02-01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ACB91F-E25E-4806-8852-E679DD28E97C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07431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F65D4DDB-8D61-4776-B05F-BBA6861E4ACF}" type="datetimeFigureOut">
              <a:rPr lang="en-CA" smtClean="0"/>
              <a:pPr/>
              <a:t>2020-02-01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59ACB91F-E25E-4806-8852-E679DD28E97C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7435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ottawa.ogs.on.ca/events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ottawa.ogs.on.ca/geneorama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istoryresearchenvironmen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roups.io/g/HistoryResearchEnvironment" TargetMode="External"/><Relationship Id="rId5" Type="http://schemas.openxmlformats.org/officeDocument/2006/relationships/hyperlink" Target="https://historyresearchenvironment.org/donate/" TargetMode="External"/><Relationship Id="rId4" Type="http://schemas.openxmlformats.org/officeDocument/2006/relationships/hyperlink" Target="https://historyresearchenvironment.org/become-a-volunteer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historyresearchenvironment.org/become-a-voluntee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roups.io/g/TMG-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roups.io/" TargetMode="External"/><Relationship Id="rId4" Type="http://schemas.openxmlformats.org/officeDocument/2006/relationships/hyperlink" Target="mailto:TMG-L@groups.io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roups.io/g/TMG-Refugee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hollygenes.com/forums201/index.php" TargetMode="External"/><Relationship Id="rId5" Type="http://schemas.openxmlformats.org/officeDocument/2006/relationships/hyperlink" Target="https://www.facebook.com/groups/themastergenealogist/" TargetMode="External"/><Relationship Id="rId4" Type="http://schemas.openxmlformats.org/officeDocument/2006/relationships/hyperlink" Target="https://sites.google.com/site/tmgrefugee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tmg.reigelridg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jh-nm.net/MY_WAY.HTML" TargetMode="External"/><Relationship Id="rId5" Type="http://schemas.openxmlformats.org/officeDocument/2006/relationships/hyperlink" Target="http://www.johncardinal.com/" TargetMode="External"/><Relationship Id="rId4" Type="http://schemas.openxmlformats.org/officeDocument/2006/relationships/hyperlink" Target="http://www.tmgtips.com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condsite8.com/ssn088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econdsite8.com/downloads.htm?v=8.00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 smtClean="0"/>
              <a:t>Mike’s TMG Tips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Ottawa TMGUG</a:t>
            </a:r>
          </a:p>
          <a:p>
            <a:r>
              <a:rPr lang="en-CA" dirty="0" smtClean="0"/>
              <a:t>1 Feb 2020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3135" y="260648"/>
            <a:ext cx="4497730" cy="16561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8682"/>
            <a:ext cx="8475140" cy="1234894"/>
          </a:xfrm>
        </p:spPr>
        <p:txBody>
          <a:bodyPr>
            <a:normAutofit/>
          </a:bodyPr>
          <a:lstStyle/>
          <a:p>
            <a:pPr algn="ctr"/>
            <a:r>
              <a:rPr lang="en-CA" b="1" dirty="0" smtClean="0">
                <a:latin typeface="+mn-lt"/>
              </a:rPr>
              <a:t>Genealogy Lunch Bunch</a:t>
            </a:r>
            <a:endParaRPr lang="en-CA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321496"/>
            <a:ext cx="7657352" cy="3771800"/>
          </a:xfrm>
        </p:spPr>
        <p:txBody>
          <a:bodyPr>
            <a:noAutofit/>
          </a:bodyPr>
          <a:lstStyle/>
          <a:p>
            <a:pPr marL="0" indent="0" algn="ctr">
              <a:spcBef>
                <a:spcPts val="900"/>
              </a:spcBef>
              <a:buNone/>
            </a:pPr>
            <a:r>
              <a:rPr lang="en-CA" sz="2400" b="1" dirty="0"/>
              <a:t>Next</a:t>
            </a:r>
            <a:r>
              <a:rPr lang="en-CA" sz="2400" dirty="0"/>
              <a:t>: </a:t>
            </a:r>
            <a:r>
              <a:rPr lang="en-US" sz="2800" dirty="0"/>
              <a:t>22 Feb: The Ontario Name Index</a:t>
            </a:r>
            <a:r>
              <a:rPr lang="en-US" sz="2800" dirty="0" smtClean="0"/>
              <a:t>– Mike More</a:t>
            </a:r>
            <a:endParaRPr lang="en-US" sz="2400" dirty="0"/>
          </a:p>
          <a:p>
            <a:pPr marL="0" indent="0" algn="ctr">
              <a:spcBef>
                <a:spcPts val="900"/>
              </a:spcBef>
              <a:buNone/>
            </a:pPr>
            <a:r>
              <a:rPr lang="en-CA" dirty="0"/>
              <a:t>There is no charge for the sessions. B</a:t>
            </a:r>
            <a:r>
              <a:rPr lang="en-US" dirty="0"/>
              <a:t>ring a “brown bag” lunch to eat while we hold a presentation or a Research Workshop. Coffee and tea will be available throughout the sessions. Our normal monthly presentation social time will start at 1:00pm along with the regular cookies.</a:t>
            </a:r>
          </a:p>
          <a:p>
            <a:pPr marL="0" indent="0" algn="ctr">
              <a:spcBef>
                <a:spcPts val="900"/>
              </a:spcBef>
              <a:buNone/>
            </a:pPr>
            <a:r>
              <a:rPr lang="en-US" b="1" dirty="0"/>
              <a:t>Following </a:t>
            </a:r>
            <a:r>
              <a:rPr lang="en-US" dirty="0"/>
              <a:t>: </a:t>
            </a:r>
            <a:r>
              <a:rPr lang="en-US" dirty="0" smtClean="0"/>
              <a:t>28 Mar: </a:t>
            </a:r>
            <a:r>
              <a:rPr lang="en-US" dirty="0" err="1" smtClean="0"/>
              <a:t>tbd</a:t>
            </a:r>
            <a:endParaRPr lang="en-US" dirty="0"/>
          </a:p>
          <a:p>
            <a:pPr marL="0" indent="0">
              <a:spcBef>
                <a:spcPts val="900"/>
              </a:spcBef>
              <a:buNone/>
            </a:pPr>
            <a:endParaRPr lang="en-CA" dirty="0"/>
          </a:p>
          <a:p>
            <a:pPr marL="0" indent="0">
              <a:spcBef>
                <a:spcPts val="900"/>
              </a:spcBef>
              <a:buNone/>
            </a:pPr>
            <a:r>
              <a:rPr lang="en-CA" dirty="0"/>
              <a:t>For more topics, check our website at </a:t>
            </a:r>
            <a:r>
              <a:rPr lang="en-US" dirty="0" smtClean="0">
                <a:hlinkClick r:id="rId3"/>
              </a:rPr>
              <a:t>ottawa.ogs.on.ca/events</a:t>
            </a:r>
            <a:r>
              <a:rPr lang="en-US" dirty="0">
                <a:hlinkClick r:id="rId3"/>
              </a:rPr>
              <a:t>/</a:t>
            </a:r>
            <a:endParaRPr lang="en-CA" dirty="0">
              <a:solidFill>
                <a:srgbClr val="0070C0"/>
              </a:solidFill>
            </a:endParaRPr>
          </a:p>
          <a:p>
            <a:endParaRPr lang="en-CA" sz="18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14489" y="3672460"/>
            <a:ext cx="103939" cy="207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1435" tIns="25718" rIns="51435" bIns="25718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013" dirty="0"/>
          </a:p>
        </p:txBody>
      </p:sp>
    </p:spTree>
    <p:extLst>
      <p:ext uri="{BB962C8B-B14F-4D97-AF65-F5344CB8AC3E}">
        <p14:creationId xmlns:p14="http://schemas.microsoft.com/office/powerpoint/2010/main" val="3933868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4392"/>
    </mc:Choice>
    <mc:Fallback xmlns="">
      <p:transition spd="slow" advClick="0" advTm="14392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51211"/>
            <a:ext cx="8620168" cy="1263073"/>
          </a:xfrm>
        </p:spPr>
        <p:txBody>
          <a:bodyPr>
            <a:noAutofit/>
          </a:bodyPr>
          <a:lstStyle/>
          <a:p>
            <a:pPr algn="ctr"/>
            <a:r>
              <a:rPr lang="en-CA" sz="4950" b="1" dirty="0"/>
              <a:t>GENE-O-RAMA 2020</a:t>
            </a:r>
            <a:endParaRPr lang="en-US" sz="495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1834" y="2060848"/>
            <a:ext cx="7560332" cy="403244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CA" sz="1950" b="1" dirty="0"/>
              <a:t>presented by Ottawa Branch OGS</a:t>
            </a:r>
          </a:p>
          <a:p>
            <a:pPr marL="0" indent="0" algn="ctr">
              <a:buNone/>
            </a:pPr>
            <a:r>
              <a:rPr lang="en-CA" sz="2400" b="1" dirty="0"/>
              <a:t>April 3-4, 2020</a:t>
            </a:r>
          </a:p>
          <a:p>
            <a:pPr marL="0" indent="0" algn="ctr">
              <a:buNone/>
            </a:pPr>
            <a:r>
              <a:rPr lang="en-CA" sz="2400" b="1" dirty="0"/>
              <a:t>Confederation Education Centre</a:t>
            </a:r>
          </a:p>
          <a:p>
            <a:pPr marL="0" indent="0" algn="ctr">
              <a:buNone/>
            </a:pPr>
            <a:r>
              <a:rPr lang="en-CA" sz="2400" b="1" dirty="0"/>
              <a:t>1645 Woodroffe Avenue, Ottawa</a:t>
            </a:r>
          </a:p>
          <a:p>
            <a:pPr marL="0" indent="0" algn="ctr">
              <a:buNone/>
            </a:pPr>
            <a:endParaRPr lang="en-CA" sz="1600" b="1" dirty="0"/>
          </a:p>
          <a:p>
            <a:pPr marL="0" indent="0" algn="ctr">
              <a:buNone/>
            </a:pPr>
            <a:r>
              <a:rPr lang="en-CA" sz="2400" dirty="0"/>
              <a:t>Speakers, Marketplace</a:t>
            </a:r>
          </a:p>
          <a:p>
            <a:pPr marL="0" indent="0" algn="ctr">
              <a:buNone/>
            </a:pPr>
            <a:r>
              <a:rPr lang="en-CA" sz="2400" b="1" dirty="0"/>
              <a:t>Featured Speaker: Thomas </a:t>
            </a:r>
            <a:r>
              <a:rPr lang="en-CA" sz="2400" b="1" dirty="0" err="1"/>
              <a:t>MacEntee</a:t>
            </a:r>
            <a:endParaRPr lang="en-CA" sz="2400" b="1" dirty="0"/>
          </a:p>
          <a:p>
            <a:pPr marL="0" indent="0" algn="ctr">
              <a:buNone/>
            </a:pPr>
            <a:r>
              <a:rPr lang="en-CA" sz="2250" dirty="0"/>
              <a:t>Also: John Reid, Ken </a:t>
            </a:r>
            <a:r>
              <a:rPr lang="en-CA" sz="2250" dirty="0" err="1"/>
              <a:t>McKinlay</a:t>
            </a:r>
            <a:r>
              <a:rPr lang="en-CA" sz="2250" dirty="0"/>
              <a:t>, Glenn Wright, Bruce Elliott and Shirley Ann </a:t>
            </a:r>
            <a:r>
              <a:rPr lang="en-CA" sz="2250" dirty="0" err="1" smtClean="0"/>
              <a:t>Pyefinch</a:t>
            </a:r>
            <a:endParaRPr lang="en-CA" sz="2250" dirty="0" smtClean="0"/>
          </a:p>
          <a:p>
            <a:pPr marL="0" indent="0" algn="ctr">
              <a:buNone/>
            </a:pPr>
            <a:endParaRPr lang="en-CA" sz="2250" b="1" dirty="0"/>
          </a:p>
          <a:p>
            <a:pPr marL="0" indent="0" algn="ctr">
              <a:buNone/>
            </a:pPr>
            <a:r>
              <a:rPr lang="en-CA" sz="2250" b="1" dirty="0" smtClean="0"/>
              <a:t>Registration: </a:t>
            </a:r>
            <a:r>
              <a:rPr lang="en-US" sz="2400" dirty="0" smtClean="0">
                <a:hlinkClick r:id="rId2"/>
              </a:rPr>
              <a:t>ottawa.ogs.on.ca/</a:t>
            </a:r>
            <a:r>
              <a:rPr lang="en-US" sz="2400" dirty="0" err="1" smtClean="0">
                <a:hlinkClick r:id="rId2"/>
              </a:rPr>
              <a:t>geneorama</a:t>
            </a:r>
            <a:r>
              <a:rPr lang="en-US" sz="2400" dirty="0" smtClean="0">
                <a:hlinkClick r:id="rId2"/>
              </a:rPr>
              <a:t>/</a:t>
            </a:r>
            <a:endParaRPr lang="en-CA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4208" y="1614284"/>
            <a:ext cx="2533855" cy="1893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679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920"/>
    </mc:Choice>
    <mc:Fallback xmlns="">
      <p:transition spd="slow" advTm="1092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668" y="368660"/>
            <a:ext cx="7560332" cy="1288473"/>
          </a:xfrm>
        </p:spPr>
        <p:txBody>
          <a:bodyPr>
            <a:noAutofit/>
          </a:bodyPr>
          <a:lstStyle/>
          <a:p>
            <a:pPr algn="ctr"/>
            <a:r>
              <a:rPr lang="en-CA" sz="4500" b="1" dirty="0"/>
              <a:t>GENE-O-RAMA</a:t>
            </a:r>
            <a:br>
              <a:rPr lang="en-CA" sz="4500" b="1" dirty="0"/>
            </a:br>
            <a:r>
              <a:rPr lang="en-CA" sz="4500" b="1" dirty="0"/>
              <a:t>Research Room</a:t>
            </a:r>
            <a:endParaRPr lang="en-US" sz="4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3668" y="2528900"/>
            <a:ext cx="7098515" cy="39964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2400" b="1" dirty="0"/>
              <a:t>Saturday 29 Feb, </a:t>
            </a:r>
            <a:r>
              <a:rPr lang="en-CA" sz="2400" b="1" dirty="0" smtClean="0"/>
              <a:t>10:30 </a:t>
            </a:r>
            <a:r>
              <a:rPr lang="en-CA" sz="2400" b="1" dirty="0"/>
              <a:t>AM to 4 PM</a:t>
            </a:r>
          </a:p>
          <a:p>
            <a:pPr marL="0" indent="0" algn="ctr">
              <a:buNone/>
            </a:pPr>
            <a:r>
              <a:rPr lang="en-CA" sz="2400" b="1" dirty="0"/>
              <a:t>Nepean Centrepointe Library Computer Lab</a:t>
            </a:r>
          </a:p>
          <a:p>
            <a:pPr marL="0" indent="0" algn="ctr">
              <a:buNone/>
            </a:pPr>
            <a:r>
              <a:rPr lang="en-CA" sz="2200" b="1" dirty="0" smtClean="0"/>
              <a:t>in </a:t>
            </a:r>
            <a:r>
              <a:rPr lang="en-CA" sz="2200" b="1" dirty="0"/>
              <a:t>cooperation with The Ottawa Public Library</a:t>
            </a:r>
          </a:p>
          <a:p>
            <a:pPr marL="0" indent="0" algn="ctr">
              <a:buNone/>
            </a:pPr>
            <a:endParaRPr lang="en-CA" sz="1500" b="1" dirty="0"/>
          </a:p>
          <a:p>
            <a:pPr marL="0" indent="0" algn="ctr">
              <a:buNone/>
            </a:pPr>
            <a:r>
              <a:rPr lang="en-CA" sz="2400" b="1" dirty="0" smtClean="0"/>
              <a:t>Free access </a:t>
            </a:r>
            <a:r>
              <a:rPr lang="en-CA" sz="2400" b="1" dirty="0"/>
              <a:t>to Ancestry Library, </a:t>
            </a:r>
            <a:r>
              <a:rPr lang="en-CA" sz="2400" b="1" dirty="0" err="1"/>
              <a:t>Généalogie</a:t>
            </a:r>
            <a:r>
              <a:rPr lang="en-CA" sz="2400" b="1" dirty="0"/>
              <a:t> Québec, </a:t>
            </a:r>
            <a:r>
              <a:rPr lang="en-CA" sz="2400" b="1" dirty="0" smtClean="0"/>
              <a:t>PRDH, Fold3, Newspapers.com, </a:t>
            </a:r>
            <a:r>
              <a:rPr lang="en-CA" sz="2400" b="1" dirty="0" err="1" smtClean="0"/>
              <a:t>FindMyPast</a:t>
            </a:r>
            <a:r>
              <a:rPr lang="en-CA" sz="2400" b="1" dirty="0" smtClean="0"/>
              <a:t>, </a:t>
            </a:r>
            <a:r>
              <a:rPr lang="en-CA" sz="2400" b="1" dirty="0" err="1" smtClean="0"/>
              <a:t>MyHeritage</a:t>
            </a:r>
            <a:r>
              <a:rPr lang="en-CA" sz="2400" b="1" dirty="0" smtClean="0"/>
              <a:t>, FamilySearch, etc.</a:t>
            </a:r>
            <a:endParaRPr lang="en-CA" sz="1400" b="1" dirty="0"/>
          </a:p>
          <a:p>
            <a:pPr marL="0" indent="0" algn="ctr">
              <a:buNone/>
            </a:pPr>
            <a:endParaRPr lang="en-CA" sz="2400" b="1" dirty="0" smtClean="0"/>
          </a:p>
          <a:p>
            <a:pPr marL="0" indent="0" algn="ctr">
              <a:buNone/>
            </a:pPr>
            <a:r>
              <a:rPr lang="en-CA" sz="2400" b="1" dirty="0" smtClean="0"/>
              <a:t>Volunteers </a:t>
            </a:r>
            <a:r>
              <a:rPr lang="en-CA" sz="2400" b="1" dirty="0"/>
              <a:t>on hand to assist</a:t>
            </a:r>
          </a:p>
        </p:txBody>
      </p:sp>
    </p:spTree>
    <p:extLst>
      <p:ext uri="{BB962C8B-B14F-4D97-AF65-F5344CB8AC3E}">
        <p14:creationId xmlns:p14="http://schemas.microsoft.com/office/powerpoint/2010/main" val="625325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920"/>
    </mc:Choice>
    <mc:Fallback xmlns="">
      <p:transition spd="slow" advTm="1092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64539"/>
            <a:ext cx="8635999" cy="1252314"/>
          </a:xfrm>
        </p:spPr>
        <p:txBody>
          <a:bodyPr>
            <a:noAutofit/>
          </a:bodyPr>
          <a:lstStyle/>
          <a:p>
            <a:pPr algn="ctr"/>
            <a:r>
              <a:rPr lang="en-CA" sz="4500" b="1" dirty="0"/>
              <a:t>GENE-O-RAMA 2020</a:t>
            </a:r>
            <a:br>
              <a:rPr lang="en-CA" sz="4500" b="1" dirty="0"/>
            </a:br>
            <a:r>
              <a:rPr lang="en-CA" sz="4500" b="1" dirty="0"/>
              <a:t>3-4 Apr 2020</a:t>
            </a:r>
            <a:endParaRPr lang="en-US" sz="4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25" y="5682204"/>
            <a:ext cx="8267252" cy="7560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4050" b="1" dirty="0">
                <a:solidFill>
                  <a:srgbClr val="FF0000"/>
                </a:solidFill>
              </a:rPr>
              <a:t>Volunteers Needed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583" y="1844825"/>
            <a:ext cx="8026337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679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920"/>
    </mc:Choice>
    <mc:Fallback xmlns="">
      <p:transition spd="slow" advTm="1092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580" y="2524400"/>
            <a:ext cx="7524836" cy="1809201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/>
              <a:t>We acknowledge that we meet here today on </a:t>
            </a:r>
            <a:r>
              <a:rPr lang="en-US" sz="4400" b="1" dirty="0" err="1"/>
              <a:t>unceded</a:t>
            </a:r>
            <a:r>
              <a:rPr lang="en-US" sz="4400" b="1" dirty="0"/>
              <a:t> Algonquin territory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057900" y="5624514"/>
            <a:ext cx="1600200" cy="273844"/>
          </a:xfrm>
          <a:prstGeom prst="rect">
            <a:avLst/>
          </a:prstGeom>
        </p:spPr>
        <p:txBody>
          <a:bodyPr/>
          <a:lstStyle/>
          <a:p>
            <a:fld id="{C503B78F-149D-4870-987B-DD8D32DCE39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51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History Research </a:t>
            </a:r>
            <a:r>
              <a:rPr lang="en-CA" dirty="0" smtClean="0"/>
              <a:t>Environment (HRE)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219204"/>
            <a:ext cx="8208912" cy="4378148"/>
          </a:xfrm>
        </p:spPr>
        <p:txBody>
          <a:bodyPr>
            <a:normAutofit lnSpcReduction="10000"/>
          </a:bodyPr>
          <a:lstStyle/>
          <a:p>
            <a:pPr marL="0" indent="-457200" algn="ctr" fontAlgn="base">
              <a:buNone/>
            </a:pPr>
            <a:r>
              <a:rPr lang="en-US" sz="1900" dirty="0"/>
              <a:t>History Research Environment is an open source project to create a free platform-independent application for the serious amateur or professional historical researcher.</a:t>
            </a:r>
          </a:p>
          <a:p>
            <a:pPr marL="0" indent="-457200" algn="ctr" fontAlgn="base">
              <a:buNone/>
            </a:pPr>
            <a:endParaRPr lang="en-US" sz="1000" dirty="0"/>
          </a:p>
          <a:p>
            <a:pPr marL="0" indent="-457200" algn="ctr" fontAlgn="base">
              <a:buNone/>
            </a:pPr>
            <a:r>
              <a:rPr lang="en-US" sz="1900" dirty="0"/>
              <a:t>For genealogists, HRE will provide an onward path for users of the discontinued program The Master Genealogist (TMG).</a:t>
            </a:r>
          </a:p>
          <a:p>
            <a:pPr marL="0" indent="-457200" algn="ctr" fontAlgn="base">
              <a:buNone/>
            </a:pPr>
            <a:endParaRPr lang="en-US" sz="1000" dirty="0"/>
          </a:p>
          <a:p>
            <a:pPr marL="0" indent="-457200" algn="ctr" fontAlgn="base">
              <a:buNone/>
            </a:pPr>
            <a:r>
              <a:rPr lang="en-US" sz="1900" dirty="0"/>
              <a:t>HRE will also handle a very wide range of other historical and cultural research needs</a:t>
            </a:r>
            <a:r>
              <a:rPr lang="en-US" sz="1900" dirty="0" smtClean="0"/>
              <a:t>.</a:t>
            </a:r>
          </a:p>
          <a:p>
            <a:pPr marL="0" indent="-457200" algn="ctr" fontAlgn="base">
              <a:buNone/>
            </a:pPr>
            <a:endParaRPr lang="en-US" sz="1200" dirty="0" smtClean="0"/>
          </a:p>
          <a:p>
            <a:pPr marL="0" indent="-457200" algn="ctr">
              <a:spcAft>
                <a:spcPts val="0"/>
              </a:spcAft>
              <a:buNone/>
            </a:pPr>
            <a:r>
              <a:rPr lang="en-US" sz="1900" dirty="0"/>
              <a:t>Project website: </a:t>
            </a:r>
            <a:r>
              <a:rPr lang="en-US" sz="1900" dirty="0">
                <a:hlinkClick r:id="rId3"/>
              </a:rPr>
              <a:t>https://historyresearchenvironment.org</a:t>
            </a:r>
            <a:r>
              <a:rPr lang="en-US" sz="1900" dirty="0"/>
              <a:t/>
            </a:r>
            <a:br>
              <a:rPr lang="en-US" sz="1900" dirty="0"/>
            </a:br>
            <a:r>
              <a:rPr lang="en-US" sz="1900" dirty="0"/>
              <a:t>Volunteer </a:t>
            </a:r>
            <a:r>
              <a:rPr lang="en-US" sz="1900" dirty="0" smtClean="0"/>
              <a:t>skills: </a:t>
            </a:r>
            <a:r>
              <a:rPr lang="en-US" sz="1900" dirty="0">
                <a:hlinkClick r:id="rId4"/>
              </a:rPr>
              <a:t>https://</a:t>
            </a:r>
            <a:r>
              <a:rPr lang="en-US" sz="1900" dirty="0" smtClean="0">
                <a:hlinkClick r:id="rId4"/>
              </a:rPr>
              <a:t>historyresearchenvironment.org/become-a-volunteer</a:t>
            </a:r>
            <a:r>
              <a:rPr lang="en-US" sz="1900" dirty="0">
                <a:hlinkClick r:id="rId4"/>
              </a:rPr>
              <a:t>/</a:t>
            </a:r>
            <a:r>
              <a:rPr lang="en-US" sz="1900" dirty="0"/>
              <a:t/>
            </a:r>
            <a:br>
              <a:rPr lang="en-US" sz="1900" dirty="0"/>
            </a:br>
            <a:r>
              <a:rPr lang="en-US" sz="1900" dirty="0"/>
              <a:t>Donate: </a:t>
            </a:r>
            <a:r>
              <a:rPr lang="en-US" sz="1900" dirty="0">
                <a:hlinkClick r:id="rId5"/>
              </a:rPr>
              <a:t>https://historyresearchenvironment.org/donate</a:t>
            </a:r>
            <a:r>
              <a:rPr lang="en-US" sz="2400" dirty="0" smtClean="0">
                <a:hlinkClick r:id="rId5"/>
              </a:rPr>
              <a:t>/</a:t>
            </a:r>
            <a:endParaRPr lang="en-US" sz="2400" dirty="0" smtClean="0"/>
          </a:p>
          <a:p>
            <a:pPr marL="0" indent="-457200" algn="ctr">
              <a:spcBef>
                <a:spcPts val="0"/>
              </a:spcBef>
              <a:buNone/>
            </a:pPr>
            <a:r>
              <a:rPr lang="en-US" sz="1900" dirty="0" smtClean="0"/>
              <a:t>Mailing List: </a:t>
            </a:r>
            <a:r>
              <a:rPr lang="en-US" sz="1900" dirty="0">
                <a:hlinkClick r:id="rId6"/>
              </a:rPr>
              <a:t>https://groups.io/g/HistoryResearchEnvironment</a:t>
            </a:r>
            <a:endParaRPr lang="en-CA" sz="1900" dirty="0" smtClean="0"/>
          </a:p>
        </p:txBody>
      </p:sp>
    </p:spTree>
    <p:extLst>
      <p:ext uri="{BB962C8B-B14F-4D97-AF65-F5344CB8AC3E}">
        <p14:creationId xmlns:p14="http://schemas.microsoft.com/office/powerpoint/2010/main" val="373863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HRE </a:t>
            </a:r>
            <a:r>
              <a:rPr lang="en-US" dirty="0" smtClean="0"/>
              <a:t>Newsletter</a:t>
            </a:r>
            <a:br>
              <a:rPr lang="en-US" dirty="0" smtClean="0"/>
            </a:br>
            <a:r>
              <a:rPr lang="en-US" dirty="0" smtClean="0"/>
              <a:t>15 </a:t>
            </a:r>
            <a:r>
              <a:rPr lang="en-US" dirty="0"/>
              <a:t>August 2019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286000"/>
            <a:ext cx="7546032" cy="4311352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en-US" dirty="0" smtClean="0"/>
              <a:t>Progress</a:t>
            </a:r>
          </a:p>
          <a:p>
            <a:pPr lvl="1" fontAlgn="base"/>
            <a:r>
              <a:rPr lang="en-US" dirty="0" smtClean="0"/>
              <a:t>Progressing</a:t>
            </a:r>
            <a:r>
              <a:rPr lang="en-US" dirty="0"/>
              <a:t>, but at a slower pace than we would like</a:t>
            </a:r>
          </a:p>
          <a:p>
            <a:pPr lvl="1" fontAlgn="base"/>
            <a:r>
              <a:rPr lang="en-US" dirty="0"/>
              <a:t>Recently we have refined a number of the database design aspects as we work on the implementation of HRE features.</a:t>
            </a:r>
          </a:p>
          <a:p>
            <a:pPr lvl="1" fontAlgn="base"/>
            <a:r>
              <a:rPr lang="en-US" dirty="0"/>
              <a:t>Java code is being built to manage the operations on the database through a well defined set of Java classes (API) such that the database engine is independent of the Java code.</a:t>
            </a:r>
          </a:p>
          <a:p>
            <a:r>
              <a:rPr lang="en-US" dirty="0" smtClean="0"/>
              <a:t>HRE Board Changes</a:t>
            </a:r>
            <a:r>
              <a:rPr lang="en-US" dirty="0"/>
              <a:t> </a:t>
            </a:r>
            <a:endParaRPr lang="en-US" dirty="0" smtClean="0"/>
          </a:p>
          <a:p>
            <a:pPr fontAlgn="base"/>
            <a:r>
              <a:rPr lang="en-US" dirty="0" smtClean="0"/>
              <a:t>Next Objectives</a:t>
            </a:r>
          </a:p>
          <a:p>
            <a:pPr lvl="1" fontAlgn="base"/>
            <a:r>
              <a:rPr lang="en-US" dirty="0" smtClean="0"/>
              <a:t>LOAD </a:t>
            </a:r>
            <a:r>
              <a:rPr lang="en-US" dirty="0"/>
              <a:t>the settings for Name Styles and create the ability to enter Person and Location Names</a:t>
            </a:r>
          </a:p>
          <a:p>
            <a:pPr lvl="1" fontAlgn="base"/>
            <a:r>
              <a:rPr lang="en-US" dirty="0"/>
              <a:t>IMPORT Person and Location Names from a TMG project and be able to display/edit those names.</a:t>
            </a:r>
          </a:p>
          <a:p>
            <a:pPr fontAlgn="base"/>
            <a:r>
              <a:rPr lang="en-US" dirty="0" smtClean="0"/>
              <a:t>Volunteers</a:t>
            </a:r>
          </a:p>
          <a:p>
            <a:pPr lvl="1" fontAlgn="base"/>
            <a:r>
              <a:rPr lang="en-US" dirty="0" smtClean="0"/>
              <a:t>It </a:t>
            </a:r>
            <a:r>
              <a:rPr lang="en-US" dirty="0"/>
              <a:t>is very difficult to find and keep suitably skilled volunteers. </a:t>
            </a:r>
            <a:r>
              <a:rPr lang="en-US" dirty="0">
                <a:hlinkClick r:id="rId2"/>
              </a:rPr>
              <a:t>PLEASE RESPOND</a:t>
            </a:r>
            <a:r>
              <a:rPr lang="en-US" dirty="0"/>
              <a:t> if you have Java programming skills and time to help.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27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CA" dirty="0" smtClean="0"/>
              <a:t>Social </a:t>
            </a:r>
            <a:r>
              <a:rPr lang="en-CA" dirty="0"/>
              <a:t>M</a:t>
            </a:r>
            <a:r>
              <a:rPr lang="en-CA" dirty="0" smtClean="0"/>
              <a:t>edia Update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8003232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Ancestry announced a few weeks ago that they found be shutting down Rootsweb on March 22</a:t>
            </a:r>
            <a:r>
              <a:rPr lang="en-US" sz="2800" b="1" baseline="30000" dirty="0" smtClean="0"/>
              <a:t>nd</a:t>
            </a:r>
            <a:r>
              <a:rPr lang="en-US" sz="2800" b="1" dirty="0" smtClean="0"/>
              <a:t>.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 smtClean="0"/>
              <a:t>The TMG List (TMG-L) </a:t>
            </a:r>
            <a:r>
              <a:rPr lang="en-US" sz="2800" b="1" dirty="0"/>
              <a:t>has moved to </a:t>
            </a:r>
            <a:r>
              <a:rPr lang="en-US" sz="2800" b="1" dirty="0" smtClean="0"/>
              <a:t>`Groups.io’, </a:t>
            </a:r>
            <a:r>
              <a:rPr lang="en-US" sz="2800" b="1" dirty="0"/>
              <a:t>a free, easy-to-use email group </a:t>
            </a:r>
            <a:r>
              <a:rPr lang="en-US" sz="2800" b="1" dirty="0" smtClean="0"/>
              <a:t>service.</a:t>
            </a:r>
          </a:p>
          <a:p>
            <a:pPr marL="0" indent="0">
              <a:buNone/>
            </a:pPr>
            <a:endParaRPr lang="en-US" sz="2800" b="1" dirty="0" smtClean="0"/>
          </a:p>
          <a:p>
            <a:r>
              <a:rPr lang="en-US" dirty="0"/>
              <a:t>You can visit your group, start reading messages and posting them here: </a:t>
            </a:r>
            <a:r>
              <a:rPr lang="en-US" u="sng" dirty="0">
                <a:hlinkClick r:id="rId3"/>
              </a:rPr>
              <a:t>https://groups.io/g/TMG-L</a:t>
            </a:r>
            <a:endParaRPr lang="en-US" dirty="0"/>
          </a:p>
          <a:p>
            <a:r>
              <a:rPr lang="en-US" dirty="0"/>
              <a:t>The email address for this group is: </a:t>
            </a:r>
            <a:r>
              <a:rPr lang="en-US" u="sng" dirty="0">
                <a:hlinkClick r:id="rId4"/>
              </a:rPr>
              <a:t>TMG-L@groups.io</a:t>
            </a:r>
            <a:r>
              <a:rPr lang="en-US" dirty="0" smtClean="0"/>
              <a:t>.</a:t>
            </a:r>
          </a:p>
          <a:p>
            <a:r>
              <a:rPr lang="en-US" dirty="0"/>
              <a:t>To see and modify all of your groups, go to </a:t>
            </a:r>
            <a:r>
              <a:rPr lang="en-US" u="sng" dirty="0">
                <a:hlinkClick r:id="rId5"/>
              </a:rPr>
              <a:t>https://groups.io</a:t>
            </a:r>
            <a:endParaRPr lang="en-US" dirty="0"/>
          </a:p>
          <a:p>
            <a:endParaRPr lang="en-US" dirty="0"/>
          </a:p>
          <a:p>
            <a:pPr lvl="1" fontAlgn="b"/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4268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CA" dirty="0" smtClean="0"/>
              <a:t>Social </a:t>
            </a:r>
            <a:r>
              <a:rPr lang="en-CA" dirty="0"/>
              <a:t>M</a:t>
            </a:r>
            <a:r>
              <a:rPr lang="en-CA" dirty="0" smtClean="0"/>
              <a:t>edia Update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8003232" cy="482453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CA" sz="3100" b="1" dirty="0" smtClean="0"/>
              <a:t>TMG-REFUGEES:</a:t>
            </a:r>
            <a:endParaRPr lang="en-CA" sz="3100" dirty="0"/>
          </a:p>
          <a:p>
            <a:pPr marL="0" indent="0">
              <a:buNone/>
            </a:pPr>
            <a:r>
              <a:rPr lang="en-US" sz="3100" dirty="0">
                <a:hlinkClick r:id="rId3"/>
              </a:rPr>
              <a:t>https://groups.io/g/TMG-Refugees </a:t>
            </a:r>
            <a:r>
              <a:rPr lang="en-CA" sz="3100" dirty="0" smtClean="0"/>
              <a:t>: 356 </a:t>
            </a:r>
            <a:r>
              <a:rPr lang="en-CA" sz="3100" dirty="0"/>
              <a:t>members</a:t>
            </a:r>
            <a:endParaRPr lang="en-CA" sz="3100" dirty="0" smtClean="0"/>
          </a:p>
          <a:p>
            <a:pPr marL="0" indent="0">
              <a:buNone/>
            </a:pPr>
            <a:r>
              <a:rPr lang="en-CA" sz="3100" dirty="0" smtClean="0"/>
              <a:t>Website: </a:t>
            </a:r>
            <a:r>
              <a:rPr lang="en-CA" sz="3100" dirty="0" smtClean="0">
                <a:hlinkClick r:id="rId4"/>
              </a:rPr>
              <a:t>https://sites.google.com/site/tmgrefugees</a:t>
            </a:r>
            <a:endParaRPr lang="en-CA" sz="3100" dirty="0" smtClean="0"/>
          </a:p>
          <a:p>
            <a:pPr marL="0" indent="0">
              <a:buNone/>
            </a:pPr>
            <a:r>
              <a:rPr lang="en-CA" sz="3100" dirty="0"/>
              <a:t>	</a:t>
            </a:r>
            <a:endParaRPr lang="en-CA" sz="3100" dirty="0" smtClean="0"/>
          </a:p>
          <a:p>
            <a:pPr marL="0" indent="0">
              <a:buNone/>
            </a:pPr>
            <a:r>
              <a:rPr lang="en-CA" sz="3100" b="1" dirty="0" smtClean="0"/>
              <a:t>TMG Facebook Page</a:t>
            </a:r>
            <a:r>
              <a:rPr lang="en-CA" sz="3100" dirty="0" smtClean="0"/>
              <a:t>: Eight posts in </a:t>
            </a:r>
            <a:r>
              <a:rPr lang="en-CA" sz="3100" dirty="0" err="1" smtClean="0"/>
              <a:t>Januaryplus</a:t>
            </a:r>
            <a:r>
              <a:rPr lang="en-CA" sz="3100" dirty="0" smtClean="0"/>
              <a:t> several replies</a:t>
            </a:r>
          </a:p>
          <a:p>
            <a:pPr marL="0" indent="0">
              <a:buNone/>
            </a:pPr>
            <a:r>
              <a:rPr lang="en-CA" sz="3100" dirty="0" smtClean="0">
                <a:hlinkClick r:id="rId5"/>
              </a:rPr>
              <a:t>https</a:t>
            </a:r>
            <a:r>
              <a:rPr lang="en-CA" sz="3100" dirty="0">
                <a:hlinkClick r:id="rId5"/>
              </a:rPr>
              <a:t>://www.facebook.com/groups/themastergenealogist</a:t>
            </a:r>
            <a:r>
              <a:rPr lang="en-CA" sz="3100" dirty="0" smtClean="0">
                <a:hlinkClick r:id="rId5"/>
              </a:rPr>
              <a:t>/</a:t>
            </a:r>
            <a:endParaRPr lang="en-CA" sz="3100" dirty="0" smtClean="0"/>
          </a:p>
          <a:p>
            <a:pPr marL="0" indent="0">
              <a:buNone/>
            </a:pPr>
            <a:endParaRPr lang="en-CA" sz="3100" dirty="0" smtClean="0"/>
          </a:p>
          <a:p>
            <a:pPr marL="0" indent="0">
              <a:buNone/>
            </a:pPr>
            <a:r>
              <a:rPr lang="en-CA" sz="3100" b="1" dirty="0" smtClean="0"/>
              <a:t>TMG </a:t>
            </a:r>
            <a:r>
              <a:rPr lang="en-CA" sz="3100" b="1" dirty="0"/>
              <a:t>Mailing List </a:t>
            </a:r>
            <a:r>
              <a:rPr lang="en-CA" sz="3100" dirty="0"/>
              <a:t>https://groups.io/g/TMG-L</a:t>
            </a:r>
            <a:endParaRPr lang="en-CA" sz="3100" dirty="0" smtClean="0"/>
          </a:p>
          <a:p>
            <a:pPr marL="0" indent="0">
              <a:buNone/>
            </a:pPr>
            <a:r>
              <a:rPr lang="en-CA" sz="3100" dirty="0"/>
              <a:t>	</a:t>
            </a:r>
            <a:r>
              <a:rPr lang="en-CA" sz="3100" dirty="0" smtClean="0"/>
              <a:t>-</a:t>
            </a:r>
            <a:r>
              <a:rPr lang="en-US" sz="3100" dirty="0" smtClean="0"/>
              <a:t>197+ messages in January, 567 members</a:t>
            </a:r>
            <a:endParaRPr lang="en-US" sz="3100" dirty="0"/>
          </a:p>
          <a:p>
            <a:pPr marL="0" indent="0">
              <a:buNone/>
            </a:pPr>
            <a:r>
              <a:rPr lang="en-CA" sz="3100" b="1" dirty="0" smtClean="0"/>
              <a:t>Wholly Genes Forum</a:t>
            </a:r>
          </a:p>
          <a:p>
            <a:pPr marL="0" indent="0">
              <a:buNone/>
            </a:pPr>
            <a:r>
              <a:rPr lang="en-US" sz="3100" dirty="0">
                <a:hlinkClick r:id="rId6"/>
              </a:rPr>
              <a:t>http://www.whollygenes.com/forums201/index.php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 smtClean="0"/>
              <a:t>	</a:t>
            </a:r>
            <a:r>
              <a:rPr lang="en-CA" sz="3100" dirty="0"/>
              <a:t> </a:t>
            </a:r>
            <a:r>
              <a:rPr lang="en-CA" sz="3100" dirty="0" smtClean="0"/>
              <a:t>-</a:t>
            </a:r>
            <a:r>
              <a:rPr lang="en-US" sz="3100" dirty="0" smtClean="0"/>
              <a:t>Still active</a:t>
            </a:r>
            <a:endParaRPr lang="en-US" sz="3100" dirty="0"/>
          </a:p>
          <a:p>
            <a:pPr lvl="1" fontAlgn="b"/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3751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TMG Expertise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8064896" cy="4455368"/>
          </a:xfrm>
        </p:spPr>
        <p:txBody>
          <a:bodyPr>
            <a:noAutofit/>
          </a:bodyPr>
          <a:lstStyle/>
          <a:p>
            <a:pPr fontAlgn="ctr">
              <a:lnSpc>
                <a:spcPct val="150000"/>
              </a:lnSpc>
            </a:pPr>
            <a:r>
              <a:rPr lang="en-US" sz="2800" dirty="0"/>
              <a:t>Terry </a:t>
            </a:r>
            <a:r>
              <a:rPr lang="en-US" sz="2800" dirty="0" smtClean="0"/>
              <a:t>Reigel: </a:t>
            </a:r>
            <a:r>
              <a:rPr lang="en-US" sz="2800" dirty="0" smtClean="0">
                <a:hlinkClick r:id="rId3"/>
              </a:rPr>
              <a:t>tmg.reigelridge.com</a:t>
            </a:r>
            <a:r>
              <a:rPr lang="en-US" sz="2800" dirty="0">
                <a:hlinkClick r:id="rId3"/>
              </a:rPr>
              <a:t>/</a:t>
            </a:r>
            <a:endParaRPr lang="en-US" sz="2800" dirty="0" smtClean="0"/>
          </a:p>
          <a:p>
            <a:pPr fontAlgn="ctr">
              <a:lnSpc>
                <a:spcPct val="150000"/>
              </a:lnSpc>
            </a:pPr>
            <a:r>
              <a:rPr lang="en-US" sz="2800" dirty="0"/>
              <a:t>Lee Hoffmann: </a:t>
            </a:r>
            <a:r>
              <a:rPr lang="en-US" sz="2800" dirty="0" smtClean="0">
                <a:hlinkClick r:id="rId4"/>
              </a:rPr>
              <a:t>www.tmgtips.com</a:t>
            </a:r>
            <a:r>
              <a:rPr lang="en-US" sz="2800" dirty="0">
                <a:hlinkClick r:id="rId4"/>
              </a:rPr>
              <a:t>/</a:t>
            </a:r>
            <a:endParaRPr lang="en-US" sz="2800" dirty="0" smtClean="0"/>
          </a:p>
          <a:p>
            <a:pPr fontAlgn="ctr">
              <a:lnSpc>
                <a:spcPct val="150000"/>
              </a:lnSpc>
            </a:pPr>
            <a:r>
              <a:rPr lang="en-US" sz="2800" dirty="0"/>
              <a:t>John Cardinal: </a:t>
            </a:r>
            <a:r>
              <a:rPr lang="en-US" sz="2800" dirty="0" smtClean="0">
                <a:hlinkClick r:id="rId5"/>
              </a:rPr>
              <a:t>www.johncardinal.com</a:t>
            </a:r>
            <a:r>
              <a:rPr lang="en-US" sz="2800" dirty="0">
                <a:hlinkClick r:id="rId5"/>
              </a:rPr>
              <a:t>/</a:t>
            </a:r>
            <a:endParaRPr lang="en-US" sz="2800" dirty="0" smtClean="0"/>
          </a:p>
          <a:p>
            <a:pPr fontAlgn="ctr">
              <a:lnSpc>
                <a:spcPct val="150000"/>
              </a:lnSpc>
            </a:pPr>
            <a:r>
              <a:rPr lang="en-US" sz="2800" dirty="0"/>
              <a:t>Michael Hannah: </a:t>
            </a:r>
            <a:r>
              <a:rPr lang="en-US" sz="2800" dirty="0" smtClean="0">
                <a:hlinkClick r:id="rId6"/>
              </a:rPr>
              <a:t>www.mjh-nm.net/MY_WAY.HTML</a:t>
            </a:r>
            <a:endParaRPr lang="en-US" sz="2800" dirty="0" smtClean="0"/>
          </a:p>
          <a:p>
            <a:pPr fontAlgn="ctr">
              <a:lnSpc>
                <a:spcPct val="150000"/>
              </a:lnSpc>
            </a:pPr>
            <a:r>
              <a:rPr lang="en-US" sz="2800" dirty="0" smtClean="0"/>
              <a:t>Jim </a:t>
            </a:r>
            <a:r>
              <a:rPr lang="en-US" sz="2800" dirty="0" err="1" smtClean="0"/>
              <a:t>Byram</a:t>
            </a:r>
            <a:r>
              <a:rPr lang="en-US" sz="2800" dirty="0" smtClean="0"/>
              <a:t>: use the TMG Forum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2289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85800"/>
            <a:ext cx="8208912" cy="14859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Second Site Version 8.00 is </a:t>
            </a:r>
            <a:r>
              <a:rPr lang="en-US" sz="4000" b="1" dirty="0" smtClean="0"/>
              <a:t>available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171700"/>
            <a:ext cx="8424936" cy="45696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dirty="0" smtClean="0"/>
              <a:t>It </a:t>
            </a:r>
            <a:r>
              <a:rPr lang="en-US" sz="2600" dirty="0"/>
              <a:t>includes a major new feature, the Interactive Pedigree Chart. The new chart is described in the newsletter here:</a:t>
            </a:r>
          </a:p>
          <a:p>
            <a:pPr marL="530352" lvl="1" indent="0">
              <a:buNone/>
            </a:pPr>
            <a:r>
              <a:rPr lang="en-US" sz="2600" u="sng" dirty="0">
                <a:hlinkClick r:id="rId3"/>
              </a:rPr>
              <a:t>https://www.secondsite8.com/ssn088.htm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You can download the installer here:</a:t>
            </a:r>
          </a:p>
          <a:p>
            <a:pPr marL="530352" lvl="1" indent="0">
              <a:buNone/>
            </a:pPr>
            <a:r>
              <a:rPr lang="en-US" sz="2600" u="sng" dirty="0">
                <a:hlinkClick r:id="rId4"/>
              </a:rPr>
              <a:t>https://www.secondsite8.com/downloads.htm?v=8.00</a:t>
            </a:r>
            <a:endParaRPr lang="en-US" sz="2600" dirty="0"/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The </a:t>
            </a:r>
            <a:r>
              <a:rPr lang="en-US" sz="2600" dirty="0"/>
              <a:t>upgrade price for Second Site </a:t>
            </a:r>
            <a:r>
              <a:rPr lang="en-US" sz="2600" b="1" dirty="0"/>
              <a:t>7</a:t>
            </a:r>
            <a:r>
              <a:rPr lang="en-US" sz="2600" dirty="0"/>
              <a:t> customers is $15.00 USD. New customers and customers whose most-recent license is for Second Site 6 or previous must purchase the full-price license for Second Site 8 for $35.00 USD.</a:t>
            </a:r>
          </a:p>
        </p:txBody>
      </p:sp>
    </p:spTree>
    <p:extLst>
      <p:ext uri="{BB962C8B-B14F-4D97-AF65-F5344CB8AC3E}">
        <p14:creationId xmlns:p14="http://schemas.microsoft.com/office/powerpoint/2010/main" val="109944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56692"/>
            <a:ext cx="8604448" cy="763526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+mn-lt"/>
              </a:rPr>
              <a:t>Upcoming Presentations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9974" y="1772816"/>
            <a:ext cx="7504052" cy="4752528"/>
          </a:xfrm>
        </p:spPr>
        <p:txBody>
          <a:bodyPr vert="horz" wrap="square" lIns="38576" tIns="19289" rIns="38576" bIns="19289" numCol="1" rtlCol="0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algn="ctr">
              <a:buNone/>
            </a:pPr>
            <a:r>
              <a:rPr lang="en-CA" sz="2600" b="1" dirty="0">
                <a:solidFill>
                  <a:srgbClr val="FF0000"/>
                </a:solidFill>
              </a:rPr>
              <a:t>Saturday 22 Feb</a:t>
            </a:r>
          </a:p>
          <a:p>
            <a:pPr algn="ctr">
              <a:buNone/>
            </a:pPr>
            <a:r>
              <a:rPr lang="en-US" sz="2600" dirty="0"/>
              <a:t>John Egan-early celebrations of St. Patrick’s Day in Bytown</a:t>
            </a:r>
            <a:endParaRPr lang="en-CA" sz="26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2600" dirty="0"/>
              <a:t>Michael McBane</a:t>
            </a:r>
          </a:p>
          <a:p>
            <a:pPr marL="0" indent="0" algn="ctr">
              <a:buNone/>
            </a:pPr>
            <a:r>
              <a:rPr lang="en-CA" sz="2600" dirty="0"/>
              <a:t>1:00pm at City of Ottawa Archives</a:t>
            </a:r>
          </a:p>
          <a:p>
            <a:pPr algn="ctr">
              <a:buNone/>
            </a:pPr>
            <a:endParaRPr lang="en-CA" sz="2600" dirty="0"/>
          </a:p>
          <a:p>
            <a:pPr algn="ctr">
              <a:buNone/>
            </a:pPr>
            <a:r>
              <a:rPr lang="en-CA" sz="2600" b="1" dirty="0">
                <a:solidFill>
                  <a:srgbClr val="FF0000"/>
                </a:solidFill>
              </a:rPr>
              <a:t>Saturday </a:t>
            </a:r>
            <a:r>
              <a:rPr lang="en-CA" sz="2600" b="1" dirty="0" smtClean="0">
                <a:solidFill>
                  <a:srgbClr val="FF0000"/>
                </a:solidFill>
              </a:rPr>
              <a:t>28 Mar</a:t>
            </a:r>
            <a:endParaRPr lang="en-CA" sz="2600" b="1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sz="2600" dirty="0"/>
              <a:t>General Society of Mayflower Descendants: History, Resources and </a:t>
            </a:r>
            <a:r>
              <a:rPr lang="en-US" sz="2600" dirty="0" smtClean="0"/>
              <a:t>Applications</a:t>
            </a:r>
          </a:p>
          <a:p>
            <a:pPr algn="ctr">
              <a:buNone/>
            </a:pPr>
            <a:r>
              <a:rPr lang="en-US" sz="2600" dirty="0" smtClean="0"/>
              <a:t>Becket Soule</a:t>
            </a:r>
          </a:p>
          <a:p>
            <a:pPr marL="0" indent="0" algn="ctr">
              <a:buNone/>
            </a:pPr>
            <a:r>
              <a:rPr lang="en-CA" sz="2600" dirty="0" smtClean="0"/>
              <a:t>1:00pm </a:t>
            </a:r>
            <a:r>
              <a:rPr lang="en-CA" sz="2600" dirty="0"/>
              <a:t>at City of Ottawa Archives</a:t>
            </a:r>
          </a:p>
          <a:p>
            <a:pPr algn="ctr">
              <a:buNone/>
            </a:pPr>
            <a:endParaRPr lang="en-CA" sz="1856" dirty="0"/>
          </a:p>
          <a:p>
            <a:pPr algn="ctr">
              <a:buNone/>
            </a:pPr>
            <a:endParaRPr lang="en-CA" sz="1856" dirty="0"/>
          </a:p>
          <a:p>
            <a:pPr algn="ctr">
              <a:buNone/>
            </a:pPr>
            <a:endParaRPr lang="en-CA" sz="1856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01384" y="579379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4392"/>
    </mc:Choice>
    <mc:Fallback xmlns="">
      <p:transition spd="slow" advClick="0" advTm="14392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ustom 2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4C7C99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6163</TotalTime>
  <Words>723</Words>
  <Application>Microsoft Office PowerPoint</Application>
  <PresentationFormat>On-screen Show (4:3)</PresentationFormat>
  <Paragraphs>113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Calibri</vt:lpstr>
      <vt:lpstr>Franklin Gothic Book</vt:lpstr>
      <vt:lpstr>Crop</vt:lpstr>
      <vt:lpstr>Mike’s TMG Tips</vt:lpstr>
      <vt:lpstr>We acknowledge that we meet here today on unceded Algonquin territory</vt:lpstr>
      <vt:lpstr>History Research Environment (HRE)</vt:lpstr>
      <vt:lpstr>HRE Newsletter 15 August 2019 </vt:lpstr>
      <vt:lpstr>Social Media Update</vt:lpstr>
      <vt:lpstr>Social Media Update</vt:lpstr>
      <vt:lpstr>TMG Expertise</vt:lpstr>
      <vt:lpstr>Second Site Version 8.00 is available</vt:lpstr>
      <vt:lpstr>Upcoming Presentations</vt:lpstr>
      <vt:lpstr>Genealogy Lunch Bunch</vt:lpstr>
      <vt:lpstr>GENE-O-RAMA 2020</vt:lpstr>
      <vt:lpstr>GENE-O-RAMA Research Room</vt:lpstr>
      <vt:lpstr>GENE-O-RAMA 2020 3-4 Apr 2020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 Variable in Sentences</dc:title>
  <dc:creator>Mike More</dc:creator>
  <cp:lastModifiedBy>Michael More</cp:lastModifiedBy>
  <cp:revision>609</cp:revision>
  <dcterms:created xsi:type="dcterms:W3CDTF">2014-05-03T20:45:47Z</dcterms:created>
  <dcterms:modified xsi:type="dcterms:W3CDTF">2020-02-01T23:42:21Z</dcterms:modified>
</cp:coreProperties>
</file>