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8" r:id="rId1"/>
  </p:sldMasterIdLst>
  <p:notesMasterIdLst>
    <p:notesMasterId r:id="rId36"/>
  </p:notesMasterIdLst>
  <p:sldIdLst>
    <p:sldId id="256" r:id="rId2"/>
    <p:sldId id="434" r:id="rId3"/>
    <p:sldId id="340" r:id="rId4"/>
    <p:sldId id="384" r:id="rId5"/>
    <p:sldId id="383" r:id="rId6"/>
    <p:sldId id="458" r:id="rId7"/>
    <p:sldId id="385" r:id="rId8"/>
    <p:sldId id="433" r:id="rId9"/>
    <p:sldId id="462" r:id="rId10"/>
    <p:sldId id="463" r:id="rId11"/>
    <p:sldId id="464" r:id="rId12"/>
    <p:sldId id="466" r:id="rId13"/>
    <p:sldId id="467" r:id="rId14"/>
    <p:sldId id="469" r:id="rId15"/>
    <p:sldId id="468" r:id="rId16"/>
    <p:sldId id="470" r:id="rId17"/>
    <p:sldId id="471" r:id="rId18"/>
    <p:sldId id="474" r:id="rId19"/>
    <p:sldId id="472" r:id="rId20"/>
    <p:sldId id="473" r:id="rId21"/>
    <p:sldId id="475" r:id="rId22"/>
    <p:sldId id="476" r:id="rId23"/>
    <p:sldId id="477" r:id="rId24"/>
    <p:sldId id="479" r:id="rId25"/>
    <p:sldId id="480" r:id="rId26"/>
    <p:sldId id="478" r:id="rId27"/>
    <p:sldId id="481" r:id="rId28"/>
    <p:sldId id="482" r:id="rId29"/>
    <p:sldId id="483" r:id="rId30"/>
    <p:sldId id="484" r:id="rId31"/>
    <p:sldId id="459" r:id="rId32"/>
    <p:sldId id="460" r:id="rId33"/>
    <p:sldId id="461" r:id="rId34"/>
    <p:sldId id="43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2020-03-05</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Latest newsletter was </a:t>
            </a:r>
            <a:r>
              <a:rPr lang="en-US" dirty="0" smtClean="0"/>
              <a:t>Posted on 15 August 2019 </a:t>
            </a:r>
            <a:r>
              <a:rPr lang="en-CA" dirty="0" smtClean="0"/>
              <a:t>. Anybody subscribe to their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3699769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Charles may have more to say on</a:t>
            </a:r>
            <a:r>
              <a:rPr lang="en-US" baseline="0" dirty="0" smtClean="0"/>
              <a:t> this.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29</a:t>
            </a:fld>
            <a:endParaRPr lang="en-CA" dirty="0"/>
          </a:p>
        </p:txBody>
      </p:sp>
    </p:spTree>
    <p:extLst>
      <p:ext uri="{BB962C8B-B14F-4D97-AF65-F5344CB8AC3E}">
        <p14:creationId xmlns:p14="http://schemas.microsoft.com/office/powerpoint/2010/main" val="760751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31</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32</a:t>
            </a:fld>
            <a:endParaRPr lang="en-CA" dirty="0"/>
          </a:p>
        </p:txBody>
      </p:sp>
    </p:spTree>
    <p:extLst>
      <p:ext uri="{BB962C8B-B14F-4D97-AF65-F5344CB8AC3E}">
        <p14:creationId xmlns:p14="http://schemas.microsoft.com/office/powerpoint/2010/main" val="126589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Most other Mailing Lists have now moved to </a:t>
            </a:r>
            <a:r>
              <a:rPr lang="en-CA" dirty="0" err="1" smtClean="0"/>
              <a:t>Groups.Io</a:t>
            </a:r>
            <a:r>
              <a:rPr lang="en-CA" dirty="0" smtClean="0"/>
              <a:t> or other services</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dirty="0"/>
          </a:p>
        </p:txBody>
      </p:sp>
    </p:spTree>
    <p:extLst>
      <p:ext uri="{BB962C8B-B14F-4D97-AF65-F5344CB8AC3E}">
        <p14:creationId xmlns:p14="http://schemas.microsoft.com/office/powerpoint/2010/main" val="311867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To be fair,</a:t>
            </a:r>
            <a:r>
              <a:rPr lang="en-CA" baseline="0" dirty="0" smtClean="0"/>
              <a:t> al lot of the TMG messages had to do with the move to the new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dirty="0"/>
          </a:p>
        </p:txBody>
      </p:sp>
    </p:spTree>
    <p:extLst>
      <p:ext uri="{BB962C8B-B14F-4D97-AF65-F5344CB8AC3E}">
        <p14:creationId xmlns:p14="http://schemas.microsoft.com/office/powerpoint/2010/main" val="3178166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some of the experts in TMG. The first four have websites with useful information on a wide ranges of aspects of TMG</a:t>
            </a:r>
          </a:p>
          <a:p>
            <a:endParaRPr lang="en-US" dirty="0" smtClean="0"/>
          </a:p>
          <a:p>
            <a:r>
              <a:rPr lang="en-US" dirty="0" smtClean="0"/>
              <a:t>Jim Byram is a technical expert and he tends to hang</a:t>
            </a:r>
            <a:r>
              <a:rPr lang="en-US" baseline="0" dirty="0" smtClean="0"/>
              <a:t> out on the TMG forum rather than on the Mailing List.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dirty="0"/>
          </a:p>
        </p:txBody>
      </p:sp>
    </p:spTree>
    <p:extLst>
      <p:ext uri="{BB962C8B-B14F-4D97-AF65-F5344CB8AC3E}">
        <p14:creationId xmlns:p14="http://schemas.microsoft.com/office/powerpoint/2010/main" val="3417347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Announced 23 Jan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8</a:t>
            </a:fld>
            <a:endParaRPr lang="en-CA" dirty="0"/>
          </a:p>
        </p:txBody>
      </p:sp>
    </p:spTree>
    <p:extLst>
      <p:ext uri="{BB962C8B-B14F-4D97-AF65-F5344CB8AC3E}">
        <p14:creationId xmlns:p14="http://schemas.microsoft.com/office/powerpoint/2010/main" val="1600033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style, as </a:t>
            </a:r>
            <a:r>
              <a:rPr lang="en-US" dirty="0" err="1" smtClean="0"/>
              <a:t>definied</a:t>
            </a:r>
            <a:r>
              <a:rPr lang="en-US" dirty="0" smtClean="0"/>
              <a:t> in the lower section, reflects my preference for adding the maiden name to the suffix files with brackets and the exclusion</a:t>
            </a:r>
            <a:r>
              <a:rPr lang="en-US" baseline="0" dirty="0" smtClean="0"/>
              <a:t> marker as I’ll show in the next slide.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11</a:t>
            </a:fld>
            <a:endParaRPr lang="en-CA" dirty="0"/>
          </a:p>
        </p:txBody>
      </p:sp>
    </p:spTree>
    <p:extLst>
      <p:ext uri="{BB962C8B-B14F-4D97-AF65-F5344CB8AC3E}">
        <p14:creationId xmlns:p14="http://schemas.microsoft.com/office/powerpoint/2010/main" val="2408966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I’ve mentioned this before but I think it’s a good one if you have a large database.</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12</a:t>
            </a:fld>
            <a:endParaRPr lang="en-CA"/>
          </a:p>
        </p:txBody>
      </p:sp>
    </p:spTree>
    <p:extLst>
      <p:ext uri="{BB962C8B-B14F-4D97-AF65-F5344CB8AC3E}">
        <p14:creationId xmlns:p14="http://schemas.microsoft.com/office/powerpoint/2010/main" val="3733800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Married Name tag has the same Sort Date as the Marriage but it sorts after the married tag.</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13</a:t>
            </a:fld>
            <a:endParaRPr lang="en-CA"/>
          </a:p>
        </p:txBody>
      </p:sp>
    </p:spTree>
    <p:extLst>
      <p:ext uri="{BB962C8B-B14F-4D97-AF65-F5344CB8AC3E}">
        <p14:creationId xmlns:p14="http://schemas.microsoft.com/office/powerpoint/2010/main" val="2986662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up to 17</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28</a:t>
            </a:fld>
            <a:endParaRPr lang="en-CA" dirty="0"/>
          </a:p>
        </p:txBody>
      </p:sp>
    </p:spTree>
    <p:extLst>
      <p:ext uri="{BB962C8B-B14F-4D97-AF65-F5344CB8AC3E}">
        <p14:creationId xmlns:p14="http://schemas.microsoft.com/office/powerpoint/2010/main" val="3685931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2020-03-05</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2020-03-05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2020-03-05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2020-03-05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2020-03-05</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2020-03-05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2020-03-05</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2020-03-05</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2020-03-05</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2020-03-05</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2020-03-05</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2020-03-05</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groups.io/g/HistoryResearchEnvironment"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ottawa.ogs.on.ca/event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ottawa.ogs.on.ca/geneoram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historyresearchenvironment.org/become-a-volunte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roups.io/g/TMG-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groups.io/" TargetMode="External"/><Relationship Id="rId4" Type="http://schemas.openxmlformats.org/officeDocument/2006/relationships/hyperlink" Target="mailto:TMG-L@groups.io"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groups.io/g/TMG-Refugees" TargetMode="External"/><Relationship Id="rId7" Type="http://schemas.openxmlformats.org/officeDocument/2006/relationships/hyperlink" Target="http://www.whollygenes.com/forums201/index.ph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oups.io/g/TMG-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tmg.reigelridge.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mjh-nm.net/MY_WAY.HTML" TargetMode="External"/><Relationship Id="rId5" Type="http://schemas.openxmlformats.org/officeDocument/2006/relationships/hyperlink" Target="http://www.johncardinal.com/" TargetMode="External"/><Relationship Id="rId4" Type="http://schemas.openxmlformats.org/officeDocument/2006/relationships/hyperlink" Target="http://www.tmgtips.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secondsite8.com/ssn088.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secondsite8.com/downloads.htm?v=8.0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b="1" dirty="0" smtClean="0"/>
              <a:t>Mike’s TMG Tips</a:t>
            </a:r>
            <a:endParaRPr lang="en-CA" dirty="0"/>
          </a:p>
        </p:txBody>
      </p:sp>
      <p:sp>
        <p:nvSpPr>
          <p:cNvPr id="3" name="Subtitle 2"/>
          <p:cNvSpPr>
            <a:spLocks noGrp="1"/>
          </p:cNvSpPr>
          <p:nvPr>
            <p:ph type="subTitle" idx="1"/>
          </p:nvPr>
        </p:nvSpPr>
        <p:spPr/>
        <p:txBody>
          <a:bodyPr/>
          <a:lstStyle/>
          <a:p>
            <a:r>
              <a:rPr lang="en-CA" dirty="0" smtClean="0"/>
              <a:t>Ottawa TMGUG</a:t>
            </a:r>
          </a:p>
          <a:p>
            <a:r>
              <a:rPr lang="en-CA" dirty="0" smtClean="0"/>
              <a:t>7 Mar 2020</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Marriage Name </a:t>
            </a:r>
            <a:r>
              <a:rPr lang="en-US" sz="3600" dirty="0" smtClean="0"/>
              <a:t>Date Out of Order</a:t>
            </a:r>
            <a:endParaRPr lang="en-US" sz="3600" dirty="0"/>
          </a:p>
        </p:txBody>
      </p:sp>
      <p:pic>
        <p:nvPicPr>
          <p:cNvPr id="7" name="Content Placeholder 6"/>
          <p:cNvPicPr>
            <a:picLocks noGrp="1" noChangeAspect="1"/>
          </p:cNvPicPr>
          <p:nvPr>
            <p:ph idx="1"/>
          </p:nvPr>
        </p:nvPicPr>
        <p:blipFill>
          <a:blip r:embed="rId2"/>
          <a:stretch>
            <a:fillRect/>
          </a:stretch>
        </p:blipFill>
        <p:spPr>
          <a:xfrm>
            <a:off x="2339752" y="1772816"/>
            <a:ext cx="4464496" cy="4608512"/>
          </a:xfrm>
          <a:prstGeom prst="rect">
            <a:avLst/>
          </a:prstGeom>
        </p:spPr>
      </p:pic>
    </p:spTree>
    <p:extLst>
      <p:ext uri="{BB962C8B-B14F-4D97-AF65-F5344CB8AC3E}">
        <p14:creationId xmlns:p14="http://schemas.microsoft.com/office/powerpoint/2010/main" val="1640192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Marriage Name </a:t>
            </a:r>
            <a:r>
              <a:rPr lang="en-US" sz="3600" dirty="0" smtClean="0"/>
              <a:t>Date Out of Order</a:t>
            </a:r>
            <a:endParaRPr lang="en-US" sz="3600" dirty="0"/>
          </a:p>
        </p:txBody>
      </p:sp>
      <p:pic>
        <p:nvPicPr>
          <p:cNvPr id="4" name="Content Placeholder 3"/>
          <p:cNvPicPr>
            <a:picLocks noGrp="1" noChangeAspect="1"/>
          </p:cNvPicPr>
          <p:nvPr>
            <p:ph idx="1"/>
          </p:nvPr>
        </p:nvPicPr>
        <p:blipFill>
          <a:blip r:embed="rId3"/>
          <a:stretch>
            <a:fillRect/>
          </a:stretch>
        </p:blipFill>
        <p:spPr>
          <a:xfrm>
            <a:off x="1028700" y="1534710"/>
            <a:ext cx="7200900" cy="5164148"/>
          </a:xfrm>
          <a:prstGeom prst="rect">
            <a:avLst/>
          </a:prstGeom>
        </p:spPr>
      </p:pic>
    </p:spTree>
    <p:extLst>
      <p:ext uri="{BB962C8B-B14F-4D97-AF65-F5344CB8AC3E}">
        <p14:creationId xmlns:p14="http://schemas.microsoft.com/office/powerpoint/2010/main" val="3027413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Married Name Tag</a:t>
            </a:r>
            <a:endParaRPr lang="en-CA" dirty="0"/>
          </a:p>
        </p:txBody>
      </p:sp>
      <p:pic>
        <p:nvPicPr>
          <p:cNvPr id="4" name="Content Placeholder 3"/>
          <p:cNvPicPr>
            <a:picLocks noGrp="1" noChangeAspect="1"/>
          </p:cNvPicPr>
          <p:nvPr>
            <p:ph idx="1"/>
          </p:nvPr>
        </p:nvPicPr>
        <p:blipFill>
          <a:blip r:embed="rId3"/>
          <a:stretch>
            <a:fillRect/>
          </a:stretch>
        </p:blipFill>
        <p:spPr>
          <a:xfrm>
            <a:off x="457200" y="1628800"/>
            <a:ext cx="8229600" cy="5040560"/>
          </a:xfrm>
          <a:prstGeom prst="rect">
            <a:avLst/>
          </a:prstGeom>
        </p:spPr>
      </p:pic>
      <p:sp>
        <p:nvSpPr>
          <p:cNvPr id="5" name="Right Arrow 4"/>
          <p:cNvSpPr/>
          <p:nvPr/>
        </p:nvSpPr>
        <p:spPr>
          <a:xfrm>
            <a:off x="6228184" y="5949280"/>
            <a:ext cx="86409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6" name="Picture 5"/>
          <p:cNvPicPr>
            <a:picLocks noChangeAspect="1"/>
          </p:cNvPicPr>
          <p:nvPr/>
        </p:nvPicPr>
        <p:blipFill>
          <a:blip r:embed="rId4"/>
          <a:stretch>
            <a:fillRect/>
          </a:stretch>
        </p:blipFill>
        <p:spPr>
          <a:xfrm>
            <a:off x="107504" y="4293096"/>
            <a:ext cx="2868538" cy="1944216"/>
          </a:xfrm>
          <a:prstGeom prst="rect">
            <a:avLst/>
          </a:prstGeom>
        </p:spPr>
      </p:pic>
      <p:sp>
        <p:nvSpPr>
          <p:cNvPr id="7" name="Right Arrow 6"/>
          <p:cNvSpPr/>
          <p:nvPr/>
        </p:nvSpPr>
        <p:spPr>
          <a:xfrm>
            <a:off x="3059832" y="5301208"/>
            <a:ext cx="122413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ight Arrow 7"/>
          <p:cNvSpPr/>
          <p:nvPr/>
        </p:nvSpPr>
        <p:spPr>
          <a:xfrm flipH="1">
            <a:off x="1907704" y="3068960"/>
            <a:ext cx="864096" cy="4057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069821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890587" y="1628800"/>
            <a:ext cx="7362825" cy="4248472"/>
          </a:xfrm>
          <a:prstGeom prst="rect">
            <a:avLst/>
          </a:prstGeom>
        </p:spPr>
      </p:pic>
      <p:sp>
        <p:nvSpPr>
          <p:cNvPr id="2" name="Title 1"/>
          <p:cNvSpPr>
            <a:spLocks noGrp="1"/>
          </p:cNvSpPr>
          <p:nvPr>
            <p:ph type="title"/>
          </p:nvPr>
        </p:nvSpPr>
        <p:spPr/>
        <p:txBody>
          <a:bodyPr/>
          <a:lstStyle/>
          <a:p>
            <a:r>
              <a:rPr lang="en-CA" dirty="0" smtClean="0"/>
              <a:t>Married Name Tag</a:t>
            </a:r>
            <a:endParaRPr lang="en-CA" dirty="0"/>
          </a:p>
        </p:txBody>
      </p:sp>
      <p:sp>
        <p:nvSpPr>
          <p:cNvPr id="5" name="Right Arrow 4"/>
          <p:cNvSpPr/>
          <p:nvPr/>
        </p:nvSpPr>
        <p:spPr>
          <a:xfrm>
            <a:off x="5724128" y="5037519"/>
            <a:ext cx="86409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Left-Up Arrow 9"/>
          <p:cNvSpPr/>
          <p:nvPr/>
        </p:nvSpPr>
        <p:spPr>
          <a:xfrm rot="5400000">
            <a:off x="1933083" y="2413815"/>
            <a:ext cx="1255729" cy="112586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586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P1 = male, P2 = female</a:t>
            </a:r>
          </a:p>
        </p:txBody>
      </p:sp>
      <p:sp>
        <p:nvSpPr>
          <p:cNvPr id="3" name="Content Placeholder 2"/>
          <p:cNvSpPr>
            <a:spLocks noGrp="1"/>
          </p:cNvSpPr>
          <p:nvPr>
            <p:ph idx="1"/>
          </p:nvPr>
        </p:nvSpPr>
        <p:spPr>
          <a:xfrm>
            <a:off x="1028700" y="2286000"/>
            <a:ext cx="7200900" cy="3951312"/>
          </a:xfrm>
        </p:spPr>
        <p:txBody>
          <a:bodyPr>
            <a:normAutofit/>
          </a:bodyPr>
          <a:lstStyle/>
          <a:p>
            <a:r>
              <a:rPr lang="en-US" dirty="0"/>
              <a:t>TMG does not require P1 to be male or P2 to be female, and there are only a few situations where it might matter. </a:t>
            </a:r>
            <a:r>
              <a:rPr lang="en-US" dirty="0" smtClean="0"/>
              <a:t>Some </a:t>
            </a:r>
            <a:r>
              <a:rPr lang="en-US" dirty="0"/>
              <a:t>reports are easier to configure/filter if you arrange a couple with the genders in predictable principal slots.</a:t>
            </a:r>
          </a:p>
          <a:p>
            <a:r>
              <a:rPr lang="en-US" dirty="0"/>
              <a:t> </a:t>
            </a:r>
            <a:r>
              <a:rPr lang="en-US" dirty="0" smtClean="0"/>
              <a:t>TMG </a:t>
            </a:r>
            <a:r>
              <a:rPr lang="en-US" dirty="0"/>
              <a:t>Utility (TMGU) has a "Make P1 Male" feature that will swap the principals if P1 is female and P2 is male. You can choose a single event type to change (Marriage?), or change all two-person events. In the latter case, it will only swap people if P1 is female and P2 is male</a:t>
            </a:r>
            <a:r>
              <a:rPr lang="en-US" dirty="0" smtClean="0"/>
              <a:t>.</a:t>
            </a:r>
          </a:p>
          <a:p>
            <a:r>
              <a:rPr lang="en-US" dirty="0"/>
              <a:t>If you run the feature with Log Only set, it will do a dry run and produce a log, but no changes will be made. That's effectively </a:t>
            </a:r>
            <a:r>
              <a:rPr lang="en-US" dirty="0" smtClean="0"/>
              <a:t>a report.</a:t>
            </a:r>
            <a:endParaRPr lang="en-US" dirty="0"/>
          </a:p>
          <a:p>
            <a:endParaRPr lang="en-US" dirty="0"/>
          </a:p>
        </p:txBody>
      </p:sp>
    </p:spTree>
    <p:extLst>
      <p:ext uri="{BB962C8B-B14F-4D97-AF65-F5344CB8AC3E}">
        <p14:creationId xmlns:p14="http://schemas.microsoft.com/office/powerpoint/2010/main" val="2041762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P1 = male, P2 = female</a:t>
            </a:r>
          </a:p>
        </p:txBody>
      </p:sp>
      <p:sp>
        <p:nvSpPr>
          <p:cNvPr id="3" name="Content Placeholder 2"/>
          <p:cNvSpPr>
            <a:spLocks noGrp="1"/>
          </p:cNvSpPr>
          <p:nvPr>
            <p:ph idx="1"/>
          </p:nvPr>
        </p:nvSpPr>
        <p:spPr>
          <a:xfrm>
            <a:off x="1028700" y="2286000"/>
            <a:ext cx="7200900" cy="4167336"/>
          </a:xfrm>
        </p:spPr>
        <p:txBody>
          <a:bodyPr>
            <a:normAutofit/>
          </a:bodyPr>
          <a:lstStyle/>
          <a:p>
            <a:pPr marL="0" indent="0">
              <a:buNone/>
            </a:pPr>
            <a:r>
              <a:rPr lang="en-US" dirty="0" smtClean="0"/>
              <a:t>John Cardinal: Events </a:t>
            </a:r>
            <a:r>
              <a:rPr lang="en-US" dirty="0"/>
              <a:t>with sentence templates that use [P1] and [P2]. It's possible that swapping the principals is not a good idea in that case because the template might have been written for the current arrangement, i.e., "[P1] sent a letter to [P2]…". So, by default, TMGU will *</a:t>
            </a:r>
            <a:r>
              <a:rPr lang="en-US" b="1" dirty="0"/>
              <a:t>not</a:t>
            </a:r>
            <a:r>
              <a:rPr lang="en-US" dirty="0"/>
              <a:t>* swap principals if the sentence template uses [P1] and/or [P2]. Many two-principal sentences can (and do) use [P] and [PO] rather than [P1] and [P2]. If your default sentence template for Marriage (for example) uses [P1] and [P2], you might consider changing it to use [P] and [PO] instead before you use the Make P1 Male feature in TMGU. Alternatively, you can uncheck the "Filter by sentence" checkbox and TMGU will swap principals even if [P1] and [P2] are used in the sentence template.</a:t>
            </a:r>
          </a:p>
          <a:p>
            <a:endParaRPr lang="en-US" dirty="0"/>
          </a:p>
        </p:txBody>
      </p:sp>
    </p:spTree>
    <p:extLst>
      <p:ext uri="{BB962C8B-B14F-4D97-AF65-F5344CB8AC3E}">
        <p14:creationId xmlns:p14="http://schemas.microsoft.com/office/powerpoint/2010/main" val="1268987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P1 = male, P2 = female</a:t>
            </a:r>
          </a:p>
        </p:txBody>
      </p:sp>
      <p:pic>
        <p:nvPicPr>
          <p:cNvPr id="5" name="Content Placeholder 4"/>
          <p:cNvPicPr>
            <a:picLocks noGrp="1" noChangeAspect="1"/>
          </p:cNvPicPr>
          <p:nvPr>
            <p:ph idx="1"/>
          </p:nvPr>
        </p:nvPicPr>
        <p:blipFill>
          <a:blip r:embed="rId2"/>
          <a:stretch>
            <a:fillRect/>
          </a:stretch>
        </p:blipFill>
        <p:spPr>
          <a:xfrm>
            <a:off x="1306286" y="2171700"/>
            <a:ext cx="5683334" cy="3561556"/>
          </a:xfrm>
          <a:prstGeom prst="rect">
            <a:avLst/>
          </a:prstGeom>
        </p:spPr>
      </p:pic>
      <p:sp>
        <p:nvSpPr>
          <p:cNvPr id="6" name="Left Arrow 5"/>
          <p:cNvSpPr/>
          <p:nvPr/>
        </p:nvSpPr>
        <p:spPr>
          <a:xfrm>
            <a:off x="6228184" y="3556434"/>
            <a:ext cx="1152128" cy="7920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380312" y="3629312"/>
            <a:ext cx="1296144" cy="646331"/>
          </a:xfrm>
          <a:prstGeom prst="rect">
            <a:avLst/>
          </a:prstGeom>
          <a:noFill/>
        </p:spPr>
        <p:txBody>
          <a:bodyPr wrap="square" rtlCol="0">
            <a:spAutoFit/>
          </a:bodyPr>
          <a:lstStyle/>
          <a:p>
            <a:pPr algn="ctr"/>
            <a:r>
              <a:rPr lang="en-US" b="1" dirty="0" smtClean="0"/>
              <a:t>Drop Down Menu</a:t>
            </a:r>
            <a:endParaRPr lang="en-US" b="1" dirty="0"/>
          </a:p>
        </p:txBody>
      </p:sp>
    </p:spTree>
    <p:extLst>
      <p:ext uri="{BB962C8B-B14F-4D97-AF65-F5344CB8AC3E}">
        <p14:creationId xmlns:p14="http://schemas.microsoft.com/office/powerpoint/2010/main" val="4142418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Variations on a Name</a:t>
            </a:r>
            <a:endParaRPr lang="en-US" dirty="0"/>
          </a:p>
        </p:txBody>
      </p:sp>
      <p:sp>
        <p:nvSpPr>
          <p:cNvPr id="3" name="Content Placeholder 2"/>
          <p:cNvSpPr>
            <a:spLocks noGrp="1"/>
          </p:cNvSpPr>
          <p:nvPr>
            <p:ph idx="1"/>
          </p:nvPr>
        </p:nvSpPr>
        <p:spPr>
          <a:xfrm>
            <a:off x="1028700" y="1988840"/>
            <a:ext cx="7200900" cy="4248472"/>
          </a:xfrm>
        </p:spPr>
        <p:txBody>
          <a:bodyPr>
            <a:normAutofit/>
          </a:bodyPr>
          <a:lstStyle/>
          <a:p>
            <a:r>
              <a:rPr lang="en-US" dirty="0" smtClean="0"/>
              <a:t>Name-Variation </a:t>
            </a:r>
            <a:r>
              <a:rPr lang="en-US" dirty="0"/>
              <a:t>Tag for a different surname </a:t>
            </a:r>
            <a:r>
              <a:rPr lang="en-US" dirty="0" smtClean="0"/>
              <a:t>spelling </a:t>
            </a:r>
            <a:r>
              <a:rPr lang="en-US" dirty="0"/>
              <a:t>(for improved searching).  I added the new tag and created </a:t>
            </a:r>
            <a:r>
              <a:rPr lang="en-US" dirty="0" smtClean="0"/>
              <a:t>a </a:t>
            </a:r>
            <a:r>
              <a:rPr lang="en-US" dirty="0"/>
              <a:t>sentence which read: The surname is sometimes spelled as &lt;[N]&gt;. </a:t>
            </a:r>
            <a:r>
              <a:rPr lang="en-US" dirty="0" smtClean="0"/>
              <a:t>Just </a:t>
            </a:r>
            <a:r>
              <a:rPr lang="en-US" dirty="0"/>
              <a:t>be sure to create </a:t>
            </a:r>
            <a:r>
              <a:rPr lang="en-US" dirty="0" smtClean="0"/>
              <a:t>the tag in </a:t>
            </a:r>
            <a:r>
              <a:rPr lang="en-US" dirty="0"/>
              <a:t>the proper Group and name it something obvious</a:t>
            </a:r>
            <a:r>
              <a:rPr lang="en-US" dirty="0" smtClean="0"/>
              <a:t>.</a:t>
            </a:r>
          </a:p>
          <a:p>
            <a:r>
              <a:rPr lang="en-US" b="1" dirty="0" smtClean="0"/>
              <a:t>Census </a:t>
            </a:r>
            <a:r>
              <a:rPr lang="en-US" b="1" dirty="0"/>
              <a:t>record name variations</a:t>
            </a:r>
            <a:r>
              <a:rPr lang="en-US" dirty="0"/>
              <a:t>: [:CR:][:TAB:]In the Federal Census of [Y], [PS] name was recorded as [N]&lt;. [M]&gt;. I use the same date as the census information for the Date and that date minus 2 days for the Sort Date (which makes sense as an output in Second Site based on other sort dates which control may census information output). </a:t>
            </a:r>
          </a:p>
        </p:txBody>
      </p:sp>
    </p:spTree>
    <p:extLst>
      <p:ext uri="{BB962C8B-B14F-4D97-AF65-F5344CB8AC3E}">
        <p14:creationId xmlns:p14="http://schemas.microsoft.com/office/powerpoint/2010/main" val="3417975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Variations on a Name</a:t>
            </a:r>
            <a:endParaRPr lang="en-US" dirty="0"/>
          </a:p>
        </p:txBody>
      </p:sp>
      <p:sp>
        <p:nvSpPr>
          <p:cNvPr id="3" name="Content Placeholder 2"/>
          <p:cNvSpPr>
            <a:spLocks noGrp="1"/>
          </p:cNvSpPr>
          <p:nvPr>
            <p:ph idx="1"/>
          </p:nvPr>
        </p:nvSpPr>
        <p:spPr>
          <a:xfrm>
            <a:off x="1028700" y="1916832"/>
            <a:ext cx="7200900" cy="4752528"/>
          </a:xfrm>
        </p:spPr>
        <p:txBody>
          <a:bodyPr>
            <a:normAutofit lnSpcReduction="10000"/>
          </a:bodyPr>
          <a:lstStyle/>
          <a:p>
            <a:r>
              <a:rPr lang="en-US" b="1" dirty="0" smtClean="0"/>
              <a:t>Name-Rec</a:t>
            </a:r>
            <a:r>
              <a:rPr lang="en-US" dirty="0" smtClean="0"/>
              <a:t> Tag </a:t>
            </a:r>
            <a:r>
              <a:rPr lang="en-US" dirty="0"/>
              <a:t>(name recorded) based on Name-</a:t>
            </a:r>
            <a:r>
              <a:rPr lang="en-US" dirty="0" err="1"/>
              <a:t>Var</a:t>
            </a:r>
            <a:r>
              <a:rPr lang="en-US" dirty="0"/>
              <a:t> to handle the different ways that names are given in different records other than marriage, birth, and baptism. </a:t>
            </a:r>
            <a:endParaRPr lang="en-US" dirty="0" smtClean="0"/>
          </a:p>
          <a:p>
            <a:pPr lvl="1"/>
            <a:r>
              <a:rPr lang="en-US" i="0" dirty="0" smtClean="0"/>
              <a:t>Sentence reads </a:t>
            </a:r>
            <a:r>
              <a:rPr lang="en-US" i="0" dirty="0"/>
              <a:t>[:CR:][:TAB:]&lt;On [D],&gt; [P] was recorded as [N]&lt; [M]&gt;. </a:t>
            </a:r>
            <a:endParaRPr lang="en-US" i="0" dirty="0" smtClean="0"/>
          </a:p>
          <a:p>
            <a:pPr lvl="1"/>
            <a:r>
              <a:rPr lang="en-US" i="0" dirty="0" smtClean="0"/>
              <a:t>Put </a:t>
            </a:r>
            <a:r>
              <a:rPr lang="en-US" i="0" dirty="0"/>
              <a:t>the date of the record in the Date box and use the appropriate date as the Sort Date; i.e., if the record reflects </a:t>
            </a:r>
            <a:r>
              <a:rPr lang="en-US" i="0" dirty="0" smtClean="0"/>
              <a:t>a </a:t>
            </a:r>
            <a:r>
              <a:rPr lang="en-US" i="0" dirty="0"/>
              <a:t>maiden </a:t>
            </a:r>
            <a:r>
              <a:rPr lang="en-US" i="0" dirty="0" smtClean="0"/>
              <a:t>name, use </a:t>
            </a:r>
            <a:r>
              <a:rPr lang="en-US" i="0" dirty="0"/>
              <a:t>the birth date, or </a:t>
            </a:r>
            <a:r>
              <a:rPr lang="en-US" i="0" dirty="0" smtClean="0"/>
              <a:t>for </a:t>
            </a:r>
            <a:r>
              <a:rPr lang="en-US" i="0" dirty="0"/>
              <a:t>a married name from a Draft </a:t>
            </a:r>
            <a:r>
              <a:rPr lang="en-US" i="0" dirty="0" smtClean="0"/>
              <a:t>Registration, use </a:t>
            </a:r>
            <a:r>
              <a:rPr lang="en-US" i="0" dirty="0"/>
              <a:t>the date of the registration as the date and the marriage date (if known) as the sort date. </a:t>
            </a:r>
            <a:endParaRPr lang="en-US" i="0" dirty="0" smtClean="0"/>
          </a:p>
          <a:p>
            <a:pPr lvl="1"/>
            <a:r>
              <a:rPr lang="en-US" i="0" dirty="0" smtClean="0"/>
              <a:t>Put </a:t>
            </a:r>
            <a:r>
              <a:rPr lang="en-US" i="0" dirty="0"/>
              <a:t>a note in the Memo </a:t>
            </a:r>
            <a:r>
              <a:rPr lang="en-US" i="0" dirty="0" smtClean="0"/>
              <a:t>field, i.e. "on </a:t>
            </a:r>
            <a:r>
              <a:rPr lang="en-US" i="0" dirty="0"/>
              <a:t>his/her marriage record' or "on her husband's Draft Registration." </a:t>
            </a:r>
            <a:endParaRPr lang="en-US" i="0" dirty="0" smtClean="0"/>
          </a:p>
          <a:p>
            <a:r>
              <a:rPr lang="en-US" i="0" dirty="0" smtClean="0"/>
              <a:t>This </a:t>
            </a:r>
            <a:r>
              <a:rPr lang="en-US" i="0" dirty="0"/>
              <a:t>tag can be used in all sorts of </a:t>
            </a:r>
            <a:r>
              <a:rPr lang="en-US" i="0" dirty="0" smtClean="0"/>
              <a:t>situations and puts </a:t>
            </a:r>
            <a:r>
              <a:rPr lang="en-US" i="0" dirty="0"/>
              <a:t>the various names </a:t>
            </a:r>
            <a:r>
              <a:rPr lang="en-US" i="0" dirty="0" smtClean="0"/>
              <a:t>together based </a:t>
            </a:r>
            <a:r>
              <a:rPr lang="en-US" i="0" dirty="0"/>
              <a:t>on the sort date</a:t>
            </a:r>
            <a:r>
              <a:rPr lang="en-US" i="0" dirty="0" smtClean="0"/>
              <a:t>.</a:t>
            </a:r>
            <a:endParaRPr lang="en-US" i="0" dirty="0"/>
          </a:p>
        </p:txBody>
      </p:sp>
    </p:spTree>
    <p:extLst>
      <p:ext uri="{BB962C8B-B14F-4D97-AF65-F5344CB8AC3E}">
        <p14:creationId xmlns:p14="http://schemas.microsoft.com/office/powerpoint/2010/main" val="884316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863780" cy="1485900"/>
          </a:xfrm>
        </p:spPr>
        <p:txBody>
          <a:bodyPr>
            <a:normAutofit/>
          </a:bodyPr>
          <a:lstStyle/>
          <a:p>
            <a:r>
              <a:rPr lang="en-US" sz="4000" dirty="0" smtClean="0"/>
              <a:t>Variations on a Name: Name-Maybe</a:t>
            </a:r>
            <a:endParaRPr lang="en-US" sz="4000" dirty="0"/>
          </a:p>
        </p:txBody>
      </p:sp>
      <p:pic>
        <p:nvPicPr>
          <p:cNvPr id="6" name="Picture 5"/>
          <p:cNvPicPr>
            <a:picLocks noChangeAspect="1"/>
          </p:cNvPicPr>
          <p:nvPr/>
        </p:nvPicPr>
        <p:blipFill>
          <a:blip r:embed="rId2"/>
          <a:stretch>
            <a:fillRect/>
          </a:stretch>
        </p:blipFill>
        <p:spPr>
          <a:xfrm>
            <a:off x="1028700" y="1916832"/>
            <a:ext cx="6091618" cy="4655021"/>
          </a:xfrm>
          <a:prstGeom prst="rect">
            <a:avLst/>
          </a:prstGeom>
        </p:spPr>
      </p:pic>
    </p:spTree>
    <p:extLst>
      <p:ext uri="{BB962C8B-B14F-4D97-AF65-F5344CB8AC3E}">
        <p14:creationId xmlns:p14="http://schemas.microsoft.com/office/powerpoint/2010/main" val="2587955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580" y="2524400"/>
            <a:ext cx="7524836" cy="1809201"/>
          </a:xfrm>
        </p:spPr>
        <p:txBody>
          <a:bodyPr>
            <a:noAutofit/>
          </a:bodyPr>
          <a:lstStyle/>
          <a:p>
            <a:pPr algn="ctr"/>
            <a:r>
              <a:rPr lang="en-US" sz="4400" b="1" dirty="0"/>
              <a:t>We acknowledge that we meet here today on </a:t>
            </a:r>
            <a:r>
              <a:rPr lang="en-US" sz="4400" b="1" dirty="0" err="1"/>
              <a:t>unceded</a:t>
            </a:r>
            <a:r>
              <a:rPr lang="en-US" sz="4400" b="1" dirty="0"/>
              <a:t> Algonquin territory</a:t>
            </a:r>
          </a:p>
        </p:txBody>
      </p:sp>
      <p:sp>
        <p:nvSpPr>
          <p:cNvPr id="4" name="Slide Number Placeholder 3"/>
          <p:cNvSpPr>
            <a:spLocks noGrp="1"/>
          </p:cNvSpPr>
          <p:nvPr>
            <p:ph type="sldNum" sz="quarter" idx="12"/>
          </p:nvPr>
        </p:nvSpPr>
        <p:spPr>
          <a:xfrm>
            <a:off x="6057900" y="5624514"/>
            <a:ext cx="1600200" cy="273844"/>
          </a:xfrm>
          <a:prstGeom prst="rect">
            <a:avLst/>
          </a:prstGeom>
        </p:spPr>
        <p:txBody>
          <a:bodyPr/>
          <a:lstStyle/>
          <a:p>
            <a:fld id="{C503B78F-149D-4870-987B-DD8D32DCE390}" type="slidenum">
              <a:rPr lang="en-US" smtClean="0"/>
              <a:pPr/>
              <a:t>2</a:t>
            </a:fld>
            <a:endParaRPr lang="en-US"/>
          </a:p>
        </p:txBody>
      </p:sp>
    </p:spTree>
    <p:extLst>
      <p:ext uri="{BB962C8B-B14F-4D97-AF65-F5344CB8AC3E}">
        <p14:creationId xmlns:p14="http://schemas.microsoft.com/office/powerpoint/2010/main" val="40695110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863780" cy="1485900"/>
          </a:xfrm>
        </p:spPr>
        <p:txBody>
          <a:bodyPr>
            <a:normAutofit/>
          </a:bodyPr>
          <a:lstStyle/>
          <a:p>
            <a:r>
              <a:rPr lang="en-US" sz="4000" dirty="0" smtClean="0"/>
              <a:t>Variations on a Name: Name-Com</a:t>
            </a:r>
            <a:endParaRPr lang="en-US" sz="4000" dirty="0"/>
          </a:p>
        </p:txBody>
      </p:sp>
      <p:pic>
        <p:nvPicPr>
          <p:cNvPr id="3" name="Picture 2"/>
          <p:cNvPicPr>
            <a:picLocks noChangeAspect="1"/>
          </p:cNvPicPr>
          <p:nvPr/>
        </p:nvPicPr>
        <p:blipFill>
          <a:blip r:embed="rId2"/>
          <a:stretch>
            <a:fillRect/>
          </a:stretch>
        </p:blipFill>
        <p:spPr>
          <a:xfrm>
            <a:off x="1028700" y="1528762"/>
            <a:ext cx="6153150" cy="4492526"/>
          </a:xfrm>
          <a:prstGeom prst="rect">
            <a:avLst/>
          </a:prstGeom>
        </p:spPr>
      </p:pic>
    </p:spTree>
    <p:extLst>
      <p:ext uri="{BB962C8B-B14F-4D97-AF65-F5344CB8AC3E}">
        <p14:creationId xmlns:p14="http://schemas.microsoft.com/office/powerpoint/2010/main" val="869787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t>
            </a:r>
            <a:r>
              <a:rPr lang="en-US" dirty="0"/>
              <a:t>Group for "Related To"</a:t>
            </a:r>
          </a:p>
        </p:txBody>
      </p:sp>
      <p:sp>
        <p:nvSpPr>
          <p:cNvPr id="3" name="Content Placeholder 2"/>
          <p:cNvSpPr>
            <a:spLocks noGrp="1"/>
          </p:cNvSpPr>
          <p:nvPr>
            <p:ph idx="1"/>
          </p:nvPr>
        </p:nvSpPr>
        <p:spPr>
          <a:xfrm>
            <a:off x="1028700" y="2286000"/>
            <a:ext cx="7200900" cy="4239344"/>
          </a:xfrm>
        </p:spPr>
        <p:txBody>
          <a:bodyPr>
            <a:normAutofit/>
          </a:bodyPr>
          <a:lstStyle/>
          <a:p>
            <a:r>
              <a:rPr lang="en-US" dirty="0"/>
              <a:t>Start by opening the FG - click the Focus Group icon on the toolbar (the one with two heads in it) or use the Windows &gt; Focus Group menu command.</a:t>
            </a:r>
          </a:p>
          <a:p>
            <a:endParaRPr lang="en-US" dirty="0"/>
          </a:p>
        </p:txBody>
      </p:sp>
      <p:pic>
        <p:nvPicPr>
          <p:cNvPr id="4" name="Picture 3"/>
          <p:cNvPicPr>
            <a:picLocks noChangeAspect="1"/>
          </p:cNvPicPr>
          <p:nvPr/>
        </p:nvPicPr>
        <p:blipFill>
          <a:blip r:embed="rId2"/>
          <a:stretch>
            <a:fillRect/>
          </a:stretch>
        </p:blipFill>
        <p:spPr>
          <a:xfrm>
            <a:off x="1028701" y="3645024"/>
            <a:ext cx="7200900" cy="2880320"/>
          </a:xfrm>
          <a:prstGeom prst="rect">
            <a:avLst/>
          </a:prstGeom>
        </p:spPr>
      </p:pic>
      <p:sp>
        <p:nvSpPr>
          <p:cNvPr id="5" name="Left Arrow 4"/>
          <p:cNvSpPr/>
          <p:nvPr/>
        </p:nvSpPr>
        <p:spPr>
          <a:xfrm>
            <a:off x="6084168" y="5301208"/>
            <a:ext cx="2664296" cy="576064"/>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4136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t>
            </a:r>
            <a:r>
              <a:rPr lang="en-US" dirty="0"/>
              <a:t>Group for "Related To"</a:t>
            </a:r>
          </a:p>
        </p:txBody>
      </p:sp>
      <p:sp>
        <p:nvSpPr>
          <p:cNvPr id="3" name="Content Placeholder 2"/>
          <p:cNvSpPr>
            <a:spLocks noGrp="1"/>
          </p:cNvSpPr>
          <p:nvPr>
            <p:ph idx="1"/>
          </p:nvPr>
        </p:nvSpPr>
        <p:spPr>
          <a:xfrm>
            <a:off x="1028700" y="2286000"/>
            <a:ext cx="2391172" cy="4239344"/>
          </a:xfrm>
        </p:spPr>
        <p:txBody>
          <a:bodyPr>
            <a:normAutofit/>
          </a:bodyPr>
          <a:lstStyle/>
          <a:p>
            <a:r>
              <a:rPr lang="en-US" dirty="0" smtClean="0"/>
              <a:t>Make </a:t>
            </a:r>
            <a:r>
              <a:rPr lang="en-US" dirty="0"/>
              <a:t>sure it's empty, as it should be if you've never used it. If it has someone in it, click the Remove All button to empty it.</a:t>
            </a:r>
          </a:p>
          <a:p>
            <a:endParaRPr lang="en-US" dirty="0"/>
          </a:p>
        </p:txBody>
      </p:sp>
      <p:pic>
        <p:nvPicPr>
          <p:cNvPr id="4" name="Picture 3"/>
          <p:cNvPicPr>
            <a:picLocks noChangeAspect="1"/>
          </p:cNvPicPr>
          <p:nvPr/>
        </p:nvPicPr>
        <p:blipFill>
          <a:blip r:embed="rId2"/>
          <a:stretch>
            <a:fillRect/>
          </a:stretch>
        </p:blipFill>
        <p:spPr>
          <a:xfrm>
            <a:off x="4139952" y="248369"/>
            <a:ext cx="4781550" cy="6276975"/>
          </a:xfrm>
          <a:prstGeom prst="rect">
            <a:avLst/>
          </a:prstGeom>
        </p:spPr>
      </p:pic>
      <p:sp>
        <p:nvSpPr>
          <p:cNvPr id="5" name="Circular Arrow 4"/>
          <p:cNvSpPr/>
          <p:nvPr/>
        </p:nvSpPr>
        <p:spPr>
          <a:xfrm rot="5400000">
            <a:off x="7358819" y="4530612"/>
            <a:ext cx="1584175" cy="1541191"/>
          </a:xfrm>
          <a:prstGeom prst="circular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77040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t>
            </a:r>
            <a:r>
              <a:rPr lang="en-US" dirty="0"/>
              <a:t>Group for "Related To"</a:t>
            </a:r>
          </a:p>
        </p:txBody>
      </p:sp>
      <p:sp>
        <p:nvSpPr>
          <p:cNvPr id="3" name="Content Placeholder 2"/>
          <p:cNvSpPr>
            <a:spLocks noGrp="1"/>
          </p:cNvSpPr>
          <p:nvPr>
            <p:ph idx="1"/>
          </p:nvPr>
        </p:nvSpPr>
        <p:spPr>
          <a:xfrm>
            <a:off x="1028700" y="2286000"/>
            <a:ext cx="2535188" cy="4239344"/>
          </a:xfrm>
        </p:spPr>
        <p:txBody>
          <a:bodyPr>
            <a:normAutofit/>
          </a:bodyPr>
          <a:lstStyle/>
          <a:p>
            <a:r>
              <a:rPr lang="en-US" dirty="0" smtClean="0"/>
              <a:t>Add </a:t>
            </a:r>
            <a:r>
              <a:rPr lang="en-US" dirty="0"/>
              <a:t>the first person. Either right-click on that person's name in one of the other screens and choose "Add this person to the Focus Group," or in the FG window click the "Add Individual..." button and enter the ID#.</a:t>
            </a:r>
          </a:p>
          <a:p>
            <a:endParaRPr lang="en-US" dirty="0"/>
          </a:p>
        </p:txBody>
      </p:sp>
      <p:pic>
        <p:nvPicPr>
          <p:cNvPr id="4" name="Picture 3"/>
          <p:cNvPicPr>
            <a:picLocks noChangeAspect="1"/>
          </p:cNvPicPr>
          <p:nvPr/>
        </p:nvPicPr>
        <p:blipFill>
          <a:blip r:embed="rId2"/>
          <a:stretch>
            <a:fillRect/>
          </a:stretch>
        </p:blipFill>
        <p:spPr>
          <a:xfrm>
            <a:off x="3779912" y="1484784"/>
            <a:ext cx="4983857" cy="5112568"/>
          </a:xfrm>
          <a:prstGeom prst="rect">
            <a:avLst/>
          </a:prstGeom>
        </p:spPr>
      </p:pic>
      <p:sp>
        <p:nvSpPr>
          <p:cNvPr id="5" name="Oval 4"/>
          <p:cNvSpPr/>
          <p:nvPr/>
        </p:nvSpPr>
        <p:spPr>
          <a:xfrm>
            <a:off x="6660232" y="2171700"/>
            <a:ext cx="1785392" cy="609228"/>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8878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t>
            </a:r>
            <a:r>
              <a:rPr lang="en-US" dirty="0"/>
              <a:t>Group for "Related To"</a:t>
            </a:r>
          </a:p>
        </p:txBody>
      </p:sp>
      <p:sp>
        <p:nvSpPr>
          <p:cNvPr id="3" name="Content Placeholder 2"/>
          <p:cNvSpPr>
            <a:spLocks noGrp="1"/>
          </p:cNvSpPr>
          <p:nvPr>
            <p:ph idx="1"/>
          </p:nvPr>
        </p:nvSpPr>
        <p:spPr>
          <a:xfrm>
            <a:off x="1028700" y="2286000"/>
            <a:ext cx="2535188" cy="4239344"/>
          </a:xfrm>
        </p:spPr>
        <p:txBody>
          <a:bodyPr>
            <a:normAutofit/>
          </a:bodyPr>
          <a:lstStyle/>
          <a:p>
            <a:r>
              <a:rPr lang="en-US" dirty="0" smtClean="0"/>
              <a:t>Add </a:t>
            </a:r>
            <a:r>
              <a:rPr lang="en-US" dirty="0"/>
              <a:t>the first person. Either right-click on that person's name in one of the other screens and choose "Add this person to the Focus Group," or in the FG window click the "Add Individual..." button and enter the ID#.</a:t>
            </a:r>
          </a:p>
          <a:p>
            <a:endParaRPr lang="en-US" dirty="0"/>
          </a:p>
        </p:txBody>
      </p:sp>
      <p:pic>
        <p:nvPicPr>
          <p:cNvPr id="6" name="Picture 5"/>
          <p:cNvPicPr>
            <a:picLocks noChangeAspect="1"/>
          </p:cNvPicPr>
          <p:nvPr/>
        </p:nvPicPr>
        <p:blipFill>
          <a:blip r:embed="rId2"/>
          <a:stretch>
            <a:fillRect/>
          </a:stretch>
        </p:blipFill>
        <p:spPr>
          <a:xfrm>
            <a:off x="4211960" y="1671997"/>
            <a:ext cx="4133850" cy="4493307"/>
          </a:xfrm>
          <a:prstGeom prst="rect">
            <a:avLst/>
          </a:prstGeom>
        </p:spPr>
      </p:pic>
      <p:sp>
        <p:nvSpPr>
          <p:cNvPr id="7" name="Left Arrow 6"/>
          <p:cNvSpPr/>
          <p:nvPr/>
        </p:nvSpPr>
        <p:spPr>
          <a:xfrm>
            <a:off x="8100392" y="4426230"/>
            <a:ext cx="662880" cy="648072"/>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5890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t>
            </a:r>
            <a:r>
              <a:rPr lang="en-US" dirty="0"/>
              <a:t>Group for "Related To"</a:t>
            </a:r>
          </a:p>
        </p:txBody>
      </p:sp>
      <p:sp>
        <p:nvSpPr>
          <p:cNvPr id="3" name="Content Placeholder 2"/>
          <p:cNvSpPr>
            <a:spLocks noGrp="1"/>
          </p:cNvSpPr>
          <p:nvPr>
            <p:ph idx="1"/>
          </p:nvPr>
        </p:nvSpPr>
        <p:spPr>
          <a:xfrm>
            <a:off x="1028700" y="2286000"/>
            <a:ext cx="2535188" cy="4239344"/>
          </a:xfrm>
        </p:spPr>
        <p:txBody>
          <a:bodyPr>
            <a:normAutofit/>
          </a:bodyPr>
          <a:lstStyle/>
          <a:p>
            <a:r>
              <a:rPr lang="en-US" dirty="0" smtClean="0"/>
              <a:t>Add </a:t>
            </a:r>
            <a:r>
              <a:rPr lang="en-US" dirty="0"/>
              <a:t>the first person. Either right-click on that person's name in one of the other screens and choose "Add this person to the Focus Group," or in the FG window click the "Add Individual..." button and enter the ID#.</a:t>
            </a:r>
          </a:p>
          <a:p>
            <a:endParaRPr lang="en-US" dirty="0"/>
          </a:p>
        </p:txBody>
      </p:sp>
      <p:pic>
        <p:nvPicPr>
          <p:cNvPr id="4" name="Picture 3"/>
          <p:cNvPicPr>
            <a:picLocks noChangeAspect="1"/>
          </p:cNvPicPr>
          <p:nvPr/>
        </p:nvPicPr>
        <p:blipFill>
          <a:blip r:embed="rId2"/>
          <a:stretch>
            <a:fillRect/>
          </a:stretch>
        </p:blipFill>
        <p:spPr>
          <a:xfrm>
            <a:off x="4121199" y="1837159"/>
            <a:ext cx="4295775" cy="4688185"/>
          </a:xfrm>
          <a:prstGeom prst="rect">
            <a:avLst/>
          </a:prstGeom>
        </p:spPr>
      </p:pic>
      <p:sp>
        <p:nvSpPr>
          <p:cNvPr id="5" name="Right Arrow 4"/>
          <p:cNvSpPr/>
          <p:nvPr/>
        </p:nvSpPr>
        <p:spPr>
          <a:xfrm>
            <a:off x="3469370" y="2996952"/>
            <a:ext cx="792088" cy="1080120"/>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0818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t>
            </a:r>
            <a:r>
              <a:rPr lang="en-US" dirty="0"/>
              <a:t>Group for "Related To"</a:t>
            </a:r>
          </a:p>
        </p:txBody>
      </p:sp>
      <p:sp>
        <p:nvSpPr>
          <p:cNvPr id="3" name="Content Placeholder 2"/>
          <p:cNvSpPr>
            <a:spLocks noGrp="1"/>
          </p:cNvSpPr>
          <p:nvPr>
            <p:ph idx="1"/>
          </p:nvPr>
        </p:nvSpPr>
        <p:spPr>
          <a:xfrm>
            <a:off x="1028700" y="2286000"/>
            <a:ext cx="2895228" cy="4239344"/>
          </a:xfrm>
        </p:spPr>
        <p:txBody>
          <a:bodyPr>
            <a:normAutofit/>
          </a:bodyPr>
          <a:lstStyle/>
          <a:p>
            <a:r>
              <a:rPr lang="en-US" dirty="0" smtClean="0"/>
              <a:t>Now </a:t>
            </a:r>
            <a:r>
              <a:rPr lang="en-US" dirty="0"/>
              <a:t>you are ready to add </a:t>
            </a:r>
            <a:r>
              <a:rPr lang="en-US" dirty="0" smtClean="0"/>
              <a:t>others. </a:t>
            </a:r>
            <a:r>
              <a:rPr lang="en-US" dirty="0"/>
              <a:t>In the box on the right you check the boxes for the type of people you want to add. They are added to the people already in the FG who are </a:t>
            </a:r>
            <a:r>
              <a:rPr lang="en-US" dirty="0" smtClean="0"/>
              <a:t>selected.</a:t>
            </a:r>
            <a:endParaRPr lang="en-US" dirty="0"/>
          </a:p>
        </p:txBody>
      </p:sp>
      <p:pic>
        <p:nvPicPr>
          <p:cNvPr id="4" name="Picture 3"/>
          <p:cNvPicPr>
            <a:picLocks noChangeAspect="1"/>
          </p:cNvPicPr>
          <p:nvPr/>
        </p:nvPicPr>
        <p:blipFill>
          <a:blip r:embed="rId2"/>
          <a:stretch>
            <a:fillRect/>
          </a:stretch>
        </p:blipFill>
        <p:spPr>
          <a:xfrm>
            <a:off x="3944506" y="1556792"/>
            <a:ext cx="4733925" cy="4968552"/>
          </a:xfrm>
          <a:prstGeom prst="rect">
            <a:avLst/>
          </a:prstGeom>
        </p:spPr>
      </p:pic>
      <p:sp>
        <p:nvSpPr>
          <p:cNvPr id="5" name="Oval 4"/>
          <p:cNvSpPr/>
          <p:nvPr/>
        </p:nvSpPr>
        <p:spPr>
          <a:xfrm>
            <a:off x="6372199" y="2708920"/>
            <a:ext cx="2306231" cy="20162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6517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t>
            </a:r>
            <a:r>
              <a:rPr lang="en-US" dirty="0"/>
              <a:t>Group for "Related To"</a:t>
            </a:r>
          </a:p>
        </p:txBody>
      </p:sp>
      <p:sp>
        <p:nvSpPr>
          <p:cNvPr id="3" name="Content Placeholder 2"/>
          <p:cNvSpPr>
            <a:spLocks noGrp="1"/>
          </p:cNvSpPr>
          <p:nvPr>
            <p:ph idx="1"/>
          </p:nvPr>
        </p:nvSpPr>
        <p:spPr>
          <a:xfrm>
            <a:off x="1028700" y="2286000"/>
            <a:ext cx="2895228" cy="4239344"/>
          </a:xfrm>
        </p:spPr>
        <p:txBody>
          <a:bodyPr>
            <a:normAutofit/>
          </a:bodyPr>
          <a:lstStyle/>
          <a:p>
            <a:r>
              <a:rPr lang="en-US" dirty="0" smtClean="0"/>
              <a:t>Click the </a:t>
            </a:r>
            <a:r>
              <a:rPr lang="en-US" dirty="0"/>
              <a:t>"Select All" </a:t>
            </a:r>
            <a:r>
              <a:rPr lang="en-US" dirty="0" smtClean="0"/>
              <a:t>button, then “Add Others”</a:t>
            </a:r>
            <a:endParaRPr lang="en-US" dirty="0"/>
          </a:p>
          <a:p>
            <a:r>
              <a:rPr lang="en-US" dirty="0" smtClean="0"/>
              <a:t>At </a:t>
            </a:r>
            <a:r>
              <a:rPr lang="en-US" dirty="0"/>
              <a:t>the top right is the number of people in the FG. So watch that each time you click the two buttons </a:t>
            </a:r>
            <a:r>
              <a:rPr lang="en-US" dirty="0" smtClean="0"/>
              <a:t>and </a:t>
            </a:r>
            <a:r>
              <a:rPr lang="en-US" dirty="0"/>
              <a:t>when it stops increasing you are done</a:t>
            </a:r>
            <a:r>
              <a:rPr lang="en-US" dirty="0" smtClean="0"/>
              <a:t>.</a:t>
            </a:r>
            <a:endParaRPr lang="en-US" dirty="0"/>
          </a:p>
        </p:txBody>
      </p:sp>
      <p:pic>
        <p:nvPicPr>
          <p:cNvPr id="6" name="Picture 5"/>
          <p:cNvPicPr>
            <a:picLocks noChangeAspect="1"/>
          </p:cNvPicPr>
          <p:nvPr/>
        </p:nvPicPr>
        <p:blipFill>
          <a:blip r:embed="rId2"/>
          <a:stretch>
            <a:fillRect/>
          </a:stretch>
        </p:blipFill>
        <p:spPr>
          <a:xfrm>
            <a:off x="3923928" y="1628800"/>
            <a:ext cx="4724400" cy="4896544"/>
          </a:xfrm>
          <a:prstGeom prst="rect">
            <a:avLst/>
          </a:prstGeom>
        </p:spPr>
      </p:pic>
      <p:sp>
        <p:nvSpPr>
          <p:cNvPr id="7" name="Right Arrow 6"/>
          <p:cNvSpPr/>
          <p:nvPr/>
        </p:nvSpPr>
        <p:spPr>
          <a:xfrm>
            <a:off x="5940152" y="4797152"/>
            <a:ext cx="864096" cy="648072"/>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8100392" y="2718656"/>
            <a:ext cx="720080" cy="792088"/>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601208" y="4936522"/>
            <a:ext cx="273968" cy="369332"/>
          </a:xfrm>
          <a:prstGeom prst="rect">
            <a:avLst/>
          </a:prstGeom>
          <a:noFill/>
        </p:spPr>
        <p:txBody>
          <a:bodyPr wrap="square" rtlCol="0">
            <a:spAutoFit/>
          </a:bodyPr>
          <a:lstStyle/>
          <a:p>
            <a:r>
              <a:rPr lang="en-US" dirty="0" smtClean="0"/>
              <a:t>1</a:t>
            </a:r>
            <a:endParaRPr lang="en-US" dirty="0"/>
          </a:p>
        </p:txBody>
      </p:sp>
      <p:sp>
        <p:nvSpPr>
          <p:cNvPr id="10" name="TextBox 9"/>
          <p:cNvSpPr txBox="1"/>
          <p:nvPr/>
        </p:nvSpPr>
        <p:spPr>
          <a:xfrm>
            <a:off x="8820472" y="2930034"/>
            <a:ext cx="72008" cy="369332"/>
          </a:xfrm>
          <a:prstGeom prst="rect">
            <a:avLst/>
          </a:prstGeom>
          <a:noFill/>
        </p:spPr>
        <p:txBody>
          <a:bodyPr wrap="square" rtlCol="0">
            <a:spAutoFit/>
          </a:bodyPr>
          <a:lstStyle/>
          <a:p>
            <a:r>
              <a:rPr lang="en-US" dirty="0" smtClean="0"/>
              <a:t>2</a:t>
            </a:r>
            <a:endParaRPr lang="en-US" dirty="0"/>
          </a:p>
        </p:txBody>
      </p:sp>
      <p:sp>
        <p:nvSpPr>
          <p:cNvPr id="11" name="Oval 10"/>
          <p:cNvSpPr/>
          <p:nvPr/>
        </p:nvSpPr>
        <p:spPr>
          <a:xfrm>
            <a:off x="6819156" y="1916832"/>
            <a:ext cx="1410444" cy="72008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150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t>
            </a:r>
            <a:r>
              <a:rPr lang="en-US" dirty="0"/>
              <a:t>Group for "Related To"</a:t>
            </a:r>
          </a:p>
        </p:txBody>
      </p:sp>
      <p:sp>
        <p:nvSpPr>
          <p:cNvPr id="3" name="Content Placeholder 2"/>
          <p:cNvSpPr>
            <a:spLocks noGrp="1"/>
          </p:cNvSpPr>
          <p:nvPr>
            <p:ph idx="1"/>
          </p:nvPr>
        </p:nvSpPr>
        <p:spPr>
          <a:xfrm>
            <a:off x="1028700" y="2286000"/>
            <a:ext cx="2895228" cy="4239344"/>
          </a:xfrm>
        </p:spPr>
        <p:txBody>
          <a:bodyPr>
            <a:normAutofit/>
          </a:bodyPr>
          <a:lstStyle/>
          <a:p>
            <a:r>
              <a:rPr lang="en-US" dirty="0" smtClean="0"/>
              <a:t>Click the </a:t>
            </a:r>
            <a:r>
              <a:rPr lang="en-US" dirty="0"/>
              <a:t>"Select All" </a:t>
            </a:r>
            <a:r>
              <a:rPr lang="en-US" dirty="0" smtClean="0"/>
              <a:t>button, then “Add Others”</a:t>
            </a:r>
            <a:endParaRPr lang="en-US" dirty="0"/>
          </a:p>
          <a:p>
            <a:r>
              <a:rPr lang="en-US" dirty="0" smtClean="0"/>
              <a:t>At </a:t>
            </a:r>
            <a:r>
              <a:rPr lang="en-US" dirty="0"/>
              <a:t>the top right is the number of people in the FG. So watch that each time you click the two buttons </a:t>
            </a:r>
            <a:r>
              <a:rPr lang="en-US" dirty="0" smtClean="0"/>
              <a:t>and </a:t>
            </a:r>
            <a:r>
              <a:rPr lang="en-US" dirty="0"/>
              <a:t>when it stops increasing you are done</a:t>
            </a:r>
            <a:r>
              <a:rPr lang="en-US" dirty="0" smtClean="0"/>
              <a:t>.</a:t>
            </a:r>
            <a:endParaRPr lang="en-US" dirty="0"/>
          </a:p>
        </p:txBody>
      </p:sp>
      <p:pic>
        <p:nvPicPr>
          <p:cNvPr id="4" name="Picture 3"/>
          <p:cNvPicPr>
            <a:picLocks noChangeAspect="1"/>
          </p:cNvPicPr>
          <p:nvPr/>
        </p:nvPicPr>
        <p:blipFill>
          <a:blip r:embed="rId3"/>
          <a:stretch>
            <a:fillRect/>
          </a:stretch>
        </p:blipFill>
        <p:spPr>
          <a:xfrm>
            <a:off x="3929638" y="1700808"/>
            <a:ext cx="4686300" cy="4824536"/>
          </a:xfrm>
          <a:prstGeom prst="rect">
            <a:avLst/>
          </a:prstGeom>
        </p:spPr>
      </p:pic>
    </p:spTree>
    <p:extLst>
      <p:ext uri="{BB962C8B-B14F-4D97-AF65-F5344CB8AC3E}">
        <p14:creationId xmlns:p14="http://schemas.microsoft.com/office/powerpoint/2010/main" val="20573992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TMG Backup Error - Insufficient Stack Space</a:t>
            </a:r>
          </a:p>
        </p:txBody>
      </p:sp>
      <p:sp>
        <p:nvSpPr>
          <p:cNvPr id="3" name="Content Placeholder 2"/>
          <p:cNvSpPr>
            <a:spLocks noGrp="1"/>
          </p:cNvSpPr>
          <p:nvPr>
            <p:ph idx="1"/>
          </p:nvPr>
        </p:nvSpPr>
        <p:spPr>
          <a:xfrm>
            <a:off x="1028700" y="2286000"/>
            <a:ext cx="7503740" cy="4455368"/>
          </a:xfrm>
        </p:spPr>
        <p:txBody>
          <a:bodyPr>
            <a:normAutofit/>
          </a:bodyPr>
          <a:lstStyle/>
          <a:p>
            <a:pPr marL="0" indent="0">
              <a:buNone/>
            </a:pPr>
            <a:r>
              <a:rPr lang="en-US" dirty="0">
                <a:solidFill>
                  <a:srgbClr val="FF0000"/>
                </a:solidFill>
              </a:rPr>
              <a:t>I now back up the entire project by copying the entire TMG folder </a:t>
            </a:r>
            <a:r>
              <a:rPr lang="en-US" dirty="0" smtClean="0">
                <a:solidFill>
                  <a:srgbClr val="FF0000"/>
                </a:solidFill>
              </a:rPr>
              <a:t>tree and the </a:t>
            </a:r>
            <a:r>
              <a:rPr lang="en-US" dirty="0">
                <a:solidFill>
                  <a:srgbClr val="FF0000"/>
                </a:solidFill>
              </a:rPr>
              <a:t>exhibits files by a semi-automated method (using </a:t>
            </a:r>
            <a:r>
              <a:rPr lang="en-US" dirty="0" err="1">
                <a:solidFill>
                  <a:srgbClr val="FF0000"/>
                </a:solidFill>
              </a:rPr>
              <a:t>LapLink</a:t>
            </a:r>
            <a:r>
              <a:rPr lang="en-US" dirty="0">
                <a:solidFill>
                  <a:srgbClr val="FF0000"/>
                </a:solidFill>
              </a:rPr>
              <a:t> </a:t>
            </a:r>
            <a:r>
              <a:rPr lang="en-US" dirty="0" smtClean="0">
                <a:solidFill>
                  <a:srgbClr val="FF0000"/>
                </a:solidFill>
              </a:rPr>
              <a:t>software which just </a:t>
            </a:r>
            <a:r>
              <a:rPr lang="en-US" dirty="0">
                <a:solidFill>
                  <a:srgbClr val="FF0000"/>
                </a:solidFill>
              </a:rPr>
              <a:t>copies files that have changed). I imagine that this is adequate</a:t>
            </a:r>
            <a:r>
              <a:rPr lang="en-US" dirty="0" smtClean="0">
                <a:solidFill>
                  <a:srgbClr val="FF0000"/>
                </a:solidFill>
              </a:rPr>
              <a:t>. Is there </a:t>
            </a:r>
            <a:r>
              <a:rPr lang="en-US" dirty="0">
                <a:solidFill>
                  <a:srgbClr val="FF0000"/>
                </a:solidFill>
              </a:rPr>
              <a:t>a particular advantage to using the TMG Backup </a:t>
            </a:r>
            <a:r>
              <a:rPr lang="en-US" dirty="0" smtClean="0">
                <a:solidFill>
                  <a:srgbClr val="FF0000"/>
                </a:solidFill>
              </a:rPr>
              <a:t>routine?</a:t>
            </a:r>
          </a:p>
          <a:p>
            <a:pPr marL="0" indent="0">
              <a:buNone/>
            </a:pPr>
            <a:r>
              <a:rPr lang="en-US" dirty="0" smtClean="0">
                <a:solidFill>
                  <a:schemeClr val="tx1"/>
                </a:solidFill>
              </a:rPr>
              <a:t>Lee Hoffman: </a:t>
            </a:r>
            <a:r>
              <a:rPr lang="en-US" dirty="0"/>
              <a:t>First, I would strongly advise not backing up by copying just the files that appear to have changed (e.g., the change in the date/time for a file and/or file size) as that does not always include files that have minor changes.  Using the TMG backup function always ensures all files in a project are included in a backup.  Trying to open a project that was backed up using a Windows (or other </a:t>
            </a:r>
            <a:r>
              <a:rPr lang="en-US" dirty="0" smtClean="0"/>
              <a:t>backup program</a:t>
            </a:r>
            <a:r>
              <a:rPr lang="en-US" dirty="0"/>
              <a:t>) backup process often finds that the project will not open as certain files are of a different "version" of the project</a:t>
            </a:r>
            <a:r>
              <a:rPr lang="en-US" dirty="0" smtClean="0"/>
              <a:t>.</a:t>
            </a:r>
            <a:endParaRPr lang="en-US" dirty="0"/>
          </a:p>
        </p:txBody>
      </p:sp>
    </p:spTree>
    <p:extLst>
      <p:ext uri="{BB962C8B-B14F-4D97-AF65-F5344CB8AC3E}">
        <p14:creationId xmlns:p14="http://schemas.microsoft.com/office/powerpoint/2010/main" val="1642455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611560" y="2219204"/>
            <a:ext cx="8208912" cy="4378148"/>
          </a:xfrm>
        </p:spPr>
        <p:txBody>
          <a:bodyPr>
            <a:normAutofit lnSpcReduction="10000"/>
          </a:bodyPr>
          <a:lstStyle/>
          <a:p>
            <a:pPr marL="0" indent="-457200" algn="ctr" fontAlgn="base">
              <a:buNone/>
            </a:pPr>
            <a:r>
              <a:rPr lang="en-US" sz="1900" dirty="0"/>
              <a:t>History Research Environment is an open source project to create a free platform-independent application for the serious amateur or professional historical researcher.</a:t>
            </a:r>
          </a:p>
          <a:p>
            <a:pPr marL="0" indent="-457200" algn="ctr" fontAlgn="base">
              <a:buNone/>
            </a:pPr>
            <a:endParaRPr lang="en-US" sz="1000" dirty="0"/>
          </a:p>
          <a:p>
            <a:pPr marL="0" indent="-457200" algn="ctr" fontAlgn="base">
              <a:buNone/>
            </a:pPr>
            <a:r>
              <a:rPr lang="en-US" sz="1900" dirty="0"/>
              <a:t>For genealogists, HRE will provide an onward path for users of the discontinued program The Master Genealogist (TMG).</a:t>
            </a:r>
          </a:p>
          <a:p>
            <a:pPr marL="0" indent="-457200" algn="ctr" fontAlgn="base">
              <a:buNone/>
            </a:pPr>
            <a:endParaRPr lang="en-US" sz="1000" dirty="0"/>
          </a:p>
          <a:p>
            <a:pPr marL="0" indent="-457200" algn="ctr" fontAlgn="base">
              <a:buNone/>
            </a:pPr>
            <a:r>
              <a:rPr lang="en-US" sz="1900" dirty="0"/>
              <a:t>HRE will also handle a very wide range of other historical and cultural research needs</a:t>
            </a:r>
            <a:r>
              <a:rPr lang="en-US" sz="1900" dirty="0" smtClean="0"/>
              <a:t>.</a:t>
            </a:r>
          </a:p>
          <a:p>
            <a:pPr marL="0" indent="-457200" algn="ctr" fontAlgn="base">
              <a:buNone/>
            </a:pPr>
            <a:endParaRPr lang="en-US" sz="1200" dirty="0" smtClean="0"/>
          </a:p>
          <a:p>
            <a:pPr marL="0" indent="-457200" algn="ctr">
              <a:spcAft>
                <a:spcPts val="0"/>
              </a:spcAft>
              <a:buNone/>
            </a:pPr>
            <a:r>
              <a:rPr lang="en-US" sz="1900" dirty="0"/>
              <a:t>Project website: </a:t>
            </a:r>
            <a:r>
              <a:rPr lang="en-US" sz="1900" dirty="0">
                <a:hlinkClick r:id="rId3"/>
              </a:rPr>
              <a:t>https://historyresearchenvironment.org</a:t>
            </a:r>
            <a:r>
              <a:rPr lang="en-US" sz="1900" dirty="0"/>
              <a:t/>
            </a:r>
            <a:br>
              <a:rPr lang="en-US" sz="1900" dirty="0"/>
            </a:br>
            <a:r>
              <a:rPr lang="en-US" sz="1900" dirty="0"/>
              <a:t>Volunteer </a:t>
            </a:r>
            <a:r>
              <a:rPr lang="en-US" sz="1900" dirty="0" smtClean="0"/>
              <a:t>skills: </a:t>
            </a:r>
            <a:r>
              <a:rPr lang="en-US" sz="1900" dirty="0">
                <a:hlinkClick r:id="rId4"/>
              </a:rPr>
              <a:t>https://</a:t>
            </a:r>
            <a:r>
              <a:rPr lang="en-US" sz="1900" dirty="0" smtClean="0">
                <a:hlinkClick r:id="rId4"/>
              </a:rPr>
              <a:t>historyresearchenvironment.org/become-a-volunteer</a:t>
            </a:r>
            <a:r>
              <a:rPr lang="en-US" sz="1900" dirty="0">
                <a:hlinkClick r:id="rId4"/>
              </a:rPr>
              <a:t>/</a:t>
            </a:r>
            <a:r>
              <a:rPr lang="en-US" sz="1900" dirty="0"/>
              <a:t/>
            </a:r>
            <a:br>
              <a:rPr lang="en-US" sz="1900" dirty="0"/>
            </a:br>
            <a:r>
              <a:rPr lang="en-US" sz="1900" dirty="0"/>
              <a:t>Donate: </a:t>
            </a:r>
            <a:r>
              <a:rPr lang="en-US" sz="1900" dirty="0">
                <a:hlinkClick r:id="rId5"/>
              </a:rPr>
              <a:t>https://historyresearchenvironment.org/donate</a:t>
            </a:r>
            <a:r>
              <a:rPr lang="en-US" sz="2400" dirty="0" smtClean="0">
                <a:hlinkClick r:id="rId5"/>
              </a:rPr>
              <a:t>/</a:t>
            </a:r>
            <a:endParaRPr lang="en-US" sz="2400" dirty="0" smtClean="0"/>
          </a:p>
          <a:p>
            <a:pPr marL="0" indent="-457200" algn="ctr">
              <a:spcBef>
                <a:spcPts val="0"/>
              </a:spcBef>
              <a:buNone/>
            </a:pPr>
            <a:r>
              <a:rPr lang="en-US" sz="1900" dirty="0" smtClean="0"/>
              <a:t>Mailing List: </a:t>
            </a:r>
            <a:r>
              <a:rPr lang="en-US" sz="1900" dirty="0">
                <a:hlinkClick r:id="rId6"/>
              </a:rPr>
              <a:t>https://groups.io/g/HistoryResearchEnvironment</a:t>
            </a:r>
            <a:endParaRPr lang="en-CA" sz="19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TMG Backup Error - Insufficient Stack Space</a:t>
            </a:r>
          </a:p>
        </p:txBody>
      </p:sp>
      <p:sp>
        <p:nvSpPr>
          <p:cNvPr id="3" name="Content Placeholder 2"/>
          <p:cNvSpPr>
            <a:spLocks noGrp="1"/>
          </p:cNvSpPr>
          <p:nvPr>
            <p:ph idx="1"/>
          </p:nvPr>
        </p:nvSpPr>
        <p:spPr>
          <a:xfrm>
            <a:off x="1028700" y="2286000"/>
            <a:ext cx="7575748" cy="4167336"/>
          </a:xfrm>
        </p:spPr>
        <p:txBody>
          <a:bodyPr>
            <a:normAutofit/>
          </a:bodyPr>
          <a:lstStyle/>
          <a:p>
            <a:pPr marL="0" indent="0">
              <a:buNone/>
            </a:pPr>
            <a:r>
              <a:rPr lang="en-US" dirty="0" smtClean="0">
                <a:solidFill>
                  <a:schemeClr val="tx1"/>
                </a:solidFill>
              </a:rPr>
              <a:t>Lee Hoffman: </a:t>
            </a:r>
            <a:r>
              <a:rPr lang="en-US" dirty="0" smtClean="0"/>
              <a:t>Are </a:t>
            </a:r>
            <a:r>
              <a:rPr lang="en-US" dirty="0"/>
              <a:t>you directing the backup file to a hard drive on your computer?  Do not backup to an external drive of any kind -- including a </a:t>
            </a:r>
            <a:r>
              <a:rPr lang="en-US" dirty="0" err="1"/>
              <a:t>thumbdrive</a:t>
            </a:r>
            <a:r>
              <a:rPr lang="en-US" dirty="0"/>
              <a:t> or the like.  Instead backup to your hard drive and then copy it to your external drive.</a:t>
            </a:r>
          </a:p>
          <a:p>
            <a:pPr marL="0" indent="0">
              <a:buNone/>
            </a:pPr>
            <a:r>
              <a:rPr lang="en-US" dirty="0"/>
              <a:t> </a:t>
            </a:r>
          </a:p>
          <a:p>
            <a:pPr marL="0" indent="0">
              <a:buNone/>
            </a:pPr>
            <a:r>
              <a:rPr lang="en-US" dirty="0"/>
              <a:t>Are you using Dropbox (or other Cloud) service?  If you are, be sure that the TMG folders are not part of the Dropbox backups.  This would include the folder in which the backup file is created.  Again backup to a TMG folder that is not part of Dropbox.  Then copy the backup file to a Dropbox </a:t>
            </a:r>
            <a:r>
              <a:rPr lang="en-US" dirty="0" smtClean="0"/>
              <a:t>folder.</a:t>
            </a:r>
            <a:endParaRPr lang="en-US" dirty="0"/>
          </a:p>
        </p:txBody>
      </p:sp>
    </p:spTree>
    <p:extLst>
      <p:ext uri="{BB962C8B-B14F-4D97-AF65-F5344CB8AC3E}">
        <p14:creationId xmlns:p14="http://schemas.microsoft.com/office/powerpoint/2010/main" val="1377581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8604448" cy="763526"/>
          </a:xfrm>
        </p:spPr>
        <p:txBody>
          <a:bodyPr>
            <a:normAutofit/>
          </a:bodyPr>
          <a:lstStyle/>
          <a:p>
            <a:pPr algn="ctr"/>
            <a:r>
              <a:rPr lang="en-US" b="1" dirty="0" smtClean="0">
                <a:latin typeface="+mn-lt"/>
              </a:rPr>
              <a:t>Upcoming Presentations</a:t>
            </a:r>
            <a:endParaRPr lang="en-US" b="1" dirty="0">
              <a:latin typeface="+mn-lt"/>
            </a:endParaRPr>
          </a:p>
        </p:txBody>
      </p:sp>
      <p:sp>
        <p:nvSpPr>
          <p:cNvPr id="3" name="Content Placeholder 2"/>
          <p:cNvSpPr>
            <a:spLocks noGrp="1"/>
          </p:cNvSpPr>
          <p:nvPr>
            <p:ph idx="1"/>
          </p:nvPr>
        </p:nvSpPr>
        <p:spPr>
          <a:xfrm>
            <a:off x="819974" y="1772816"/>
            <a:ext cx="7504052" cy="4752528"/>
          </a:xfrm>
        </p:spPr>
        <p:txBody>
          <a:bodyPr vert="horz" wrap="square" lIns="38576" tIns="19289" rIns="38576" bIns="19289" numCol="1" rtlCol="0" anchor="t" anchorCtr="0" compatLnSpc="1">
            <a:prstTxWarp prst="textNoShape">
              <a:avLst/>
            </a:prstTxWarp>
            <a:normAutofit lnSpcReduction="10000"/>
          </a:bodyPr>
          <a:lstStyle/>
          <a:p>
            <a:pPr algn="ctr">
              <a:buNone/>
            </a:pPr>
            <a:r>
              <a:rPr lang="en-CA" sz="2600" b="1" dirty="0">
                <a:solidFill>
                  <a:srgbClr val="FF0000"/>
                </a:solidFill>
              </a:rPr>
              <a:t>Saturday 28 Mar</a:t>
            </a:r>
          </a:p>
          <a:p>
            <a:pPr algn="ctr">
              <a:buNone/>
            </a:pPr>
            <a:r>
              <a:rPr lang="en-US" sz="2600" dirty="0"/>
              <a:t>General Society of Mayflower Descendants: History, Resources and Applications</a:t>
            </a:r>
          </a:p>
          <a:p>
            <a:pPr algn="ctr">
              <a:buNone/>
            </a:pPr>
            <a:r>
              <a:rPr lang="en-US" sz="2600" dirty="0"/>
              <a:t>Becket Soule</a:t>
            </a:r>
          </a:p>
          <a:p>
            <a:pPr marL="0" indent="0" algn="ctr">
              <a:buNone/>
            </a:pPr>
            <a:r>
              <a:rPr lang="en-CA" sz="2600" dirty="0"/>
              <a:t>1:00pm at City of Ottawa Archives</a:t>
            </a:r>
          </a:p>
          <a:p>
            <a:pPr algn="ctr">
              <a:buNone/>
            </a:pPr>
            <a:r>
              <a:rPr lang="en-CA" sz="2600" dirty="0" smtClean="0">
                <a:solidFill>
                  <a:srgbClr val="FF0000"/>
                </a:solidFill>
              </a:rPr>
              <a:t>Saturday 25 Apr-no meeting</a:t>
            </a:r>
            <a:endParaRPr lang="en-CA" sz="2600" dirty="0">
              <a:solidFill>
                <a:srgbClr val="FF0000"/>
              </a:solidFill>
            </a:endParaRPr>
          </a:p>
          <a:p>
            <a:pPr algn="ctr">
              <a:buNone/>
            </a:pPr>
            <a:r>
              <a:rPr lang="en-CA" sz="2600" b="1" dirty="0">
                <a:solidFill>
                  <a:srgbClr val="FF0000"/>
                </a:solidFill>
              </a:rPr>
              <a:t>Saturday </a:t>
            </a:r>
            <a:r>
              <a:rPr lang="en-CA" sz="2600" b="1" dirty="0" smtClean="0">
                <a:solidFill>
                  <a:srgbClr val="FF0000"/>
                </a:solidFill>
              </a:rPr>
              <a:t>23 May</a:t>
            </a:r>
            <a:endParaRPr lang="en-CA" sz="2600" b="1" dirty="0">
              <a:solidFill>
                <a:srgbClr val="FF0000"/>
              </a:solidFill>
            </a:endParaRPr>
          </a:p>
          <a:p>
            <a:pPr algn="ctr">
              <a:buNone/>
            </a:pPr>
            <a:r>
              <a:rPr lang="en-US" sz="2800" dirty="0"/>
              <a:t>Genealogical </a:t>
            </a:r>
            <a:r>
              <a:rPr lang="en-US" sz="2800" dirty="0" smtClean="0"/>
              <a:t>Librarian</a:t>
            </a:r>
          </a:p>
          <a:p>
            <a:pPr algn="ctr">
              <a:buNone/>
            </a:pPr>
            <a:r>
              <a:rPr lang="en-US" sz="2600" dirty="0" smtClean="0"/>
              <a:t>Krista </a:t>
            </a:r>
            <a:r>
              <a:rPr lang="en-US" sz="2600" dirty="0"/>
              <a:t>Woltman</a:t>
            </a:r>
          </a:p>
          <a:p>
            <a:pPr marL="0" indent="0" algn="ctr">
              <a:buNone/>
            </a:pPr>
            <a:r>
              <a:rPr lang="en-CA" sz="2600" dirty="0" smtClean="0"/>
              <a:t>1:00pm </a:t>
            </a:r>
            <a:r>
              <a:rPr lang="en-CA" sz="2600" dirty="0"/>
              <a:t>at City of Ottawa Archives</a:t>
            </a:r>
          </a:p>
          <a:p>
            <a:pPr algn="ctr">
              <a:buNone/>
            </a:pPr>
            <a:endParaRPr lang="en-CA" sz="1856" dirty="0"/>
          </a:p>
          <a:p>
            <a:pPr algn="ctr">
              <a:buNone/>
            </a:pPr>
            <a:endParaRPr lang="en-CA" sz="1856" dirty="0"/>
          </a:p>
          <a:p>
            <a:pPr algn="ctr">
              <a:buNone/>
            </a:pPr>
            <a:endParaRPr lang="en-CA" sz="1856" dirty="0"/>
          </a:p>
        </p:txBody>
      </p:sp>
      <p:sp>
        <p:nvSpPr>
          <p:cNvPr id="5" name="Rectangle 1"/>
          <p:cNvSpPr>
            <a:spLocks noChangeArrowheads="1"/>
          </p:cNvSpPr>
          <p:nvPr/>
        </p:nvSpPr>
        <p:spPr bwMode="auto">
          <a:xfrm>
            <a:off x="1501384" y="579379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Tree>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8682"/>
            <a:ext cx="8475140" cy="1234894"/>
          </a:xfrm>
        </p:spPr>
        <p:txBody>
          <a:bodyPr>
            <a:normAutofit/>
          </a:bodyPr>
          <a:lstStyle/>
          <a:p>
            <a:pPr algn="ctr"/>
            <a:r>
              <a:rPr lang="en-CA" b="1" dirty="0" smtClean="0">
                <a:latin typeface="+mn-lt"/>
              </a:rPr>
              <a:t>Genealogy Lunch Bunch</a:t>
            </a:r>
            <a:endParaRPr lang="en-CA" b="1" dirty="0">
              <a:latin typeface="+mn-lt"/>
            </a:endParaRPr>
          </a:p>
        </p:txBody>
      </p:sp>
      <p:sp>
        <p:nvSpPr>
          <p:cNvPr id="3" name="Content Placeholder 2"/>
          <p:cNvSpPr>
            <a:spLocks noGrp="1"/>
          </p:cNvSpPr>
          <p:nvPr>
            <p:ph idx="1"/>
          </p:nvPr>
        </p:nvSpPr>
        <p:spPr>
          <a:xfrm>
            <a:off x="755576" y="2321496"/>
            <a:ext cx="7657352" cy="3771800"/>
          </a:xfrm>
        </p:spPr>
        <p:txBody>
          <a:bodyPr>
            <a:noAutofit/>
          </a:bodyPr>
          <a:lstStyle/>
          <a:p>
            <a:pPr marL="0" indent="0" algn="ctr">
              <a:spcBef>
                <a:spcPts val="900"/>
              </a:spcBef>
              <a:buNone/>
            </a:pPr>
            <a:r>
              <a:rPr lang="en-CA" sz="2400" b="1" dirty="0"/>
              <a:t>Next</a:t>
            </a:r>
            <a:r>
              <a:rPr lang="en-CA" sz="2400" dirty="0"/>
              <a:t>: </a:t>
            </a:r>
            <a:r>
              <a:rPr lang="en-US" sz="2800" dirty="0" smtClean="0"/>
              <a:t>28 Mar: </a:t>
            </a:r>
            <a:r>
              <a:rPr lang="en-US" sz="2800" dirty="0"/>
              <a:t>Getting Started</a:t>
            </a:r>
            <a:r>
              <a:rPr lang="en-US" sz="2800" dirty="0" smtClean="0"/>
              <a:t>– </a:t>
            </a:r>
            <a:r>
              <a:rPr lang="en-US" sz="2800" dirty="0" smtClean="0"/>
              <a:t>Mike More</a:t>
            </a:r>
            <a:endParaRPr lang="en-US" sz="2400" dirty="0"/>
          </a:p>
          <a:p>
            <a:pPr marL="0" indent="0" algn="ctr">
              <a:spcBef>
                <a:spcPts val="900"/>
              </a:spcBef>
              <a:buNone/>
            </a:pPr>
            <a:r>
              <a:rPr lang="en-CA" dirty="0"/>
              <a:t>There is no charge for the sessions. B</a:t>
            </a:r>
            <a:r>
              <a:rPr lang="en-US" dirty="0"/>
              <a:t>ring a “brown bag” lunch to eat while we hold a presentation or a Research Workshop. Coffee and tea will be available throughout the sessions. Our normal monthly presentation social time will start at 1:00pm along with the regular cookies.</a:t>
            </a:r>
          </a:p>
          <a:p>
            <a:pPr marL="0" indent="0" algn="ctr">
              <a:spcBef>
                <a:spcPts val="900"/>
              </a:spcBef>
              <a:buNone/>
            </a:pPr>
            <a:r>
              <a:rPr lang="en-US" b="1" dirty="0"/>
              <a:t>Following </a:t>
            </a:r>
            <a:r>
              <a:rPr lang="en-US" dirty="0"/>
              <a:t>: </a:t>
            </a:r>
            <a:r>
              <a:rPr lang="en-US" dirty="0" smtClean="0"/>
              <a:t>23 May: </a:t>
            </a:r>
            <a:r>
              <a:rPr lang="en-US" dirty="0" err="1" smtClean="0"/>
              <a:t>tbd</a:t>
            </a:r>
            <a:endParaRPr lang="en-US" dirty="0"/>
          </a:p>
          <a:p>
            <a:pPr marL="0" indent="0">
              <a:spcBef>
                <a:spcPts val="900"/>
              </a:spcBef>
              <a:buNone/>
            </a:pPr>
            <a:endParaRPr lang="en-CA" dirty="0"/>
          </a:p>
          <a:p>
            <a:pPr marL="0" indent="0">
              <a:spcBef>
                <a:spcPts val="900"/>
              </a:spcBef>
              <a:buNone/>
            </a:pPr>
            <a:r>
              <a:rPr lang="en-CA" dirty="0"/>
              <a:t>For more topics, check our website at </a:t>
            </a:r>
            <a:r>
              <a:rPr lang="en-US" dirty="0" smtClean="0">
                <a:hlinkClick r:id="rId3"/>
              </a:rPr>
              <a:t>ottawa.ogs.on.ca/events</a:t>
            </a:r>
            <a:r>
              <a:rPr lang="en-US" dirty="0">
                <a:hlinkClick r:id="rId3"/>
              </a:rPr>
              <a:t>/</a:t>
            </a:r>
            <a:endParaRPr lang="en-CA" dirty="0">
              <a:solidFill>
                <a:srgbClr val="0070C0"/>
              </a:solidFill>
            </a:endParaRPr>
          </a:p>
          <a:p>
            <a:endParaRPr lang="en-CA" sz="1800" dirty="0"/>
          </a:p>
        </p:txBody>
      </p:sp>
      <p:sp>
        <p:nvSpPr>
          <p:cNvPr id="6" name="Rectangle 1"/>
          <p:cNvSpPr>
            <a:spLocks noChangeArrowheads="1"/>
          </p:cNvSpPr>
          <p:nvPr/>
        </p:nvSpPr>
        <p:spPr bwMode="auto">
          <a:xfrm>
            <a:off x="1614489" y="3672460"/>
            <a:ext cx="103939" cy="207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393386898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51211"/>
            <a:ext cx="8620168" cy="1263073"/>
          </a:xfrm>
        </p:spPr>
        <p:txBody>
          <a:bodyPr>
            <a:noAutofit/>
          </a:bodyPr>
          <a:lstStyle/>
          <a:p>
            <a:pPr algn="ctr"/>
            <a:r>
              <a:rPr lang="en-CA" sz="4950" b="1" dirty="0"/>
              <a:t>GENE-O-RAMA 2020</a:t>
            </a:r>
            <a:endParaRPr lang="en-US" sz="4950" dirty="0"/>
          </a:p>
        </p:txBody>
      </p:sp>
      <p:sp>
        <p:nvSpPr>
          <p:cNvPr id="3" name="Content Placeholder 2"/>
          <p:cNvSpPr>
            <a:spLocks noGrp="1"/>
          </p:cNvSpPr>
          <p:nvPr>
            <p:ph idx="1"/>
          </p:nvPr>
        </p:nvSpPr>
        <p:spPr>
          <a:xfrm>
            <a:off x="791834" y="1614284"/>
            <a:ext cx="7812614" cy="4479012"/>
          </a:xfrm>
        </p:spPr>
        <p:txBody>
          <a:bodyPr>
            <a:normAutofit fontScale="70000" lnSpcReduction="20000"/>
          </a:bodyPr>
          <a:lstStyle/>
          <a:p>
            <a:pPr marL="0" indent="0" algn="ctr">
              <a:buNone/>
            </a:pPr>
            <a:r>
              <a:rPr lang="en-CA" sz="1950" b="1" dirty="0"/>
              <a:t>presented by Ottawa Branch OGS</a:t>
            </a:r>
          </a:p>
          <a:p>
            <a:pPr marL="0" indent="0" algn="ctr">
              <a:buNone/>
            </a:pPr>
            <a:r>
              <a:rPr lang="en-CA" sz="2400" b="1" dirty="0"/>
              <a:t>April 3-4, 2020</a:t>
            </a:r>
          </a:p>
          <a:p>
            <a:pPr marL="0" indent="0" algn="ctr">
              <a:buNone/>
            </a:pPr>
            <a:r>
              <a:rPr lang="en-CA" sz="2400" b="1" dirty="0"/>
              <a:t>Confederation Education Centre</a:t>
            </a:r>
          </a:p>
          <a:p>
            <a:pPr marL="0" indent="0" algn="ctr">
              <a:buNone/>
            </a:pPr>
            <a:r>
              <a:rPr lang="en-CA" sz="2400" b="1" dirty="0"/>
              <a:t>1645 Woodroffe Avenue, Ottawa</a:t>
            </a:r>
          </a:p>
          <a:p>
            <a:pPr marL="0" indent="0" algn="ctr">
              <a:buNone/>
            </a:pPr>
            <a:endParaRPr lang="en-CA" sz="1600" b="1" dirty="0"/>
          </a:p>
          <a:p>
            <a:pPr marL="0" indent="0" algn="ctr">
              <a:buNone/>
            </a:pPr>
            <a:r>
              <a:rPr lang="en-CA" sz="2400" dirty="0"/>
              <a:t>Speakers, Marketplace</a:t>
            </a:r>
          </a:p>
          <a:p>
            <a:pPr marL="0" indent="0" algn="ctr">
              <a:buNone/>
            </a:pPr>
            <a:r>
              <a:rPr lang="en-CA" sz="2400" b="1" dirty="0"/>
              <a:t>Featured Speaker: Thomas </a:t>
            </a:r>
            <a:r>
              <a:rPr lang="en-CA" sz="2400" b="1" dirty="0" err="1"/>
              <a:t>MacEntee</a:t>
            </a:r>
            <a:endParaRPr lang="en-CA" sz="2400" b="1" dirty="0"/>
          </a:p>
          <a:p>
            <a:pPr marL="0" indent="0" algn="ctr">
              <a:buNone/>
            </a:pPr>
            <a:r>
              <a:rPr lang="en-CA" sz="2250" dirty="0"/>
              <a:t>Also: John Reid, Ken </a:t>
            </a:r>
            <a:r>
              <a:rPr lang="en-CA" sz="2250" dirty="0" err="1"/>
              <a:t>McKinlay</a:t>
            </a:r>
            <a:r>
              <a:rPr lang="en-CA" sz="2250" dirty="0"/>
              <a:t>, Glenn Wright, Bruce Elliott and Shirley Ann </a:t>
            </a:r>
            <a:r>
              <a:rPr lang="en-CA" sz="2250" dirty="0" err="1" smtClean="0"/>
              <a:t>Pyefinch</a:t>
            </a:r>
            <a:endParaRPr lang="en-CA" sz="2250" dirty="0" smtClean="0"/>
          </a:p>
          <a:p>
            <a:pPr marL="0" indent="0" algn="ctr">
              <a:buNone/>
            </a:pPr>
            <a:endParaRPr lang="en-CA" sz="2250" b="1" dirty="0"/>
          </a:p>
          <a:p>
            <a:pPr marL="0" indent="0" algn="ctr">
              <a:buNone/>
            </a:pPr>
            <a:r>
              <a:rPr lang="en-CA" sz="2250" b="1" dirty="0" smtClean="0"/>
              <a:t>Registration: </a:t>
            </a:r>
            <a:r>
              <a:rPr lang="en-US" sz="2400" dirty="0" smtClean="0">
                <a:hlinkClick r:id="rId2"/>
              </a:rPr>
              <a:t>ottawa.ogs.on.ca/</a:t>
            </a:r>
            <a:r>
              <a:rPr lang="en-US" sz="2400" dirty="0" err="1" smtClean="0">
                <a:hlinkClick r:id="rId2"/>
              </a:rPr>
              <a:t>geneorama</a:t>
            </a:r>
            <a:r>
              <a:rPr lang="en-US" sz="2400" dirty="0" smtClean="0">
                <a:hlinkClick r:id="rId2"/>
              </a:rPr>
              <a:t>/</a:t>
            </a:r>
            <a:endParaRPr lang="en-US" sz="2400" dirty="0" smtClean="0"/>
          </a:p>
          <a:p>
            <a:pPr marL="0" indent="0" algn="ctr">
              <a:buNone/>
            </a:pPr>
            <a:endParaRPr lang="en-US" sz="2400" b="1" dirty="0"/>
          </a:p>
          <a:p>
            <a:pPr marL="0" indent="0" algn="ctr">
              <a:buNone/>
            </a:pPr>
            <a:r>
              <a:rPr lang="en-US" sz="3600" b="1" dirty="0" smtClean="0"/>
              <a:t>Early Bird registration close midnight Sunday 8 March</a:t>
            </a:r>
            <a:r>
              <a:rPr lang="en-US" sz="2400" b="1" dirty="0" smtClean="0"/>
              <a:t>.</a:t>
            </a:r>
            <a:endParaRPr lang="en-CA" sz="2400" b="1" dirty="0"/>
          </a:p>
        </p:txBody>
      </p:sp>
      <p:pic>
        <p:nvPicPr>
          <p:cNvPr id="4" name="Picture 3"/>
          <p:cNvPicPr>
            <a:picLocks noChangeAspect="1"/>
          </p:cNvPicPr>
          <p:nvPr/>
        </p:nvPicPr>
        <p:blipFill>
          <a:blip r:embed="rId3"/>
          <a:stretch>
            <a:fillRect/>
          </a:stretch>
        </p:blipFill>
        <p:spPr>
          <a:xfrm>
            <a:off x="6660232" y="1614284"/>
            <a:ext cx="2317831" cy="1893928"/>
          </a:xfrm>
          <a:prstGeom prst="rect">
            <a:avLst/>
          </a:prstGeom>
        </p:spPr>
      </p:pic>
    </p:spTree>
    <p:extLst>
      <p:ext uri="{BB962C8B-B14F-4D97-AF65-F5344CB8AC3E}">
        <p14:creationId xmlns:p14="http://schemas.microsoft.com/office/powerpoint/2010/main" val="3067679131"/>
      </p:ext>
    </p:extLst>
  </p:cSld>
  <p:clrMapOvr>
    <a:masterClrMapping/>
  </p:clrMapOvr>
  <mc:AlternateContent xmlns:mc="http://schemas.openxmlformats.org/markup-compatibility/2006" xmlns:p14="http://schemas.microsoft.com/office/powerpoint/2010/main">
    <mc:Choice Requires="p14">
      <p:transition spd="slow" p14:dur="2000" advTm="10920"/>
    </mc:Choice>
    <mc:Fallback xmlns="">
      <p:transition spd="slow" advTm="1092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464539"/>
            <a:ext cx="8635999" cy="1252314"/>
          </a:xfrm>
        </p:spPr>
        <p:txBody>
          <a:bodyPr>
            <a:noAutofit/>
          </a:bodyPr>
          <a:lstStyle/>
          <a:p>
            <a:pPr algn="ctr"/>
            <a:r>
              <a:rPr lang="en-CA" sz="4500" b="1" dirty="0"/>
              <a:t>GENE-O-RAMA 2020</a:t>
            </a:r>
            <a:br>
              <a:rPr lang="en-CA" sz="4500" b="1" dirty="0"/>
            </a:br>
            <a:r>
              <a:rPr lang="en-CA" sz="4500" b="1" dirty="0"/>
              <a:t>3-4 Apr 2020</a:t>
            </a:r>
            <a:endParaRPr lang="en-US" sz="4500" dirty="0"/>
          </a:p>
        </p:txBody>
      </p:sp>
      <p:sp>
        <p:nvSpPr>
          <p:cNvPr id="3" name="Content Placeholder 2"/>
          <p:cNvSpPr>
            <a:spLocks noGrp="1"/>
          </p:cNvSpPr>
          <p:nvPr>
            <p:ph idx="1"/>
          </p:nvPr>
        </p:nvSpPr>
        <p:spPr>
          <a:xfrm>
            <a:off x="615125" y="5682204"/>
            <a:ext cx="8267252" cy="756084"/>
          </a:xfrm>
        </p:spPr>
        <p:txBody>
          <a:bodyPr>
            <a:normAutofit/>
          </a:bodyPr>
          <a:lstStyle/>
          <a:p>
            <a:pPr marL="0" indent="0" algn="ctr">
              <a:buNone/>
            </a:pPr>
            <a:r>
              <a:rPr lang="en-CA" sz="4050" b="1" dirty="0">
                <a:solidFill>
                  <a:srgbClr val="FF0000"/>
                </a:solidFill>
              </a:rPr>
              <a:t>Volunteers Needed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583" y="1844825"/>
            <a:ext cx="8026337" cy="3600400"/>
          </a:xfrm>
          <a:prstGeom prst="rect">
            <a:avLst/>
          </a:prstGeom>
        </p:spPr>
      </p:pic>
    </p:spTree>
    <p:extLst>
      <p:ext uri="{BB962C8B-B14F-4D97-AF65-F5344CB8AC3E}">
        <p14:creationId xmlns:p14="http://schemas.microsoft.com/office/powerpoint/2010/main" val="3067679131"/>
      </p:ext>
    </p:extLst>
  </p:cSld>
  <p:clrMapOvr>
    <a:masterClrMapping/>
  </p:clrMapOvr>
  <mc:AlternateContent xmlns:mc="http://schemas.openxmlformats.org/markup-compatibility/2006" xmlns:p14="http://schemas.microsoft.com/office/powerpoint/2010/main">
    <mc:Choice Requires="p14">
      <p:transition spd="slow" p14:dur="2000" advTm="10920"/>
    </mc:Choice>
    <mc:Fallback xmlns="">
      <p:transition spd="slow" advTm="109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50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HRE </a:t>
            </a:r>
            <a:r>
              <a:rPr lang="en-US" dirty="0" smtClean="0"/>
              <a:t>Newsletter</a:t>
            </a:r>
            <a:br>
              <a:rPr lang="en-US" dirty="0" smtClean="0"/>
            </a:br>
            <a:r>
              <a:rPr lang="en-US" dirty="0" smtClean="0"/>
              <a:t>15 </a:t>
            </a:r>
            <a:r>
              <a:rPr lang="en-US" dirty="0"/>
              <a:t>August 2019 </a:t>
            </a:r>
          </a:p>
        </p:txBody>
      </p:sp>
      <p:sp>
        <p:nvSpPr>
          <p:cNvPr id="3" name="Content Placeholder 2"/>
          <p:cNvSpPr>
            <a:spLocks noGrp="1"/>
          </p:cNvSpPr>
          <p:nvPr>
            <p:ph idx="1"/>
          </p:nvPr>
        </p:nvSpPr>
        <p:spPr>
          <a:xfrm>
            <a:off x="683568" y="2286000"/>
            <a:ext cx="7546032" cy="4311352"/>
          </a:xfrm>
        </p:spPr>
        <p:txBody>
          <a:bodyPr>
            <a:normAutofit fontScale="85000" lnSpcReduction="20000"/>
          </a:bodyPr>
          <a:lstStyle/>
          <a:p>
            <a:pPr fontAlgn="base"/>
            <a:r>
              <a:rPr lang="en-US" dirty="0" smtClean="0"/>
              <a:t>Progress</a:t>
            </a:r>
          </a:p>
          <a:p>
            <a:pPr lvl="1" fontAlgn="base"/>
            <a:r>
              <a:rPr lang="en-US" dirty="0" smtClean="0"/>
              <a:t>Progressing</a:t>
            </a:r>
            <a:r>
              <a:rPr lang="en-US" dirty="0"/>
              <a:t>, but at a slower pace than we would like</a:t>
            </a:r>
          </a:p>
          <a:p>
            <a:pPr lvl="1" fontAlgn="base"/>
            <a:r>
              <a:rPr lang="en-US" dirty="0"/>
              <a:t>Recently we have refined a number of the database design aspects as we work on the implementation of HRE features.</a:t>
            </a:r>
          </a:p>
          <a:p>
            <a:pPr lvl="1" fontAlgn="base"/>
            <a:r>
              <a:rPr lang="en-US" dirty="0"/>
              <a:t>Java code is being built to manage the operations on the database through a well defined set of Java classes (API) such that the database engine is independent of the Java code.</a:t>
            </a:r>
          </a:p>
          <a:p>
            <a:r>
              <a:rPr lang="en-US" dirty="0" smtClean="0"/>
              <a:t>HRE Board Changes</a:t>
            </a:r>
            <a:r>
              <a:rPr lang="en-US" dirty="0"/>
              <a:t> </a:t>
            </a:r>
            <a:endParaRPr lang="en-US" dirty="0" smtClean="0"/>
          </a:p>
          <a:p>
            <a:pPr fontAlgn="base"/>
            <a:r>
              <a:rPr lang="en-US" dirty="0" smtClean="0"/>
              <a:t>Next Objectives</a:t>
            </a:r>
          </a:p>
          <a:p>
            <a:pPr lvl="1" fontAlgn="base"/>
            <a:r>
              <a:rPr lang="en-US" dirty="0" smtClean="0"/>
              <a:t>LOAD </a:t>
            </a:r>
            <a:r>
              <a:rPr lang="en-US" dirty="0"/>
              <a:t>the settings for Name Styles and create the ability to enter Person and Location Names</a:t>
            </a:r>
          </a:p>
          <a:p>
            <a:pPr lvl="1" fontAlgn="base"/>
            <a:r>
              <a:rPr lang="en-US" dirty="0"/>
              <a:t>IMPORT Person and Location Names from a TMG project and be able to display/edit those names.</a:t>
            </a:r>
          </a:p>
          <a:p>
            <a:pPr fontAlgn="base"/>
            <a:r>
              <a:rPr lang="en-US" dirty="0" smtClean="0"/>
              <a:t>Volunteers</a:t>
            </a:r>
          </a:p>
          <a:p>
            <a:pPr lvl="1" fontAlgn="base"/>
            <a:r>
              <a:rPr lang="en-US" dirty="0" smtClean="0"/>
              <a:t>It </a:t>
            </a:r>
            <a:r>
              <a:rPr lang="en-US" dirty="0"/>
              <a:t>is very difficult to find and keep suitably skilled volunteers. </a:t>
            </a:r>
            <a:r>
              <a:rPr lang="en-US" dirty="0">
                <a:hlinkClick r:id="rId2"/>
              </a:rPr>
              <a:t>PLEASE RESPOND</a:t>
            </a:r>
            <a:r>
              <a:rPr lang="en-US" dirty="0"/>
              <a:t> if you have Java programming skills and time to help.</a:t>
            </a:r>
          </a:p>
          <a:p>
            <a:endParaRPr lang="en-US" dirty="0"/>
          </a:p>
        </p:txBody>
      </p:sp>
    </p:spTree>
    <p:extLst>
      <p:ext uri="{BB962C8B-B14F-4D97-AF65-F5344CB8AC3E}">
        <p14:creationId xmlns:p14="http://schemas.microsoft.com/office/powerpoint/2010/main" val="735271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683568" y="1628800"/>
            <a:ext cx="8003232" cy="5112568"/>
          </a:xfrm>
        </p:spPr>
        <p:txBody>
          <a:bodyPr>
            <a:normAutofit/>
          </a:bodyPr>
          <a:lstStyle/>
          <a:p>
            <a:pPr marL="0" indent="0">
              <a:buNone/>
            </a:pPr>
            <a:r>
              <a:rPr lang="en-US" sz="2800" b="1" dirty="0" smtClean="0"/>
              <a:t>Ancestry announced a few weeks ago that they found be shutting down Rootsweb on March </a:t>
            </a:r>
            <a:r>
              <a:rPr lang="en-US" sz="2800" b="1" dirty="0" smtClean="0"/>
              <a:t>2</a:t>
            </a:r>
            <a:r>
              <a:rPr lang="en-US" sz="2800" b="1" baseline="30000" dirty="0" smtClean="0"/>
              <a:t>nd</a:t>
            </a:r>
            <a:r>
              <a:rPr lang="en-US" sz="2800" b="1" dirty="0" smtClean="0"/>
              <a:t>.</a:t>
            </a:r>
          </a:p>
          <a:p>
            <a:pPr marL="0" indent="0">
              <a:buNone/>
            </a:pPr>
            <a:endParaRPr lang="en-US" sz="2800" b="1" dirty="0"/>
          </a:p>
          <a:p>
            <a:pPr marL="0" indent="0">
              <a:buNone/>
            </a:pPr>
            <a:r>
              <a:rPr lang="en-US" sz="2800" b="1" dirty="0" smtClean="0"/>
              <a:t>The TMG List (TMG-L) </a:t>
            </a:r>
            <a:r>
              <a:rPr lang="en-US" sz="2800" b="1" dirty="0"/>
              <a:t>has moved to </a:t>
            </a:r>
            <a:r>
              <a:rPr lang="en-US" sz="2800" b="1" dirty="0" smtClean="0"/>
              <a:t>`Groups.io’, </a:t>
            </a:r>
            <a:r>
              <a:rPr lang="en-US" sz="2800" b="1" dirty="0"/>
              <a:t>a free, easy-to-use email group </a:t>
            </a:r>
            <a:r>
              <a:rPr lang="en-US" sz="2800" b="1" dirty="0" smtClean="0"/>
              <a:t>service.</a:t>
            </a:r>
          </a:p>
          <a:p>
            <a:pPr marL="0" indent="0">
              <a:buNone/>
            </a:pPr>
            <a:endParaRPr lang="en-US" sz="2800" b="1" dirty="0" smtClean="0"/>
          </a:p>
          <a:p>
            <a:r>
              <a:rPr lang="en-US" dirty="0"/>
              <a:t>You can visit your group, start reading messages and posting them here: </a:t>
            </a:r>
            <a:r>
              <a:rPr lang="en-US" u="sng" dirty="0">
                <a:hlinkClick r:id="rId3"/>
              </a:rPr>
              <a:t>https://groups.io/g/TMG-L</a:t>
            </a:r>
            <a:endParaRPr lang="en-US" dirty="0"/>
          </a:p>
          <a:p>
            <a:r>
              <a:rPr lang="en-US" dirty="0"/>
              <a:t>The email address for this group is: </a:t>
            </a:r>
            <a:r>
              <a:rPr lang="en-US" u="sng" dirty="0">
                <a:hlinkClick r:id="rId4"/>
              </a:rPr>
              <a:t>TMG-L@groups.io</a:t>
            </a:r>
            <a:r>
              <a:rPr lang="en-US" dirty="0" smtClean="0"/>
              <a:t>.</a:t>
            </a:r>
          </a:p>
          <a:p>
            <a:r>
              <a:rPr lang="en-US" dirty="0"/>
              <a:t>To see and modify all of your groups, go to </a:t>
            </a:r>
            <a:r>
              <a:rPr lang="en-US" u="sng" dirty="0">
                <a:hlinkClick r:id="rId5"/>
              </a:rPr>
              <a:t>https://groups.io</a:t>
            </a:r>
            <a:endParaRPr lang="en-US" dirty="0"/>
          </a:p>
          <a:p>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683568" y="1628800"/>
            <a:ext cx="8003232" cy="4968552"/>
          </a:xfrm>
        </p:spPr>
        <p:txBody>
          <a:bodyPr>
            <a:normAutofit fontScale="70000" lnSpcReduction="20000"/>
          </a:bodyPr>
          <a:lstStyle/>
          <a:p>
            <a:pPr marL="0" indent="0">
              <a:buNone/>
            </a:pPr>
            <a:r>
              <a:rPr lang="en-CA" sz="3200" b="1" dirty="0" smtClean="0"/>
              <a:t>TMG-REFUGEES</a:t>
            </a:r>
            <a:r>
              <a:rPr lang="en-CA" sz="3200" b="1" dirty="0" smtClean="0"/>
              <a:t>: </a:t>
            </a:r>
            <a:r>
              <a:rPr lang="en-US" sz="3200" dirty="0" smtClean="0">
                <a:hlinkClick r:id="rId3"/>
              </a:rPr>
              <a:t>https</a:t>
            </a:r>
            <a:r>
              <a:rPr lang="en-US" sz="3200" dirty="0">
                <a:hlinkClick r:id="rId3"/>
              </a:rPr>
              <a:t>://groups.io/g/TMG-Refugees </a:t>
            </a:r>
            <a:r>
              <a:rPr lang="en-CA" sz="3200" dirty="0" smtClean="0"/>
              <a:t>: </a:t>
            </a:r>
            <a:endParaRPr lang="en-CA" sz="3200" dirty="0" smtClean="0"/>
          </a:p>
          <a:p>
            <a:pPr marL="0" indent="0">
              <a:buNone/>
            </a:pPr>
            <a:r>
              <a:rPr lang="en-CA" sz="3200" dirty="0"/>
              <a:t>	</a:t>
            </a:r>
            <a:r>
              <a:rPr lang="en-CA" sz="3200" dirty="0" smtClean="0"/>
              <a:t>381 members, </a:t>
            </a:r>
            <a:r>
              <a:rPr lang="en-US" sz="3200" dirty="0" smtClean="0"/>
              <a:t>12 </a:t>
            </a:r>
            <a:r>
              <a:rPr lang="en-US" sz="3200" dirty="0"/>
              <a:t>Topics, Last Post: Jan 26</a:t>
            </a:r>
            <a:endParaRPr lang="en-CA" sz="3200" dirty="0" smtClean="0"/>
          </a:p>
          <a:p>
            <a:pPr marL="0" indent="0">
              <a:buNone/>
            </a:pPr>
            <a:r>
              <a:rPr lang="en-CA" sz="3200" dirty="0" smtClean="0"/>
              <a:t>	Website</a:t>
            </a:r>
            <a:r>
              <a:rPr lang="en-CA" sz="3200" dirty="0" smtClean="0"/>
              <a:t>: </a:t>
            </a:r>
            <a:r>
              <a:rPr lang="en-CA" sz="3200" dirty="0" smtClean="0">
                <a:hlinkClick r:id="rId4"/>
              </a:rPr>
              <a:t>https://sites.google.com/site/tmgrefugees</a:t>
            </a:r>
            <a:endParaRPr lang="en-CA" sz="3200" dirty="0" smtClean="0"/>
          </a:p>
          <a:p>
            <a:pPr marL="0" indent="0">
              <a:buNone/>
            </a:pPr>
            <a:r>
              <a:rPr lang="en-CA" sz="3200" dirty="0"/>
              <a:t>	</a:t>
            </a:r>
            <a:endParaRPr lang="en-CA" sz="3200" dirty="0" smtClean="0"/>
          </a:p>
          <a:p>
            <a:pPr marL="0" indent="0">
              <a:buNone/>
            </a:pPr>
            <a:r>
              <a:rPr lang="en-CA" sz="3200" b="1" dirty="0" smtClean="0"/>
              <a:t>TMG Facebook Page</a:t>
            </a:r>
            <a:r>
              <a:rPr lang="en-CA" sz="3200" dirty="0" smtClean="0"/>
              <a:t>: </a:t>
            </a:r>
            <a:r>
              <a:rPr lang="en-CA" sz="3200" dirty="0" smtClean="0"/>
              <a:t>Five posts </a:t>
            </a:r>
            <a:r>
              <a:rPr lang="en-CA" sz="3200" dirty="0" smtClean="0"/>
              <a:t>in </a:t>
            </a:r>
            <a:r>
              <a:rPr lang="en-CA" sz="3200" dirty="0" smtClean="0"/>
              <a:t>February plus </a:t>
            </a:r>
            <a:r>
              <a:rPr lang="en-CA" sz="3200" dirty="0" smtClean="0"/>
              <a:t>several replies</a:t>
            </a:r>
          </a:p>
          <a:p>
            <a:pPr marL="530352" lvl="1" indent="0">
              <a:buNone/>
            </a:pPr>
            <a:r>
              <a:rPr lang="en-CA" sz="3200" dirty="0" smtClean="0">
                <a:hlinkClick r:id="rId5"/>
              </a:rPr>
              <a:t>https</a:t>
            </a:r>
            <a:r>
              <a:rPr lang="en-CA" sz="3200" dirty="0">
                <a:hlinkClick r:id="rId5"/>
              </a:rPr>
              <a:t>://www.facebook.com/groups/themastergenealogist</a:t>
            </a:r>
            <a:r>
              <a:rPr lang="en-CA" sz="3200" dirty="0" smtClean="0">
                <a:hlinkClick r:id="rId5"/>
              </a:rPr>
              <a:t>/</a:t>
            </a:r>
            <a:endParaRPr lang="en-CA" sz="3200" dirty="0" smtClean="0"/>
          </a:p>
          <a:p>
            <a:pPr marL="0" indent="0">
              <a:buNone/>
            </a:pPr>
            <a:endParaRPr lang="en-CA" sz="3200" dirty="0" smtClean="0"/>
          </a:p>
          <a:p>
            <a:pPr marL="0" indent="0">
              <a:buNone/>
            </a:pPr>
            <a:r>
              <a:rPr lang="en-CA" sz="3200" b="1" dirty="0" smtClean="0"/>
              <a:t>TMG </a:t>
            </a:r>
            <a:r>
              <a:rPr lang="en-CA" sz="3200" b="1" dirty="0"/>
              <a:t>Mailing List </a:t>
            </a:r>
            <a:r>
              <a:rPr lang="en-CA" sz="3200" dirty="0">
                <a:hlinkClick r:id="rId6"/>
              </a:rPr>
              <a:t>https://</a:t>
            </a:r>
            <a:r>
              <a:rPr lang="en-CA" sz="3200" dirty="0" smtClean="0">
                <a:hlinkClick r:id="rId6"/>
              </a:rPr>
              <a:t>groups.io/g/TMG-L</a:t>
            </a:r>
            <a:endParaRPr lang="en-CA" sz="3200" dirty="0" smtClean="0"/>
          </a:p>
          <a:p>
            <a:pPr marL="530352" lvl="1" indent="0">
              <a:buNone/>
            </a:pPr>
            <a:r>
              <a:rPr lang="en-CA" sz="3200" i="0" dirty="0"/>
              <a:t>604 </a:t>
            </a:r>
            <a:r>
              <a:rPr lang="en-CA" sz="3200" i="0" dirty="0" smtClean="0"/>
              <a:t>Members, </a:t>
            </a:r>
            <a:r>
              <a:rPr lang="en-US" sz="3200" i="0" dirty="0" smtClean="0"/>
              <a:t>73 </a:t>
            </a:r>
            <a:r>
              <a:rPr lang="en-US" sz="3200" i="0" dirty="0"/>
              <a:t>Topics, Last Post: Mar </a:t>
            </a:r>
            <a:r>
              <a:rPr lang="en-US" sz="3200" i="0" dirty="0" smtClean="0"/>
              <a:t>4</a:t>
            </a:r>
          </a:p>
          <a:p>
            <a:pPr marL="530352" lvl="1" indent="0">
              <a:buNone/>
            </a:pPr>
            <a:endParaRPr lang="en-US" sz="3200" dirty="0"/>
          </a:p>
          <a:p>
            <a:pPr marL="0" indent="0">
              <a:buNone/>
            </a:pPr>
            <a:r>
              <a:rPr lang="en-CA" sz="3200" b="1" dirty="0" smtClean="0"/>
              <a:t>Wholly Genes Forum</a:t>
            </a:r>
          </a:p>
          <a:p>
            <a:pPr marL="0" indent="0">
              <a:buNone/>
            </a:pPr>
            <a:r>
              <a:rPr lang="en-US" sz="3200" dirty="0">
                <a:hlinkClick r:id="rId7"/>
              </a:rPr>
              <a:t>http://www.whollygenes.com/forums201/index.php</a:t>
            </a:r>
            <a:r>
              <a:rPr lang="en-US" sz="3200" dirty="0"/>
              <a:t/>
            </a:r>
            <a:br>
              <a:rPr lang="en-US" sz="3200" dirty="0"/>
            </a:br>
            <a:r>
              <a:rPr lang="en-US" sz="3200" dirty="0" smtClean="0"/>
              <a:t>	</a:t>
            </a:r>
            <a:r>
              <a:rPr lang="en-CA" sz="3200" dirty="0"/>
              <a:t> </a:t>
            </a:r>
            <a:r>
              <a:rPr lang="en-CA" sz="3200" dirty="0" smtClean="0"/>
              <a:t>-</a:t>
            </a:r>
            <a:r>
              <a:rPr lang="en-US" sz="3200" dirty="0" smtClean="0"/>
              <a:t>Still active</a:t>
            </a:r>
            <a:endParaRPr lang="en-US" sz="3200" dirty="0"/>
          </a:p>
          <a:p>
            <a:pPr lvl="1" fontAlgn="b"/>
            <a:endParaRPr lang="en-US" dirty="0"/>
          </a:p>
          <a:p>
            <a:endParaRPr lang="en-CA" dirty="0"/>
          </a:p>
        </p:txBody>
      </p:sp>
      <p:sp>
        <p:nvSpPr>
          <p:cNvPr id="4" name="Up Arrow 3"/>
          <p:cNvSpPr/>
          <p:nvPr/>
        </p:nvSpPr>
        <p:spPr>
          <a:xfrm>
            <a:off x="6876256" y="1916832"/>
            <a:ext cx="216024"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7516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Expertise</a:t>
            </a:r>
            <a:endParaRPr lang="en-US" dirty="0"/>
          </a:p>
        </p:txBody>
      </p:sp>
      <p:sp>
        <p:nvSpPr>
          <p:cNvPr id="3" name="Content Placeholder 2"/>
          <p:cNvSpPr>
            <a:spLocks noGrp="1"/>
          </p:cNvSpPr>
          <p:nvPr>
            <p:ph idx="1"/>
          </p:nvPr>
        </p:nvSpPr>
        <p:spPr>
          <a:xfrm>
            <a:off x="683568" y="1988840"/>
            <a:ext cx="8064896" cy="4455368"/>
          </a:xfrm>
        </p:spPr>
        <p:txBody>
          <a:bodyPr>
            <a:noAutofit/>
          </a:bodyPr>
          <a:lstStyle/>
          <a:p>
            <a:pPr fontAlgn="ctr">
              <a:lnSpc>
                <a:spcPct val="150000"/>
              </a:lnSpc>
            </a:pPr>
            <a:r>
              <a:rPr lang="en-US" sz="2800" dirty="0"/>
              <a:t>Terry </a:t>
            </a:r>
            <a:r>
              <a:rPr lang="en-US" sz="2800" dirty="0" smtClean="0"/>
              <a:t>Reigel: </a:t>
            </a:r>
            <a:r>
              <a:rPr lang="en-US" sz="2800" dirty="0" smtClean="0">
                <a:hlinkClick r:id="rId3"/>
              </a:rPr>
              <a:t>tmg.reigelridge.com</a:t>
            </a:r>
            <a:r>
              <a:rPr lang="en-US" sz="2800" dirty="0">
                <a:hlinkClick r:id="rId3"/>
              </a:rPr>
              <a:t>/</a:t>
            </a:r>
            <a:endParaRPr lang="en-US" sz="2800" dirty="0" smtClean="0"/>
          </a:p>
          <a:p>
            <a:pPr fontAlgn="ctr">
              <a:lnSpc>
                <a:spcPct val="150000"/>
              </a:lnSpc>
            </a:pPr>
            <a:r>
              <a:rPr lang="en-US" sz="2800" dirty="0"/>
              <a:t>Lee Hoffmann: </a:t>
            </a:r>
            <a:r>
              <a:rPr lang="en-US" sz="2800" dirty="0" smtClean="0">
                <a:hlinkClick r:id="rId4"/>
              </a:rPr>
              <a:t>www.tmgtips.com</a:t>
            </a:r>
            <a:r>
              <a:rPr lang="en-US" sz="2800" dirty="0">
                <a:hlinkClick r:id="rId4"/>
              </a:rPr>
              <a:t>/</a:t>
            </a:r>
            <a:endParaRPr lang="en-US" sz="2800" dirty="0" smtClean="0"/>
          </a:p>
          <a:p>
            <a:pPr fontAlgn="ctr">
              <a:lnSpc>
                <a:spcPct val="150000"/>
              </a:lnSpc>
            </a:pPr>
            <a:r>
              <a:rPr lang="en-US" sz="2800" dirty="0"/>
              <a:t>John Cardinal: </a:t>
            </a:r>
            <a:r>
              <a:rPr lang="en-US" sz="2800" dirty="0" smtClean="0">
                <a:hlinkClick r:id="rId5"/>
              </a:rPr>
              <a:t>www.johncardinal.com</a:t>
            </a:r>
            <a:r>
              <a:rPr lang="en-US" sz="2800" dirty="0">
                <a:hlinkClick r:id="rId5"/>
              </a:rPr>
              <a:t>/</a:t>
            </a:r>
            <a:endParaRPr lang="en-US" sz="2800" dirty="0" smtClean="0"/>
          </a:p>
          <a:p>
            <a:pPr fontAlgn="ctr">
              <a:lnSpc>
                <a:spcPct val="150000"/>
              </a:lnSpc>
            </a:pPr>
            <a:r>
              <a:rPr lang="en-US" sz="2800" dirty="0"/>
              <a:t>Michael Hannah: </a:t>
            </a:r>
            <a:r>
              <a:rPr lang="en-US" sz="2800" dirty="0" smtClean="0">
                <a:hlinkClick r:id="rId6"/>
              </a:rPr>
              <a:t>www.mjh-nm.net/MY_WAY.HTML</a:t>
            </a:r>
            <a:endParaRPr lang="en-US" sz="2800" dirty="0" smtClean="0"/>
          </a:p>
          <a:p>
            <a:pPr fontAlgn="ctr">
              <a:lnSpc>
                <a:spcPct val="150000"/>
              </a:lnSpc>
            </a:pPr>
            <a:r>
              <a:rPr lang="en-US" sz="2800" dirty="0" smtClean="0"/>
              <a:t>Jim </a:t>
            </a:r>
            <a:r>
              <a:rPr lang="en-US" sz="2800" dirty="0" err="1" smtClean="0"/>
              <a:t>Byram</a:t>
            </a:r>
            <a:r>
              <a:rPr lang="en-US" sz="2800" dirty="0" smtClean="0"/>
              <a:t>: use the TMG Forum</a:t>
            </a:r>
            <a:endParaRPr lang="en-US" sz="2800" dirty="0"/>
          </a:p>
        </p:txBody>
      </p:sp>
    </p:spTree>
    <p:extLst>
      <p:ext uri="{BB962C8B-B14F-4D97-AF65-F5344CB8AC3E}">
        <p14:creationId xmlns:p14="http://schemas.microsoft.com/office/powerpoint/2010/main" val="2022897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8208912" cy="1485900"/>
          </a:xfrm>
        </p:spPr>
        <p:txBody>
          <a:bodyPr>
            <a:normAutofit/>
          </a:bodyPr>
          <a:lstStyle/>
          <a:p>
            <a:pPr algn="ctr"/>
            <a:r>
              <a:rPr lang="en-US" sz="4000" b="1" dirty="0"/>
              <a:t>Second Site Version 8.00 is </a:t>
            </a:r>
            <a:r>
              <a:rPr lang="en-US" sz="4000" b="1" dirty="0" smtClean="0"/>
              <a:t>available</a:t>
            </a:r>
            <a:endParaRPr lang="en-US" sz="4000" dirty="0"/>
          </a:p>
        </p:txBody>
      </p:sp>
      <p:sp>
        <p:nvSpPr>
          <p:cNvPr id="3" name="Content Placeholder 2"/>
          <p:cNvSpPr>
            <a:spLocks noGrp="1"/>
          </p:cNvSpPr>
          <p:nvPr>
            <p:ph idx="1"/>
          </p:nvPr>
        </p:nvSpPr>
        <p:spPr>
          <a:xfrm>
            <a:off x="611560" y="2171700"/>
            <a:ext cx="8424936" cy="4569668"/>
          </a:xfrm>
        </p:spPr>
        <p:txBody>
          <a:bodyPr>
            <a:noAutofit/>
          </a:bodyPr>
          <a:lstStyle/>
          <a:p>
            <a:pPr marL="0" indent="0">
              <a:buNone/>
            </a:pPr>
            <a:r>
              <a:rPr lang="en-US" sz="2600" dirty="0" smtClean="0"/>
              <a:t>It </a:t>
            </a:r>
            <a:r>
              <a:rPr lang="en-US" sz="2600" dirty="0"/>
              <a:t>includes a major new feature, the Interactive Pedigree Chart. The new chart is described in the newsletter here:</a:t>
            </a:r>
          </a:p>
          <a:p>
            <a:pPr marL="530352" lvl="1" indent="0">
              <a:buNone/>
            </a:pPr>
            <a:r>
              <a:rPr lang="en-US" sz="2600" u="sng" dirty="0">
                <a:hlinkClick r:id="rId3"/>
              </a:rPr>
              <a:t>https://www.secondsite8.com/ssn088.htm</a:t>
            </a:r>
            <a:endParaRPr lang="en-US" sz="2600" dirty="0"/>
          </a:p>
          <a:p>
            <a:pPr marL="0" indent="0">
              <a:buNone/>
            </a:pPr>
            <a:r>
              <a:rPr lang="en-US" sz="2600" dirty="0"/>
              <a:t>You can download the installer here:</a:t>
            </a:r>
          </a:p>
          <a:p>
            <a:pPr marL="530352" lvl="1" indent="0">
              <a:buNone/>
            </a:pPr>
            <a:r>
              <a:rPr lang="en-US" sz="2600" u="sng" dirty="0">
                <a:hlinkClick r:id="rId4"/>
              </a:rPr>
              <a:t>https://www.secondsite8.com/downloads.htm?v=8.00</a:t>
            </a:r>
            <a:endParaRPr lang="en-US" sz="2600" dirty="0"/>
          </a:p>
          <a:p>
            <a:pPr marL="0" indent="0">
              <a:buNone/>
            </a:pPr>
            <a:endParaRPr lang="en-US" sz="2600" dirty="0" smtClean="0"/>
          </a:p>
          <a:p>
            <a:pPr marL="0" indent="0">
              <a:buNone/>
            </a:pPr>
            <a:r>
              <a:rPr lang="en-US" sz="2600" dirty="0" smtClean="0"/>
              <a:t>The </a:t>
            </a:r>
            <a:r>
              <a:rPr lang="en-US" sz="2600" dirty="0"/>
              <a:t>upgrade price for Second Site </a:t>
            </a:r>
            <a:r>
              <a:rPr lang="en-US" sz="2600" b="1" dirty="0"/>
              <a:t>7</a:t>
            </a:r>
            <a:r>
              <a:rPr lang="en-US" sz="2600" dirty="0"/>
              <a:t> customers is $15.00 USD. New customers and customers whose most-recent license is for Second Site 6 or previous must purchase the full-price license for Second Site 8 for $35.00 USD.</a:t>
            </a:r>
          </a:p>
        </p:txBody>
      </p:sp>
    </p:spTree>
    <p:extLst>
      <p:ext uri="{BB962C8B-B14F-4D97-AF65-F5344CB8AC3E}">
        <p14:creationId xmlns:p14="http://schemas.microsoft.com/office/powerpoint/2010/main" val="1099444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Marriage Name </a:t>
            </a:r>
            <a:r>
              <a:rPr lang="en-US" sz="3600" dirty="0" smtClean="0"/>
              <a:t>Date Out of Order</a:t>
            </a:r>
            <a:endParaRPr lang="en-US" sz="3600" dirty="0"/>
          </a:p>
        </p:txBody>
      </p:sp>
      <p:sp>
        <p:nvSpPr>
          <p:cNvPr id="3" name="Content Placeholder 2"/>
          <p:cNvSpPr>
            <a:spLocks noGrp="1"/>
          </p:cNvSpPr>
          <p:nvPr>
            <p:ph idx="1"/>
          </p:nvPr>
        </p:nvSpPr>
        <p:spPr/>
        <p:txBody>
          <a:bodyPr/>
          <a:lstStyle/>
          <a:p>
            <a:r>
              <a:rPr lang="en-US" sz="2400" dirty="0">
                <a:solidFill>
                  <a:srgbClr val="FF0000"/>
                </a:solidFill>
              </a:rPr>
              <a:t>I have </a:t>
            </a:r>
            <a:r>
              <a:rPr lang="en-US" sz="2400" dirty="0" smtClean="0">
                <a:solidFill>
                  <a:srgbClr val="FF0000"/>
                </a:solidFill>
              </a:rPr>
              <a:t>Marriage Name dates for </a:t>
            </a:r>
            <a:r>
              <a:rPr lang="en-US" sz="2400" dirty="0">
                <a:solidFill>
                  <a:srgbClr val="FF0000"/>
                </a:solidFill>
              </a:rPr>
              <a:t>females that comes after the sort marriage </a:t>
            </a:r>
            <a:r>
              <a:rPr lang="en-US" sz="2400" dirty="0" smtClean="0">
                <a:solidFill>
                  <a:srgbClr val="FF0000"/>
                </a:solidFill>
              </a:rPr>
              <a:t>dates. When </a:t>
            </a:r>
            <a:r>
              <a:rPr lang="en-US" sz="2400" dirty="0">
                <a:solidFill>
                  <a:srgbClr val="FF0000"/>
                </a:solidFill>
              </a:rPr>
              <a:t>I print a journal report, the married name comes before the marriage date</a:t>
            </a:r>
            <a:r>
              <a:rPr lang="en-US" sz="2400" dirty="0" smtClean="0">
                <a:solidFill>
                  <a:srgbClr val="FF0000"/>
                </a:solidFill>
              </a:rPr>
              <a:t>.</a:t>
            </a:r>
          </a:p>
          <a:p>
            <a:endParaRPr lang="en-US" sz="2400" dirty="0"/>
          </a:p>
          <a:p>
            <a:r>
              <a:rPr lang="en-CA" sz="2400" dirty="0" smtClean="0"/>
              <a:t>Use TMGU </a:t>
            </a:r>
            <a:r>
              <a:rPr lang="en-CA" sz="2400" dirty="0"/>
              <a:t>to delete all the Name-Marr tags and then </a:t>
            </a:r>
            <a:r>
              <a:rPr lang="en-CA" sz="2400" dirty="0" smtClean="0"/>
              <a:t>use </a:t>
            </a:r>
            <a:r>
              <a:rPr lang="en-CA" sz="2400" dirty="0"/>
              <a:t>TMGU </a:t>
            </a:r>
            <a:r>
              <a:rPr lang="en-CA" sz="2400" dirty="0" smtClean="0"/>
              <a:t>to add </a:t>
            </a:r>
            <a:r>
              <a:rPr lang="en-CA" sz="2400" dirty="0"/>
              <a:t>Married </a:t>
            </a:r>
            <a:r>
              <a:rPr lang="en-CA" sz="2400" dirty="0" smtClean="0"/>
              <a:t>Names</a:t>
            </a:r>
            <a:r>
              <a:rPr lang="en-CA" sz="2400" dirty="0"/>
              <a:t>  By default, TMGU will put the tags in the right order</a:t>
            </a:r>
            <a:r>
              <a:rPr lang="en-CA" sz="2400" dirty="0" smtClean="0"/>
              <a:t>. </a:t>
            </a:r>
            <a:endParaRPr lang="en-US" dirty="0"/>
          </a:p>
        </p:txBody>
      </p:sp>
    </p:spTree>
    <p:extLst>
      <p:ext uri="{BB962C8B-B14F-4D97-AF65-F5344CB8AC3E}">
        <p14:creationId xmlns:p14="http://schemas.microsoft.com/office/powerpoint/2010/main" val="3094027676"/>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6415</TotalTime>
  <Words>1983</Words>
  <Application>Microsoft Office PowerPoint</Application>
  <PresentationFormat>On-screen Show (4:3)</PresentationFormat>
  <Paragraphs>170</Paragraphs>
  <Slides>34</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Calibri</vt:lpstr>
      <vt:lpstr>Franklin Gothic Book</vt:lpstr>
      <vt:lpstr>Crop</vt:lpstr>
      <vt:lpstr>Mike’s TMG Tips</vt:lpstr>
      <vt:lpstr>We acknowledge that we meet here today on unceded Algonquin territory</vt:lpstr>
      <vt:lpstr>History Research Environment (HRE)</vt:lpstr>
      <vt:lpstr>HRE Newsletter 15 August 2019 </vt:lpstr>
      <vt:lpstr>Social Media Update</vt:lpstr>
      <vt:lpstr>Social Media Update</vt:lpstr>
      <vt:lpstr>TMG Expertise</vt:lpstr>
      <vt:lpstr>Second Site Version 8.00 is available</vt:lpstr>
      <vt:lpstr>Marriage Name Date Out of Order</vt:lpstr>
      <vt:lpstr>Marriage Name Date Out of Order</vt:lpstr>
      <vt:lpstr>Marriage Name Date Out of Order</vt:lpstr>
      <vt:lpstr>Married Name Tag</vt:lpstr>
      <vt:lpstr>Married Name Tag</vt:lpstr>
      <vt:lpstr>P1 = male, P2 = female</vt:lpstr>
      <vt:lpstr>P1 = male, P2 = female</vt:lpstr>
      <vt:lpstr>P1 = male, P2 = female</vt:lpstr>
      <vt:lpstr>Variations on a Name</vt:lpstr>
      <vt:lpstr>Variations on a Name</vt:lpstr>
      <vt:lpstr>Variations on a Name: Name-Maybe</vt:lpstr>
      <vt:lpstr>Variations on a Name: Name-Com</vt:lpstr>
      <vt:lpstr>Focus Group for "Related To"</vt:lpstr>
      <vt:lpstr>Focus Group for "Related To"</vt:lpstr>
      <vt:lpstr>Focus Group for "Related To"</vt:lpstr>
      <vt:lpstr>Focus Group for "Related To"</vt:lpstr>
      <vt:lpstr>Focus Group for "Related To"</vt:lpstr>
      <vt:lpstr>Focus Group for "Related To"</vt:lpstr>
      <vt:lpstr>Focus Group for "Related To"</vt:lpstr>
      <vt:lpstr>Focus Group for "Related To"</vt:lpstr>
      <vt:lpstr>TMG Backup Error - Insufficient Stack Space</vt:lpstr>
      <vt:lpstr>TMG Backup Error - Insufficient Stack Space</vt:lpstr>
      <vt:lpstr>Upcoming Presentations</vt:lpstr>
      <vt:lpstr>Genealogy Lunch Bunch</vt:lpstr>
      <vt:lpstr>GENE-O-RAMA 2020</vt:lpstr>
      <vt:lpstr>GENE-O-RAMA 2020 3-4 Apr 2020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630</cp:revision>
  <dcterms:created xsi:type="dcterms:W3CDTF">2014-05-03T20:45:47Z</dcterms:created>
  <dcterms:modified xsi:type="dcterms:W3CDTF">2020-03-05T21:13:00Z</dcterms:modified>
</cp:coreProperties>
</file>