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8" r:id="rId1"/>
  </p:sldMasterIdLst>
  <p:notesMasterIdLst>
    <p:notesMasterId r:id="rId33"/>
  </p:notesMasterIdLst>
  <p:sldIdLst>
    <p:sldId id="256" r:id="rId2"/>
    <p:sldId id="340" r:id="rId3"/>
    <p:sldId id="384" r:id="rId4"/>
    <p:sldId id="383" r:id="rId5"/>
    <p:sldId id="458" r:id="rId6"/>
    <p:sldId id="385" r:id="rId7"/>
    <p:sldId id="433" r:id="rId8"/>
    <p:sldId id="463" r:id="rId9"/>
    <p:sldId id="464" r:id="rId10"/>
    <p:sldId id="465" r:id="rId11"/>
    <p:sldId id="466" r:id="rId12"/>
    <p:sldId id="467" r:id="rId13"/>
    <p:sldId id="468" r:id="rId14"/>
    <p:sldId id="469" r:id="rId15"/>
    <p:sldId id="470" r:id="rId16"/>
    <p:sldId id="471" r:id="rId17"/>
    <p:sldId id="472" r:id="rId18"/>
    <p:sldId id="473" r:id="rId19"/>
    <p:sldId id="474" r:id="rId20"/>
    <p:sldId id="475" r:id="rId21"/>
    <p:sldId id="479" r:id="rId22"/>
    <p:sldId id="476" r:id="rId23"/>
    <p:sldId id="481" r:id="rId24"/>
    <p:sldId id="482" r:id="rId25"/>
    <p:sldId id="483" r:id="rId26"/>
    <p:sldId id="484" r:id="rId27"/>
    <p:sldId id="485" r:id="rId28"/>
    <p:sldId id="459" r:id="rId29"/>
    <p:sldId id="460" r:id="rId30"/>
    <p:sldId id="461" r:id="rId31"/>
    <p:sldId id="462"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576" autoAdjust="0"/>
  </p:normalViewPr>
  <p:slideViewPr>
    <p:cSldViewPr>
      <p:cViewPr varScale="1">
        <p:scale>
          <a:sx n="84" d="100"/>
          <a:sy n="84" d="100"/>
        </p:scale>
        <p:origin x="696"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636"/>
    </p:cViewPr>
  </p:sorterViewPr>
  <p:notesViewPr>
    <p:cSldViewPr>
      <p:cViewPr varScale="1">
        <p:scale>
          <a:sx n="65" d="100"/>
          <a:sy n="65" d="100"/>
        </p:scale>
        <p:origin x="2578"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DEB516-4318-4CB2-BFD1-059BECC7F294}" type="datetimeFigureOut">
              <a:rPr lang="en-CA" smtClean="0"/>
              <a:t>2020-05-04</a:t>
            </a:fld>
            <a:endParaRPr lang="en-CA"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D56CBC-595B-47EB-ADAB-B4913021330E}" type="slidenum">
              <a:rPr lang="en-CA" smtClean="0"/>
              <a:t>‹#›</a:t>
            </a:fld>
            <a:endParaRPr lang="en-CA" dirty="0"/>
          </a:p>
        </p:txBody>
      </p:sp>
    </p:spTree>
    <p:extLst>
      <p:ext uri="{BB962C8B-B14F-4D97-AF65-F5344CB8AC3E}">
        <p14:creationId xmlns:p14="http://schemas.microsoft.com/office/powerpoint/2010/main" val="2091619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Latest newsletter was </a:t>
            </a:r>
            <a:r>
              <a:rPr lang="en-US" dirty="0" smtClean="0"/>
              <a:t>Posted on 15 August 2019 </a:t>
            </a:r>
            <a:r>
              <a:rPr lang="en-CA" dirty="0" smtClean="0"/>
              <a:t>. Anybody subscribe to their Mailing List?</a:t>
            </a:r>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2</a:t>
            </a:fld>
            <a:endParaRPr lang="en-CA" dirty="0"/>
          </a:p>
        </p:txBody>
      </p:sp>
    </p:spTree>
    <p:extLst>
      <p:ext uri="{BB962C8B-B14F-4D97-AF65-F5344CB8AC3E}">
        <p14:creationId xmlns:p14="http://schemas.microsoft.com/office/powerpoint/2010/main" val="36997697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Top shows the Master Place List while the bottom is the individual place record. Note that the end year for Brockville,</a:t>
            </a:r>
            <a:r>
              <a:rPr lang="en-US" baseline="0" dirty="0" smtClean="0"/>
              <a:t> Upper Canada is 1841 when it became Brockville, Canada West.</a:t>
            </a:r>
          </a:p>
          <a:p>
            <a:endParaRPr lang="en-US" baseline="0" dirty="0" smtClean="0"/>
          </a:p>
          <a:p>
            <a:r>
              <a:rPr lang="en-US" baseline="0" dirty="0" smtClean="0"/>
              <a:t>This does mean that you need to have multiple locations for the same place i.e. Brockville, Upper Canada; Brockville, Canada West and Brockville Ontario</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23</a:t>
            </a:fld>
            <a:endParaRPr lang="en-CA" dirty="0"/>
          </a:p>
        </p:txBody>
      </p:sp>
    </p:spTree>
    <p:extLst>
      <p:ext uri="{BB962C8B-B14F-4D97-AF65-F5344CB8AC3E}">
        <p14:creationId xmlns:p14="http://schemas.microsoft.com/office/powerpoint/2010/main" val="26461790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E88CAE-10BA-4873-8BAE-1C627E5654B8}" type="slidenum">
              <a:rPr lang="en-CA" smtClean="0"/>
              <a:t>28</a:t>
            </a:fld>
            <a:endParaRPr lang="en-CA" dirty="0"/>
          </a:p>
        </p:txBody>
      </p:sp>
    </p:spTree>
    <p:extLst>
      <p:ext uri="{BB962C8B-B14F-4D97-AF65-F5344CB8AC3E}">
        <p14:creationId xmlns:p14="http://schemas.microsoft.com/office/powerpoint/2010/main" val="552183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CA" smtClean="0"/>
              <a:t>Copyright (2007)   The Ontario Genealogical Society    www.ogs.on.ca</a:t>
            </a:r>
            <a:endParaRPr lang="en-US"/>
          </a:p>
        </p:txBody>
      </p:sp>
      <p:sp>
        <p:nvSpPr>
          <p:cNvPr id="5" name="Slide Number Placeholder 4"/>
          <p:cNvSpPr>
            <a:spLocks noGrp="1"/>
          </p:cNvSpPr>
          <p:nvPr>
            <p:ph type="sldNum" sz="quarter" idx="11"/>
          </p:nvPr>
        </p:nvSpPr>
        <p:spPr/>
        <p:txBody>
          <a:bodyPr/>
          <a:lstStyle/>
          <a:p>
            <a:r>
              <a:rPr lang="en-US" smtClean="0"/>
              <a:t>Page </a:t>
            </a:r>
            <a:fld id="{97F8340B-B207-4D4D-81A6-C384FF66789C}" type="slidenum">
              <a:rPr lang="en-US" smtClean="0"/>
              <a:pPr/>
              <a:t>29</a:t>
            </a:fld>
            <a:endParaRPr lang="en-US"/>
          </a:p>
        </p:txBody>
      </p:sp>
    </p:spTree>
    <p:extLst>
      <p:ext uri="{BB962C8B-B14F-4D97-AF65-F5344CB8AC3E}">
        <p14:creationId xmlns:p14="http://schemas.microsoft.com/office/powerpoint/2010/main" val="924231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CA" smtClean="0"/>
              <a:t>Copyright (2007)   The Ontario Genealogical Society    www.ogs.on.ca</a:t>
            </a:r>
            <a:endParaRPr lang="en-US"/>
          </a:p>
        </p:txBody>
      </p:sp>
      <p:sp>
        <p:nvSpPr>
          <p:cNvPr id="5" name="Slide Number Placeholder 4"/>
          <p:cNvSpPr>
            <a:spLocks noGrp="1"/>
          </p:cNvSpPr>
          <p:nvPr>
            <p:ph type="sldNum" sz="quarter" idx="11"/>
          </p:nvPr>
        </p:nvSpPr>
        <p:spPr/>
        <p:txBody>
          <a:bodyPr/>
          <a:lstStyle/>
          <a:p>
            <a:r>
              <a:rPr lang="en-US" smtClean="0"/>
              <a:t>Page </a:t>
            </a:r>
            <a:fld id="{97F8340B-B207-4D4D-81A6-C384FF66789C}" type="slidenum">
              <a:rPr lang="en-US" smtClean="0"/>
              <a:pPr/>
              <a:t>30</a:t>
            </a:fld>
            <a:endParaRPr lang="en-US"/>
          </a:p>
        </p:txBody>
      </p:sp>
    </p:spTree>
    <p:extLst>
      <p:ext uri="{BB962C8B-B14F-4D97-AF65-F5344CB8AC3E}">
        <p14:creationId xmlns:p14="http://schemas.microsoft.com/office/powerpoint/2010/main" val="1312639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Most other Mailing Lists have now moved to </a:t>
            </a:r>
            <a:r>
              <a:rPr lang="en-CA" dirty="0" err="1" smtClean="0"/>
              <a:t>Groups.Io</a:t>
            </a:r>
            <a:r>
              <a:rPr lang="en-CA" dirty="0" smtClean="0"/>
              <a:t> or other services</a:t>
            </a:r>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4</a:t>
            </a:fld>
            <a:endParaRPr lang="en-CA" dirty="0"/>
          </a:p>
        </p:txBody>
      </p:sp>
    </p:spTree>
    <p:extLst>
      <p:ext uri="{BB962C8B-B14F-4D97-AF65-F5344CB8AC3E}">
        <p14:creationId xmlns:p14="http://schemas.microsoft.com/office/powerpoint/2010/main" val="31186746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To be fair,</a:t>
            </a:r>
            <a:r>
              <a:rPr lang="en-CA" baseline="0" dirty="0" smtClean="0"/>
              <a:t> al lot of the TMG messages had to do with the move to the new mailing list.</a:t>
            </a:r>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5</a:t>
            </a:fld>
            <a:endParaRPr lang="en-CA" dirty="0"/>
          </a:p>
        </p:txBody>
      </p:sp>
    </p:spTree>
    <p:extLst>
      <p:ext uri="{BB962C8B-B14F-4D97-AF65-F5344CB8AC3E}">
        <p14:creationId xmlns:p14="http://schemas.microsoft.com/office/powerpoint/2010/main" val="31781665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are some of the experts in TMG. The first four have websites with useful information on a wide ranges of aspects of TMG</a:t>
            </a:r>
          </a:p>
          <a:p>
            <a:endParaRPr lang="en-US" dirty="0" smtClean="0"/>
          </a:p>
          <a:p>
            <a:r>
              <a:rPr lang="en-US" dirty="0" smtClean="0"/>
              <a:t>Jim Byram is a technical expert and he tends to hang</a:t>
            </a:r>
            <a:r>
              <a:rPr lang="en-US" baseline="0" dirty="0" smtClean="0"/>
              <a:t> out on the TMG forum rather than on the Mailing List.</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6</a:t>
            </a:fld>
            <a:endParaRPr lang="en-CA" dirty="0"/>
          </a:p>
        </p:txBody>
      </p:sp>
    </p:spTree>
    <p:extLst>
      <p:ext uri="{BB962C8B-B14F-4D97-AF65-F5344CB8AC3E}">
        <p14:creationId xmlns:p14="http://schemas.microsoft.com/office/powerpoint/2010/main" val="34173471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Announced 23 Jan</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7</a:t>
            </a:fld>
            <a:endParaRPr lang="en-CA" dirty="0"/>
          </a:p>
        </p:txBody>
      </p:sp>
    </p:spTree>
    <p:extLst>
      <p:ext uri="{BB962C8B-B14F-4D97-AF65-F5344CB8AC3E}">
        <p14:creationId xmlns:p14="http://schemas.microsoft.com/office/powerpoint/2010/main" val="16000334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Click on the Globe, and depending on the Country, you get a new box </a:t>
            </a:r>
            <a:r>
              <a:rPr lang="en-US" dirty="0" err="1" smtClean="0"/>
              <a:t>openoining</a:t>
            </a:r>
            <a:r>
              <a:rPr lang="en-US" dirty="0" smtClean="0"/>
              <a:t>.</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10</a:t>
            </a:fld>
            <a:endParaRPr lang="en-CA" dirty="0"/>
          </a:p>
        </p:txBody>
      </p:sp>
    </p:spTree>
    <p:extLst>
      <p:ext uri="{BB962C8B-B14F-4D97-AF65-F5344CB8AC3E}">
        <p14:creationId xmlns:p14="http://schemas.microsoft.com/office/powerpoint/2010/main" val="892416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TMG included Godfather and Godmother</a:t>
            </a:r>
            <a:r>
              <a:rPr lang="en-US" baseline="0" dirty="0" smtClean="0"/>
              <a:t> roles in the Baptism tag.</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13</a:t>
            </a:fld>
            <a:endParaRPr lang="en-CA" dirty="0"/>
          </a:p>
        </p:txBody>
      </p:sp>
    </p:spTree>
    <p:extLst>
      <p:ext uri="{BB962C8B-B14F-4D97-AF65-F5344CB8AC3E}">
        <p14:creationId xmlns:p14="http://schemas.microsoft.com/office/powerpoint/2010/main" val="42939347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seem to have merged them into one tag with male &amp; female sentences.</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14</a:t>
            </a:fld>
            <a:endParaRPr lang="en-CA" dirty="0"/>
          </a:p>
        </p:txBody>
      </p:sp>
    </p:spTree>
    <p:extLst>
      <p:ext uri="{BB962C8B-B14F-4D97-AF65-F5344CB8AC3E}">
        <p14:creationId xmlns:p14="http://schemas.microsoft.com/office/powerpoint/2010/main" val="11292056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Embedded Source Citations</a:t>
            </a:r>
            <a:endParaRPr lang="en-US" dirty="0" smtClean="0">
              <a:effectLst/>
            </a:endParaRPr>
          </a:p>
          <a:p>
            <a:r>
              <a:rPr lang="en-US" b="1" dirty="0" smtClean="0">
                <a:effectLst/>
              </a:rPr>
              <a:t>Event</a:t>
            </a:r>
            <a:r>
              <a:rPr lang="en-US" dirty="0" smtClean="0">
                <a:effectLst/>
              </a:rPr>
              <a:t> memos and </a:t>
            </a:r>
            <a:r>
              <a:rPr lang="en-US" b="1" dirty="0" smtClean="0">
                <a:effectLst/>
              </a:rPr>
              <a:t>event</a:t>
            </a:r>
            <a:r>
              <a:rPr lang="en-US" dirty="0" smtClean="0">
                <a:effectLst/>
              </a:rPr>
              <a:t> sentence structures may contain embedded source citations like this:</a:t>
            </a:r>
          </a:p>
          <a:p>
            <a:r>
              <a:rPr lang="en-US" dirty="0" smtClean="0">
                <a:effectLst/>
              </a:rPr>
              <a:t> </a:t>
            </a:r>
          </a:p>
          <a:p>
            <a:r>
              <a:rPr lang="en-US" dirty="0" smtClean="0">
                <a:effectLst/>
              </a:rPr>
              <a:t>This is the text.[CIT:]12:3;this is a citation </a:t>
            </a:r>
            <a:r>
              <a:rPr lang="en-US" dirty="0" err="1" smtClean="0">
                <a:effectLst/>
              </a:rPr>
              <a:t>detail;this</a:t>
            </a:r>
            <a:r>
              <a:rPr lang="en-US" dirty="0" smtClean="0">
                <a:effectLst/>
              </a:rPr>
              <a:t> is citation memo[:CIT]</a:t>
            </a:r>
          </a:p>
          <a:p>
            <a:r>
              <a:rPr lang="en-US" dirty="0" smtClean="0">
                <a:effectLst/>
              </a:rPr>
              <a:t> </a:t>
            </a:r>
          </a:p>
          <a:p>
            <a:r>
              <a:rPr lang="en-US" dirty="0" smtClean="0">
                <a:effectLst/>
              </a:rPr>
              <a:t>Such embedded sources are bounded by [CIT:][:CIT] codes. This example refers to Source #12 and memo surety value of 3 and includes citation detail and a citation memo. Upon generating a report, a footnote or endnote will be produced using the source template(s) and elements associated with Source #12.</a:t>
            </a:r>
            <a:endParaRPr lang="en-US" dirty="0">
              <a:effectLst/>
            </a:endParaRPr>
          </a:p>
        </p:txBody>
      </p:sp>
      <p:sp>
        <p:nvSpPr>
          <p:cNvPr id="4" name="Slide Number Placeholder 3"/>
          <p:cNvSpPr>
            <a:spLocks noGrp="1"/>
          </p:cNvSpPr>
          <p:nvPr>
            <p:ph type="sldNum" sz="quarter" idx="10"/>
          </p:nvPr>
        </p:nvSpPr>
        <p:spPr/>
        <p:txBody>
          <a:bodyPr/>
          <a:lstStyle/>
          <a:p>
            <a:fld id="{CDD56CBC-595B-47EB-ADAB-B4913021330E}" type="slidenum">
              <a:rPr lang="en-CA" smtClean="0"/>
              <a:t>18</a:t>
            </a:fld>
            <a:endParaRPr lang="en-CA" dirty="0"/>
          </a:p>
        </p:txBody>
      </p:sp>
    </p:spTree>
    <p:extLst>
      <p:ext uri="{BB962C8B-B14F-4D97-AF65-F5344CB8AC3E}">
        <p14:creationId xmlns:p14="http://schemas.microsoft.com/office/powerpoint/2010/main" val="331910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F65D4DDB-8D61-4776-B05F-BBA6861E4ACF}" type="datetimeFigureOut">
              <a:rPr lang="en-CA" smtClean="0"/>
              <a:pPr/>
              <a:t>2020-05-04</a:t>
            </a:fld>
            <a:endParaRPr lang="en-CA" dirty="0"/>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endParaRPr lang="en-CA" dirty="0"/>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59ACB91F-E25E-4806-8852-E679DD28E97C}" type="slidenum">
              <a:rPr lang="en-CA" smtClean="0"/>
              <a:pPr/>
              <a:t>‹#›</a:t>
            </a:fld>
            <a:endParaRPr lang="en-CA" dirty="0"/>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584577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5D4DDB-8D61-4776-B05F-BBA6861E4ACF}" type="datetimeFigureOut">
              <a:rPr lang="en-CA" smtClean="0"/>
              <a:pPr/>
              <a:t>2020-05-04</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4006875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5D4DDB-8D61-4776-B05F-BBA6861E4ACF}" type="datetimeFigureOut">
              <a:rPr lang="en-CA" smtClean="0"/>
              <a:pPr/>
              <a:t>2020-05-04</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2155328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5D4DDB-8D61-4776-B05F-BBA6861E4ACF}" type="datetimeFigureOut">
              <a:rPr lang="en-CA" smtClean="0"/>
              <a:pPr/>
              <a:t>2020-05-04</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3075683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F65D4DDB-8D61-4776-B05F-BBA6861E4ACF}" type="datetimeFigureOut">
              <a:rPr lang="en-CA" smtClean="0"/>
              <a:pPr/>
              <a:t>2020-05-04</a:t>
            </a:fld>
            <a:endParaRPr lang="en-CA" dirty="0"/>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endParaRPr lang="en-CA" dirty="0"/>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59ACB91F-E25E-4806-8852-E679DD28E97C}" type="slidenum">
              <a:rPr lang="en-CA" smtClean="0"/>
              <a:pPr/>
              <a:t>‹#›</a:t>
            </a:fld>
            <a:endParaRPr lang="en-CA" dirty="0"/>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53238617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65D4DDB-8D61-4776-B05F-BBA6861E4ACF}" type="datetimeFigureOut">
              <a:rPr lang="en-CA" smtClean="0"/>
              <a:pPr/>
              <a:t>2020-05-04</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3275933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65D4DDB-8D61-4776-B05F-BBA6861E4ACF}" type="datetimeFigureOut">
              <a:rPr lang="en-CA" smtClean="0"/>
              <a:pPr/>
              <a:t>2020-05-04</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1575397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65D4DDB-8D61-4776-B05F-BBA6861E4ACF}" type="datetimeFigureOut">
              <a:rPr lang="en-CA" smtClean="0"/>
              <a:pPr/>
              <a:t>2020-05-04</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1983947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5D4DDB-8D61-4776-B05F-BBA6861E4ACF}" type="datetimeFigureOut">
              <a:rPr lang="en-CA" smtClean="0"/>
              <a:pPr/>
              <a:t>2020-05-04</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1841725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F65D4DDB-8D61-4776-B05F-BBA6861E4ACF}" type="datetimeFigureOut">
              <a:rPr lang="en-CA" smtClean="0"/>
              <a:pPr/>
              <a:t>2020-05-04</a:t>
            </a:fld>
            <a:endParaRPr lang="en-CA" dirty="0"/>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CA" dirty="0"/>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59ACB91F-E25E-4806-8852-E679DD28E97C}" type="slidenum">
              <a:rPr lang="en-CA" smtClean="0"/>
              <a:pPr/>
              <a:t>‹#›</a:t>
            </a:fld>
            <a:endParaRPr lang="en-CA" dirty="0"/>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97381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F65D4DDB-8D61-4776-B05F-BBA6861E4ACF}" type="datetimeFigureOut">
              <a:rPr lang="en-CA" smtClean="0"/>
              <a:pPr/>
              <a:t>2020-05-04</a:t>
            </a:fld>
            <a:endParaRPr lang="en-CA" dirty="0"/>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CA" dirty="0"/>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59ACB91F-E25E-4806-8852-E679DD28E97C}" type="slidenum">
              <a:rPr lang="en-CA" smtClean="0"/>
              <a:pPr/>
              <a:t>‹#›</a:t>
            </a:fld>
            <a:endParaRPr lang="en-CA" dirty="0"/>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07431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F65D4DDB-8D61-4776-B05F-BBA6861E4ACF}" type="datetimeFigureOut">
              <a:rPr lang="en-CA" smtClean="0"/>
              <a:pPr/>
              <a:t>2020-05-04</a:t>
            </a:fld>
            <a:endParaRPr lang="en-CA" dirty="0"/>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lang="en-CA" dirty="0"/>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59ACB91F-E25E-4806-8852-E679DD28E97C}" type="slidenum">
              <a:rPr lang="en-CA" smtClean="0"/>
              <a:pPr/>
              <a:t>‹#›</a:t>
            </a:fld>
            <a:endParaRPr lang="en-CA" dirty="0"/>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7435978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4" orient="horz" pos="1368">
          <p15:clr>
            <a:srgbClr val="F26B43"/>
          </p15:clr>
        </p15:guide>
        <p15:guide id="5"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5184">
          <p15:clr>
            <a:srgbClr val="F26B43"/>
          </p15:clr>
        </p15:guide>
        <p15:guide id="10" pos="702">
          <p15:clr>
            <a:srgbClr val="F26B43"/>
          </p15:clr>
        </p15:guide>
        <p15:guide id="11" pos="64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Ottawaprogram@ogs.on.ca"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historyresearchenvironment.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groups.io/g/HistoryResearchEnvironment" TargetMode="External"/><Relationship Id="rId5" Type="http://schemas.openxmlformats.org/officeDocument/2006/relationships/hyperlink" Target="https://historyresearchenvironment.org/donate/" TargetMode="External"/><Relationship Id="rId4" Type="http://schemas.openxmlformats.org/officeDocument/2006/relationships/hyperlink" Target="https://historyresearchenvironment.org/become-a-volunteer/"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geneamusings.com/2016/01/standardized-historical-and-current_28.htm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tmg.reigelridge.com/new-computer-version.htm"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google.com/url?q=https://meet.google.com/nvz-kftj-dax&amp;sa=D&amp;usd=2&amp;usg=AOvVaw2mGJGjzGdtTbu1bglx5Tp_"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mailto:ottawawebmaster@ogs.on.ca"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historyresearchenvironment.org/become-a-volunteer/"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ogs.on.ca/events-calendar/"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groups.io/g/TMG-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groups.io/" TargetMode="External"/><Relationship Id="rId4" Type="http://schemas.openxmlformats.org/officeDocument/2006/relationships/hyperlink" Target="mailto:TMG-L@groups.io"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groups.io/g/TMG-Refugees" TargetMode="External"/><Relationship Id="rId7" Type="http://schemas.openxmlformats.org/officeDocument/2006/relationships/hyperlink" Target="http://www.whollygenes.com/forums201/index.php"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groups.io/g/TMG-L" TargetMode="External"/><Relationship Id="rId5" Type="http://schemas.openxmlformats.org/officeDocument/2006/relationships/hyperlink" Target="https://www.facebook.com/groups/themastergenealogist/" TargetMode="External"/><Relationship Id="rId4" Type="http://schemas.openxmlformats.org/officeDocument/2006/relationships/hyperlink" Target="https://sites.google.com/site/tmgrefugees"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tmg.reigelridge.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www.mjh-nm.net/MY_WAY.HTML" TargetMode="External"/><Relationship Id="rId5" Type="http://schemas.openxmlformats.org/officeDocument/2006/relationships/hyperlink" Target="http://www.johncardinal.com/" TargetMode="External"/><Relationship Id="rId4" Type="http://schemas.openxmlformats.org/officeDocument/2006/relationships/hyperlink" Target="http://www.tmgtips.com/"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secondsite8.com/ssn088.ht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www.secondsite8.com/downloads.htm?v=8.01"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www.mjh-nm.net/STYLE.HTML#DisplayFont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b="1" dirty="0" smtClean="0"/>
              <a:t>Mike’s TMG Tips</a:t>
            </a:r>
            <a:endParaRPr lang="en-CA" dirty="0"/>
          </a:p>
        </p:txBody>
      </p:sp>
      <p:sp>
        <p:nvSpPr>
          <p:cNvPr id="3" name="Subtitle 2"/>
          <p:cNvSpPr>
            <a:spLocks noGrp="1"/>
          </p:cNvSpPr>
          <p:nvPr>
            <p:ph type="subTitle" idx="1"/>
          </p:nvPr>
        </p:nvSpPr>
        <p:spPr/>
        <p:txBody>
          <a:bodyPr/>
          <a:lstStyle/>
          <a:p>
            <a:r>
              <a:rPr lang="en-CA" dirty="0" smtClean="0"/>
              <a:t>Ottawa TMGUG</a:t>
            </a:r>
          </a:p>
          <a:p>
            <a:r>
              <a:rPr lang="en-CA" dirty="0" smtClean="0"/>
              <a:t>2 May 2020</a:t>
            </a:r>
            <a:endParaRPr lang="en-CA" dirty="0"/>
          </a:p>
        </p:txBody>
      </p:sp>
      <p:pic>
        <p:nvPicPr>
          <p:cNvPr id="4" name="Picture 3"/>
          <p:cNvPicPr>
            <a:picLocks noChangeAspect="1"/>
          </p:cNvPicPr>
          <p:nvPr/>
        </p:nvPicPr>
        <p:blipFill>
          <a:blip r:embed="rId2"/>
          <a:stretch>
            <a:fillRect/>
          </a:stretch>
        </p:blipFill>
        <p:spPr>
          <a:xfrm>
            <a:off x="2323135" y="260648"/>
            <a:ext cx="4497730" cy="165618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Arrow Connector 5"/>
          <p:cNvCxnSpPr/>
          <p:nvPr/>
        </p:nvCxnSpPr>
        <p:spPr>
          <a:xfrm>
            <a:off x="5148064" y="2924944"/>
            <a:ext cx="648072" cy="4320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8" name="Content Placeholder 7"/>
          <p:cNvPicPr>
            <a:picLocks noGrp="1" noChangeAspect="1"/>
          </p:cNvPicPr>
          <p:nvPr>
            <p:ph idx="1"/>
          </p:nvPr>
        </p:nvPicPr>
        <p:blipFill>
          <a:blip r:embed="rId3"/>
          <a:stretch>
            <a:fillRect/>
          </a:stretch>
        </p:blipFill>
        <p:spPr>
          <a:xfrm>
            <a:off x="685800" y="620688"/>
            <a:ext cx="7918647" cy="5671576"/>
          </a:xfrm>
          <a:prstGeom prst="rect">
            <a:avLst/>
          </a:prstGeom>
        </p:spPr>
      </p:pic>
      <p:cxnSp>
        <p:nvCxnSpPr>
          <p:cNvPr id="10" name="Straight Arrow Connector 9"/>
          <p:cNvCxnSpPr/>
          <p:nvPr/>
        </p:nvCxnSpPr>
        <p:spPr>
          <a:xfrm>
            <a:off x="5076056" y="1916832"/>
            <a:ext cx="432048" cy="50405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5282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GNIS </a:t>
            </a:r>
            <a:r>
              <a:rPr lang="en-US" dirty="0" err="1"/>
              <a:t>Placename</a:t>
            </a:r>
            <a:r>
              <a:rPr lang="en-US" dirty="0"/>
              <a:t> Database</a:t>
            </a:r>
          </a:p>
        </p:txBody>
      </p:sp>
      <p:sp>
        <p:nvSpPr>
          <p:cNvPr id="3" name="Content Placeholder 2"/>
          <p:cNvSpPr>
            <a:spLocks noGrp="1"/>
          </p:cNvSpPr>
          <p:nvPr>
            <p:ph idx="1"/>
          </p:nvPr>
        </p:nvSpPr>
        <p:spPr/>
        <p:txBody>
          <a:bodyPr>
            <a:normAutofit/>
          </a:bodyPr>
          <a:lstStyle/>
          <a:p>
            <a:r>
              <a:rPr lang="en-US" dirty="0" err="1"/>
              <a:t>GNIS</a:t>
            </a:r>
            <a:r>
              <a:rPr lang="en-US" dirty="0"/>
              <a:t> website has changed its URLs so that the TMG "Look up this place on the web" button no longer goes direct to the </a:t>
            </a:r>
            <a:r>
              <a:rPr lang="en-US" dirty="0" err="1"/>
              <a:t>GNIS</a:t>
            </a:r>
            <a:r>
              <a:rPr lang="en-US" dirty="0"/>
              <a:t> search form but goes to a different page that takes two more clicks to reach a blank search </a:t>
            </a:r>
            <a:r>
              <a:rPr lang="en-US" dirty="0" smtClean="0"/>
              <a:t>form.</a:t>
            </a:r>
          </a:p>
          <a:p>
            <a:r>
              <a:rPr lang="en-US" dirty="0" smtClean="0"/>
              <a:t>Lee Hoffmann has posted </a:t>
            </a:r>
            <a:r>
              <a:rPr lang="en-US" dirty="0"/>
              <a:t>a </a:t>
            </a:r>
            <a:r>
              <a:rPr lang="en-US" dirty="0" smtClean="0"/>
              <a:t>“fairly” </a:t>
            </a:r>
            <a:r>
              <a:rPr lang="en-US" dirty="0"/>
              <a:t>easy fix to the </a:t>
            </a:r>
            <a:r>
              <a:rPr lang="en-US" dirty="0" err="1"/>
              <a:t>GNIS</a:t>
            </a:r>
            <a:r>
              <a:rPr lang="en-US" dirty="0"/>
              <a:t> </a:t>
            </a:r>
            <a:r>
              <a:rPr lang="en-US" dirty="0" err="1"/>
              <a:t>Placename</a:t>
            </a:r>
            <a:r>
              <a:rPr lang="en-US" dirty="0"/>
              <a:t> Database search problem. </a:t>
            </a:r>
            <a:r>
              <a:rPr lang="en-US" dirty="0" smtClean="0"/>
              <a:t>First </a:t>
            </a:r>
            <a:r>
              <a:rPr lang="en-US" dirty="0"/>
              <a:t>there is not just one thing that needs to be fixed, but </a:t>
            </a:r>
            <a:r>
              <a:rPr lang="en-US" dirty="0" smtClean="0"/>
              <a:t>two.</a:t>
            </a:r>
          </a:p>
          <a:p>
            <a:r>
              <a:rPr lang="en-US" dirty="0" smtClean="0"/>
              <a:t>The instructions are too long for a slide but you can find them on the </a:t>
            </a:r>
            <a:r>
              <a:rPr lang="en-CA" b="1" dirty="0"/>
              <a:t>TMG Mailing </a:t>
            </a:r>
            <a:r>
              <a:rPr lang="en-CA" dirty="0"/>
              <a:t>List </a:t>
            </a:r>
            <a:r>
              <a:rPr lang="en-CA" dirty="0" smtClean="0"/>
              <a:t> for 22 and 23 April or e-mail me at </a:t>
            </a:r>
            <a:r>
              <a:rPr lang="en-CA" dirty="0" smtClean="0">
                <a:hlinkClick r:id="rId2"/>
              </a:rPr>
              <a:t>Ottawaprogram@ogs.on.ca</a:t>
            </a:r>
            <a:endParaRPr lang="en-US" dirty="0"/>
          </a:p>
        </p:txBody>
      </p:sp>
    </p:spTree>
    <p:extLst>
      <p:ext uri="{BB962C8B-B14F-4D97-AF65-F5344CB8AC3E}">
        <p14:creationId xmlns:p14="http://schemas.microsoft.com/office/powerpoint/2010/main" val="11178364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474024" cy="1485900"/>
          </a:xfrm>
        </p:spPr>
        <p:txBody>
          <a:bodyPr/>
          <a:lstStyle/>
          <a:p>
            <a:r>
              <a:rPr lang="en-US" dirty="0"/>
              <a:t>Godparent tag</a:t>
            </a:r>
          </a:p>
        </p:txBody>
      </p:sp>
      <p:sp>
        <p:nvSpPr>
          <p:cNvPr id="3" name="Content Placeholder 2"/>
          <p:cNvSpPr>
            <a:spLocks noGrp="1"/>
          </p:cNvSpPr>
          <p:nvPr>
            <p:ph idx="1"/>
          </p:nvPr>
        </p:nvSpPr>
        <p:spPr>
          <a:xfrm>
            <a:off x="755576" y="1844824"/>
            <a:ext cx="8064896" cy="4752528"/>
          </a:xfrm>
        </p:spPr>
        <p:txBody>
          <a:bodyPr>
            <a:normAutofit lnSpcReduction="10000"/>
          </a:bodyPr>
          <a:lstStyle/>
          <a:p>
            <a:r>
              <a:rPr lang="en-US" dirty="0" smtClean="0"/>
              <a:t>TMG allows only </a:t>
            </a:r>
            <a:r>
              <a:rPr lang="en-US" dirty="0"/>
              <a:t>two _Primary_ parents.  This is normally the biological parents.  </a:t>
            </a:r>
            <a:endParaRPr lang="en-US" dirty="0" smtClean="0"/>
          </a:p>
          <a:p>
            <a:r>
              <a:rPr lang="en-US" dirty="0" smtClean="0"/>
              <a:t>TMG also allows </a:t>
            </a:r>
            <a:r>
              <a:rPr lang="en-US" dirty="0"/>
              <a:t>the user to designate a non-Primary parent as Primary.  These non-Primary parents may be adoptive, step, foster, god, guardian, or some other parental type.  When this type parent is assigned as the Primary parent, any Primary parent then becomes a non-Primary parent.</a:t>
            </a:r>
          </a:p>
          <a:p>
            <a:r>
              <a:rPr lang="en-US" b="1" dirty="0" smtClean="0"/>
              <a:t>Non-Primary </a:t>
            </a:r>
            <a:r>
              <a:rPr lang="en-US" b="1" dirty="0"/>
              <a:t>parents are essentially ignored by TMG for any output as only Primary parents are tracked.  </a:t>
            </a:r>
            <a:r>
              <a:rPr lang="en-US" dirty="0"/>
              <a:t>There may be times when the a non-biological parent is preferred as the </a:t>
            </a:r>
            <a:r>
              <a:rPr lang="en-US" dirty="0" smtClean="0"/>
              <a:t>Primary.</a:t>
            </a:r>
            <a:endParaRPr lang="en-US" dirty="0"/>
          </a:p>
          <a:p>
            <a:r>
              <a:rPr lang="en-US" dirty="0" smtClean="0"/>
              <a:t>Probably </a:t>
            </a:r>
            <a:r>
              <a:rPr lang="en-US" dirty="0"/>
              <a:t>the best way to enter </a:t>
            </a:r>
            <a:r>
              <a:rPr lang="en-US" dirty="0" smtClean="0"/>
              <a:t>God-Parents </a:t>
            </a:r>
            <a:r>
              <a:rPr lang="en-US" dirty="0"/>
              <a:t>is to </a:t>
            </a:r>
            <a:r>
              <a:rPr lang="en-US" dirty="0" smtClean="0"/>
              <a:t>add </a:t>
            </a:r>
            <a:r>
              <a:rPr lang="en-US" dirty="0"/>
              <a:t>then as Witnesses to the </a:t>
            </a:r>
            <a:r>
              <a:rPr lang="en-US" dirty="0" smtClean="0"/>
              <a:t>Christening/Baptism </a:t>
            </a:r>
            <a:r>
              <a:rPr lang="en-US" dirty="0"/>
              <a:t>Tag using the appropriate Roles </a:t>
            </a:r>
            <a:r>
              <a:rPr lang="en-US" dirty="0" smtClean="0"/>
              <a:t>and Sentences.  </a:t>
            </a:r>
            <a:r>
              <a:rPr lang="en-US" dirty="0"/>
              <a:t>You </a:t>
            </a:r>
            <a:r>
              <a:rPr lang="en-US" dirty="0" smtClean="0"/>
              <a:t>don't need </a:t>
            </a:r>
            <a:r>
              <a:rPr lang="en-US" dirty="0"/>
              <a:t>to add them as non-Primary parents with Relationship Tags although many </a:t>
            </a:r>
            <a:r>
              <a:rPr lang="en-US" dirty="0" smtClean="0"/>
              <a:t>do </a:t>
            </a:r>
            <a:r>
              <a:rPr lang="en-US" dirty="0"/>
              <a:t>-- mostly for the convenience of having them appear in the child's Person View Tag  Box.</a:t>
            </a:r>
          </a:p>
        </p:txBody>
      </p:sp>
    </p:spTree>
    <p:extLst>
      <p:ext uri="{BB962C8B-B14F-4D97-AF65-F5344CB8AC3E}">
        <p14:creationId xmlns:p14="http://schemas.microsoft.com/office/powerpoint/2010/main" val="1859423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474024" cy="1485900"/>
          </a:xfrm>
        </p:spPr>
        <p:txBody>
          <a:bodyPr/>
          <a:lstStyle/>
          <a:p>
            <a:r>
              <a:rPr lang="en-US" dirty="0"/>
              <a:t>Godparent </a:t>
            </a:r>
            <a:r>
              <a:rPr lang="en-US" dirty="0" smtClean="0"/>
              <a:t>tags</a:t>
            </a:r>
            <a:endParaRPr lang="en-US" dirty="0"/>
          </a:p>
        </p:txBody>
      </p:sp>
      <p:pic>
        <p:nvPicPr>
          <p:cNvPr id="5" name="Content Placeholder 4"/>
          <p:cNvPicPr>
            <a:picLocks noGrp="1" noChangeAspect="1"/>
          </p:cNvPicPr>
          <p:nvPr>
            <p:ph idx="1"/>
          </p:nvPr>
        </p:nvPicPr>
        <p:blipFill>
          <a:blip r:embed="rId3"/>
          <a:stretch>
            <a:fillRect/>
          </a:stretch>
        </p:blipFill>
        <p:spPr>
          <a:xfrm>
            <a:off x="755576" y="1772816"/>
            <a:ext cx="7474024" cy="4680520"/>
          </a:xfrm>
          <a:prstGeom prst="rect">
            <a:avLst/>
          </a:prstGeom>
        </p:spPr>
      </p:pic>
    </p:spTree>
    <p:extLst>
      <p:ext uri="{BB962C8B-B14F-4D97-AF65-F5344CB8AC3E}">
        <p14:creationId xmlns:p14="http://schemas.microsoft.com/office/powerpoint/2010/main" val="13116425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474024" cy="1485900"/>
          </a:xfrm>
        </p:spPr>
        <p:txBody>
          <a:bodyPr/>
          <a:lstStyle/>
          <a:p>
            <a:r>
              <a:rPr lang="en-US" dirty="0"/>
              <a:t>Godparent </a:t>
            </a:r>
            <a:r>
              <a:rPr lang="en-US" dirty="0" smtClean="0"/>
              <a:t>tag</a:t>
            </a:r>
            <a:endParaRPr lang="en-US" dirty="0"/>
          </a:p>
        </p:txBody>
      </p:sp>
      <p:pic>
        <p:nvPicPr>
          <p:cNvPr id="4" name="Content Placeholder 3"/>
          <p:cNvPicPr>
            <a:picLocks noGrp="1" noChangeAspect="1"/>
          </p:cNvPicPr>
          <p:nvPr>
            <p:ph idx="1"/>
          </p:nvPr>
        </p:nvPicPr>
        <p:blipFill>
          <a:blip r:embed="rId3"/>
          <a:stretch>
            <a:fillRect/>
          </a:stretch>
        </p:blipFill>
        <p:spPr>
          <a:xfrm>
            <a:off x="755576" y="1844824"/>
            <a:ext cx="7474024" cy="4536504"/>
          </a:xfrm>
          <a:prstGeom prst="rect">
            <a:avLst/>
          </a:prstGeom>
        </p:spPr>
      </p:pic>
    </p:spTree>
    <p:extLst>
      <p:ext uri="{BB962C8B-B14F-4D97-AF65-F5344CB8AC3E}">
        <p14:creationId xmlns:p14="http://schemas.microsoft.com/office/powerpoint/2010/main" val="2355940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Citations for Exhibits</a:t>
            </a:r>
          </a:p>
        </p:txBody>
      </p:sp>
      <p:sp>
        <p:nvSpPr>
          <p:cNvPr id="3" name="Content Placeholder 2"/>
          <p:cNvSpPr>
            <a:spLocks noGrp="1"/>
          </p:cNvSpPr>
          <p:nvPr>
            <p:ph idx="1"/>
          </p:nvPr>
        </p:nvSpPr>
        <p:spPr/>
        <p:txBody>
          <a:bodyPr>
            <a:normAutofit/>
          </a:bodyPr>
          <a:lstStyle/>
          <a:p>
            <a:r>
              <a:rPr lang="en-US" sz="2400" dirty="0"/>
              <a:t>What is the best way in TMG of recording where one found an exhibit, </a:t>
            </a:r>
            <a:r>
              <a:rPr lang="en-US" sz="2400" dirty="0" smtClean="0"/>
              <a:t>such </a:t>
            </a:r>
            <a:r>
              <a:rPr lang="en-US" sz="2400" dirty="0"/>
              <a:t>as an image of a person? </a:t>
            </a:r>
            <a:endParaRPr lang="en-US" sz="2400" dirty="0" smtClean="0"/>
          </a:p>
          <a:p>
            <a:r>
              <a:rPr lang="en-US" sz="2400" dirty="0" smtClean="0"/>
              <a:t>For </a:t>
            </a:r>
            <a:r>
              <a:rPr lang="en-US" sz="2400" dirty="0"/>
              <a:t>example, if one found an image on </a:t>
            </a:r>
            <a:r>
              <a:rPr lang="en-US" sz="2400" dirty="0" smtClean="0"/>
              <a:t>a web </a:t>
            </a:r>
            <a:r>
              <a:rPr lang="en-US" sz="2400" dirty="0"/>
              <a:t>site, I would like to record the URL, plus any source information </a:t>
            </a:r>
            <a:r>
              <a:rPr lang="en-US" sz="2400" dirty="0" smtClean="0"/>
              <a:t>given </a:t>
            </a:r>
            <a:r>
              <a:rPr lang="en-US" sz="2400" dirty="0"/>
              <a:t>on the web site, so that in the future I or another user of my </a:t>
            </a:r>
            <a:r>
              <a:rPr lang="en-US" sz="2400" dirty="0" smtClean="0"/>
              <a:t>family </a:t>
            </a:r>
            <a:r>
              <a:rPr lang="en-US" sz="2400" dirty="0"/>
              <a:t>history database can do more research into the provenance of the </a:t>
            </a:r>
            <a:r>
              <a:rPr lang="en-US" sz="2400" dirty="0" smtClean="0"/>
              <a:t>image</a:t>
            </a:r>
            <a:r>
              <a:rPr lang="en-US" sz="2400" dirty="0"/>
              <a:t>.</a:t>
            </a:r>
          </a:p>
          <a:p>
            <a:endParaRPr lang="en-US" dirty="0"/>
          </a:p>
        </p:txBody>
      </p:sp>
    </p:spTree>
    <p:extLst>
      <p:ext uri="{BB962C8B-B14F-4D97-AF65-F5344CB8AC3E}">
        <p14:creationId xmlns:p14="http://schemas.microsoft.com/office/powerpoint/2010/main" val="8639446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Citations for Exhibits</a:t>
            </a:r>
          </a:p>
        </p:txBody>
      </p:sp>
      <p:sp>
        <p:nvSpPr>
          <p:cNvPr id="3" name="Content Placeholder 2"/>
          <p:cNvSpPr>
            <a:spLocks noGrp="1"/>
          </p:cNvSpPr>
          <p:nvPr>
            <p:ph idx="1"/>
          </p:nvPr>
        </p:nvSpPr>
        <p:spPr>
          <a:xfrm>
            <a:off x="1028700" y="2286000"/>
            <a:ext cx="7359724" cy="3581400"/>
          </a:xfrm>
        </p:spPr>
        <p:txBody>
          <a:bodyPr>
            <a:normAutofit/>
          </a:bodyPr>
          <a:lstStyle/>
          <a:p>
            <a:r>
              <a:rPr lang="en-US" sz="2400" dirty="0" smtClean="0"/>
              <a:t>David Hopper: Add </a:t>
            </a:r>
            <a:r>
              <a:rPr lang="en-US" sz="2400" dirty="0"/>
              <a:t>the citation and tags to the image metadata (in Windows right click the file name, properties and add whatever you like). That way it is never separated. </a:t>
            </a:r>
            <a:r>
              <a:rPr lang="en-US" sz="2400" dirty="0" smtClean="0"/>
              <a:t>Copy the </a:t>
            </a:r>
            <a:r>
              <a:rPr lang="en-US" sz="2400" dirty="0"/>
              <a:t>citation </a:t>
            </a:r>
            <a:r>
              <a:rPr lang="en-US" sz="2400" dirty="0" smtClean="0"/>
              <a:t>from the website and </a:t>
            </a:r>
            <a:r>
              <a:rPr lang="en-US" sz="2400" dirty="0"/>
              <a:t>paste it into metadata. And add tags like who or what is in the image. </a:t>
            </a:r>
            <a:r>
              <a:rPr lang="en-US" sz="2400" dirty="0" smtClean="0"/>
              <a:t>Your </a:t>
            </a:r>
            <a:r>
              <a:rPr lang="en-US" sz="2400" dirty="0"/>
              <a:t>image is associated with a tag. The tag has citations. The tag has exhibits. Citations and exhibits are tied together through the tag.</a:t>
            </a:r>
          </a:p>
          <a:p>
            <a:endParaRPr lang="en-US" sz="2400" dirty="0"/>
          </a:p>
          <a:p>
            <a:endParaRPr lang="en-US" dirty="0"/>
          </a:p>
        </p:txBody>
      </p:sp>
    </p:spTree>
    <p:extLst>
      <p:ext uri="{BB962C8B-B14F-4D97-AF65-F5344CB8AC3E}">
        <p14:creationId xmlns:p14="http://schemas.microsoft.com/office/powerpoint/2010/main" val="4772750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Citations for Exhibits</a:t>
            </a:r>
          </a:p>
        </p:txBody>
      </p:sp>
      <p:sp>
        <p:nvSpPr>
          <p:cNvPr id="3" name="Content Placeholder 2"/>
          <p:cNvSpPr>
            <a:spLocks noGrp="1"/>
          </p:cNvSpPr>
          <p:nvPr>
            <p:ph idx="1"/>
          </p:nvPr>
        </p:nvSpPr>
        <p:spPr>
          <a:xfrm>
            <a:off x="1028700" y="2286000"/>
            <a:ext cx="7359724" cy="3581400"/>
          </a:xfrm>
        </p:spPr>
        <p:txBody>
          <a:bodyPr>
            <a:normAutofit lnSpcReduction="10000"/>
          </a:bodyPr>
          <a:lstStyle/>
          <a:p>
            <a:r>
              <a:rPr lang="en-US" sz="2400" dirty="0" smtClean="0"/>
              <a:t>Lee Hoffman: </a:t>
            </a:r>
            <a:r>
              <a:rPr lang="en-US" sz="2400" dirty="0"/>
              <a:t>If you want the information stored in TMG, you could open the Properties for the Exhibit, click on the Description tab and enter whatever you want into the Description field.  The Caption field </a:t>
            </a:r>
            <a:r>
              <a:rPr lang="en-US" sz="2400" dirty="0" err="1"/>
              <a:t>field</a:t>
            </a:r>
            <a:r>
              <a:rPr lang="en-US" sz="2400" dirty="0"/>
              <a:t> will print in reports, but the Description field does not.</a:t>
            </a:r>
          </a:p>
          <a:p>
            <a:r>
              <a:rPr lang="en-US" sz="2400" dirty="0"/>
              <a:t>Terry </a:t>
            </a:r>
            <a:r>
              <a:rPr lang="en-US" sz="2400" dirty="0" err="1" smtClean="0"/>
              <a:t>Reigel</a:t>
            </a:r>
            <a:r>
              <a:rPr lang="en-US" sz="2400" dirty="0" smtClean="0"/>
              <a:t>: </a:t>
            </a:r>
            <a:r>
              <a:rPr lang="en-US" sz="2400" dirty="0"/>
              <a:t>I put citations in the Caption field. Since my only output of Exhibits is via Second Site, I use Second Site's citation codes to produce citations to Sources that I create in TMG.</a:t>
            </a:r>
          </a:p>
          <a:p>
            <a:endParaRPr lang="en-US" sz="2400" dirty="0"/>
          </a:p>
          <a:p>
            <a:pPr marL="0" indent="0">
              <a:buNone/>
            </a:pPr>
            <a:endParaRPr lang="en-US" sz="2400" dirty="0"/>
          </a:p>
          <a:p>
            <a:endParaRPr lang="en-US" dirty="0"/>
          </a:p>
        </p:txBody>
      </p:sp>
    </p:spTree>
    <p:extLst>
      <p:ext uri="{BB962C8B-B14F-4D97-AF65-F5344CB8AC3E}">
        <p14:creationId xmlns:p14="http://schemas.microsoft.com/office/powerpoint/2010/main" val="14699280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359724" cy="1485900"/>
          </a:xfrm>
        </p:spPr>
        <p:txBody>
          <a:bodyPr/>
          <a:lstStyle/>
          <a:p>
            <a:r>
              <a:rPr lang="en-US" dirty="0"/>
              <a:t>Citations for </a:t>
            </a:r>
            <a:r>
              <a:rPr lang="en-US" dirty="0" smtClean="0"/>
              <a:t>Exhibits - Caveats</a:t>
            </a:r>
            <a:endParaRPr lang="en-US" dirty="0"/>
          </a:p>
        </p:txBody>
      </p:sp>
      <p:sp>
        <p:nvSpPr>
          <p:cNvPr id="3" name="Content Placeholder 2"/>
          <p:cNvSpPr>
            <a:spLocks noGrp="1"/>
          </p:cNvSpPr>
          <p:nvPr>
            <p:ph idx="1"/>
          </p:nvPr>
        </p:nvSpPr>
        <p:spPr>
          <a:xfrm>
            <a:off x="1028700" y="2286000"/>
            <a:ext cx="7359724" cy="3581400"/>
          </a:xfrm>
        </p:spPr>
        <p:txBody>
          <a:bodyPr>
            <a:normAutofit/>
          </a:bodyPr>
          <a:lstStyle/>
          <a:p>
            <a:r>
              <a:rPr lang="en-US" sz="2400" dirty="0" smtClean="0"/>
              <a:t>John Cardinal: </a:t>
            </a:r>
            <a:r>
              <a:rPr lang="en-US" sz="2400" dirty="0"/>
              <a:t>Using embedded citations in the caption of an image will work in Second Site. In </a:t>
            </a:r>
            <a:r>
              <a:rPr lang="en-US" sz="2400" dirty="0" err="1"/>
              <a:t>Gedsite</a:t>
            </a:r>
            <a:r>
              <a:rPr lang="en-US" sz="2400" dirty="0"/>
              <a:t> and </a:t>
            </a:r>
            <a:r>
              <a:rPr lang="en-US" sz="2400" dirty="0" err="1"/>
              <a:t>Gedcom</a:t>
            </a:r>
            <a:r>
              <a:rPr lang="en-US" sz="2400" dirty="0"/>
              <a:t> Publisher, embedded citation are not supported in the caption or any other field of an exhibit</a:t>
            </a:r>
            <a:r>
              <a:rPr lang="en-US" sz="2400" dirty="0" smtClean="0"/>
              <a:t>.</a:t>
            </a:r>
          </a:p>
          <a:p>
            <a:r>
              <a:rPr lang="en-US" sz="2400" dirty="0" smtClean="0"/>
              <a:t>Michael J Hannah: Using </a:t>
            </a:r>
            <a:r>
              <a:rPr lang="en-US" sz="2400" dirty="0"/>
              <a:t>embedded citations in a </a:t>
            </a:r>
            <a:r>
              <a:rPr lang="en-US" sz="2400" dirty="0" smtClean="0"/>
              <a:t>caption </a:t>
            </a:r>
            <a:r>
              <a:rPr lang="en-US" sz="2400" dirty="0"/>
              <a:t>will work in Second Site, but the hyperlink does not work if the image is linked instead of </a:t>
            </a:r>
            <a:r>
              <a:rPr lang="en-US" sz="2400" dirty="0" smtClean="0"/>
              <a:t>embedded.</a:t>
            </a:r>
            <a:endParaRPr lang="en-US" sz="2400" dirty="0"/>
          </a:p>
          <a:p>
            <a:endParaRPr lang="en-US" sz="2400" dirty="0"/>
          </a:p>
          <a:p>
            <a:pPr marL="0" indent="0">
              <a:buNone/>
            </a:pPr>
            <a:endParaRPr lang="en-US" sz="2400" dirty="0"/>
          </a:p>
          <a:p>
            <a:endParaRPr lang="en-US" dirty="0"/>
          </a:p>
        </p:txBody>
      </p:sp>
    </p:spTree>
    <p:extLst>
      <p:ext uri="{BB962C8B-B14F-4D97-AF65-F5344CB8AC3E}">
        <p14:creationId xmlns:p14="http://schemas.microsoft.com/office/powerpoint/2010/main" val="40065181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Call an External Text File from a Memo Field</a:t>
            </a:r>
            <a:r>
              <a:rPr lang="en-US" dirty="0"/>
              <a:t/>
            </a:r>
            <a:br>
              <a:rPr lang="en-US" dirty="0"/>
            </a:br>
            <a:endParaRPr lang="en-US" dirty="0"/>
          </a:p>
        </p:txBody>
      </p:sp>
      <p:sp>
        <p:nvSpPr>
          <p:cNvPr id="3" name="Content Placeholder 2"/>
          <p:cNvSpPr>
            <a:spLocks noGrp="1"/>
          </p:cNvSpPr>
          <p:nvPr>
            <p:ph idx="1"/>
          </p:nvPr>
        </p:nvSpPr>
        <p:spPr>
          <a:xfrm>
            <a:off x="1028700" y="2348880"/>
            <a:ext cx="7200900" cy="4104456"/>
          </a:xfrm>
        </p:spPr>
        <p:txBody>
          <a:bodyPr>
            <a:normAutofit/>
          </a:bodyPr>
          <a:lstStyle/>
          <a:p>
            <a:r>
              <a:rPr lang="en-US" sz="2400" dirty="0" smtClean="0"/>
              <a:t>In </a:t>
            </a:r>
            <a:r>
              <a:rPr lang="en-US" sz="2400" dirty="0"/>
              <a:t>addition to text entered into Memo fields within the program, you can store a memo in an external text file that can be called from the memo field. Such text will be used when a report is generated just as though it had been entered directly into the memo field. To use text from an external file, an exclamation point must be the first character in the memo field, followed by the drive, path and name of the text file. </a:t>
            </a:r>
          </a:p>
          <a:p>
            <a:pPr marL="0" indent="0">
              <a:buNone/>
            </a:pPr>
            <a:r>
              <a:rPr lang="en-US" sz="2400" dirty="0" smtClean="0"/>
              <a:t>	For </a:t>
            </a:r>
            <a:r>
              <a:rPr lang="en-US" sz="2400" dirty="0"/>
              <a:t>example: </a:t>
            </a:r>
            <a:r>
              <a:rPr lang="en-US" sz="2400" b="1" dirty="0"/>
              <a:t>!C:\</a:t>
            </a:r>
            <a:r>
              <a:rPr lang="en-US" sz="2400" b="1" dirty="0" err="1" smtClean="0"/>
              <a:t>MYDATA</a:t>
            </a:r>
            <a:r>
              <a:rPr lang="en-US" sz="2400" b="1" dirty="0" smtClean="0"/>
              <a:t>\ABC.TXT</a:t>
            </a:r>
            <a:r>
              <a:rPr lang="en-US" sz="2400" dirty="0"/>
              <a:t> </a:t>
            </a:r>
          </a:p>
          <a:p>
            <a:pPr marL="530352" lvl="1" indent="0">
              <a:buNone/>
            </a:pPr>
            <a:endParaRPr lang="en-US" dirty="0"/>
          </a:p>
        </p:txBody>
      </p:sp>
    </p:spTree>
    <p:extLst>
      <p:ext uri="{BB962C8B-B14F-4D97-AF65-F5344CB8AC3E}">
        <p14:creationId xmlns:p14="http://schemas.microsoft.com/office/powerpoint/2010/main" val="956019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a:t>History Research </a:t>
            </a:r>
            <a:r>
              <a:rPr lang="en-CA" dirty="0" smtClean="0"/>
              <a:t>Environment (HRE)</a:t>
            </a:r>
            <a:endParaRPr lang="en-CA" dirty="0"/>
          </a:p>
        </p:txBody>
      </p:sp>
      <p:sp>
        <p:nvSpPr>
          <p:cNvPr id="3" name="Content Placeholder 2"/>
          <p:cNvSpPr>
            <a:spLocks noGrp="1"/>
          </p:cNvSpPr>
          <p:nvPr>
            <p:ph idx="1"/>
          </p:nvPr>
        </p:nvSpPr>
        <p:spPr>
          <a:xfrm>
            <a:off x="611560" y="2219204"/>
            <a:ext cx="8208912" cy="4378148"/>
          </a:xfrm>
        </p:spPr>
        <p:txBody>
          <a:bodyPr>
            <a:normAutofit lnSpcReduction="10000"/>
          </a:bodyPr>
          <a:lstStyle/>
          <a:p>
            <a:pPr marL="0" indent="-457200" algn="ctr" fontAlgn="base">
              <a:buNone/>
            </a:pPr>
            <a:r>
              <a:rPr lang="en-US" sz="1900" dirty="0"/>
              <a:t>History Research Environment is an open source project to create a free platform-independent application for the serious amateur or professional historical researcher.</a:t>
            </a:r>
          </a:p>
          <a:p>
            <a:pPr marL="0" indent="-457200" algn="ctr" fontAlgn="base">
              <a:buNone/>
            </a:pPr>
            <a:endParaRPr lang="en-US" sz="1000" dirty="0"/>
          </a:p>
          <a:p>
            <a:pPr marL="0" indent="-457200" algn="ctr" fontAlgn="base">
              <a:buNone/>
            </a:pPr>
            <a:r>
              <a:rPr lang="en-US" sz="1900" dirty="0"/>
              <a:t>For genealogists, HRE will provide an onward path for users of the discontinued program The Master Genealogist (TMG).</a:t>
            </a:r>
          </a:p>
          <a:p>
            <a:pPr marL="0" indent="-457200" algn="ctr" fontAlgn="base">
              <a:buNone/>
            </a:pPr>
            <a:endParaRPr lang="en-US" sz="1000" dirty="0"/>
          </a:p>
          <a:p>
            <a:pPr marL="0" indent="-457200" algn="ctr" fontAlgn="base">
              <a:buNone/>
            </a:pPr>
            <a:r>
              <a:rPr lang="en-US" sz="1900" dirty="0"/>
              <a:t>HRE will also handle a very wide range of other historical and cultural research needs</a:t>
            </a:r>
            <a:r>
              <a:rPr lang="en-US" sz="1900" dirty="0" smtClean="0"/>
              <a:t>.</a:t>
            </a:r>
          </a:p>
          <a:p>
            <a:pPr marL="0" indent="-457200" algn="ctr" fontAlgn="base">
              <a:buNone/>
            </a:pPr>
            <a:endParaRPr lang="en-US" sz="1200" dirty="0" smtClean="0"/>
          </a:p>
          <a:p>
            <a:pPr marL="0" indent="-457200" algn="ctr">
              <a:spcAft>
                <a:spcPts val="0"/>
              </a:spcAft>
              <a:buNone/>
            </a:pPr>
            <a:r>
              <a:rPr lang="en-US" sz="1900" dirty="0"/>
              <a:t>Project website: </a:t>
            </a:r>
            <a:r>
              <a:rPr lang="en-US" sz="1900" dirty="0">
                <a:hlinkClick r:id="rId3"/>
              </a:rPr>
              <a:t>https://historyresearchenvironment.org</a:t>
            </a:r>
            <a:r>
              <a:rPr lang="en-US" sz="1900" dirty="0"/>
              <a:t/>
            </a:r>
            <a:br>
              <a:rPr lang="en-US" sz="1900" dirty="0"/>
            </a:br>
            <a:r>
              <a:rPr lang="en-US" sz="1900" dirty="0"/>
              <a:t>Volunteer </a:t>
            </a:r>
            <a:r>
              <a:rPr lang="en-US" sz="1900" dirty="0" smtClean="0"/>
              <a:t>skills: </a:t>
            </a:r>
            <a:r>
              <a:rPr lang="en-US" sz="1900" dirty="0">
                <a:hlinkClick r:id="rId4"/>
              </a:rPr>
              <a:t>https://</a:t>
            </a:r>
            <a:r>
              <a:rPr lang="en-US" sz="1900" dirty="0" smtClean="0">
                <a:hlinkClick r:id="rId4"/>
              </a:rPr>
              <a:t>historyresearchenvironment.org/become-a-volunteer</a:t>
            </a:r>
            <a:r>
              <a:rPr lang="en-US" sz="1900" dirty="0">
                <a:hlinkClick r:id="rId4"/>
              </a:rPr>
              <a:t>/</a:t>
            </a:r>
            <a:r>
              <a:rPr lang="en-US" sz="1900" dirty="0"/>
              <a:t/>
            </a:r>
            <a:br>
              <a:rPr lang="en-US" sz="1900" dirty="0"/>
            </a:br>
            <a:r>
              <a:rPr lang="en-US" sz="1900" dirty="0"/>
              <a:t>Donate: </a:t>
            </a:r>
            <a:r>
              <a:rPr lang="en-US" sz="1900" dirty="0">
                <a:hlinkClick r:id="rId5"/>
              </a:rPr>
              <a:t>https://historyresearchenvironment.org/donate</a:t>
            </a:r>
            <a:r>
              <a:rPr lang="en-US" sz="2400" dirty="0" smtClean="0">
                <a:hlinkClick r:id="rId5"/>
              </a:rPr>
              <a:t>/</a:t>
            </a:r>
            <a:endParaRPr lang="en-US" sz="2400" dirty="0" smtClean="0"/>
          </a:p>
          <a:p>
            <a:pPr marL="0" indent="-457200" algn="ctr">
              <a:spcBef>
                <a:spcPts val="0"/>
              </a:spcBef>
              <a:buNone/>
            </a:pPr>
            <a:r>
              <a:rPr lang="en-US" sz="1900" dirty="0" smtClean="0"/>
              <a:t>Mailing List: </a:t>
            </a:r>
            <a:r>
              <a:rPr lang="en-US" sz="1900" dirty="0">
                <a:hlinkClick r:id="rId6"/>
              </a:rPr>
              <a:t>https://groups.io/g/HistoryResearchEnvironment</a:t>
            </a:r>
            <a:endParaRPr lang="en-CA" sz="1900" dirty="0" smtClean="0"/>
          </a:p>
        </p:txBody>
      </p:sp>
    </p:spTree>
    <p:extLst>
      <p:ext uri="{BB962C8B-B14F-4D97-AF65-F5344CB8AC3E}">
        <p14:creationId xmlns:p14="http://schemas.microsoft.com/office/powerpoint/2010/main" val="37386345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Call an External Text File from a Memo Field</a:t>
            </a:r>
            <a:r>
              <a:rPr lang="en-US" dirty="0"/>
              <a:t/>
            </a:r>
            <a:br>
              <a:rPr lang="en-US" dirty="0"/>
            </a:br>
            <a:endParaRPr lang="en-US" dirty="0"/>
          </a:p>
        </p:txBody>
      </p:sp>
      <p:sp>
        <p:nvSpPr>
          <p:cNvPr id="3" name="Content Placeholder 2"/>
          <p:cNvSpPr>
            <a:spLocks noGrp="1"/>
          </p:cNvSpPr>
          <p:nvPr>
            <p:ph idx="1"/>
          </p:nvPr>
        </p:nvSpPr>
        <p:spPr>
          <a:xfrm>
            <a:off x="1028700" y="2060848"/>
            <a:ext cx="7200900" cy="4392488"/>
          </a:xfrm>
        </p:spPr>
        <p:txBody>
          <a:bodyPr>
            <a:normAutofit lnSpcReduction="10000"/>
          </a:bodyPr>
          <a:lstStyle/>
          <a:p>
            <a:r>
              <a:rPr lang="en-US" sz="2400" dirty="0" smtClean="0"/>
              <a:t>You </a:t>
            </a:r>
            <a:r>
              <a:rPr lang="en-US" sz="2400" dirty="0"/>
              <a:t>can edit the memo field, changing or deleting the path/filename as you would any other text.</a:t>
            </a:r>
          </a:p>
          <a:p>
            <a:r>
              <a:rPr lang="en-US" sz="2400" dirty="0"/>
              <a:t> </a:t>
            </a:r>
            <a:r>
              <a:rPr lang="en-US" sz="2400" b="1" dirty="0" smtClean="0"/>
              <a:t>To </a:t>
            </a:r>
            <a:r>
              <a:rPr lang="en-US" sz="2400" b="1" dirty="0"/>
              <a:t>edit the external text file:</a:t>
            </a:r>
            <a:endParaRPr lang="en-US" sz="2400" dirty="0"/>
          </a:p>
          <a:p>
            <a:pPr marL="530352" lvl="1" indent="0">
              <a:buNone/>
            </a:pPr>
            <a:r>
              <a:rPr lang="en-US" sz="2400" dirty="0"/>
              <a:t>With the cursor in the memo field of the Tag Entry screen, press &lt;F7&gt; or click the [Memo] button.</a:t>
            </a:r>
          </a:p>
          <a:p>
            <a:pPr marL="530352" lvl="1" indent="0">
              <a:buNone/>
            </a:pPr>
            <a:r>
              <a:rPr lang="en-US" sz="2400" dirty="0"/>
              <a:t> </a:t>
            </a:r>
            <a:r>
              <a:rPr lang="en-US" sz="2400" dirty="0" smtClean="0"/>
              <a:t>You </a:t>
            </a:r>
            <a:r>
              <a:rPr lang="en-US" sz="2400" dirty="0"/>
              <a:t>may place a split field marker (</a:t>
            </a:r>
            <a:r>
              <a:rPr lang="en-US" sz="2400" b="1" dirty="0"/>
              <a:t>||</a:t>
            </a:r>
            <a:r>
              <a:rPr lang="en-US" sz="2400" dirty="0"/>
              <a:t>) after the file name if you wish. A comment can be included in the [M2] portion of the memo. </a:t>
            </a:r>
            <a:endParaRPr lang="en-US" sz="2400" dirty="0" smtClean="0"/>
          </a:p>
          <a:p>
            <a:pPr marL="530352" lvl="1" indent="0">
              <a:buNone/>
            </a:pPr>
            <a:r>
              <a:rPr lang="en-US" sz="2400" dirty="0" smtClean="0"/>
              <a:t>For </a:t>
            </a:r>
            <a:r>
              <a:rPr lang="en-US" sz="2400" dirty="0"/>
              <a:t>example: </a:t>
            </a:r>
            <a:endParaRPr lang="en-US" sz="2400" dirty="0" smtClean="0"/>
          </a:p>
          <a:p>
            <a:pPr marL="530352" lvl="1" indent="0">
              <a:buNone/>
            </a:pPr>
            <a:r>
              <a:rPr lang="en-US" sz="2400" b="1" dirty="0" smtClean="0"/>
              <a:t>!</a:t>
            </a:r>
            <a:r>
              <a:rPr lang="en-US" sz="2400" b="1" dirty="0"/>
              <a:t>C:\</a:t>
            </a:r>
            <a:r>
              <a:rPr lang="en-US" sz="2400" b="1" dirty="0" err="1"/>
              <a:t>MYDATA</a:t>
            </a:r>
            <a:r>
              <a:rPr lang="en-US" sz="2400" b="1" dirty="0"/>
              <a:t>\ABC.TXT||This is a transcript of the marriage bond.</a:t>
            </a:r>
            <a:endParaRPr lang="en-US" sz="2400" dirty="0"/>
          </a:p>
          <a:p>
            <a:pPr marL="530352" lvl="1" indent="0">
              <a:buNone/>
            </a:pPr>
            <a:endParaRPr lang="en-US" dirty="0"/>
          </a:p>
        </p:txBody>
      </p:sp>
    </p:spTree>
    <p:extLst>
      <p:ext uri="{BB962C8B-B14F-4D97-AF65-F5344CB8AC3E}">
        <p14:creationId xmlns:p14="http://schemas.microsoft.com/office/powerpoint/2010/main" val="33393081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Standardized Historical and Current Place </a:t>
            </a:r>
            <a:r>
              <a:rPr lang="en-US" b="1" dirty="0" smtClean="0"/>
              <a:t>Names - </a:t>
            </a:r>
            <a:r>
              <a:rPr lang="en-US" sz="3100" dirty="0" smtClean="0"/>
              <a:t>Randy </a:t>
            </a:r>
            <a:r>
              <a:rPr lang="en-US" sz="3100" dirty="0" err="1" smtClean="0"/>
              <a:t>Seaver</a:t>
            </a:r>
            <a:r>
              <a:rPr lang="en-US" b="1" dirty="0"/>
              <a:t/>
            </a:r>
            <a:br>
              <a:rPr lang="en-US" b="1" dirty="0"/>
            </a:br>
            <a:endParaRPr lang="en-US" dirty="0"/>
          </a:p>
        </p:txBody>
      </p:sp>
      <p:sp>
        <p:nvSpPr>
          <p:cNvPr id="3" name="Content Placeholder 2"/>
          <p:cNvSpPr>
            <a:spLocks noGrp="1"/>
          </p:cNvSpPr>
          <p:nvPr>
            <p:ph idx="1"/>
          </p:nvPr>
        </p:nvSpPr>
        <p:spPr>
          <a:xfrm>
            <a:off x="1028700" y="2286000"/>
            <a:ext cx="7200900" cy="4311352"/>
          </a:xfrm>
        </p:spPr>
        <p:txBody>
          <a:bodyPr>
            <a:normAutofit fontScale="92500" lnSpcReduction="20000"/>
          </a:bodyPr>
          <a:lstStyle/>
          <a:p>
            <a:pPr marL="0" indent="0">
              <a:buNone/>
            </a:pPr>
            <a:r>
              <a:rPr lang="en-US" b="1" dirty="0"/>
              <a:t>"Why don't you use historical place names in your Family </a:t>
            </a:r>
            <a:r>
              <a:rPr lang="en-US" b="1" dirty="0" smtClean="0"/>
              <a:t>Tree?"</a:t>
            </a:r>
            <a:r>
              <a:rPr lang="en-US" dirty="0"/>
              <a:t/>
            </a:r>
            <a:br>
              <a:rPr lang="en-US" dirty="0"/>
            </a:br>
            <a:r>
              <a:rPr lang="en-US" b="1" dirty="0"/>
              <a:t/>
            </a:r>
            <a:br>
              <a:rPr lang="en-US" b="1" dirty="0"/>
            </a:br>
            <a:r>
              <a:rPr lang="en-US" b="1" dirty="0" smtClean="0"/>
              <a:t>“The </a:t>
            </a:r>
            <a:r>
              <a:rPr lang="en-US" b="1" dirty="0"/>
              <a:t>simple answer </a:t>
            </a:r>
            <a:r>
              <a:rPr lang="en-US" b="1" dirty="0" smtClean="0"/>
              <a:t>is Convenience</a:t>
            </a:r>
            <a:r>
              <a:rPr lang="en-US" b="1" dirty="0"/>
              <a:t>!</a:t>
            </a:r>
            <a:r>
              <a:rPr lang="en-US" dirty="0"/>
              <a:t>  I want to be able to use the mapping features in my </a:t>
            </a:r>
            <a:r>
              <a:rPr lang="en-US" dirty="0" err="1"/>
              <a:t>RootsMagic</a:t>
            </a:r>
            <a:r>
              <a:rPr lang="en-US" dirty="0"/>
              <a:t> 7 desktop software program and also add place content to FamilySearch Family Tree.  That doesn't mean my view is correct, or that everyone should agree with me.</a:t>
            </a:r>
            <a:br>
              <a:rPr lang="en-US" dirty="0"/>
            </a:br>
            <a:r>
              <a:rPr lang="en-US" dirty="0"/>
              <a:t/>
            </a:r>
            <a:br>
              <a:rPr lang="en-US" dirty="0"/>
            </a:br>
            <a:r>
              <a:rPr lang="en-US" b="1" dirty="0"/>
              <a:t>The FamilySearch Family Tree wants standardized place names that are based on current place names and jurisdictions. </a:t>
            </a:r>
            <a:r>
              <a:rPr lang="en-US" dirty="0"/>
              <a:t> </a:t>
            </a:r>
            <a:r>
              <a:rPr lang="en-US" dirty="0" err="1"/>
              <a:t>RootsMagic</a:t>
            </a:r>
            <a:r>
              <a:rPr lang="en-US" dirty="0"/>
              <a:t> provides the FamilySearch standardized place names in their place list, and inserts them into the FamilySearch Family Tree when requested.</a:t>
            </a:r>
            <a:br>
              <a:rPr lang="en-US" dirty="0"/>
            </a:br>
            <a:r>
              <a:rPr lang="en-US" dirty="0"/>
              <a:t/>
            </a:r>
            <a:br>
              <a:rPr lang="en-US" dirty="0"/>
            </a:br>
            <a:r>
              <a:rPr lang="en-US" b="1" dirty="0"/>
              <a:t>However, many genealogy professionals assert that we should always use historical place names existing at the time of the event because those names will lead us to the correct jurisdictions</a:t>
            </a:r>
            <a:r>
              <a:rPr lang="en-US" b="1" dirty="0" smtClean="0"/>
              <a:t>.”</a:t>
            </a:r>
            <a:r>
              <a:rPr lang="en-US" b="1" dirty="0"/>
              <a:t> </a:t>
            </a:r>
            <a:endParaRPr lang="en-US" b="1" dirty="0" smtClean="0"/>
          </a:p>
          <a:p>
            <a:pPr marL="0" indent="0">
              <a:buNone/>
            </a:pPr>
            <a:r>
              <a:rPr lang="en-US" dirty="0">
                <a:hlinkClick r:id="rId2"/>
              </a:rPr>
              <a:t>https://www.geneamusings.com/2016/01/standardized-historical-and-current_28.html</a:t>
            </a:r>
            <a:endParaRPr lang="en-US" dirty="0"/>
          </a:p>
          <a:p>
            <a:pPr marL="0" indent="0">
              <a:buNone/>
            </a:pPr>
            <a:endParaRPr lang="en-US" dirty="0"/>
          </a:p>
        </p:txBody>
      </p:sp>
    </p:spTree>
    <p:extLst>
      <p:ext uri="{BB962C8B-B14F-4D97-AF65-F5344CB8AC3E}">
        <p14:creationId xmlns:p14="http://schemas.microsoft.com/office/powerpoint/2010/main" val="39283189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359724" cy="1485900"/>
          </a:xfrm>
        </p:spPr>
        <p:txBody>
          <a:bodyPr>
            <a:normAutofit/>
          </a:bodyPr>
          <a:lstStyle/>
          <a:p>
            <a:r>
              <a:rPr lang="en-US" sz="4000" dirty="0" smtClean="0"/>
              <a:t>Historical &amp; Current Place Names</a:t>
            </a:r>
            <a:endParaRPr lang="en-US" sz="4000" dirty="0"/>
          </a:p>
        </p:txBody>
      </p:sp>
      <p:sp>
        <p:nvSpPr>
          <p:cNvPr id="3" name="Content Placeholder 2"/>
          <p:cNvSpPr>
            <a:spLocks noGrp="1"/>
          </p:cNvSpPr>
          <p:nvPr>
            <p:ph idx="1"/>
          </p:nvPr>
        </p:nvSpPr>
        <p:spPr/>
        <p:txBody>
          <a:bodyPr>
            <a:normAutofit/>
          </a:bodyPr>
          <a:lstStyle/>
          <a:p>
            <a:pPr marL="0" indent="0">
              <a:buNone/>
            </a:pPr>
            <a:r>
              <a:rPr lang="en-US" dirty="0" smtClean="0"/>
              <a:t>Changes </a:t>
            </a:r>
            <a:r>
              <a:rPr lang="en-US" dirty="0"/>
              <a:t>in place names and boundaries vary </a:t>
            </a:r>
            <a:r>
              <a:rPr lang="en-US" dirty="0" smtClean="0"/>
              <a:t>widely and there is little  </a:t>
            </a:r>
            <a:r>
              <a:rPr lang="en-US" dirty="0"/>
              <a:t>consensus among experienced genealogists as to the best way to </a:t>
            </a:r>
            <a:r>
              <a:rPr lang="en-US" dirty="0" smtClean="0"/>
              <a:t>handle </a:t>
            </a:r>
            <a:r>
              <a:rPr lang="en-US" dirty="0"/>
              <a:t>the situation. </a:t>
            </a:r>
            <a:endParaRPr lang="en-US" dirty="0" smtClean="0"/>
          </a:p>
          <a:p>
            <a:pPr marL="0" indent="0">
              <a:buNone/>
            </a:pPr>
            <a:r>
              <a:rPr lang="en-US" dirty="0" smtClean="0"/>
              <a:t>TMG </a:t>
            </a:r>
            <a:r>
              <a:rPr lang="en-US" dirty="0"/>
              <a:t>does have a feature that might be helpful, however.</a:t>
            </a:r>
          </a:p>
          <a:p>
            <a:pPr marL="530352" lvl="1" indent="0">
              <a:buNone/>
            </a:pPr>
            <a:r>
              <a:rPr lang="en-US" dirty="0" smtClean="0"/>
              <a:t>One </a:t>
            </a:r>
            <a:r>
              <a:rPr lang="en-US" dirty="0"/>
              <a:t>can include a start year and an end year, where appropriate, for </a:t>
            </a:r>
            <a:r>
              <a:rPr lang="en-US" dirty="0" smtClean="0"/>
              <a:t>each </a:t>
            </a:r>
            <a:r>
              <a:rPr lang="en-US" dirty="0"/>
              <a:t>place in the Master Place List. When including a place name that </a:t>
            </a:r>
            <a:r>
              <a:rPr lang="en-US" dirty="0" smtClean="0"/>
              <a:t>wasn't </a:t>
            </a:r>
            <a:r>
              <a:rPr lang="en-US" dirty="0"/>
              <a:t>in use on the event's date, TMG will warn the user before </a:t>
            </a:r>
            <a:r>
              <a:rPr lang="en-US" dirty="0" smtClean="0"/>
              <a:t>saving </a:t>
            </a:r>
            <a:r>
              <a:rPr lang="en-US" dirty="0"/>
              <a:t>the event. As always, one can override the warning - or turn it </a:t>
            </a:r>
            <a:r>
              <a:rPr lang="en-US" dirty="0" smtClean="0"/>
              <a:t>off </a:t>
            </a:r>
            <a:r>
              <a:rPr lang="en-US" dirty="0"/>
              <a:t>in preferences. A "List of Places" report that includes start </a:t>
            </a:r>
            <a:r>
              <a:rPr lang="en-US" dirty="0" smtClean="0"/>
              <a:t>and  </a:t>
            </a:r>
            <a:r>
              <a:rPr lang="en-US" dirty="0"/>
              <a:t>end year columns provides a quick reference list, if desired.</a:t>
            </a:r>
          </a:p>
          <a:p>
            <a:endParaRPr lang="en-US" dirty="0"/>
          </a:p>
        </p:txBody>
      </p:sp>
    </p:spTree>
    <p:extLst>
      <p:ext uri="{BB962C8B-B14F-4D97-AF65-F5344CB8AC3E}">
        <p14:creationId xmlns:p14="http://schemas.microsoft.com/office/powerpoint/2010/main" val="21008126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748122" y="2420888"/>
            <a:ext cx="7647756" cy="4181475"/>
          </a:xfrm>
          <a:prstGeom prst="rect">
            <a:avLst/>
          </a:prstGeom>
        </p:spPr>
      </p:pic>
      <p:pic>
        <p:nvPicPr>
          <p:cNvPr id="7" name="Picture 6"/>
          <p:cNvPicPr>
            <a:picLocks noChangeAspect="1"/>
          </p:cNvPicPr>
          <p:nvPr/>
        </p:nvPicPr>
        <p:blipFill>
          <a:blip r:embed="rId4"/>
          <a:stretch>
            <a:fillRect/>
          </a:stretch>
        </p:blipFill>
        <p:spPr>
          <a:xfrm>
            <a:off x="748122" y="440430"/>
            <a:ext cx="7647756" cy="1620418"/>
          </a:xfrm>
          <a:prstGeom prst="rect">
            <a:avLst/>
          </a:prstGeom>
        </p:spPr>
      </p:pic>
    </p:spTree>
    <p:extLst>
      <p:ext uri="{BB962C8B-B14F-4D97-AF65-F5344CB8AC3E}">
        <p14:creationId xmlns:p14="http://schemas.microsoft.com/office/powerpoint/2010/main" val="8176038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TMG Start &amp; End Years</a:t>
            </a:r>
            <a:endParaRPr lang="en-US" dirty="0"/>
          </a:p>
        </p:txBody>
      </p:sp>
      <p:pic>
        <p:nvPicPr>
          <p:cNvPr id="4" name="Content Placeholder 3"/>
          <p:cNvPicPr>
            <a:picLocks noGrp="1" noChangeAspect="1"/>
          </p:cNvPicPr>
          <p:nvPr>
            <p:ph idx="1"/>
          </p:nvPr>
        </p:nvPicPr>
        <p:blipFill>
          <a:blip r:embed="rId2"/>
          <a:stretch>
            <a:fillRect/>
          </a:stretch>
        </p:blipFill>
        <p:spPr>
          <a:xfrm>
            <a:off x="1040130" y="2996953"/>
            <a:ext cx="7513320" cy="2376264"/>
          </a:xfrm>
          <a:prstGeom prst="rect">
            <a:avLst/>
          </a:prstGeom>
        </p:spPr>
      </p:pic>
      <p:pic>
        <p:nvPicPr>
          <p:cNvPr id="3" name="Picture 2"/>
          <p:cNvPicPr>
            <a:picLocks noChangeAspect="1"/>
          </p:cNvPicPr>
          <p:nvPr/>
        </p:nvPicPr>
        <p:blipFill>
          <a:blip r:embed="rId3"/>
          <a:stretch>
            <a:fillRect/>
          </a:stretch>
        </p:blipFill>
        <p:spPr>
          <a:xfrm>
            <a:off x="1028700" y="1772816"/>
            <a:ext cx="7524750" cy="811510"/>
          </a:xfrm>
          <a:prstGeom prst="rect">
            <a:avLst/>
          </a:prstGeom>
        </p:spPr>
      </p:pic>
    </p:spTree>
    <p:extLst>
      <p:ext uri="{BB962C8B-B14F-4D97-AF65-F5344CB8AC3E}">
        <p14:creationId xmlns:p14="http://schemas.microsoft.com/office/powerpoint/2010/main" val="30792076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2175148" cy="1485900"/>
          </a:xfrm>
        </p:spPr>
        <p:txBody>
          <a:bodyPr/>
          <a:lstStyle/>
          <a:p>
            <a:r>
              <a:rPr lang="en-US" dirty="0" smtClean="0"/>
              <a:t>Ontario Places</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35896" y="613444"/>
            <a:ext cx="4593704" cy="5916132"/>
          </a:xfrm>
        </p:spPr>
      </p:pic>
    </p:spTree>
    <p:extLst>
      <p:ext uri="{BB962C8B-B14F-4D97-AF65-F5344CB8AC3E}">
        <p14:creationId xmlns:p14="http://schemas.microsoft.com/office/powerpoint/2010/main" val="4730263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Moving TMG From Old Computer To New One</a:t>
            </a:r>
            <a:endParaRPr lang="en-US" dirty="0"/>
          </a:p>
        </p:txBody>
      </p:sp>
      <p:sp>
        <p:nvSpPr>
          <p:cNvPr id="3" name="Content Placeholder 2"/>
          <p:cNvSpPr>
            <a:spLocks noGrp="1"/>
          </p:cNvSpPr>
          <p:nvPr>
            <p:ph idx="1"/>
          </p:nvPr>
        </p:nvSpPr>
        <p:spPr>
          <a:xfrm>
            <a:off x="1028700" y="2708920"/>
            <a:ext cx="7200900" cy="3158480"/>
          </a:xfrm>
        </p:spPr>
        <p:txBody>
          <a:bodyPr/>
          <a:lstStyle/>
          <a:p>
            <a:pPr marL="0" indent="0">
              <a:buNone/>
            </a:pPr>
            <a:r>
              <a:rPr lang="en-US" dirty="0"/>
              <a:t>Terry </a:t>
            </a:r>
            <a:r>
              <a:rPr lang="en-US" dirty="0" err="1"/>
              <a:t>Reigel</a:t>
            </a:r>
            <a:r>
              <a:rPr lang="en-US" dirty="0"/>
              <a:t> has created an excellent web site that gives these step by step actions to move TMG to a new computer.  See:</a:t>
            </a:r>
          </a:p>
          <a:p>
            <a:pPr marL="530352" lvl="1" indent="0">
              <a:buNone/>
            </a:pPr>
            <a:r>
              <a:rPr lang="en-US" u="sng" dirty="0" smtClean="0">
                <a:hlinkClick r:id="rId2"/>
              </a:rPr>
              <a:t>https</a:t>
            </a:r>
            <a:r>
              <a:rPr lang="en-US" u="sng" dirty="0">
                <a:hlinkClick r:id="rId2"/>
              </a:rPr>
              <a:t>://</a:t>
            </a:r>
            <a:r>
              <a:rPr lang="en-US" u="sng" dirty="0" smtClean="0">
                <a:hlinkClick r:id="rId2"/>
              </a:rPr>
              <a:t>tmg.reigelridge.com/new-computer-version.htm</a:t>
            </a:r>
            <a:endParaRPr lang="en-US" u="sng" dirty="0" smtClean="0"/>
          </a:p>
          <a:p>
            <a:pPr marL="530352" lvl="1" indent="0">
              <a:buNone/>
            </a:pPr>
            <a:endParaRPr lang="en-US" u="sng"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7317360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3543300" cy="6001134"/>
          </a:xfrm>
        </p:spPr>
        <p:txBody>
          <a:bodyPr>
            <a:normAutofit/>
          </a:bodyPr>
          <a:lstStyle/>
          <a:p>
            <a:r>
              <a:rPr lang="en-US" dirty="0" smtClean="0"/>
              <a:t>Moving TMG From Old Computer To New One</a:t>
            </a:r>
            <a:br>
              <a:rPr lang="en-US" dirty="0" smtClean="0"/>
            </a:br>
            <a:r>
              <a:rPr lang="en-US" dirty="0" smtClean="0"/>
              <a:t/>
            </a:r>
            <a:br>
              <a:rPr lang="en-US" dirty="0" smtClean="0"/>
            </a:br>
            <a:r>
              <a:rPr lang="en-US" sz="2400" u="sng" dirty="0" smtClean="0"/>
              <a:t>Remember </a:t>
            </a:r>
            <a:r>
              <a:rPr lang="en-US" sz="2400" dirty="0"/>
              <a:t>is to choose the right-click "Run as Administrator" option to start the program before entering the serial number.</a:t>
            </a:r>
            <a:r>
              <a:rPr lang="en-US" dirty="0"/>
              <a:t/>
            </a:r>
            <a:br>
              <a:rPr lang="en-US" dirty="0"/>
            </a:br>
            <a:endParaRPr lang="en-US" dirty="0"/>
          </a:p>
        </p:txBody>
      </p:sp>
      <p:pic>
        <p:nvPicPr>
          <p:cNvPr id="4" name="Content Placeholder 3"/>
          <p:cNvPicPr>
            <a:picLocks noGrp="1" noChangeAspect="1"/>
          </p:cNvPicPr>
          <p:nvPr>
            <p:ph idx="1"/>
          </p:nvPr>
        </p:nvPicPr>
        <p:blipFill>
          <a:blip r:embed="rId2"/>
          <a:stretch>
            <a:fillRect/>
          </a:stretch>
        </p:blipFill>
        <p:spPr>
          <a:xfrm>
            <a:off x="4922988" y="685800"/>
            <a:ext cx="3305436" cy="6001134"/>
          </a:xfrm>
          <a:prstGeom prst="rect">
            <a:avLst/>
          </a:prstGeom>
        </p:spPr>
      </p:pic>
      <p:sp>
        <p:nvSpPr>
          <p:cNvPr id="5" name="Left Arrow 4"/>
          <p:cNvSpPr/>
          <p:nvPr/>
        </p:nvSpPr>
        <p:spPr>
          <a:xfrm>
            <a:off x="7236296" y="1340768"/>
            <a:ext cx="1152128" cy="720080"/>
          </a:xfrm>
          <a:prstGeom prst="lef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3419872" y="5445224"/>
            <a:ext cx="1503116" cy="1080120"/>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411760" y="5445224"/>
            <a:ext cx="1056154" cy="1015663"/>
          </a:xfrm>
          <a:prstGeom prst="rect">
            <a:avLst/>
          </a:prstGeom>
          <a:noFill/>
        </p:spPr>
        <p:txBody>
          <a:bodyPr wrap="square" rtlCol="0">
            <a:spAutoFit/>
          </a:bodyPr>
          <a:lstStyle/>
          <a:p>
            <a:r>
              <a:rPr lang="en-US" sz="2000" b="1" dirty="0" smtClean="0"/>
              <a:t>1. Right Click here</a:t>
            </a:r>
            <a:endParaRPr lang="en-US" sz="2000" b="1" dirty="0"/>
          </a:p>
        </p:txBody>
      </p:sp>
      <p:sp>
        <p:nvSpPr>
          <p:cNvPr id="8" name="TextBox 7"/>
          <p:cNvSpPr txBox="1"/>
          <p:nvPr/>
        </p:nvSpPr>
        <p:spPr>
          <a:xfrm>
            <a:off x="8399392" y="1516142"/>
            <a:ext cx="360040" cy="400110"/>
          </a:xfrm>
          <a:prstGeom prst="rect">
            <a:avLst/>
          </a:prstGeom>
          <a:noFill/>
        </p:spPr>
        <p:txBody>
          <a:bodyPr wrap="square" rtlCol="0">
            <a:spAutoFit/>
          </a:bodyPr>
          <a:lstStyle/>
          <a:p>
            <a:r>
              <a:rPr lang="en-US" sz="2000" b="1" dirty="0" smtClean="0"/>
              <a:t>2</a:t>
            </a:r>
            <a:endParaRPr lang="en-US" sz="2000" b="1" dirty="0"/>
          </a:p>
        </p:txBody>
      </p:sp>
    </p:spTree>
    <p:extLst>
      <p:ext uri="{BB962C8B-B14F-4D97-AF65-F5344CB8AC3E}">
        <p14:creationId xmlns:p14="http://schemas.microsoft.com/office/powerpoint/2010/main" val="9015279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1" y="1279378"/>
            <a:ext cx="8213254" cy="572645"/>
          </a:xfrm>
          <a:noFill/>
        </p:spPr>
        <p:txBody>
          <a:bodyPr>
            <a:normAutofit fontScale="90000"/>
          </a:bodyPr>
          <a:lstStyle/>
          <a:p>
            <a:pPr algn="ctr"/>
            <a:r>
              <a:rPr lang="en-US" b="1" dirty="0" smtClean="0">
                <a:latin typeface="+mn-lt"/>
              </a:rPr>
              <a:t>Upcoming Presentations</a:t>
            </a:r>
            <a:endParaRPr lang="en-US" b="1" dirty="0">
              <a:latin typeface="+mn-lt"/>
            </a:endParaRPr>
          </a:p>
        </p:txBody>
      </p:sp>
      <p:sp>
        <p:nvSpPr>
          <p:cNvPr id="3" name="Content Placeholder 2"/>
          <p:cNvSpPr>
            <a:spLocks noGrp="1"/>
          </p:cNvSpPr>
          <p:nvPr>
            <p:ph idx="1"/>
          </p:nvPr>
        </p:nvSpPr>
        <p:spPr>
          <a:xfrm>
            <a:off x="539551" y="2170724"/>
            <a:ext cx="8213253" cy="3709287"/>
          </a:xfrm>
          <a:noFill/>
        </p:spPr>
        <p:txBody>
          <a:bodyPr vert="horz" wrap="square" lIns="28932" tIns="14467" rIns="28932" bIns="14467" numCol="1" rtlCol="0" anchor="t" anchorCtr="0" compatLnSpc="1">
            <a:prstTxWarp prst="textNoShape">
              <a:avLst/>
            </a:prstTxWarp>
            <a:noAutofit/>
          </a:bodyPr>
          <a:lstStyle/>
          <a:p>
            <a:pPr algn="ctr">
              <a:buNone/>
            </a:pPr>
            <a:r>
              <a:rPr lang="en-CA" b="1" dirty="0" smtClean="0"/>
              <a:t>Saturday 23 May</a:t>
            </a:r>
          </a:p>
          <a:p>
            <a:pPr algn="ctr">
              <a:buNone/>
            </a:pPr>
            <a:r>
              <a:rPr lang="en-US" dirty="0"/>
              <a:t>Genealogical </a:t>
            </a:r>
            <a:r>
              <a:rPr lang="en-US" dirty="0" smtClean="0"/>
              <a:t>Librarian</a:t>
            </a:r>
          </a:p>
          <a:p>
            <a:pPr algn="ctr">
              <a:buNone/>
            </a:pPr>
            <a:r>
              <a:rPr lang="en-US" dirty="0"/>
              <a:t>Krista </a:t>
            </a:r>
            <a:r>
              <a:rPr lang="en-US" dirty="0" smtClean="0"/>
              <a:t>Woltman (</a:t>
            </a:r>
            <a:r>
              <a:rPr lang="en-US" dirty="0" err="1" smtClean="0"/>
              <a:t>OPL</a:t>
            </a:r>
            <a:r>
              <a:rPr lang="en-US" dirty="0" smtClean="0"/>
              <a:t>)</a:t>
            </a:r>
          </a:p>
          <a:p>
            <a:pPr algn="ctr">
              <a:buNone/>
            </a:pPr>
            <a:r>
              <a:rPr lang="en-CA" dirty="0" smtClean="0"/>
              <a:t>1:00pm online via Ontario Ancestors</a:t>
            </a:r>
          </a:p>
          <a:p>
            <a:pPr algn="ctr">
              <a:buNone/>
            </a:pPr>
            <a:endParaRPr lang="en-CA" dirty="0"/>
          </a:p>
          <a:p>
            <a:pPr algn="ctr">
              <a:buNone/>
            </a:pPr>
            <a:r>
              <a:rPr lang="en-CA" b="1" dirty="0"/>
              <a:t>Saturday </a:t>
            </a:r>
            <a:r>
              <a:rPr lang="en-CA" b="1" dirty="0" smtClean="0"/>
              <a:t>27 Jun</a:t>
            </a:r>
            <a:endParaRPr lang="en-CA" b="1" dirty="0"/>
          </a:p>
          <a:p>
            <a:pPr algn="ctr">
              <a:buNone/>
            </a:pPr>
            <a:r>
              <a:rPr lang="en-US" dirty="0"/>
              <a:t>Dr. Henry P. Wright and the Mystery of His Family </a:t>
            </a:r>
            <a:r>
              <a:rPr lang="en-US" dirty="0" smtClean="0"/>
              <a:t>Photographs</a:t>
            </a:r>
          </a:p>
          <a:p>
            <a:pPr algn="ctr">
              <a:buNone/>
            </a:pPr>
            <a:r>
              <a:rPr lang="en-US" dirty="0"/>
              <a:t>Glenn </a:t>
            </a:r>
            <a:r>
              <a:rPr lang="en-US" dirty="0" smtClean="0"/>
              <a:t>Wright</a:t>
            </a:r>
          </a:p>
          <a:p>
            <a:pPr algn="ctr">
              <a:buNone/>
            </a:pPr>
            <a:r>
              <a:rPr lang="en-CA" dirty="0" smtClean="0"/>
              <a:t>1:00pm </a:t>
            </a:r>
            <a:r>
              <a:rPr lang="en-CA" dirty="0"/>
              <a:t>online via Ontario Ancestors</a:t>
            </a:r>
          </a:p>
          <a:p>
            <a:pPr algn="ctr">
              <a:buNone/>
            </a:pPr>
            <a:endParaRPr lang="en-CA" dirty="0"/>
          </a:p>
        </p:txBody>
      </p:sp>
      <p:sp>
        <p:nvSpPr>
          <p:cNvPr id="5" name="Rectangle 1"/>
          <p:cNvSpPr>
            <a:spLocks noChangeArrowheads="1"/>
          </p:cNvSpPr>
          <p:nvPr/>
        </p:nvSpPr>
        <p:spPr bwMode="auto">
          <a:xfrm>
            <a:off x="2269038" y="5202561"/>
            <a:ext cx="103939" cy="2078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51435" tIns="25718" rIns="51435" bIns="25718" numCol="1" anchor="ctr" anchorCtr="0" compatLnSpc="1">
            <a:prstTxWarp prst="textNoShape">
              <a:avLst/>
            </a:prstTxWarp>
            <a:spAutoFit/>
          </a:bodyPr>
          <a:lstStyle/>
          <a:p>
            <a:endParaRPr lang="en-US" sz="1013"/>
          </a:p>
        </p:txBody>
      </p:sp>
    </p:spTree>
  </p:cSld>
  <p:clrMapOvr>
    <a:masterClrMapping/>
  </p:clrMapOvr>
  <mc:AlternateContent xmlns:mc="http://schemas.openxmlformats.org/markup-compatibility/2006" xmlns:p14="http://schemas.microsoft.com/office/powerpoint/2010/main">
    <mc:Choice Requires="p14">
      <p:transition spd="slow" p14:dur="2000" advClick="0" advTm="14392"/>
    </mc:Choice>
    <mc:Fallback xmlns="">
      <p:transition spd="slow" advClick="0" advTm="14392"/>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1559" y="2536086"/>
            <a:ext cx="8087942" cy="3785652"/>
          </a:xfrm>
          <a:prstGeom prst="rect">
            <a:avLst/>
          </a:prstGeom>
        </p:spPr>
        <p:txBody>
          <a:bodyPr wrap="square">
            <a:spAutoFit/>
          </a:bodyPr>
          <a:lstStyle/>
          <a:p>
            <a:r>
              <a:rPr lang="en-US" dirty="0"/>
              <a:t>Drop in to share research strategies, &amp; discover what resources are available for your research. Volunteers from The Ontario Genealogical Society will be here to answer questions &amp; help you get the most from on-line resources.</a:t>
            </a:r>
          </a:p>
          <a:p>
            <a:endParaRPr lang="en-US" b="1" dirty="0"/>
          </a:p>
          <a:p>
            <a:r>
              <a:rPr lang="en-US" sz="2100" dirty="0"/>
              <a:t>Join the meeting with this link: </a:t>
            </a:r>
            <a:r>
              <a:rPr lang="en-US" sz="2100" b="1" dirty="0">
                <a:hlinkClick r:id="rId3"/>
              </a:rPr>
              <a:t>https://meet.google.com/nvz-kftj-dax</a:t>
            </a:r>
            <a:endParaRPr lang="en-US" sz="2100" b="1" dirty="0"/>
          </a:p>
          <a:p>
            <a:endParaRPr lang="en-US" dirty="0"/>
          </a:p>
          <a:p>
            <a:r>
              <a:rPr lang="en-US" dirty="0"/>
              <a:t>You do NOT need a Google account but will be asked for a name. To listen only, you do not need a microphone or a camera. In fact, you are encouraged to turn your camera off, and also leave your microphone muted until you are called upon. Google Meet has been successfully tested with Firefox, Chrome and the newest Edge browsers in Windows 10. There are also apps for Android, iPad and iPhone. If you need help joining, send an e-mail to </a:t>
            </a:r>
            <a:r>
              <a:rPr lang="en-US" b="1" dirty="0">
                <a:hlinkClick r:id="rId4"/>
              </a:rPr>
              <a:t>ottawawebmaster@ogs.on.ca</a:t>
            </a:r>
            <a:r>
              <a:rPr lang="en-US" dirty="0"/>
              <a:t>.</a:t>
            </a:r>
          </a:p>
          <a:p>
            <a:pPr marL="600075" lvl="2" indent="-342900">
              <a:buFontTx/>
              <a:buChar char="-"/>
            </a:pPr>
            <a:endParaRPr lang="en-US" sz="2100" dirty="0">
              <a:solidFill>
                <a:srgbClr val="464547"/>
              </a:solidFill>
            </a:endParaRPr>
          </a:p>
        </p:txBody>
      </p:sp>
      <p:sp>
        <p:nvSpPr>
          <p:cNvPr id="2" name="Title 1"/>
          <p:cNvSpPr>
            <a:spLocks noGrp="1"/>
          </p:cNvSpPr>
          <p:nvPr>
            <p:ph type="title"/>
          </p:nvPr>
        </p:nvSpPr>
        <p:spPr>
          <a:xfrm>
            <a:off x="611559" y="1066528"/>
            <a:ext cx="8087942" cy="1469558"/>
          </a:xfrm>
        </p:spPr>
        <p:txBody>
          <a:bodyPr>
            <a:noAutofit/>
          </a:bodyPr>
          <a:lstStyle/>
          <a:p>
            <a:pPr algn="ctr"/>
            <a:r>
              <a:rPr lang="en-US" sz="3225" b="1" u="sng" dirty="0">
                <a:latin typeface="+mn-lt"/>
              </a:rPr>
              <a:t>Virtual Genealogy Drop-In – Tuesday </a:t>
            </a:r>
            <a:r>
              <a:rPr lang="en-US" sz="3225" b="1" u="sng" dirty="0" smtClean="0">
                <a:latin typeface="+mn-lt"/>
              </a:rPr>
              <a:t>2-3pm</a:t>
            </a:r>
            <a:r>
              <a:rPr lang="en-US" sz="3225" b="1" u="sng" dirty="0">
                <a:latin typeface="+mn-lt"/>
              </a:rPr>
              <a:t/>
            </a:r>
            <a:br>
              <a:rPr lang="en-US" sz="3225" b="1" u="sng" dirty="0">
                <a:latin typeface="+mn-lt"/>
              </a:rPr>
            </a:br>
            <a:r>
              <a:rPr lang="en-US" sz="3000" dirty="0"/>
              <a:t>In partnership with the </a:t>
            </a:r>
            <a:r>
              <a:rPr lang="en-US" sz="3000" b="1" dirty="0"/>
              <a:t>Ottawa Public Library</a:t>
            </a:r>
            <a:r>
              <a:rPr lang="en-US" sz="3000" dirty="0"/>
              <a:t/>
            </a:r>
            <a:br>
              <a:rPr lang="en-US" sz="3000" dirty="0"/>
            </a:br>
            <a:endParaRPr lang="en-US" sz="3225" dirty="0">
              <a:latin typeface="+mn-lt"/>
            </a:endParaRPr>
          </a:p>
        </p:txBody>
      </p:sp>
    </p:spTree>
    <p:extLst>
      <p:ext uri="{BB962C8B-B14F-4D97-AF65-F5344CB8AC3E}">
        <p14:creationId xmlns:p14="http://schemas.microsoft.com/office/powerpoint/2010/main" val="4182858362"/>
      </p:ext>
    </p:extLst>
  </p:cSld>
  <p:clrMapOvr>
    <a:masterClrMapping/>
  </p:clrMapOvr>
  <mc:AlternateContent xmlns:mc="http://schemas.openxmlformats.org/markup-compatibility/2006" xmlns:p14="http://schemas.microsoft.com/office/powerpoint/2010/main">
    <mc:Choice Requires="p14">
      <p:transition spd="slow" p14:dur="2000" advClick="0" advTm="14392"/>
    </mc:Choice>
    <mc:Fallback xmlns="">
      <p:transition spd="slow" advClick="0" advTm="14392"/>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a:t>HRE </a:t>
            </a:r>
            <a:r>
              <a:rPr lang="en-US" dirty="0" smtClean="0"/>
              <a:t>Newsletter</a:t>
            </a:r>
            <a:br>
              <a:rPr lang="en-US" dirty="0" smtClean="0"/>
            </a:br>
            <a:r>
              <a:rPr lang="en-US" dirty="0" smtClean="0"/>
              <a:t>15 </a:t>
            </a:r>
            <a:r>
              <a:rPr lang="en-US" dirty="0"/>
              <a:t>August 2019 </a:t>
            </a:r>
          </a:p>
        </p:txBody>
      </p:sp>
      <p:sp>
        <p:nvSpPr>
          <p:cNvPr id="3" name="Content Placeholder 2"/>
          <p:cNvSpPr>
            <a:spLocks noGrp="1"/>
          </p:cNvSpPr>
          <p:nvPr>
            <p:ph idx="1"/>
          </p:nvPr>
        </p:nvSpPr>
        <p:spPr>
          <a:xfrm>
            <a:off x="683568" y="2286000"/>
            <a:ext cx="7546032" cy="4311352"/>
          </a:xfrm>
        </p:spPr>
        <p:txBody>
          <a:bodyPr>
            <a:normAutofit fontScale="85000" lnSpcReduction="20000"/>
          </a:bodyPr>
          <a:lstStyle/>
          <a:p>
            <a:pPr fontAlgn="base"/>
            <a:r>
              <a:rPr lang="en-US" dirty="0" smtClean="0"/>
              <a:t>Progress</a:t>
            </a:r>
          </a:p>
          <a:p>
            <a:pPr lvl="1" fontAlgn="base"/>
            <a:r>
              <a:rPr lang="en-US" dirty="0" smtClean="0"/>
              <a:t>Progressing, but at a slower pace than we would like</a:t>
            </a:r>
          </a:p>
          <a:p>
            <a:pPr lvl="1" fontAlgn="base"/>
            <a:r>
              <a:rPr lang="en-US" dirty="0" smtClean="0"/>
              <a:t>Recently we have refined a number of the database design aspects as we work on the implementation of </a:t>
            </a:r>
            <a:r>
              <a:rPr lang="en-US" dirty="0" err="1" smtClean="0"/>
              <a:t>HRE</a:t>
            </a:r>
            <a:r>
              <a:rPr lang="en-US" dirty="0" smtClean="0"/>
              <a:t> features.</a:t>
            </a:r>
          </a:p>
          <a:p>
            <a:pPr lvl="1" fontAlgn="base"/>
            <a:r>
              <a:rPr lang="en-US" dirty="0" smtClean="0"/>
              <a:t>Java code is being built to manage the operations on the database through a well defined set of Java classes (API) such that the database engine is independent of the Java code.</a:t>
            </a:r>
          </a:p>
          <a:p>
            <a:r>
              <a:rPr lang="en-US" dirty="0" err="1" smtClean="0"/>
              <a:t>HRE</a:t>
            </a:r>
            <a:r>
              <a:rPr lang="en-US" dirty="0" smtClean="0"/>
              <a:t> Board Changes </a:t>
            </a:r>
          </a:p>
          <a:p>
            <a:pPr fontAlgn="base"/>
            <a:r>
              <a:rPr lang="en-US" dirty="0" smtClean="0"/>
              <a:t>Next Objectives</a:t>
            </a:r>
          </a:p>
          <a:p>
            <a:pPr lvl="1" fontAlgn="base"/>
            <a:r>
              <a:rPr lang="en-US" dirty="0" smtClean="0"/>
              <a:t>LOAD the settings for Name Styles and create the ability to enter Person and Location Names</a:t>
            </a:r>
          </a:p>
          <a:p>
            <a:pPr lvl="1" fontAlgn="base"/>
            <a:r>
              <a:rPr lang="en-US" dirty="0" smtClean="0"/>
              <a:t>IMPORT Person and Location Names from a TMG project and be able to display/edit those names.</a:t>
            </a:r>
          </a:p>
          <a:p>
            <a:pPr fontAlgn="base"/>
            <a:r>
              <a:rPr lang="en-US" dirty="0" smtClean="0"/>
              <a:t>Volunteers</a:t>
            </a:r>
          </a:p>
          <a:p>
            <a:pPr lvl="1" fontAlgn="base"/>
            <a:r>
              <a:rPr lang="en-US" dirty="0" smtClean="0"/>
              <a:t>It is very difficult to find and keep suitably skilled volunteers. </a:t>
            </a:r>
            <a:r>
              <a:rPr lang="en-US" dirty="0" smtClean="0">
                <a:hlinkClick r:id="rId2"/>
              </a:rPr>
              <a:t>PLEASE RESPOND</a:t>
            </a:r>
            <a:r>
              <a:rPr lang="en-US" dirty="0" smtClean="0"/>
              <a:t> if you have Java programming skills and time to help.</a:t>
            </a:r>
          </a:p>
          <a:p>
            <a:endParaRPr lang="en-US" dirty="0"/>
          </a:p>
        </p:txBody>
      </p:sp>
    </p:spTree>
    <p:extLst>
      <p:ext uri="{BB962C8B-B14F-4D97-AF65-F5344CB8AC3E}">
        <p14:creationId xmlns:p14="http://schemas.microsoft.com/office/powerpoint/2010/main" val="7352715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1559" y="2536086"/>
            <a:ext cx="8087942" cy="3046988"/>
          </a:xfrm>
          <a:prstGeom prst="rect">
            <a:avLst/>
          </a:prstGeom>
        </p:spPr>
        <p:txBody>
          <a:bodyPr wrap="square">
            <a:spAutoFit/>
          </a:bodyPr>
          <a:lstStyle/>
          <a:p>
            <a:pPr marL="257175" lvl="2"/>
            <a:r>
              <a:rPr lang="en-US" sz="2400" dirty="0">
                <a:solidFill>
                  <a:srgbClr val="464547"/>
                </a:solidFill>
              </a:rPr>
              <a:t>Many other branches of Ontario Ancestors are offering online presentations as we battle through the pandemic.</a:t>
            </a:r>
          </a:p>
          <a:p>
            <a:pPr marL="257175" lvl="2"/>
            <a:endParaRPr lang="en-US" sz="2400" dirty="0">
              <a:solidFill>
                <a:srgbClr val="464547"/>
              </a:solidFill>
            </a:endParaRPr>
          </a:p>
          <a:p>
            <a:pPr marL="257175" lvl="2"/>
            <a:r>
              <a:rPr lang="en-US" sz="2400" dirty="0"/>
              <a:t>Most are </a:t>
            </a:r>
            <a:r>
              <a:rPr lang="en-US" sz="2400" b="1" dirty="0"/>
              <a:t>open</a:t>
            </a:r>
            <a:r>
              <a:rPr lang="en-US" sz="2400" dirty="0"/>
              <a:t> to everyone, so please encourage friends who may be interested to register too!</a:t>
            </a:r>
            <a:endParaRPr lang="en-US" sz="2400" dirty="0">
              <a:solidFill>
                <a:srgbClr val="464547"/>
              </a:solidFill>
            </a:endParaRPr>
          </a:p>
          <a:p>
            <a:pPr marL="257175" lvl="2"/>
            <a:endParaRPr lang="en-US" sz="2400" dirty="0">
              <a:solidFill>
                <a:srgbClr val="464547"/>
              </a:solidFill>
            </a:endParaRPr>
          </a:p>
          <a:p>
            <a:pPr marL="257175" lvl="2"/>
            <a:r>
              <a:rPr lang="en-US" sz="2400" dirty="0">
                <a:solidFill>
                  <a:srgbClr val="464547"/>
                </a:solidFill>
              </a:rPr>
              <a:t>Check out the calendar at </a:t>
            </a:r>
            <a:r>
              <a:rPr lang="en-US" sz="2400" dirty="0">
                <a:hlinkClick r:id="rId3"/>
              </a:rPr>
              <a:t>https://ogs.on.ca/events-calendar/</a:t>
            </a:r>
            <a:endParaRPr lang="en-US" sz="2400" dirty="0">
              <a:solidFill>
                <a:srgbClr val="464547"/>
              </a:solidFill>
            </a:endParaRPr>
          </a:p>
        </p:txBody>
      </p:sp>
      <p:sp>
        <p:nvSpPr>
          <p:cNvPr id="2" name="Title 1"/>
          <p:cNvSpPr>
            <a:spLocks noGrp="1"/>
          </p:cNvSpPr>
          <p:nvPr>
            <p:ph type="title"/>
          </p:nvPr>
        </p:nvSpPr>
        <p:spPr>
          <a:xfrm>
            <a:off x="611559" y="1066528"/>
            <a:ext cx="8087941" cy="1469558"/>
          </a:xfrm>
        </p:spPr>
        <p:txBody>
          <a:bodyPr>
            <a:noAutofit/>
          </a:bodyPr>
          <a:lstStyle/>
          <a:p>
            <a:pPr algn="ctr"/>
            <a:r>
              <a:rPr lang="en-US" sz="3225" b="1" u="sng" dirty="0">
                <a:latin typeface="+mn-lt"/>
              </a:rPr>
              <a:t>Ontario Ancestors’ Virtual Events</a:t>
            </a:r>
            <a:endParaRPr lang="en-US" sz="3225" dirty="0">
              <a:latin typeface="+mn-lt"/>
            </a:endParaRPr>
          </a:p>
        </p:txBody>
      </p:sp>
    </p:spTree>
    <p:extLst>
      <p:ext uri="{BB962C8B-B14F-4D97-AF65-F5344CB8AC3E}">
        <p14:creationId xmlns:p14="http://schemas.microsoft.com/office/powerpoint/2010/main" val="4137834786"/>
      </p:ext>
    </p:extLst>
  </p:cSld>
  <p:clrMapOvr>
    <a:masterClrMapping/>
  </p:clrMapOvr>
  <mc:AlternateContent xmlns:mc="http://schemas.openxmlformats.org/markup-compatibility/2006" xmlns:p14="http://schemas.microsoft.com/office/powerpoint/2010/main">
    <mc:Choice Requires="p14">
      <p:transition spd="slow" p14:dur="2000" advClick="0" advTm="14392"/>
    </mc:Choice>
    <mc:Fallback xmlns="">
      <p:transition spd="slow" advClick="0" advTm="14392"/>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685800"/>
            <a:ext cx="7886700" cy="1485900"/>
          </a:xfrm>
        </p:spPr>
        <p:txBody>
          <a:bodyPr/>
          <a:lstStyle/>
          <a:p>
            <a:r>
              <a:rPr lang="en-US" dirty="0"/>
              <a:t>Ottawa Branch of Ontario Ancestors</a:t>
            </a:r>
          </a:p>
        </p:txBody>
      </p:sp>
      <p:sp>
        <p:nvSpPr>
          <p:cNvPr id="3" name="Content Placeholder 2"/>
          <p:cNvSpPr>
            <a:spLocks noGrp="1"/>
          </p:cNvSpPr>
          <p:nvPr>
            <p:ph idx="1"/>
          </p:nvPr>
        </p:nvSpPr>
        <p:spPr>
          <a:xfrm>
            <a:off x="628650" y="2226469"/>
            <a:ext cx="7886700" cy="3456782"/>
          </a:xfrm>
        </p:spPr>
        <p:txBody>
          <a:bodyPr>
            <a:normAutofit fontScale="92500" lnSpcReduction="10000"/>
          </a:bodyPr>
          <a:lstStyle/>
          <a:p>
            <a:r>
              <a:rPr lang="en-US" dirty="0"/>
              <a:t>Ottawa Branch includes the former counties of Carleton, Lanark, Renfrew, Prescott &amp; Russell. </a:t>
            </a:r>
          </a:p>
          <a:p>
            <a:r>
              <a:rPr lang="en-US" dirty="0"/>
              <a:t>Our Branch collection of 7500 publications is housed in the Reference Room of the City of Ottawa Archives and is available to the public from Tuesday to Saturday with volunteers on hand to assist you. </a:t>
            </a:r>
          </a:p>
          <a:p>
            <a:r>
              <a:rPr lang="en-US" dirty="0"/>
              <a:t>We hold monthly meetings (except during July, August, tornadoes and pandemics) at the City of Ottawa Archives. </a:t>
            </a:r>
          </a:p>
          <a:p>
            <a:r>
              <a:rPr lang="en-US" dirty="0"/>
              <a:t>Our Special Interest Groups include Irish Research, The Master Genealogist and DNA Tools. </a:t>
            </a:r>
          </a:p>
          <a:p>
            <a:r>
              <a:rPr lang="en-US" dirty="0"/>
              <a:t>Our annual mini conference, Gene-O-Rama is usually held in the spring of each year featuring local and international experts.</a:t>
            </a:r>
          </a:p>
          <a:p>
            <a:endParaRPr lang="en-US" dirty="0"/>
          </a:p>
        </p:txBody>
      </p:sp>
    </p:spTree>
    <p:extLst>
      <p:ext uri="{BB962C8B-B14F-4D97-AF65-F5344CB8AC3E}">
        <p14:creationId xmlns:p14="http://schemas.microsoft.com/office/powerpoint/2010/main" val="32352794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a:bodyPr>
          <a:lstStyle/>
          <a:p>
            <a:r>
              <a:rPr lang="en-CA" dirty="0" smtClean="0"/>
              <a:t>Social </a:t>
            </a:r>
            <a:r>
              <a:rPr lang="en-CA" dirty="0"/>
              <a:t>M</a:t>
            </a:r>
            <a:r>
              <a:rPr lang="en-CA" dirty="0" smtClean="0"/>
              <a:t>edia Update</a:t>
            </a:r>
            <a:endParaRPr lang="en-CA" dirty="0"/>
          </a:p>
        </p:txBody>
      </p:sp>
      <p:sp>
        <p:nvSpPr>
          <p:cNvPr id="3" name="Content Placeholder 2"/>
          <p:cNvSpPr>
            <a:spLocks noGrp="1"/>
          </p:cNvSpPr>
          <p:nvPr>
            <p:ph idx="1"/>
          </p:nvPr>
        </p:nvSpPr>
        <p:spPr>
          <a:xfrm>
            <a:off x="683568" y="1988840"/>
            <a:ext cx="8003232" cy="3816424"/>
          </a:xfrm>
        </p:spPr>
        <p:txBody>
          <a:bodyPr>
            <a:normAutofit/>
          </a:bodyPr>
          <a:lstStyle/>
          <a:p>
            <a:pPr marL="0" indent="0">
              <a:buNone/>
            </a:pPr>
            <a:r>
              <a:rPr lang="en-US" sz="2800" b="1" dirty="0" smtClean="0"/>
              <a:t>The TMG List (TMG-L) </a:t>
            </a:r>
            <a:r>
              <a:rPr lang="en-US" sz="2800" b="1" dirty="0"/>
              <a:t>has moved to </a:t>
            </a:r>
            <a:r>
              <a:rPr lang="en-US" sz="2800" b="1" dirty="0" smtClean="0"/>
              <a:t>`Groups.io’, </a:t>
            </a:r>
            <a:r>
              <a:rPr lang="en-US" sz="2800" b="1" dirty="0"/>
              <a:t>a free, easy-to-use email group </a:t>
            </a:r>
            <a:r>
              <a:rPr lang="en-US" sz="2800" b="1" dirty="0" smtClean="0"/>
              <a:t>service.</a:t>
            </a:r>
          </a:p>
          <a:p>
            <a:pPr marL="0" indent="0">
              <a:buNone/>
            </a:pPr>
            <a:endParaRPr lang="en-US" sz="2800" b="1" dirty="0" smtClean="0"/>
          </a:p>
          <a:p>
            <a:r>
              <a:rPr lang="en-US" dirty="0"/>
              <a:t>You can visit your group, start reading messages and posting them here: </a:t>
            </a:r>
            <a:r>
              <a:rPr lang="en-US" u="sng" dirty="0">
                <a:hlinkClick r:id="rId3"/>
              </a:rPr>
              <a:t>https://groups.io/g/TMG-L</a:t>
            </a:r>
            <a:endParaRPr lang="en-US" dirty="0"/>
          </a:p>
          <a:p>
            <a:r>
              <a:rPr lang="en-US" dirty="0"/>
              <a:t>The email address for this group is: </a:t>
            </a:r>
            <a:r>
              <a:rPr lang="en-US" u="sng" dirty="0">
                <a:hlinkClick r:id="rId4"/>
              </a:rPr>
              <a:t>TMG-L@groups.io</a:t>
            </a:r>
            <a:r>
              <a:rPr lang="en-US" dirty="0" smtClean="0"/>
              <a:t>.</a:t>
            </a:r>
          </a:p>
          <a:p>
            <a:r>
              <a:rPr lang="en-US" dirty="0"/>
              <a:t>To see and modify all of your groups, go to </a:t>
            </a:r>
            <a:r>
              <a:rPr lang="en-US" u="sng" dirty="0">
                <a:hlinkClick r:id="rId5"/>
              </a:rPr>
              <a:t>https://groups.io</a:t>
            </a:r>
            <a:endParaRPr lang="en-US" dirty="0"/>
          </a:p>
          <a:p>
            <a:endParaRPr lang="en-US" dirty="0"/>
          </a:p>
          <a:p>
            <a:pPr lvl="1" fontAlgn="b"/>
            <a:endParaRPr lang="en-US" dirty="0"/>
          </a:p>
          <a:p>
            <a:endParaRPr lang="en-CA" dirty="0"/>
          </a:p>
        </p:txBody>
      </p:sp>
    </p:spTree>
    <p:extLst>
      <p:ext uri="{BB962C8B-B14F-4D97-AF65-F5344CB8AC3E}">
        <p14:creationId xmlns:p14="http://schemas.microsoft.com/office/powerpoint/2010/main" val="24426868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a:bodyPr>
          <a:lstStyle/>
          <a:p>
            <a:r>
              <a:rPr lang="en-CA" dirty="0" smtClean="0"/>
              <a:t>Social </a:t>
            </a:r>
            <a:r>
              <a:rPr lang="en-CA" dirty="0"/>
              <a:t>M</a:t>
            </a:r>
            <a:r>
              <a:rPr lang="en-CA" dirty="0" smtClean="0"/>
              <a:t>edia Update</a:t>
            </a:r>
            <a:endParaRPr lang="en-CA" dirty="0"/>
          </a:p>
        </p:txBody>
      </p:sp>
      <p:sp>
        <p:nvSpPr>
          <p:cNvPr id="3" name="Content Placeholder 2"/>
          <p:cNvSpPr>
            <a:spLocks noGrp="1"/>
          </p:cNvSpPr>
          <p:nvPr>
            <p:ph idx="1"/>
          </p:nvPr>
        </p:nvSpPr>
        <p:spPr>
          <a:xfrm>
            <a:off x="683568" y="1628800"/>
            <a:ext cx="8003232" cy="4968552"/>
          </a:xfrm>
        </p:spPr>
        <p:txBody>
          <a:bodyPr>
            <a:normAutofit fontScale="70000" lnSpcReduction="20000"/>
          </a:bodyPr>
          <a:lstStyle/>
          <a:p>
            <a:pPr marL="0" indent="0">
              <a:buNone/>
            </a:pPr>
            <a:r>
              <a:rPr lang="en-CA" sz="3200" b="1" dirty="0" smtClean="0"/>
              <a:t>TMG-REFUGEES: </a:t>
            </a:r>
            <a:r>
              <a:rPr lang="en-US" sz="3200" dirty="0" smtClean="0">
                <a:hlinkClick r:id="rId3"/>
              </a:rPr>
              <a:t>https</a:t>
            </a:r>
            <a:r>
              <a:rPr lang="en-US" sz="3200" dirty="0">
                <a:hlinkClick r:id="rId3"/>
              </a:rPr>
              <a:t>://groups.io/g/TMG-Refugees </a:t>
            </a:r>
            <a:r>
              <a:rPr lang="en-CA" sz="3200" dirty="0" smtClean="0"/>
              <a:t>: </a:t>
            </a:r>
          </a:p>
          <a:p>
            <a:pPr marL="0" indent="0">
              <a:buNone/>
            </a:pPr>
            <a:r>
              <a:rPr lang="en-CA" sz="3200" dirty="0"/>
              <a:t>	</a:t>
            </a:r>
            <a:r>
              <a:rPr lang="en-CA" sz="3200" dirty="0" smtClean="0"/>
              <a:t>381 members, </a:t>
            </a:r>
            <a:r>
              <a:rPr lang="en-US" sz="3200" dirty="0" smtClean="0"/>
              <a:t>17 </a:t>
            </a:r>
            <a:r>
              <a:rPr lang="en-US" sz="3200" dirty="0"/>
              <a:t>Topics, Last Post: </a:t>
            </a:r>
            <a:r>
              <a:rPr lang="en-US" sz="3200" dirty="0" smtClean="0"/>
              <a:t>Mar 19</a:t>
            </a:r>
            <a:endParaRPr lang="en-CA" sz="3200" dirty="0" smtClean="0"/>
          </a:p>
          <a:p>
            <a:pPr marL="0" indent="0">
              <a:buNone/>
            </a:pPr>
            <a:r>
              <a:rPr lang="en-CA" sz="3200" dirty="0" smtClean="0"/>
              <a:t>	Website: </a:t>
            </a:r>
            <a:r>
              <a:rPr lang="en-CA" sz="3200" dirty="0" smtClean="0">
                <a:hlinkClick r:id="rId4"/>
              </a:rPr>
              <a:t>https://sites.google.com/site/tmgrefugees</a:t>
            </a:r>
            <a:endParaRPr lang="en-CA" sz="3200" dirty="0" smtClean="0"/>
          </a:p>
          <a:p>
            <a:pPr marL="0" indent="0">
              <a:buNone/>
            </a:pPr>
            <a:r>
              <a:rPr lang="en-CA" sz="3200" dirty="0"/>
              <a:t>	</a:t>
            </a:r>
            <a:endParaRPr lang="en-CA" sz="3200" dirty="0" smtClean="0"/>
          </a:p>
          <a:p>
            <a:pPr marL="0" indent="0">
              <a:buNone/>
            </a:pPr>
            <a:r>
              <a:rPr lang="en-CA" sz="3200" b="1" dirty="0" smtClean="0"/>
              <a:t>TMG Facebook Page</a:t>
            </a:r>
            <a:r>
              <a:rPr lang="en-CA" sz="3200" dirty="0" smtClean="0"/>
              <a:t>: 540 members; 12 posts in April plus replies</a:t>
            </a:r>
          </a:p>
          <a:p>
            <a:pPr marL="530352" lvl="1" indent="0">
              <a:buNone/>
            </a:pPr>
            <a:r>
              <a:rPr lang="en-CA" sz="3200" dirty="0" smtClean="0">
                <a:hlinkClick r:id="rId5"/>
              </a:rPr>
              <a:t>https</a:t>
            </a:r>
            <a:r>
              <a:rPr lang="en-CA" sz="3200" dirty="0">
                <a:hlinkClick r:id="rId5"/>
              </a:rPr>
              <a:t>://www.facebook.com/groups/themastergenealogist</a:t>
            </a:r>
            <a:r>
              <a:rPr lang="en-CA" sz="3200" dirty="0" smtClean="0">
                <a:hlinkClick r:id="rId5"/>
              </a:rPr>
              <a:t>/</a:t>
            </a:r>
            <a:endParaRPr lang="en-CA" sz="3200" dirty="0" smtClean="0"/>
          </a:p>
          <a:p>
            <a:pPr marL="0" indent="0">
              <a:buNone/>
            </a:pPr>
            <a:endParaRPr lang="en-CA" sz="3200" dirty="0" smtClean="0"/>
          </a:p>
          <a:p>
            <a:pPr marL="0" indent="0">
              <a:buNone/>
            </a:pPr>
            <a:r>
              <a:rPr lang="en-CA" sz="3200" b="1" dirty="0" smtClean="0"/>
              <a:t>TMG </a:t>
            </a:r>
            <a:r>
              <a:rPr lang="en-CA" sz="3200" b="1" dirty="0"/>
              <a:t>Mailing List </a:t>
            </a:r>
            <a:r>
              <a:rPr lang="en-CA" sz="3200" dirty="0">
                <a:hlinkClick r:id="rId6"/>
              </a:rPr>
              <a:t>https://</a:t>
            </a:r>
            <a:r>
              <a:rPr lang="en-CA" sz="3200" dirty="0" smtClean="0">
                <a:hlinkClick r:id="rId6"/>
              </a:rPr>
              <a:t>groups.io/g/TMG-L</a:t>
            </a:r>
            <a:endParaRPr lang="en-CA" sz="3200" dirty="0" smtClean="0"/>
          </a:p>
          <a:p>
            <a:pPr marL="530352" lvl="1" indent="0">
              <a:buNone/>
            </a:pPr>
            <a:r>
              <a:rPr lang="en-CA" sz="3200" i="0" dirty="0" smtClean="0"/>
              <a:t>623 Members, </a:t>
            </a:r>
            <a:r>
              <a:rPr lang="en-US" sz="3200" i="0" dirty="0" smtClean="0"/>
              <a:t>139 </a:t>
            </a:r>
            <a:r>
              <a:rPr lang="en-US" sz="3200" i="0" dirty="0"/>
              <a:t>Topics, Last Post: </a:t>
            </a:r>
            <a:r>
              <a:rPr lang="en-US" sz="3200" i="0" dirty="0" smtClean="0"/>
              <a:t>daily</a:t>
            </a:r>
          </a:p>
          <a:p>
            <a:pPr marL="530352" lvl="1" indent="0">
              <a:buNone/>
            </a:pPr>
            <a:endParaRPr lang="en-US" sz="3200" dirty="0"/>
          </a:p>
          <a:p>
            <a:pPr marL="0" indent="0">
              <a:buNone/>
            </a:pPr>
            <a:r>
              <a:rPr lang="en-CA" sz="3200" b="1" dirty="0" smtClean="0"/>
              <a:t>Wholly Genes Forum</a:t>
            </a:r>
          </a:p>
          <a:p>
            <a:pPr marL="0" indent="0">
              <a:buNone/>
            </a:pPr>
            <a:r>
              <a:rPr lang="en-US" sz="3200" dirty="0">
                <a:hlinkClick r:id="rId7"/>
              </a:rPr>
              <a:t>http://www.whollygenes.com/forums201/index.php</a:t>
            </a:r>
            <a:r>
              <a:rPr lang="en-US" sz="3200" dirty="0"/>
              <a:t/>
            </a:r>
            <a:br>
              <a:rPr lang="en-US" sz="3200" dirty="0"/>
            </a:br>
            <a:r>
              <a:rPr lang="en-US" sz="3200" dirty="0" smtClean="0"/>
              <a:t>	</a:t>
            </a:r>
            <a:r>
              <a:rPr lang="en-CA" sz="3200" dirty="0"/>
              <a:t> </a:t>
            </a:r>
            <a:r>
              <a:rPr lang="en-CA" sz="3200" dirty="0" smtClean="0"/>
              <a:t>-</a:t>
            </a:r>
            <a:r>
              <a:rPr lang="en-US" sz="3200" dirty="0" smtClean="0"/>
              <a:t>Still active (74 users on-line Wed AM)</a:t>
            </a:r>
            <a:endParaRPr lang="en-US" sz="3200" dirty="0"/>
          </a:p>
          <a:p>
            <a:pPr lvl="1" fontAlgn="b"/>
            <a:endParaRPr lang="en-US" dirty="0"/>
          </a:p>
          <a:p>
            <a:endParaRPr lang="en-CA" dirty="0"/>
          </a:p>
        </p:txBody>
      </p:sp>
    </p:spTree>
    <p:extLst>
      <p:ext uri="{BB962C8B-B14F-4D97-AF65-F5344CB8AC3E}">
        <p14:creationId xmlns:p14="http://schemas.microsoft.com/office/powerpoint/2010/main" val="24375165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TMG Expertise</a:t>
            </a:r>
            <a:endParaRPr lang="en-US" dirty="0"/>
          </a:p>
        </p:txBody>
      </p:sp>
      <p:sp>
        <p:nvSpPr>
          <p:cNvPr id="3" name="Content Placeholder 2"/>
          <p:cNvSpPr>
            <a:spLocks noGrp="1"/>
          </p:cNvSpPr>
          <p:nvPr>
            <p:ph idx="1"/>
          </p:nvPr>
        </p:nvSpPr>
        <p:spPr>
          <a:xfrm>
            <a:off x="683568" y="1988840"/>
            <a:ext cx="8064896" cy="4455368"/>
          </a:xfrm>
        </p:spPr>
        <p:txBody>
          <a:bodyPr>
            <a:noAutofit/>
          </a:bodyPr>
          <a:lstStyle/>
          <a:p>
            <a:pPr fontAlgn="ctr">
              <a:lnSpc>
                <a:spcPct val="150000"/>
              </a:lnSpc>
            </a:pPr>
            <a:r>
              <a:rPr lang="en-US" sz="2800" dirty="0"/>
              <a:t>Terry </a:t>
            </a:r>
            <a:r>
              <a:rPr lang="en-US" sz="2800" dirty="0" smtClean="0"/>
              <a:t>Reigel: </a:t>
            </a:r>
            <a:r>
              <a:rPr lang="en-US" sz="2800" dirty="0" smtClean="0">
                <a:hlinkClick r:id="rId3"/>
              </a:rPr>
              <a:t>tmg.reigelridge.com</a:t>
            </a:r>
            <a:r>
              <a:rPr lang="en-US" sz="2800" dirty="0">
                <a:hlinkClick r:id="rId3"/>
              </a:rPr>
              <a:t>/</a:t>
            </a:r>
            <a:endParaRPr lang="en-US" sz="2800" dirty="0" smtClean="0"/>
          </a:p>
          <a:p>
            <a:pPr fontAlgn="ctr">
              <a:lnSpc>
                <a:spcPct val="150000"/>
              </a:lnSpc>
            </a:pPr>
            <a:r>
              <a:rPr lang="en-US" sz="2800" dirty="0"/>
              <a:t>Lee Hoffmann: </a:t>
            </a:r>
            <a:r>
              <a:rPr lang="en-US" sz="2800" dirty="0" smtClean="0">
                <a:hlinkClick r:id="rId4"/>
              </a:rPr>
              <a:t>www.tmgtips.com</a:t>
            </a:r>
            <a:r>
              <a:rPr lang="en-US" sz="2800" dirty="0">
                <a:hlinkClick r:id="rId4"/>
              </a:rPr>
              <a:t>/</a:t>
            </a:r>
            <a:endParaRPr lang="en-US" sz="2800" dirty="0" smtClean="0"/>
          </a:p>
          <a:p>
            <a:pPr fontAlgn="ctr">
              <a:lnSpc>
                <a:spcPct val="150000"/>
              </a:lnSpc>
            </a:pPr>
            <a:r>
              <a:rPr lang="en-US" sz="2800" dirty="0"/>
              <a:t>John Cardinal: </a:t>
            </a:r>
            <a:r>
              <a:rPr lang="en-US" sz="2800" dirty="0" smtClean="0">
                <a:hlinkClick r:id="rId5"/>
              </a:rPr>
              <a:t>www.johncardinal.com</a:t>
            </a:r>
            <a:r>
              <a:rPr lang="en-US" sz="2800" dirty="0">
                <a:hlinkClick r:id="rId5"/>
              </a:rPr>
              <a:t>/</a:t>
            </a:r>
            <a:endParaRPr lang="en-US" sz="2800" dirty="0" smtClean="0"/>
          </a:p>
          <a:p>
            <a:pPr fontAlgn="ctr">
              <a:lnSpc>
                <a:spcPct val="150000"/>
              </a:lnSpc>
            </a:pPr>
            <a:r>
              <a:rPr lang="en-US" sz="2800" dirty="0"/>
              <a:t>Michael Hannah: </a:t>
            </a:r>
            <a:r>
              <a:rPr lang="en-US" sz="2800" dirty="0" smtClean="0">
                <a:hlinkClick r:id="rId6"/>
              </a:rPr>
              <a:t>www.mjh-nm.net/MY_WAY.HTML</a:t>
            </a:r>
            <a:endParaRPr lang="en-US" sz="2800" dirty="0" smtClean="0"/>
          </a:p>
          <a:p>
            <a:pPr fontAlgn="ctr">
              <a:lnSpc>
                <a:spcPct val="150000"/>
              </a:lnSpc>
            </a:pPr>
            <a:r>
              <a:rPr lang="en-US" sz="2800" dirty="0" smtClean="0"/>
              <a:t>Jim </a:t>
            </a:r>
            <a:r>
              <a:rPr lang="en-US" sz="2800" dirty="0" err="1" smtClean="0"/>
              <a:t>Byram</a:t>
            </a:r>
            <a:r>
              <a:rPr lang="en-US" sz="2800" dirty="0" smtClean="0"/>
              <a:t>: use the TMG Forum</a:t>
            </a:r>
            <a:endParaRPr lang="en-US" sz="2800" dirty="0"/>
          </a:p>
        </p:txBody>
      </p:sp>
    </p:spTree>
    <p:extLst>
      <p:ext uri="{BB962C8B-B14F-4D97-AF65-F5344CB8AC3E}">
        <p14:creationId xmlns:p14="http://schemas.microsoft.com/office/powerpoint/2010/main" val="20228976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85800"/>
            <a:ext cx="8208912" cy="1485900"/>
          </a:xfrm>
        </p:spPr>
        <p:txBody>
          <a:bodyPr>
            <a:normAutofit/>
          </a:bodyPr>
          <a:lstStyle/>
          <a:p>
            <a:pPr algn="ctr"/>
            <a:r>
              <a:rPr lang="en-US" sz="4000" b="1" dirty="0"/>
              <a:t>Second Site Version </a:t>
            </a:r>
            <a:r>
              <a:rPr lang="en-US" sz="4000" b="1" dirty="0" smtClean="0"/>
              <a:t>8.01 </a:t>
            </a:r>
            <a:r>
              <a:rPr lang="en-US" sz="4000" b="1" dirty="0"/>
              <a:t>is </a:t>
            </a:r>
            <a:r>
              <a:rPr lang="en-US" sz="4000" b="1" dirty="0" smtClean="0"/>
              <a:t>available</a:t>
            </a:r>
            <a:endParaRPr lang="en-US" sz="4000" dirty="0"/>
          </a:p>
        </p:txBody>
      </p:sp>
      <p:sp>
        <p:nvSpPr>
          <p:cNvPr id="3" name="Content Placeholder 2"/>
          <p:cNvSpPr>
            <a:spLocks noGrp="1"/>
          </p:cNvSpPr>
          <p:nvPr>
            <p:ph idx="1"/>
          </p:nvPr>
        </p:nvSpPr>
        <p:spPr>
          <a:xfrm>
            <a:off x="611560" y="2171700"/>
            <a:ext cx="8424936" cy="4569668"/>
          </a:xfrm>
        </p:spPr>
        <p:txBody>
          <a:bodyPr>
            <a:noAutofit/>
          </a:bodyPr>
          <a:lstStyle/>
          <a:p>
            <a:pPr marL="0" indent="0">
              <a:spcAft>
                <a:spcPts val="600"/>
              </a:spcAft>
              <a:buNone/>
            </a:pPr>
            <a:r>
              <a:rPr lang="en-US" sz="2600" dirty="0" smtClean="0"/>
              <a:t>It </a:t>
            </a:r>
            <a:r>
              <a:rPr lang="en-US" sz="2600" dirty="0"/>
              <a:t>includes a major new feature, the Interactive Pedigree Chart. The new chart is described in the newsletter here:</a:t>
            </a:r>
          </a:p>
          <a:p>
            <a:pPr marL="530352" lvl="1" indent="0">
              <a:spcAft>
                <a:spcPts val="600"/>
              </a:spcAft>
              <a:buNone/>
            </a:pPr>
            <a:r>
              <a:rPr lang="en-US" sz="2600" u="sng" dirty="0">
                <a:hlinkClick r:id="rId3"/>
              </a:rPr>
              <a:t>https://www.secondsite8.com/ssn088.htm</a:t>
            </a:r>
            <a:endParaRPr lang="en-US" sz="2600" dirty="0"/>
          </a:p>
          <a:p>
            <a:pPr marL="0" indent="0">
              <a:spcAft>
                <a:spcPts val="600"/>
              </a:spcAft>
              <a:buNone/>
            </a:pPr>
            <a:r>
              <a:rPr lang="en-US" sz="2600" dirty="0"/>
              <a:t>You can download the installer here:</a:t>
            </a:r>
          </a:p>
          <a:p>
            <a:pPr marL="530352" lvl="1" indent="0">
              <a:spcAft>
                <a:spcPts val="600"/>
              </a:spcAft>
              <a:buNone/>
            </a:pPr>
            <a:r>
              <a:rPr lang="en-US" sz="2600" u="sng" dirty="0">
                <a:hlinkClick r:id="rId4"/>
              </a:rPr>
              <a:t>https://www.secondsite8.com/downloads.htm?v=8.01</a:t>
            </a:r>
            <a:endParaRPr lang="en-US" sz="2600" dirty="0" smtClean="0"/>
          </a:p>
          <a:p>
            <a:pPr marL="0" indent="0">
              <a:spcAft>
                <a:spcPts val="600"/>
              </a:spcAft>
              <a:buNone/>
            </a:pPr>
            <a:r>
              <a:rPr lang="en-US" sz="2600" dirty="0" smtClean="0"/>
              <a:t>The </a:t>
            </a:r>
            <a:r>
              <a:rPr lang="en-US" sz="2600" dirty="0"/>
              <a:t>upgrade price for Second Site </a:t>
            </a:r>
            <a:r>
              <a:rPr lang="en-US" sz="2600" b="1" dirty="0"/>
              <a:t>7</a:t>
            </a:r>
            <a:r>
              <a:rPr lang="en-US" sz="2600" dirty="0"/>
              <a:t> customers is $15.00 USD. New customers and customers whose most-recent license is for Second Site 6 or previous must purchase the full-price license for Second Site 8 for $35.00 USD.</a:t>
            </a:r>
          </a:p>
        </p:txBody>
      </p:sp>
    </p:spTree>
    <p:extLst>
      <p:ext uri="{BB962C8B-B14F-4D97-AF65-F5344CB8AC3E}">
        <p14:creationId xmlns:p14="http://schemas.microsoft.com/office/powerpoint/2010/main" val="10994440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t>
            </a:r>
            <a:r>
              <a:rPr lang="en-US" dirty="0"/>
              <a:t>to change the font for the details </a:t>
            </a:r>
            <a:r>
              <a:rPr lang="en-US" dirty="0" smtClean="0"/>
              <a:t>page</a:t>
            </a:r>
            <a:endParaRPr lang="en-US" dirty="0"/>
          </a:p>
        </p:txBody>
      </p:sp>
      <p:sp>
        <p:nvSpPr>
          <p:cNvPr id="3" name="Content Placeholder 2"/>
          <p:cNvSpPr>
            <a:spLocks noGrp="1"/>
          </p:cNvSpPr>
          <p:nvPr>
            <p:ph idx="1"/>
          </p:nvPr>
        </p:nvSpPr>
        <p:spPr/>
        <p:txBody>
          <a:bodyPr>
            <a:normAutofit/>
          </a:bodyPr>
          <a:lstStyle/>
          <a:p>
            <a:r>
              <a:rPr lang="en-US" dirty="0"/>
              <a:t>File=&gt;Preferences=&gt;Options=&gt;Program Options=&gt;</a:t>
            </a:r>
            <a:r>
              <a:rPr lang="en-US" dirty="0" smtClean="0"/>
              <a:t>Lists.</a:t>
            </a:r>
          </a:p>
          <a:p>
            <a:r>
              <a:rPr lang="en-US" dirty="0"/>
              <a:t>You can also set the font style and put in lines and such</a:t>
            </a:r>
            <a:r>
              <a:rPr lang="en-US" dirty="0" smtClean="0"/>
              <a:t>.</a:t>
            </a:r>
            <a:br>
              <a:rPr lang="en-US" dirty="0" smtClean="0"/>
            </a:br>
            <a:endParaRPr lang="en-US" dirty="0" smtClean="0"/>
          </a:p>
          <a:p>
            <a:r>
              <a:rPr lang="en-US" dirty="0" smtClean="0"/>
              <a:t>Michael J Hannah: </a:t>
            </a:r>
            <a:r>
              <a:rPr lang="en-US" dirty="0"/>
              <a:t>In the index of my on-line book:</a:t>
            </a:r>
            <a:br>
              <a:rPr lang="en-US" dirty="0"/>
            </a:br>
            <a:r>
              <a:rPr lang="en-US" dirty="0"/>
              <a:t>"Fonts" </a:t>
            </a:r>
            <a:r>
              <a:rPr lang="en-US" dirty="0" smtClean="0"/>
              <a:t>sub-entry </a:t>
            </a:r>
            <a:r>
              <a:rPr lang="en-US" dirty="0"/>
              <a:t>"Display on </a:t>
            </a:r>
            <a:r>
              <a:rPr lang="en-US" dirty="0" smtClean="0"/>
              <a:t>screen“ points </a:t>
            </a:r>
            <a:r>
              <a:rPr lang="en-US" dirty="0"/>
              <a:t>to:</a:t>
            </a:r>
            <a:br>
              <a:rPr lang="en-US" dirty="0"/>
            </a:br>
            <a:r>
              <a:rPr lang="en-US" dirty="0"/>
              <a:t/>
            </a:r>
            <a:br>
              <a:rPr lang="en-US" dirty="0"/>
            </a:br>
            <a:r>
              <a:rPr lang="en-US" dirty="0">
                <a:hlinkClick r:id="rId2"/>
              </a:rPr>
              <a:t>https://www.mjh-nm.net/STYLE.HTML#DisplayFonts</a:t>
            </a:r>
            <a:r>
              <a:rPr lang="en-US" dirty="0"/>
              <a:t/>
            </a:r>
            <a:br>
              <a:rPr lang="en-US" dirty="0"/>
            </a:br>
            <a:r>
              <a:rPr lang="en-US" dirty="0"/>
              <a:t/>
            </a:r>
            <a:br>
              <a:rPr lang="en-US" dirty="0"/>
            </a:br>
            <a:r>
              <a:rPr lang="en-US" dirty="0"/>
              <a:t>which lists all the fonts which can be changed in TMG, and also warns of those which have no option within TMG to change</a:t>
            </a:r>
            <a:r>
              <a:rPr lang="en-US" dirty="0" smtClean="0"/>
              <a:t>.</a:t>
            </a:r>
            <a:endParaRPr lang="en-US" dirty="0"/>
          </a:p>
        </p:txBody>
      </p:sp>
    </p:spTree>
    <p:extLst>
      <p:ext uri="{BB962C8B-B14F-4D97-AF65-F5344CB8AC3E}">
        <p14:creationId xmlns:p14="http://schemas.microsoft.com/office/powerpoint/2010/main" val="16837992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US </a:t>
            </a:r>
            <a:r>
              <a:rPr lang="de-DE" sz="4000" dirty="0"/>
              <a:t>Geographic Names Information System (GNIS</a:t>
            </a:r>
            <a:r>
              <a:rPr lang="de-DE" sz="4000" dirty="0" smtClean="0"/>
              <a:t>) </a:t>
            </a:r>
            <a:r>
              <a:rPr lang="en-US" sz="4000" dirty="0" err="1"/>
              <a:t>Placename</a:t>
            </a:r>
            <a:r>
              <a:rPr lang="en-US" sz="4000" dirty="0"/>
              <a:t> Database </a:t>
            </a:r>
            <a:r>
              <a:rPr lang="en-US" sz="4000" dirty="0" smtClean="0"/>
              <a:t>Search Problem</a:t>
            </a:r>
            <a:r>
              <a:rPr lang="de-DE" dirty="0"/>
              <a:t/>
            </a:r>
            <a:br>
              <a:rPr lang="de-DE" dirty="0"/>
            </a:br>
            <a:endParaRPr lang="en-US" dirty="0"/>
          </a:p>
        </p:txBody>
      </p:sp>
      <p:pic>
        <p:nvPicPr>
          <p:cNvPr id="4" name="Content Placeholder 3"/>
          <p:cNvPicPr>
            <a:picLocks noGrp="1" noChangeAspect="1"/>
          </p:cNvPicPr>
          <p:nvPr>
            <p:ph idx="1"/>
          </p:nvPr>
        </p:nvPicPr>
        <p:blipFill>
          <a:blip r:embed="rId2"/>
          <a:stretch>
            <a:fillRect/>
          </a:stretch>
        </p:blipFill>
        <p:spPr>
          <a:xfrm>
            <a:off x="1115825" y="3068960"/>
            <a:ext cx="7026650" cy="2520280"/>
          </a:xfrm>
          <a:prstGeom prst="rect">
            <a:avLst/>
          </a:prstGeom>
        </p:spPr>
      </p:pic>
    </p:spTree>
    <p:extLst>
      <p:ext uri="{BB962C8B-B14F-4D97-AF65-F5344CB8AC3E}">
        <p14:creationId xmlns:p14="http://schemas.microsoft.com/office/powerpoint/2010/main" val="3342724015"/>
      </p:ext>
    </p:extLst>
  </p:cSld>
  <p:clrMapOvr>
    <a:masterClrMapping/>
  </p:clrMapOvr>
</p:sld>
</file>

<file path=ppt/theme/theme1.xml><?xml version="1.0" encoding="utf-8"?>
<a:theme xmlns:a="http://schemas.openxmlformats.org/drawingml/2006/main" name="Crop">
  <a:themeElements>
    <a:clrScheme name="Custom 2">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4C7C99"/>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TM10001105[[fn=Crop]]</Template>
  <TotalTime>7070</TotalTime>
  <Words>1772</Words>
  <Application>Microsoft Office PowerPoint</Application>
  <PresentationFormat>On-screen Show (4:3)</PresentationFormat>
  <Paragraphs>172</Paragraphs>
  <Slides>31</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31</vt:i4>
      </vt:variant>
    </vt:vector>
  </HeadingPairs>
  <TitlesOfParts>
    <vt:vector size="34" baseType="lpstr">
      <vt:lpstr>Calibri</vt:lpstr>
      <vt:lpstr>Franklin Gothic Book</vt:lpstr>
      <vt:lpstr>Crop</vt:lpstr>
      <vt:lpstr>Mike’s TMG Tips</vt:lpstr>
      <vt:lpstr>History Research Environment (HRE)</vt:lpstr>
      <vt:lpstr>HRE Newsletter 15 August 2019 </vt:lpstr>
      <vt:lpstr>Social Media Update</vt:lpstr>
      <vt:lpstr>Social Media Update</vt:lpstr>
      <vt:lpstr>TMG Expertise</vt:lpstr>
      <vt:lpstr>Second Site Version 8.01 is available</vt:lpstr>
      <vt:lpstr>How to change the font for the details page</vt:lpstr>
      <vt:lpstr>US Geographic Names Information System (GNIS) Placename Database Search Problem </vt:lpstr>
      <vt:lpstr>PowerPoint Presentation</vt:lpstr>
      <vt:lpstr>GNIS Placename Database</vt:lpstr>
      <vt:lpstr>Godparent tag</vt:lpstr>
      <vt:lpstr>Godparent tags</vt:lpstr>
      <vt:lpstr>Godparent tag</vt:lpstr>
      <vt:lpstr>Citations for Exhibits</vt:lpstr>
      <vt:lpstr>Citations for Exhibits</vt:lpstr>
      <vt:lpstr>Citations for Exhibits</vt:lpstr>
      <vt:lpstr>Citations for Exhibits - Caveats</vt:lpstr>
      <vt:lpstr>Call an External Text File from a Memo Field </vt:lpstr>
      <vt:lpstr>Call an External Text File from a Memo Field </vt:lpstr>
      <vt:lpstr>Standardized Historical and Current Place Names - Randy Seaver </vt:lpstr>
      <vt:lpstr>Historical &amp; Current Place Names</vt:lpstr>
      <vt:lpstr>PowerPoint Presentation</vt:lpstr>
      <vt:lpstr>TMG Start &amp; End Years</vt:lpstr>
      <vt:lpstr>Ontario Places</vt:lpstr>
      <vt:lpstr>Moving TMG From Old Computer To New One</vt:lpstr>
      <vt:lpstr>Moving TMG From Old Computer To New One  Remember is to choose the right-click "Run as Administrator" option to start the program before entering the serial number. </vt:lpstr>
      <vt:lpstr>Upcoming Presentations</vt:lpstr>
      <vt:lpstr>Virtual Genealogy Drop-In – Tuesday 2-3pm In partnership with the Ottawa Public Library </vt:lpstr>
      <vt:lpstr>Ontario Ancestors’ Virtual Events</vt:lpstr>
      <vt:lpstr>Ottawa Branch of Ontario Ancestors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 Variable in Sentences</dc:title>
  <dc:creator>Mike More</dc:creator>
  <cp:lastModifiedBy>Michael More</cp:lastModifiedBy>
  <cp:revision>659</cp:revision>
  <dcterms:created xsi:type="dcterms:W3CDTF">2014-05-03T20:45:47Z</dcterms:created>
  <dcterms:modified xsi:type="dcterms:W3CDTF">2020-05-04T15:46:29Z</dcterms:modified>
</cp:coreProperties>
</file>