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8" r:id="rId1"/>
  </p:sldMasterIdLst>
  <p:notesMasterIdLst>
    <p:notesMasterId r:id="rId29"/>
  </p:notesMasterIdLst>
  <p:sldIdLst>
    <p:sldId id="256" r:id="rId2"/>
    <p:sldId id="486" r:id="rId3"/>
    <p:sldId id="487" r:id="rId4"/>
    <p:sldId id="488" r:id="rId5"/>
    <p:sldId id="340" r:id="rId6"/>
    <p:sldId id="384" r:id="rId7"/>
    <p:sldId id="383" r:id="rId8"/>
    <p:sldId id="458" r:id="rId9"/>
    <p:sldId id="385" r:id="rId10"/>
    <p:sldId id="433" r:id="rId11"/>
    <p:sldId id="489" r:id="rId12"/>
    <p:sldId id="494" r:id="rId13"/>
    <p:sldId id="495" r:id="rId14"/>
    <p:sldId id="496" r:id="rId15"/>
    <p:sldId id="497" r:id="rId16"/>
    <p:sldId id="500" r:id="rId17"/>
    <p:sldId id="498" r:id="rId18"/>
    <p:sldId id="499" r:id="rId19"/>
    <p:sldId id="501" r:id="rId20"/>
    <p:sldId id="502" r:id="rId21"/>
    <p:sldId id="504" r:id="rId22"/>
    <p:sldId id="505" r:id="rId23"/>
    <p:sldId id="490" r:id="rId24"/>
    <p:sldId id="491" r:id="rId25"/>
    <p:sldId id="492" r:id="rId26"/>
    <p:sldId id="493" r:id="rId27"/>
    <p:sldId id="46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76" autoAdjust="0"/>
  </p:normalViewPr>
  <p:slideViewPr>
    <p:cSldViewPr>
      <p:cViewPr varScale="1">
        <p:scale>
          <a:sx n="68" d="100"/>
          <a:sy n="68" d="100"/>
        </p:scale>
        <p:origin x="1397"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36"/>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2020-09-18</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dirty="0"/>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Latest newsletter was </a:t>
            </a:r>
            <a:r>
              <a:rPr lang="en-US" dirty="0" smtClean="0"/>
              <a:t>Posted on 15 August 2019 </a:t>
            </a:r>
            <a:r>
              <a:rPr lang="en-CA" dirty="0" smtClean="0"/>
              <a:t>. Anybody subscribe to their Mailing List?</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5</a:t>
            </a:fld>
            <a:endParaRPr lang="en-CA" dirty="0"/>
          </a:p>
        </p:txBody>
      </p:sp>
    </p:spTree>
    <p:extLst>
      <p:ext uri="{BB962C8B-B14F-4D97-AF65-F5344CB8AC3E}">
        <p14:creationId xmlns:p14="http://schemas.microsoft.com/office/powerpoint/2010/main" val="369976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Most other Mailing Lists have now moved to </a:t>
            </a:r>
            <a:r>
              <a:rPr lang="en-CA" dirty="0" err="1" smtClean="0"/>
              <a:t>Groups.Io</a:t>
            </a:r>
            <a:r>
              <a:rPr lang="en-CA" dirty="0" smtClean="0"/>
              <a:t> or other services</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7</a:t>
            </a:fld>
            <a:endParaRPr lang="en-CA" dirty="0"/>
          </a:p>
        </p:txBody>
      </p:sp>
    </p:spTree>
    <p:extLst>
      <p:ext uri="{BB962C8B-B14F-4D97-AF65-F5344CB8AC3E}">
        <p14:creationId xmlns:p14="http://schemas.microsoft.com/office/powerpoint/2010/main" val="31186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be fair,</a:t>
            </a:r>
            <a:r>
              <a:rPr lang="en-CA" baseline="0" dirty="0" smtClean="0"/>
              <a:t> al lot of the TMG messages had to do with the move to the new mailing list.</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8</a:t>
            </a:fld>
            <a:endParaRPr lang="en-CA" dirty="0"/>
          </a:p>
        </p:txBody>
      </p:sp>
    </p:spTree>
    <p:extLst>
      <p:ext uri="{BB962C8B-B14F-4D97-AF65-F5344CB8AC3E}">
        <p14:creationId xmlns:p14="http://schemas.microsoft.com/office/powerpoint/2010/main" val="317816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experts in TMG. The first four have websites with useful information on a wide ranges of aspects of TMG</a:t>
            </a:r>
          </a:p>
          <a:p>
            <a:endParaRPr lang="en-US" dirty="0" smtClean="0"/>
          </a:p>
          <a:p>
            <a:r>
              <a:rPr lang="en-US" dirty="0" smtClean="0"/>
              <a:t>Jim Byram is a technical expert and he tends to hang</a:t>
            </a:r>
            <a:r>
              <a:rPr lang="en-US" baseline="0" dirty="0" smtClean="0"/>
              <a:t> out on the TMG forum rather than on the Mailing List.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9</a:t>
            </a:fld>
            <a:endParaRPr lang="en-CA" dirty="0"/>
          </a:p>
        </p:txBody>
      </p:sp>
    </p:spTree>
    <p:extLst>
      <p:ext uri="{BB962C8B-B14F-4D97-AF65-F5344CB8AC3E}">
        <p14:creationId xmlns:p14="http://schemas.microsoft.com/office/powerpoint/2010/main" val="341734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Announced 23 Jan</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10</a:t>
            </a:fld>
            <a:endParaRPr lang="en-CA" dirty="0"/>
          </a:p>
        </p:txBody>
      </p:sp>
    </p:spTree>
    <p:extLst>
      <p:ext uri="{BB962C8B-B14F-4D97-AF65-F5344CB8AC3E}">
        <p14:creationId xmlns:p14="http://schemas.microsoft.com/office/powerpoint/2010/main" val="160003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Milit</a:t>
            </a:r>
            <a:r>
              <a:rPr lang="en-CA" dirty="0" smtClean="0"/>
              <a:t> Beg – added Enlisted role</a:t>
            </a:r>
          </a:p>
          <a:p>
            <a:r>
              <a:rPr lang="en-CA" dirty="0" smtClean="0"/>
              <a:t>Mil Svc</a:t>
            </a:r>
            <a:r>
              <a:rPr lang="en-CA" baseline="0" dirty="0" smtClean="0"/>
              <a:t>, new tag</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22</a:t>
            </a:fld>
            <a:endParaRPr lang="en-CA" dirty="0"/>
          </a:p>
        </p:txBody>
      </p:sp>
    </p:spTree>
    <p:extLst>
      <p:ext uri="{BB962C8B-B14F-4D97-AF65-F5344CB8AC3E}">
        <p14:creationId xmlns:p14="http://schemas.microsoft.com/office/powerpoint/2010/main" val="77021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23</a:t>
            </a:fld>
            <a:endParaRPr lang="en-CA" dirty="0"/>
          </a:p>
        </p:txBody>
      </p:sp>
    </p:spTree>
    <p:extLst>
      <p:ext uri="{BB962C8B-B14F-4D97-AF65-F5344CB8AC3E}">
        <p14:creationId xmlns:p14="http://schemas.microsoft.com/office/powerpoint/2010/main" val="139900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dirty="0" smtClean="0"/>
              <a:t>Copyright (2007)   The Ontario Genealogical Society    www.ogs.on.ca</a:t>
            </a:r>
            <a:endParaRPr lang="en-US" dirty="0"/>
          </a:p>
        </p:txBody>
      </p:sp>
      <p:sp>
        <p:nvSpPr>
          <p:cNvPr id="5" name="Slide Number Placeholder 4"/>
          <p:cNvSpPr>
            <a:spLocks noGrp="1"/>
          </p:cNvSpPr>
          <p:nvPr>
            <p:ph type="sldNum" sz="quarter" idx="11"/>
          </p:nvPr>
        </p:nvSpPr>
        <p:spPr/>
        <p:txBody>
          <a:bodyPr/>
          <a:lstStyle/>
          <a:p>
            <a:r>
              <a:rPr lang="en-US" dirty="0" smtClean="0"/>
              <a:t>Page </a:t>
            </a:r>
            <a:fld id="{97F8340B-B207-4D4D-81A6-C384FF66789C}" type="slidenum">
              <a:rPr lang="en-US" smtClean="0"/>
              <a:pPr/>
              <a:t>25</a:t>
            </a:fld>
            <a:endParaRPr lang="en-US" dirty="0"/>
          </a:p>
        </p:txBody>
      </p:sp>
    </p:spTree>
    <p:extLst>
      <p:ext uri="{BB962C8B-B14F-4D97-AF65-F5344CB8AC3E}">
        <p14:creationId xmlns:p14="http://schemas.microsoft.com/office/powerpoint/2010/main" val="31596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dirty="0" smtClean="0"/>
              <a:t>Copyright (2007)   The Ontario Genealogical Society    www.ogs.on.ca</a:t>
            </a:r>
            <a:endParaRPr lang="en-US" dirty="0"/>
          </a:p>
        </p:txBody>
      </p:sp>
      <p:sp>
        <p:nvSpPr>
          <p:cNvPr id="5" name="Slide Number Placeholder 4"/>
          <p:cNvSpPr>
            <a:spLocks noGrp="1"/>
          </p:cNvSpPr>
          <p:nvPr>
            <p:ph type="sldNum" sz="quarter" idx="11"/>
          </p:nvPr>
        </p:nvSpPr>
        <p:spPr/>
        <p:txBody>
          <a:bodyPr/>
          <a:lstStyle/>
          <a:p>
            <a:r>
              <a:rPr lang="en-US" dirty="0" smtClean="0"/>
              <a:t>Page </a:t>
            </a:r>
            <a:fld id="{97F8340B-B207-4D4D-81A6-C384FF66789C}" type="slidenum">
              <a:rPr lang="en-US" smtClean="0"/>
              <a:pPr/>
              <a:t>26</a:t>
            </a:fld>
            <a:endParaRPr lang="en-US" dirty="0"/>
          </a:p>
        </p:txBody>
      </p:sp>
    </p:spTree>
    <p:extLst>
      <p:ext uri="{BB962C8B-B14F-4D97-AF65-F5344CB8AC3E}">
        <p14:creationId xmlns:p14="http://schemas.microsoft.com/office/powerpoint/2010/main" val="252458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9ACB91F-E25E-4806-8852-E679DD28E97C}" type="slidenum">
              <a:rPr lang="en-CA" smtClean="0"/>
              <a:pPr/>
              <a:t>‹#›</a:t>
            </a:fld>
            <a:endParaRPr lang="en-CA"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845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40068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21553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07568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23861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27593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5753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9839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2020-09-18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8417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2020-09-18</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8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2020-09-18</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4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65D4DDB-8D61-4776-B05F-BBA6861E4ACF}" type="datetimeFigureOut">
              <a:rPr lang="en-CA" smtClean="0"/>
              <a:pPr/>
              <a:t>2020-09-18</a:t>
            </a:fld>
            <a:endParaRPr lang="en-CA"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43597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ondsite8.com/ssn089.htm#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econdsite8.com/downloads.htm?v=8.0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jh-nm.net/NON_PRIM.HTML#AdoptionApproach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k:@MSITStore:c:\programdata\the%20master%20genealogist%20v9\tmg.chm::/index464.htm" TargetMode="External"/><Relationship Id="rId2" Type="http://schemas.openxmlformats.org/officeDocument/2006/relationships/hyperlink" Target="mk:@MSITStore:c:\programdata\the%20master%20genealogist%20v9\tmg.chm::/index211.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et.google.com/nvz-kftj-da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k:@MSITStore:c:\programdata\the%20master%20genealogist%20v9\tmg.chm::/index290.htm" TargetMode="External"/><Relationship Id="rId7" Type="http://schemas.openxmlformats.org/officeDocument/2006/relationships/hyperlink" Target="mk:@MSITStore:c:\programdata\the%20master%20genealogist%20v9\tmg.chm::/index276.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k:@MSITStore:c:\programdata\the%20master%20genealogist%20v9\tmg.chm::/index330.htm" TargetMode="External"/><Relationship Id="rId5" Type="http://schemas.openxmlformats.org/officeDocument/2006/relationships/hyperlink" Target="mk:@MSITStore:c:\programdata\the%20master%20genealogist%20v9\tmg.chm::/index333.htm" TargetMode="External"/><Relationship Id="rId4" Type="http://schemas.openxmlformats.org/officeDocument/2006/relationships/hyperlink" Target="mk:@MSITStore:c:\programdata\the%20master%20genealogist%20v9\tmg.chm::/index311.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reasurer@bighsgo.ca" TargetMode="External"/><Relationship Id="rId2" Type="http://schemas.openxmlformats.org/officeDocument/2006/relationships/hyperlink" Target="https://meet.google.com/nvz-kftj-dax" TargetMode="External"/><Relationship Id="rId1" Type="http://schemas.openxmlformats.org/officeDocument/2006/relationships/slideLayout" Target="../slideLayouts/slideLayout2.xml"/><Relationship Id="rId4" Type="http://schemas.openxmlformats.org/officeDocument/2006/relationships/hyperlink" Target="https://bifhsgo.ca/cpage.php?pt=2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et.google.com/nvz-kftj-da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ottawawebmaster@ogs.on.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gs.on.ca/events-calend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ttawa-tmg-ug.ca/articlesandpresentation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istoryresearchenvironme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roups.io/g/HistoryResearchEnvironment" TargetMode="External"/><Relationship Id="rId5" Type="http://schemas.openxmlformats.org/officeDocument/2006/relationships/hyperlink" Target="https://historyresearchenvironment.org/donate/" TargetMode="External"/><Relationship Id="rId4" Type="http://schemas.openxmlformats.org/officeDocument/2006/relationships/hyperlink" Target="https://historyresearchenvironment.org/become-a-voluntee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historyresearchenvironment.org/become-a-volunte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oups.io/g/TMG-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groups.io/" TargetMode="External"/><Relationship Id="rId4" Type="http://schemas.openxmlformats.org/officeDocument/2006/relationships/hyperlink" Target="mailto:TMG-L@groups.i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roups.io/g/TMG-Refugees" TargetMode="External"/><Relationship Id="rId7" Type="http://schemas.openxmlformats.org/officeDocument/2006/relationships/hyperlink" Target="http://www.whollygenes.com/forums201/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roups.io/g/TMG-L" TargetMode="External"/><Relationship Id="rId5" Type="http://schemas.openxmlformats.org/officeDocument/2006/relationships/hyperlink" Target="https://www.facebook.com/groups/themastergenealogist/" TargetMode="External"/><Relationship Id="rId4" Type="http://schemas.openxmlformats.org/officeDocument/2006/relationships/hyperlink" Target="https://sites.google.com/site/tmgrefuge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mg.reigelridg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jh-nm.net/MY_WAY.HTML" TargetMode="External"/><Relationship Id="rId5" Type="http://schemas.openxmlformats.org/officeDocument/2006/relationships/hyperlink" Target="http://www.johncardinal.com/" TargetMode="External"/><Relationship Id="rId4" Type="http://schemas.openxmlformats.org/officeDocument/2006/relationships/hyperlink" Target="http://www.tmgtip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Mike’s TMG Tips</a:t>
            </a:r>
            <a:endParaRPr lang="en-CA" dirty="0"/>
          </a:p>
        </p:txBody>
      </p:sp>
      <p:sp>
        <p:nvSpPr>
          <p:cNvPr id="3" name="Subtitle 2"/>
          <p:cNvSpPr>
            <a:spLocks noGrp="1"/>
          </p:cNvSpPr>
          <p:nvPr>
            <p:ph type="subTitle" idx="1"/>
          </p:nvPr>
        </p:nvSpPr>
        <p:spPr/>
        <p:txBody>
          <a:bodyPr/>
          <a:lstStyle/>
          <a:p>
            <a:r>
              <a:rPr lang="en-CA" dirty="0" smtClean="0"/>
              <a:t>Ottawa TMGUG</a:t>
            </a:r>
          </a:p>
          <a:p>
            <a:r>
              <a:rPr lang="en-CA" dirty="0" smtClean="0"/>
              <a:t>19 Sep 2020</a:t>
            </a:r>
            <a:endParaRPr lang="en-CA" dirty="0"/>
          </a:p>
        </p:txBody>
      </p:sp>
      <p:pic>
        <p:nvPicPr>
          <p:cNvPr id="4" name="Picture 3"/>
          <p:cNvPicPr>
            <a:picLocks noChangeAspect="1"/>
          </p:cNvPicPr>
          <p:nvPr/>
        </p:nvPicPr>
        <p:blipFill>
          <a:blip r:embed="rId2"/>
          <a:stretch>
            <a:fillRect/>
          </a:stretch>
        </p:blipFill>
        <p:spPr>
          <a:xfrm>
            <a:off x="2323135" y="260648"/>
            <a:ext cx="4497730"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85800"/>
            <a:ext cx="8208912" cy="1485900"/>
          </a:xfrm>
        </p:spPr>
        <p:txBody>
          <a:bodyPr>
            <a:normAutofit/>
          </a:bodyPr>
          <a:lstStyle/>
          <a:p>
            <a:pPr algn="ctr"/>
            <a:r>
              <a:rPr lang="en-US" sz="4000" b="1" dirty="0"/>
              <a:t>Second Site Version </a:t>
            </a:r>
            <a:r>
              <a:rPr lang="en-US" sz="4000" b="1" dirty="0" smtClean="0"/>
              <a:t>8.01 </a:t>
            </a:r>
            <a:r>
              <a:rPr lang="en-US" sz="4000" b="1" dirty="0"/>
              <a:t>is </a:t>
            </a:r>
            <a:r>
              <a:rPr lang="en-US" sz="4000" b="1" dirty="0" smtClean="0"/>
              <a:t>available</a:t>
            </a:r>
            <a:endParaRPr lang="en-US" sz="4000" dirty="0"/>
          </a:p>
        </p:txBody>
      </p:sp>
      <p:sp>
        <p:nvSpPr>
          <p:cNvPr id="3" name="Content Placeholder 2"/>
          <p:cNvSpPr>
            <a:spLocks noGrp="1"/>
          </p:cNvSpPr>
          <p:nvPr>
            <p:ph idx="1"/>
          </p:nvPr>
        </p:nvSpPr>
        <p:spPr>
          <a:xfrm>
            <a:off x="611560" y="2171700"/>
            <a:ext cx="8424936" cy="4569668"/>
          </a:xfrm>
        </p:spPr>
        <p:txBody>
          <a:bodyPr>
            <a:noAutofit/>
          </a:bodyPr>
          <a:lstStyle/>
          <a:p>
            <a:pPr marL="0" indent="0">
              <a:spcAft>
                <a:spcPts val="600"/>
              </a:spcAft>
              <a:buNone/>
            </a:pPr>
            <a:r>
              <a:rPr lang="en-US" dirty="0"/>
              <a:t>This is a maintenance release with minor enhancements, changes and fixes. All Second Site users should update to this release</a:t>
            </a:r>
            <a:r>
              <a:rPr lang="en-US" dirty="0" smtClean="0"/>
              <a:t>.</a:t>
            </a:r>
          </a:p>
          <a:p>
            <a:pPr marL="0" indent="0">
              <a:spcAft>
                <a:spcPts val="600"/>
              </a:spcAft>
              <a:buNone/>
            </a:pPr>
            <a:r>
              <a:rPr lang="en-US" sz="2600" u="sng" dirty="0">
                <a:hlinkClick r:id="rId3"/>
              </a:rPr>
              <a:t>https://</a:t>
            </a:r>
            <a:r>
              <a:rPr lang="en-US" sz="2600" u="sng" dirty="0" smtClean="0">
                <a:hlinkClick r:id="rId3"/>
              </a:rPr>
              <a:t>www.secondsite8.com/ssn089.htm#ss</a:t>
            </a:r>
            <a:endParaRPr lang="en-US" sz="2600" u="sng" dirty="0" smtClean="0"/>
          </a:p>
          <a:p>
            <a:pPr marL="0" indent="0">
              <a:spcAft>
                <a:spcPts val="600"/>
              </a:spcAft>
              <a:buNone/>
            </a:pPr>
            <a:r>
              <a:rPr lang="en-US" sz="2600" dirty="0" smtClean="0"/>
              <a:t>You </a:t>
            </a:r>
            <a:r>
              <a:rPr lang="en-US" sz="2600" dirty="0"/>
              <a:t>can download the installer here:</a:t>
            </a:r>
          </a:p>
          <a:p>
            <a:pPr marL="530352" lvl="1" indent="0">
              <a:spcAft>
                <a:spcPts val="600"/>
              </a:spcAft>
              <a:buNone/>
            </a:pPr>
            <a:r>
              <a:rPr lang="en-US" sz="2600" u="sng" dirty="0">
                <a:hlinkClick r:id="rId4"/>
              </a:rPr>
              <a:t>https://</a:t>
            </a:r>
            <a:r>
              <a:rPr lang="en-US" sz="2600" u="sng" dirty="0" smtClean="0">
                <a:hlinkClick r:id="rId4"/>
              </a:rPr>
              <a:t>www.secondsite8.com/downloads.htm?v=8.01</a:t>
            </a:r>
            <a:endParaRPr lang="en-US" sz="2600" u="sng" dirty="0" smtClean="0"/>
          </a:p>
          <a:p>
            <a:pPr marL="530352" lvl="1" indent="0">
              <a:spcAft>
                <a:spcPts val="600"/>
              </a:spcAft>
              <a:buNone/>
            </a:pPr>
            <a:r>
              <a:rPr lang="en-US" sz="2600" dirty="0" smtClean="0"/>
              <a:t>The </a:t>
            </a:r>
            <a:r>
              <a:rPr lang="en-US" sz="2600" dirty="0"/>
              <a:t>upgrade price for Second Site </a:t>
            </a:r>
            <a:r>
              <a:rPr lang="en-US" sz="2600" b="1" dirty="0"/>
              <a:t>7</a:t>
            </a:r>
            <a:r>
              <a:rPr lang="en-US" sz="2600" dirty="0"/>
              <a:t> customers is $15.00 USD. New customers and customers whose most-recent license is for Second Site 6 or previous must purchase the full-price license for Second Site 8 for $35.00 USD.</a:t>
            </a:r>
          </a:p>
        </p:txBody>
      </p:sp>
    </p:spTree>
    <p:extLst>
      <p:ext uri="{BB962C8B-B14F-4D97-AF65-F5344CB8AC3E}">
        <p14:creationId xmlns:p14="http://schemas.microsoft.com/office/powerpoint/2010/main" val="1099444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Attaching </a:t>
            </a:r>
            <a:r>
              <a:rPr lang="en-US" dirty="0"/>
              <a:t>Source </a:t>
            </a:r>
            <a:r>
              <a:rPr lang="en-US" dirty="0" smtClean="0"/>
              <a:t>Documents </a:t>
            </a:r>
            <a:r>
              <a:rPr lang="en-US" dirty="0"/>
              <a:t>as Exhibits</a:t>
            </a:r>
          </a:p>
        </p:txBody>
      </p:sp>
      <p:sp>
        <p:nvSpPr>
          <p:cNvPr id="3" name="Content Placeholder 2"/>
          <p:cNvSpPr>
            <a:spLocks noGrp="1"/>
          </p:cNvSpPr>
          <p:nvPr>
            <p:ph idx="1"/>
          </p:nvPr>
        </p:nvSpPr>
        <p:spPr/>
        <p:txBody>
          <a:bodyPr>
            <a:normAutofit lnSpcReduction="10000"/>
          </a:bodyPr>
          <a:lstStyle/>
          <a:p>
            <a:r>
              <a:rPr lang="en-US" dirty="0" smtClean="0"/>
              <a:t>I never include books </a:t>
            </a:r>
            <a:r>
              <a:rPr lang="en-US" dirty="0"/>
              <a:t>or similar.  </a:t>
            </a:r>
            <a:endParaRPr lang="en-US" dirty="0" smtClean="0"/>
          </a:p>
          <a:p>
            <a:r>
              <a:rPr lang="en-US" dirty="0" smtClean="0"/>
              <a:t>For </a:t>
            </a:r>
            <a:r>
              <a:rPr lang="en-US" dirty="0"/>
              <a:t>images found online, I attach a jpg copy, re-sized to around 220 - 300 dpi.  I don't print the source images, but it is there anyways.  </a:t>
            </a:r>
            <a:endParaRPr lang="en-US" dirty="0" smtClean="0"/>
          </a:p>
          <a:p>
            <a:r>
              <a:rPr lang="en-US" dirty="0" smtClean="0"/>
              <a:t>In </a:t>
            </a:r>
            <a:r>
              <a:rPr lang="en-US" dirty="0"/>
              <a:t>Second Site, I include a downsized copy in an alternate Exhibit folder, named the same and downsized to approx. 95 dpi and to a page size suitable that is related to the original image type.  The downsized version reads very nicely in the SS website on a screen.</a:t>
            </a:r>
          </a:p>
          <a:p>
            <a:pPr marL="0" indent="0">
              <a:buNone/>
            </a:pPr>
            <a:r>
              <a:rPr lang="en-US" dirty="0"/>
              <a:t> </a:t>
            </a:r>
          </a:p>
          <a:p>
            <a:pPr marL="0" indent="0">
              <a:buNone/>
            </a:pPr>
            <a:r>
              <a:rPr lang="en-US" dirty="0" smtClean="0"/>
              <a:t>	-Tom </a:t>
            </a:r>
            <a:r>
              <a:rPr lang="en-US" dirty="0" err="1" smtClean="0"/>
              <a:t>Momeyer</a:t>
            </a:r>
            <a:endParaRPr lang="en-US" dirty="0"/>
          </a:p>
        </p:txBody>
      </p:sp>
    </p:spTree>
    <p:extLst>
      <p:ext uri="{BB962C8B-B14F-4D97-AF65-F5344CB8AC3E}">
        <p14:creationId xmlns:p14="http://schemas.microsoft.com/office/powerpoint/2010/main" val="1351432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lstStyle/>
          <a:p>
            <a:r>
              <a:rPr lang="en-CA" dirty="0"/>
              <a:t>Recording Adoptions</a:t>
            </a:r>
            <a:endParaRPr lang="en-US" dirty="0"/>
          </a:p>
        </p:txBody>
      </p:sp>
      <p:sp>
        <p:nvSpPr>
          <p:cNvPr id="3" name="Content Placeholder 2"/>
          <p:cNvSpPr>
            <a:spLocks noGrp="1"/>
          </p:cNvSpPr>
          <p:nvPr>
            <p:ph idx="1"/>
          </p:nvPr>
        </p:nvSpPr>
        <p:spPr>
          <a:xfrm>
            <a:off x="1028700" y="1772816"/>
            <a:ext cx="7200900" cy="4752528"/>
          </a:xfrm>
        </p:spPr>
        <p:txBody>
          <a:bodyPr>
            <a:normAutofit fontScale="92500" lnSpcReduction="10000"/>
          </a:bodyPr>
          <a:lstStyle/>
          <a:p>
            <a:pPr marL="0" indent="0">
              <a:buNone/>
            </a:pPr>
            <a:r>
              <a:rPr lang="en-US" dirty="0" smtClean="0"/>
              <a:t>There </a:t>
            </a:r>
            <a:r>
              <a:rPr lang="en-US" dirty="0"/>
              <a:t>is a very wide range of how complex one can get in recording issues like this.  At the simplest end of the spectrum one could just create a single Anecdote tag for the 'cousin-in-law' and link all the appropriate people as Witnesses to that one tag.  The main memo could be written to describe the situation for the cousin's narrative, and the Witness memos constructed for the Witness' narratives.  Done.</a:t>
            </a:r>
          </a:p>
          <a:p>
            <a:pPr marL="0" indent="0">
              <a:buNone/>
            </a:pPr>
            <a:r>
              <a:rPr lang="en-US" dirty="0"/>
              <a:t> </a:t>
            </a:r>
            <a:r>
              <a:rPr lang="en-US" dirty="0" smtClean="0"/>
              <a:t>On </a:t>
            </a:r>
            <a:r>
              <a:rPr lang="en-US" dirty="0"/>
              <a:t>the other hand, one could do more complex actions, depending upon how complete you want to be.  In my on-line book about customizing TMG I have a full chapter about recording a "non-Primary" (which in TMG's case means "not biological") child, what your cousin is to her adopted parents.  In that chapter I have a detailed discussion about several ways to record Adoptions, which is only one way to be "non-Primary":</a:t>
            </a:r>
          </a:p>
          <a:p>
            <a:pPr marL="0" indent="0">
              <a:buNone/>
            </a:pPr>
            <a:r>
              <a:rPr lang="en-US" dirty="0"/>
              <a:t> </a:t>
            </a:r>
            <a:r>
              <a:rPr lang="en-US" u="sng" dirty="0" smtClean="0">
                <a:hlinkClick r:id="rId2"/>
              </a:rPr>
              <a:t>https</a:t>
            </a:r>
            <a:r>
              <a:rPr lang="en-US" u="sng" dirty="0">
                <a:hlinkClick r:id="rId2"/>
              </a:rPr>
              <a:t>://www.mjh-nm.net/NON_PRIM.HTML#AdoptionApproaches</a:t>
            </a:r>
            <a:endParaRPr lang="en-US" dirty="0"/>
          </a:p>
          <a:p>
            <a:pPr marL="0" indent="0">
              <a:buNone/>
            </a:pPr>
            <a:r>
              <a:rPr lang="en-US" dirty="0"/>
              <a:t> </a:t>
            </a:r>
            <a:r>
              <a:rPr lang="en-US" dirty="0" smtClean="0"/>
              <a:t>	-Michael Hannah</a:t>
            </a:r>
            <a:endParaRPr lang="en-US" dirty="0"/>
          </a:p>
        </p:txBody>
      </p:sp>
    </p:spTree>
    <p:extLst>
      <p:ext uri="{BB962C8B-B14F-4D97-AF65-F5344CB8AC3E}">
        <p14:creationId xmlns:p14="http://schemas.microsoft.com/office/powerpoint/2010/main" val="18079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lstStyle/>
          <a:p>
            <a:r>
              <a:rPr lang="en-CA" dirty="0"/>
              <a:t>Recording Adoptions</a:t>
            </a:r>
            <a:endParaRPr lang="en-US" dirty="0"/>
          </a:p>
        </p:txBody>
      </p:sp>
      <p:sp>
        <p:nvSpPr>
          <p:cNvPr id="3" name="Content Placeholder 2"/>
          <p:cNvSpPr>
            <a:spLocks noGrp="1"/>
          </p:cNvSpPr>
          <p:nvPr>
            <p:ph idx="1"/>
          </p:nvPr>
        </p:nvSpPr>
        <p:spPr>
          <a:xfrm>
            <a:off x="1028700" y="1772816"/>
            <a:ext cx="7200900" cy="4752528"/>
          </a:xfrm>
        </p:spPr>
        <p:txBody>
          <a:bodyPr>
            <a:normAutofit/>
          </a:bodyPr>
          <a:lstStyle/>
          <a:p>
            <a:pPr marL="0" indent="0">
              <a:buNone/>
            </a:pPr>
            <a:r>
              <a:rPr lang="en-US" sz="2400" dirty="0"/>
              <a:t>TMG provides ways to deal with adoptions, birth parents, and adoptive parents.  However, TMG can only work with one set of parents -- the Primary parents although the user can see other (non-Primary) parents in the child's Details window. </a:t>
            </a:r>
            <a:r>
              <a:rPr lang="en-US" sz="2400" dirty="0" smtClean="0"/>
              <a:t>Sometimes</a:t>
            </a:r>
            <a:r>
              <a:rPr lang="en-US" sz="2400" dirty="0"/>
              <a:t>, the user wants to show the birth family while, at other times, the adoptive family is desired.  As installed, one must make changes to the data depending on the desired family.  This works OK, but is an inconvenience and often does not give the whole story.</a:t>
            </a:r>
          </a:p>
          <a:p>
            <a:pPr marL="0" indent="0">
              <a:buNone/>
            </a:pPr>
            <a:r>
              <a:rPr lang="en-US" dirty="0"/>
              <a:t> </a:t>
            </a:r>
            <a:r>
              <a:rPr lang="en-US" dirty="0" smtClean="0"/>
              <a:t>	-Lee Hoffman</a:t>
            </a:r>
            <a:endParaRPr lang="en-US" dirty="0"/>
          </a:p>
        </p:txBody>
      </p:sp>
    </p:spTree>
    <p:extLst>
      <p:ext uri="{BB962C8B-B14F-4D97-AF65-F5344CB8AC3E}">
        <p14:creationId xmlns:p14="http://schemas.microsoft.com/office/powerpoint/2010/main" val="210632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lstStyle/>
          <a:p>
            <a:r>
              <a:rPr lang="en-CA" dirty="0" smtClean="0"/>
              <a:t>Married Name Not Created</a:t>
            </a:r>
            <a:endParaRPr lang="en-US" dirty="0"/>
          </a:p>
        </p:txBody>
      </p:sp>
      <p:sp>
        <p:nvSpPr>
          <p:cNvPr id="3" name="Content Placeholder 2"/>
          <p:cNvSpPr>
            <a:spLocks noGrp="1"/>
          </p:cNvSpPr>
          <p:nvPr>
            <p:ph idx="1"/>
          </p:nvPr>
        </p:nvSpPr>
        <p:spPr>
          <a:xfrm>
            <a:off x="1028700" y="1772816"/>
            <a:ext cx="7200900" cy="4752528"/>
          </a:xfrm>
        </p:spPr>
        <p:txBody>
          <a:bodyPr>
            <a:normAutofit fontScale="92500" lnSpcReduction="10000"/>
          </a:bodyPr>
          <a:lstStyle/>
          <a:p>
            <a:pPr marL="530352" lvl="1" indent="0">
              <a:buNone/>
            </a:pPr>
            <a:r>
              <a:rPr lang="en-US" dirty="0"/>
              <a:t>The </a:t>
            </a:r>
            <a:r>
              <a:rPr lang="en-US" b="1" dirty="0"/>
              <a:t>Name-Marr</a:t>
            </a:r>
            <a:r>
              <a:rPr lang="en-US" dirty="0"/>
              <a:t> tag is used to document a married name for a wife</a:t>
            </a:r>
            <a:r>
              <a:rPr lang="en-US" dirty="0" smtClean="0"/>
              <a:t>.</a:t>
            </a:r>
          </a:p>
          <a:p>
            <a:pPr marL="530352" lvl="1" indent="0">
              <a:buNone/>
            </a:pPr>
            <a:r>
              <a:rPr lang="en-US" b="1" dirty="0"/>
              <a:t>Prompt for married </a:t>
            </a:r>
            <a:r>
              <a:rPr lang="en-US" b="1" dirty="0" smtClean="0"/>
              <a:t>name: </a:t>
            </a:r>
            <a:r>
              <a:rPr lang="en-US" dirty="0" smtClean="0"/>
              <a:t>If </a:t>
            </a:r>
            <a:r>
              <a:rPr lang="en-US" dirty="0"/>
              <a:t>this is checked, when a marriage is entered for a female, you will be asked if a married name tag should be created for her. If you create this tag, she will be listed under both names in the </a:t>
            </a:r>
            <a:r>
              <a:rPr lang="en-US" dirty="0">
                <a:hlinkClick r:id="rId2" action="ppaction://hlinkfile"/>
              </a:rPr>
              <a:t>Picklist</a:t>
            </a:r>
            <a:r>
              <a:rPr lang="en-US" dirty="0"/>
              <a:t> and </a:t>
            </a:r>
            <a:r>
              <a:rPr lang="en-US" dirty="0">
                <a:hlinkClick r:id="rId3" action="ppaction://hlinkfile"/>
              </a:rPr>
              <a:t>Project Explorer</a:t>
            </a:r>
            <a:r>
              <a:rPr lang="en-US" dirty="0" smtClean="0"/>
              <a:t>.</a:t>
            </a:r>
            <a:endParaRPr lang="en-US" b="1" dirty="0" smtClean="0">
              <a:solidFill>
                <a:srgbClr val="FF0000"/>
              </a:solidFill>
            </a:endParaRPr>
          </a:p>
          <a:p>
            <a:r>
              <a:rPr lang="en-US" b="1" dirty="0">
                <a:solidFill>
                  <a:srgbClr val="FF0000"/>
                </a:solidFill>
              </a:rPr>
              <a:t>cannot get a married name for </a:t>
            </a:r>
            <a:r>
              <a:rPr lang="en-US" b="1" dirty="0" smtClean="0">
                <a:solidFill>
                  <a:srgbClr val="FF0000"/>
                </a:solidFill>
              </a:rPr>
              <a:t>this woman</a:t>
            </a:r>
          </a:p>
          <a:p>
            <a:endParaRPr lang="en-CA" b="1" dirty="0">
              <a:solidFill>
                <a:srgbClr val="FF0000"/>
              </a:solidFill>
            </a:endParaRPr>
          </a:p>
          <a:p>
            <a:r>
              <a:rPr lang="en-US" dirty="0"/>
              <a:t>The reason I generally see for this is that the husband's surname is not entered in the Surname field, but after his given name in the Given Name field</a:t>
            </a:r>
            <a:r>
              <a:rPr lang="en-US" dirty="0" smtClean="0"/>
              <a:t>.</a:t>
            </a:r>
            <a:endParaRPr lang="en-US" b="1" dirty="0">
              <a:solidFill>
                <a:srgbClr val="FF0000"/>
              </a:solidFill>
            </a:endParaRPr>
          </a:p>
          <a:p>
            <a:pPr marL="0" indent="0">
              <a:buNone/>
            </a:pPr>
            <a:r>
              <a:rPr lang="en-US" dirty="0"/>
              <a:t> </a:t>
            </a:r>
          </a:p>
          <a:p>
            <a:pPr marL="530352" lvl="1" indent="0">
              <a:buNone/>
            </a:pPr>
            <a:r>
              <a:rPr lang="en-US" b="1" dirty="0" smtClean="0"/>
              <a:t>Copy </a:t>
            </a:r>
            <a:r>
              <a:rPr lang="en-US" b="1" dirty="0"/>
              <a:t>date field from </a:t>
            </a:r>
            <a:r>
              <a:rPr lang="en-US" b="1" dirty="0" smtClean="0"/>
              <a:t>marriage: </a:t>
            </a:r>
            <a:r>
              <a:rPr lang="en-US" dirty="0" smtClean="0"/>
              <a:t>If </a:t>
            </a:r>
            <a:r>
              <a:rPr lang="en-US" dirty="0"/>
              <a:t>this is checked, you will be asked if you want to copy the marriage date from the marriage tag to the married name tag.</a:t>
            </a:r>
          </a:p>
          <a:p>
            <a:pPr marL="530352" lvl="1" indent="0">
              <a:buNone/>
            </a:pPr>
            <a:endParaRPr lang="en-US" dirty="0"/>
          </a:p>
        </p:txBody>
      </p:sp>
    </p:spTree>
    <p:extLst>
      <p:ext uri="{BB962C8B-B14F-4D97-AF65-F5344CB8AC3E}">
        <p14:creationId xmlns:p14="http://schemas.microsoft.com/office/powerpoint/2010/main" val="111873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smtClean="0"/>
              <a:t>How </a:t>
            </a:r>
            <a:r>
              <a:rPr lang="en-US" dirty="0"/>
              <a:t>to handle change in spelling of name</a:t>
            </a:r>
          </a:p>
        </p:txBody>
      </p:sp>
      <p:sp>
        <p:nvSpPr>
          <p:cNvPr id="3" name="Content Placeholder 2"/>
          <p:cNvSpPr>
            <a:spLocks noGrp="1"/>
          </p:cNvSpPr>
          <p:nvPr>
            <p:ph idx="1"/>
          </p:nvPr>
        </p:nvSpPr>
        <p:spPr>
          <a:xfrm>
            <a:off x="1028700" y="2060848"/>
            <a:ext cx="7200900" cy="4464496"/>
          </a:xfrm>
        </p:spPr>
        <p:txBody>
          <a:bodyPr>
            <a:normAutofit/>
          </a:bodyPr>
          <a:lstStyle/>
          <a:p>
            <a:pPr marL="0" indent="0">
              <a:buNone/>
            </a:pPr>
            <a:r>
              <a:rPr lang="en-US" b="1" dirty="0">
                <a:solidFill>
                  <a:srgbClr val="FF0000"/>
                </a:solidFill>
              </a:rPr>
              <a:t>How do I handle this? Some sources spelled the ancestor's name </a:t>
            </a:r>
            <a:r>
              <a:rPr lang="en-US" b="1" dirty="0" err="1">
                <a:solidFill>
                  <a:srgbClr val="FF0000"/>
                </a:solidFill>
              </a:rPr>
              <a:t>Maddon</a:t>
            </a:r>
            <a:r>
              <a:rPr lang="en-US" b="1" dirty="0" smtClean="0">
                <a:solidFill>
                  <a:srgbClr val="FF0000"/>
                </a:solidFill>
              </a:rPr>
              <a:t>. Some </a:t>
            </a:r>
            <a:r>
              <a:rPr lang="en-US" b="1" dirty="0">
                <a:solidFill>
                  <a:srgbClr val="FF0000"/>
                </a:solidFill>
              </a:rPr>
              <a:t>later sources, different newspapers for example, spelled the name Madden.  It appears to me that either the family initiated or accepted this change.  Is there anyway both spellings could be accessible in my journals, GEDCOM, etc. to later researchers</a:t>
            </a:r>
            <a:r>
              <a:rPr lang="en-US" b="1" dirty="0" smtClean="0">
                <a:solidFill>
                  <a:srgbClr val="FF0000"/>
                </a:solidFill>
              </a:rPr>
              <a:t>? </a:t>
            </a:r>
            <a:r>
              <a:rPr lang="en-US" b="1" dirty="0">
                <a:solidFill>
                  <a:srgbClr val="FF0000"/>
                </a:solidFill>
              </a:rPr>
              <a:t> </a:t>
            </a:r>
          </a:p>
          <a:p>
            <a:pPr marL="0" indent="0">
              <a:buNone/>
            </a:pPr>
            <a:r>
              <a:rPr lang="en-US" dirty="0"/>
              <a:t>In my view, for the most part, spelling variations belong in the Citation Detail. That way they are readily available to those who come later if they read the footnotes. </a:t>
            </a:r>
            <a:r>
              <a:rPr lang="en-US" dirty="0" smtClean="0"/>
              <a:t>However</a:t>
            </a:r>
            <a:r>
              <a:rPr lang="en-US" dirty="0"/>
              <a:t>, if I believe a person actually began to use a different spelling I will enter that in a Name-Change tag with an explanation in the memo of how that change came about.</a:t>
            </a:r>
          </a:p>
          <a:p>
            <a:pPr marL="0" indent="0">
              <a:buNone/>
            </a:pPr>
            <a:r>
              <a:rPr lang="en-US" dirty="0"/>
              <a:t> </a:t>
            </a:r>
            <a:r>
              <a:rPr lang="en-US" dirty="0" smtClean="0"/>
              <a:t>-Terry </a:t>
            </a:r>
            <a:r>
              <a:rPr lang="en-US" dirty="0" err="1"/>
              <a:t>Reigel</a:t>
            </a:r>
            <a:endParaRPr lang="en-US" dirty="0"/>
          </a:p>
          <a:p>
            <a:pPr marL="530352" lvl="1" indent="0">
              <a:buNone/>
            </a:pPr>
            <a:endParaRPr lang="en-US" dirty="0"/>
          </a:p>
        </p:txBody>
      </p:sp>
    </p:spTree>
    <p:extLst>
      <p:ext uri="{BB962C8B-B14F-4D97-AF65-F5344CB8AC3E}">
        <p14:creationId xmlns:p14="http://schemas.microsoft.com/office/powerpoint/2010/main" val="187430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smtClean="0"/>
              <a:t>How </a:t>
            </a:r>
            <a:r>
              <a:rPr lang="en-US" dirty="0"/>
              <a:t>to handle change in spelling of name</a:t>
            </a:r>
          </a:p>
        </p:txBody>
      </p:sp>
      <p:sp>
        <p:nvSpPr>
          <p:cNvPr id="3" name="Content Placeholder 2"/>
          <p:cNvSpPr>
            <a:spLocks noGrp="1"/>
          </p:cNvSpPr>
          <p:nvPr>
            <p:ph idx="1"/>
          </p:nvPr>
        </p:nvSpPr>
        <p:spPr>
          <a:xfrm>
            <a:off x="1028700" y="2060848"/>
            <a:ext cx="7200900" cy="4464496"/>
          </a:xfrm>
        </p:spPr>
        <p:txBody>
          <a:bodyPr>
            <a:normAutofit/>
          </a:bodyPr>
          <a:lstStyle/>
          <a:p>
            <a:pPr marL="0" indent="0">
              <a:buNone/>
            </a:pPr>
            <a:r>
              <a:rPr lang="en-US" dirty="0"/>
              <a:t>I try to decide how the person tended to spell the name, and enter that as the Primary name tag. If there are alternates that they might have used significantly, or is likely for someone else to use to try and find them, I will enter an alternate name of some type and may or may not have it print in the report (but let it generate an index entry).</a:t>
            </a:r>
          </a:p>
          <a:p>
            <a:pPr marL="0" indent="0">
              <a:buNone/>
            </a:pPr>
            <a:r>
              <a:rPr lang="en-US" dirty="0" smtClean="0"/>
              <a:t>Minor </a:t>
            </a:r>
            <a:r>
              <a:rPr lang="en-US" dirty="0"/>
              <a:t>variations are just listed in the details of the citation to the source with the variation.</a:t>
            </a:r>
          </a:p>
          <a:p>
            <a:pPr marL="0" indent="0">
              <a:buNone/>
            </a:pPr>
            <a:r>
              <a:rPr lang="en-US" dirty="0"/>
              <a:t> </a:t>
            </a:r>
            <a:r>
              <a:rPr lang="en-US" dirty="0" smtClean="0"/>
              <a:t>It </a:t>
            </a:r>
            <a:r>
              <a:rPr lang="en-US" dirty="0"/>
              <a:t>really isn't that long ago that spelling for names was really fixed, as others have commented, it isn't uncommon for a person to write their name differently even in the same document.</a:t>
            </a:r>
          </a:p>
          <a:p>
            <a:pPr marL="0" indent="0">
              <a:buNone/>
            </a:pPr>
            <a:r>
              <a:rPr lang="en-US" dirty="0"/>
              <a:t> </a:t>
            </a:r>
            <a:r>
              <a:rPr lang="en-US" dirty="0" smtClean="0"/>
              <a:t>-- Richard Damon</a:t>
            </a:r>
            <a:endParaRPr lang="en-US" dirty="0"/>
          </a:p>
        </p:txBody>
      </p:sp>
    </p:spTree>
    <p:extLst>
      <p:ext uri="{BB962C8B-B14F-4D97-AF65-F5344CB8AC3E}">
        <p14:creationId xmlns:p14="http://schemas.microsoft.com/office/powerpoint/2010/main" val="4256334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smtClean="0"/>
              <a:t>How </a:t>
            </a:r>
            <a:r>
              <a:rPr lang="en-US" dirty="0"/>
              <a:t>to handle change in spelling of name</a:t>
            </a:r>
          </a:p>
        </p:txBody>
      </p:sp>
      <p:pic>
        <p:nvPicPr>
          <p:cNvPr id="5" name="Content Placeholder 4"/>
          <p:cNvPicPr>
            <a:picLocks noGrp="1" noChangeAspect="1"/>
          </p:cNvPicPr>
          <p:nvPr>
            <p:ph idx="1"/>
          </p:nvPr>
        </p:nvPicPr>
        <p:blipFill>
          <a:blip r:embed="rId2"/>
          <a:stretch>
            <a:fillRect/>
          </a:stretch>
        </p:blipFill>
        <p:spPr>
          <a:xfrm>
            <a:off x="1028700" y="2276872"/>
            <a:ext cx="7200900" cy="3096344"/>
          </a:xfrm>
          <a:prstGeom prst="rect">
            <a:avLst/>
          </a:prstGeom>
        </p:spPr>
      </p:pic>
      <p:sp>
        <p:nvSpPr>
          <p:cNvPr id="6" name="Left Arrow 5"/>
          <p:cNvSpPr/>
          <p:nvPr/>
        </p:nvSpPr>
        <p:spPr>
          <a:xfrm>
            <a:off x="8100392" y="2780928"/>
            <a:ext cx="683568" cy="64807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28700" y="5733256"/>
            <a:ext cx="7287716" cy="430887"/>
          </a:xfrm>
          <a:prstGeom prst="rect">
            <a:avLst/>
          </a:prstGeom>
          <a:noFill/>
        </p:spPr>
        <p:txBody>
          <a:bodyPr wrap="square" rtlCol="0">
            <a:spAutoFit/>
          </a:bodyPr>
          <a:lstStyle/>
          <a:p>
            <a:r>
              <a:rPr lang="en-CA" sz="2200" dirty="0" smtClean="0"/>
              <a:t>You can specify an alternate name in most Tag Entry boxes.</a:t>
            </a:r>
            <a:endParaRPr lang="en-US" sz="2200" dirty="0"/>
          </a:p>
        </p:txBody>
      </p:sp>
    </p:spTree>
    <p:extLst>
      <p:ext uri="{BB962C8B-B14F-4D97-AF65-F5344CB8AC3E}">
        <p14:creationId xmlns:p14="http://schemas.microsoft.com/office/powerpoint/2010/main" val="456901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fontScale="90000"/>
          </a:bodyPr>
          <a:lstStyle/>
          <a:p>
            <a:r>
              <a:rPr lang="en-US" dirty="0" smtClean="0"/>
              <a:t>How </a:t>
            </a:r>
            <a:r>
              <a:rPr lang="en-US" dirty="0"/>
              <a:t>to handle change in spelling of name</a:t>
            </a:r>
          </a:p>
        </p:txBody>
      </p:sp>
      <p:sp>
        <p:nvSpPr>
          <p:cNvPr id="6" name="Left Arrow 5"/>
          <p:cNvSpPr/>
          <p:nvPr/>
        </p:nvSpPr>
        <p:spPr>
          <a:xfrm>
            <a:off x="8229600" y="2348880"/>
            <a:ext cx="683568" cy="64807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5292" y="6011996"/>
            <a:ext cx="7287716" cy="430887"/>
          </a:xfrm>
          <a:prstGeom prst="rect">
            <a:avLst/>
          </a:prstGeom>
          <a:noFill/>
        </p:spPr>
        <p:txBody>
          <a:bodyPr wrap="square" rtlCol="0">
            <a:spAutoFit/>
          </a:bodyPr>
          <a:lstStyle/>
          <a:p>
            <a:r>
              <a:rPr lang="en-CA" sz="2200" dirty="0" smtClean="0"/>
              <a:t>Likewise for witnesses. Note the sentence at the bottom.</a:t>
            </a:r>
            <a:endParaRPr lang="en-US" sz="2200" dirty="0"/>
          </a:p>
        </p:txBody>
      </p:sp>
      <p:pic>
        <p:nvPicPr>
          <p:cNvPr id="4" name="Content Placeholder 3"/>
          <p:cNvPicPr>
            <a:picLocks noGrp="1" noChangeAspect="1"/>
          </p:cNvPicPr>
          <p:nvPr>
            <p:ph idx="1"/>
          </p:nvPr>
        </p:nvPicPr>
        <p:blipFill>
          <a:blip r:embed="rId2"/>
          <a:stretch>
            <a:fillRect/>
          </a:stretch>
        </p:blipFill>
        <p:spPr>
          <a:xfrm>
            <a:off x="1028700" y="1988840"/>
            <a:ext cx="7200900" cy="3878560"/>
          </a:xfrm>
          <a:prstGeom prst="rect">
            <a:avLst/>
          </a:prstGeom>
        </p:spPr>
      </p:pic>
    </p:spTree>
    <p:extLst>
      <p:ext uri="{BB962C8B-B14F-4D97-AF65-F5344CB8AC3E}">
        <p14:creationId xmlns:p14="http://schemas.microsoft.com/office/powerpoint/2010/main" val="361786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a:bodyPr>
          <a:lstStyle/>
          <a:p>
            <a:r>
              <a:rPr lang="en-US" b="1" dirty="0"/>
              <a:t>Tags</a:t>
            </a:r>
            <a:endParaRPr lang="en-US" dirty="0">
              <a:effectLst/>
            </a:endParaRPr>
          </a:p>
        </p:txBody>
      </p:sp>
      <p:sp>
        <p:nvSpPr>
          <p:cNvPr id="3" name="Content Placeholder 2"/>
          <p:cNvSpPr>
            <a:spLocks noGrp="1"/>
          </p:cNvSpPr>
          <p:nvPr>
            <p:ph idx="1"/>
          </p:nvPr>
        </p:nvSpPr>
        <p:spPr>
          <a:xfrm>
            <a:off x="1028700" y="2636912"/>
            <a:ext cx="7647756" cy="1584176"/>
          </a:xfrm>
        </p:spPr>
        <p:txBody>
          <a:bodyPr>
            <a:normAutofit/>
          </a:bodyPr>
          <a:lstStyle/>
          <a:p>
            <a:pPr marL="0" indent="0" algn="ctr">
              <a:buNone/>
            </a:pPr>
            <a:r>
              <a:rPr lang="en-US" sz="2400" dirty="0"/>
              <a:t>The basic medium for recording information about a person in your TMG data set is the</a:t>
            </a:r>
            <a:r>
              <a:rPr lang="en-US" sz="2400" b="1" dirty="0"/>
              <a:t> tag</a:t>
            </a:r>
            <a:r>
              <a:rPr lang="en-US" sz="2400" dirty="0"/>
              <a:t>. A tag is a collection of certain fields in which information is stored about a name, an event, or a relationship</a:t>
            </a:r>
            <a:r>
              <a:rPr lang="en-US" dirty="0" smtClean="0"/>
              <a:t>.</a:t>
            </a:r>
            <a:endParaRPr lang="en-US" dirty="0"/>
          </a:p>
        </p:txBody>
      </p:sp>
    </p:spTree>
    <p:extLst>
      <p:ext uri="{BB962C8B-B14F-4D97-AF65-F5344CB8AC3E}">
        <p14:creationId xmlns:p14="http://schemas.microsoft.com/office/powerpoint/2010/main" val="141408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2708920"/>
            <a:ext cx="7200900" cy="3158480"/>
          </a:xfrm>
        </p:spPr>
        <p:txBody>
          <a:bodyPr/>
          <a:lstStyle/>
          <a:p>
            <a:pPr marL="0" indent="0" algn="ctr">
              <a:buNone/>
            </a:pPr>
            <a:r>
              <a:rPr lang="en-US" b="1" dirty="0"/>
              <a:t>We are a group of enthusiastic users of The Master Genealogist, the genealogy software product "that does it all".</a:t>
            </a:r>
            <a:r>
              <a:rPr lang="en-US" dirty="0"/>
              <a:t/>
            </a:r>
            <a:br>
              <a:rPr lang="en-US" dirty="0"/>
            </a:br>
            <a:r>
              <a:rPr lang="en-US" dirty="0"/>
              <a:t/>
            </a:r>
            <a:br>
              <a:rPr lang="en-US" dirty="0"/>
            </a:br>
            <a:r>
              <a:rPr lang="en-US" b="1" i="1" dirty="0"/>
              <a:t>We meet at the </a:t>
            </a:r>
            <a:r>
              <a:rPr lang="en-US" b="1" i="1" dirty="0" smtClean="0"/>
              <a:t>City of </a:t>
            </a:r>
            <a:r>
              <a:rPr lang="en-US" b="1" i="1" dirty="0"/>
              <a:t>Ottawa</a:t>
            </a:r>
            <a:r>
              <a:rPr lang="en-US" b="1" i="1" dirty="0" smtClean="0"/>
              <a:t> Archives to </a:t>
            </a:r>
            <a:r>
              <a:rPr lang="en-US" b="1" i="1" dirty="0"/>
              <a:t>discuss various issues, give formal presentations and assist other users in developing their TMG and third party software skills.</a:t>
            </a:r>
            <a:r>
              <a:rPr lang="en-US" i="1" dirty="0"/>
              <a:t/>
            </a:r>
            <a:br>
              <a:rPr lang="en-US" i="1" dirty="0"/>
            </a:br>
            <a:r>
              <a:rPr lang="en-US" dirty="0"/>
              <a:t/>
            </a:r>
            <a:br>
              <a:rPr lang="en-US" dirty="0"/>
            </a:br>
            <a:r>
              <a:rPr lang="en-US" b="1" dirty="0"/>
              <a:t>Our monthly meetings are webcast and available to anyone in the world! </a:t>
            </a:r>
            <a:endParaRPr lang="en-US" b="1" dirty="0" smtClean="0"/>
          </a:p>
          <a:p>
            <a:pPr marL="0" indent="0" algn="ctr">
              <a:buNone/>
            </a:pPr>
            <a:r>
              <a:rPr lang="en-US" b="1" dirty="0" smtClean="0">
                <a:hlinkClick r:id="rId2"/>
              </a:rPr>
              <a:t>https</a:t>
            </a:r>
            <a:r>
              <a:rPr lang="en-US" b="1" dirty="0">
                <a:hlinkClick r:id="rId2"/>
              </a:rPr>
              <a:t>://</a:t>
            </a:r>
            <a:r>
              <a:rPr lang="en-US" b="1" dirty="0" smtClean="0">
                <a:hlinkClick r:id="rId2"/>
              </a:rPr>
              <a:t>meet.google.com/nvz-kftj-dax</a:t>
            </a:r>
            <a:endParaRPr lang="en-US" dirty="0"/>
          </a:p>
        </p:txBody>
      </p:sp>
      <p:sp>
        <p:nvSpPr>
          <p:cNvPr id="4" name="Rectangle 1"/>
          <p:cNvSpPr>
            <a:spLocks noGrp="1" noChangeArrowheads="1"/>
          </p:cNvSpPr>
          <p:nvPr>
            <p:ph type="title"/>
          </p:nvPr>
        </p:nvSpPr>
        <p:spPr bwMode="auto">
          <a:xfrm>
            <a:off x="1028700" y="620837"/>
            <a:ext cx="7200900" cy="1615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lang="en-US" altLang="en-US" b="1" dirty="0">
                <a:solidFill>
                  <a:srgbClr val="330099"/>
                </a:solidFill>
                <a:latin typeface="Times New Roman" panose="02020603050405020304" pitchFamily="18" charset="0"/>
                <a:cs typeface="Times New Roman" panose="02020603050405020304" pitchFamily="18" charset="0"/>
              </a:rPr>
              <a:t>Ottawa TMG Users Group</a:t>
            </a:r>
            <a:br>
              <a:rPr lang="en-US" altLang="en-US" b="1" dirty="0">
                <a:solidFill>
                  <a:srgbClr val="330099"/>
                </a:solidFill>
                <a:latin typeface="Times New Roman" panose="02020603050405020304" pitchFamily="18" charset="0"/>
                <a:cs typeface="Times New Roman" panose="02020603050405020304" pitchFamily="18" charset="0"/>
              </a:rPr>
            </a:br>
            <a:r>
              <a:rPr lang="en-US" altLang="en-US" sz="1100" b="1" dirty="0">
                <a:solidFill>
                  <a:srgbClr val="330099"/>
                </a:solidFill>
                <a:latin typeface="Times New Roman" panose="02020603050405020304" pitchFamily="18" charset="0"/>
                <a:cs typeface="Times New Roman" panose="02020603050405020304" pitchFamily="18" charset="0"/>
              </a:rPr>
              <a:t/>
            </a:r>
            <a:br>
              <a:rPr lang="en-US" altLang="en-US" sz="1100" b="1" dirty="0">
                <a:solidFill>
                  <a:srgbClr val="330099"/>
                </a:solidFill>
                <a:latin typeface="Times New Roman" panose="02020603050405020304" pitchFamily="18" charset="0"/>
                <a:cs typeface="Times New Roman" panose="02020603050405020304" pitchFamily="18" charset="0"/>
              </a:rPr>
            </a:br>
            <a:r>
              <a:rPr lang="en-US" altLang="en-US" b="1" dirty="0">
                <a:solidFill>
                  <a:srgbClr val="330099"/>
                </a:solidFill>
                <a:latin typeface="Times New Roman" panose="02020603050405020304" pitchFamily="18" charset="0"/>
                <a:cs typeface="Times New Roman" panose="02020603050405020304" pitchFamily="18" charset="0"/>
              </a:rPr>
              <a:t>(Ottawa, Ontario, Canada)</a:t>
            </a:r>
            <a:r>
              <a:rPr lang="en-US" altLang="en-US" dirty="0">
                <a:solidFill>
                  <a:schemeClr val="tx1"/>
                </a:solidFill>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33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a:bodyPr>
          <a:lstStyle/>
          <a:p>
            <a:r>
              <a:rPr lang="en-US" b="1" dirty="0" smtClean="0"/>
              <a:t>Event Tags</a:t>
            </a:r>
            <a:endParaRPr lang="en-US" dirty="0">
              <a:effectLst/>
            </a:endParaRPr>
          </a:p>
        </p:txBody>
      </p:sp>
      <p:sp>
        <p:nvSpPr>
          <p:cNvPr id="3" name="Content Placeholder 2"/>
          <p:cNvSpPr>
            <a:spLocks noGrp="1"/>
          </p:cNvSpPr>
          <p:nvPr>
            <p:ph idx="1"/>
          </p:nvPr>
        </p:nvSpPr>
        <p:spPr>
          <a:xfrm>
            <a:off x="1028700" y="1772816"/>
            <a:ext cx="7647756" cy="4752528"/>
          </a:xfrm>
        </p:spPr>
        <p:txBody>
          <a:bodyPr>
            <a:normAutofit lnSpcReduction="10000"/>
          </a:bodyPr>
          <a:lstStyle/>
          <a:p>
            <a:pPr marL="0" indent="0">
              <a:buNone/>
            </a:pPr>
            <a:r>
              <a:rPr lang="en-US" sz="2400" dirty="0"/>
              <a:t>An </a:t>
            </a:r>
            <a:r>
              <a:rPr lang="en-US" sz="2400" b="1" dirty="0"/>
              <a:t>Event </a:t>
            </a:r>
            <a:r>
              <a:rPr lang="en-US" sz="2400" dirty="0"/>
              <a:t>tag is used for all events (birth, death, marriage, etc.). </a:t>
            </a:r>
            <a:endParaRPr lang="en-US" sz="2400" dirty="0" smtClean="0"/>
          </a:p>
          <a:p>
            <a:pPr marL="0" indent="0">
              <a:buNone/>
            </a:pPr>
            <a:r>
              <a:rPr lang="en-US" sz="2400" dirty="0" smtClean="0"/>
              <a:t>Tags </a:t>
            </a:r>
            <a:r>
              <a:rPr lang="en-US" sz="2400" dirty="0"/>
              <a:t>used for miscellaneous information, such as occupation, education, notes, etc., use the same format as events and are loosely grouped with them here for the purpose of discussion. </a:t>
            </a:r>
            <a:endParaRPr lang="en-US" sz="2400" dirty="0" smtClean="0"/>
          </a:p>
          <a:p>
            <a:pPr marL="0" indent="0">
              <a:buNone/>
            </a:pPr>
            <a:r>
              <a:rPr lang="en-US" sz="2400" dirty="0" smtClean="0"/>
              <a:t>Event </a:t>
            </a:r>
            <a:r>
              <a:rPr lang="en-US" sz="2400" dirty="0"/>
              <a:t>tags may be shared by many individuals, depending on the </a:t>
            </a:r>
            <a:r>
              <a:rPr lang="en-US" sz="2400" b="1" dirty="0"/>
              <a:t>Tag Type</a:t>
            </a:r>
            <a:r>
              <a:rPr lang="en-US" sz="2400" dirty="0"/>
              <a:t>. There can be a maximum of two principal participants, but any number of people can be attached using the </a:t>
            </a:r>
            <a:r>
              <a:rPr lang="en-US" sz="2400" b="1" dirty="0"/>
              <a:t>Witness</a:t>
            </a:r>
            <a:r>
              <a:rPr lang="en-US" sz="2400" dirty="0"/>
              <a:t> feature. </a:t>
            </a:r>
            <a:endParaRPr lang="en-US" sz="2400" dirty="0" smtClean="0"/>
          </a:p>
          <a:p>
            <a:pPr marL="0" indent="0">
              <a:buNone/>
            </a:pPr>
            <a:r>
              <a:rPr lang="en-US" sz="2400" dirty="0" smtClean="0"/>
              <a:t>All </a:t>
            </a:r>
            <a:r>
              <a:rPr lang="en-US" sz="2400" b="1" dirty="0"/>
              <a:t>Event</a:t>
            </a:r>
            <a:r>
              <a:rPr lang="en-US" sz="2400" dirty="0"/>
              <a:t> tags have fields for date, place, and an unlimited memo; any number of source citations may be attached for documentation of the facts in the tag.</a:t>
            </a:r>
            <a:endParaRPr lang="en-US" sz="2400" dirty="0"/>
          </a:p>
        </p:txBody>
      </p:sp>
    </p:spTree>
    <p:extLst>
      <p:ext uri="{BB962C8B-B14F-4D97-AF65-F5344CB8AC3E}">
        <p14:creationId xmlns:p14="http://schemas.microsoft.com/office/powerpoint/2010/main" val="4011848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a:bodyPr>
          <a:lstStyle/>
          <a:p>
            <a:r>
              <a:rPr lang="en-US" b="1" dirty="0" smtClean="0"/>
              <a:t>Event Tags</a:t>
            </a:r>
            <a:endParaRPr lang="en-US" dirty="0">
              <a:effectLst/>
            </a:endParaRPr>
          </a:p>
        </p:txBody>
      </p:sp>
      <p:pic>
        <p:nvPicPr>
          <p:cNvPr id="5" name="Picture 4"/>
          <p:cNvPicPr>
            <a:picLocks noChangeAspect="1"/>
          </p:cNvPicPr>
          <p:nvPr/>
        </p:nvPicPr>
        <p:blipFill>
          <a:blip r:embed="rId2"/>
          <a:stretch>
            <a:fillRect/>
          </a:stretch>
        </p:blipFill>
        <p:spPr>
          <a:xfrm>
            <a:off x="1040320" y="1700808"/>
            <a:ext cx="7200900" cy="4679434"/>
          </a:xfrm>
          <a:prstGeom prst="rect">
            <a:avLst/>
          </a:prstGeom>
        </p:spPr>
      </p:pic>
    </p:spTree>
    <p:extLst>
      <p:ext uri="{BB962C8B-B14F-4D97-AF65-F5344CB8AC3E}">
        <p14:creationId xmlns:p14="http://schemas.microsoft.com/office/powerpoint/2010/main" val="3491854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98984"/>
          </a:xfrm>
        </p:spPr>
        <p:txBody>
          <a:bodyPr>
            <a:normAutofit/>
          </a:bodyPr>
          <a:lstStyle/>
          <a:p>
            <a:r>
              <a:rPr lang="en-US" b="1" dirty="0" smtClean="0"/>
              <a:t>Event Tags</a:t>
            </a:r>
            <a:endParaRPr lang="en-US" dirty="0">
              <a:effectLst/>
            </a:endParaRPr>
          </a:p>
        </p:txBody>
      </p:sp>
      <p:sp>
        <p:nvSpPr>
          <p:cNvPr id="3" name="Content Placeholder 2"/>
          <p:cNvSpPr>
            <a:spLocks noGrp="1"/>
          </p:cNvSpPr>
          <p:nvPr>
            <p:ph idx="1"/>
          </p:nvPr>
        </p:nvSpPr>
        <p:spPr>
          <a:xfrm>
            <a:off x="1028700" y="1772816"/>
            <a:ext cx="7647756" cy="4752528"/>
          </a:xfrm>
        </p:spPr>
        <p:txBody>
          <a:bodyPr>
            <a:normAutofit fontScale="92500" lnSpcReduction="20000"/>
          </a:bodyPr>
          <a:lstStyle/>
          <a:p>
            <a:pPr marL="0" indent="0">
              <a:buNone/>
            </a:pPr>
            <a:r>
              <a:rPr lang="en-US" sz="2400" dirty="0" smtClean="0"/>
              <a:t>When a Standard Tag does not meet your need:</a:t>
            </a:r>
          </a:p>
          <a:p>
            <a:pPr marL="457200" indent="-457200">
              <a:buAutoNum type="arabicPeriod"/>
            </a:pPr>
            <a:r>
              <a:rPr lang="en-CA" sz="2400" dirty="0" smtClean="0"/>
              <a:t>Customize the Standard Tag by modifying the sentence.</a:t>
            </a:r>
          </a:p>
          <a:p>
            <a:pPr marL="530352" lvl="1" indent="0">
              <a:buNone/>
            </a:pPr>
            <a:r>
              <a:rPr lang="en-US" sz="2400" dirty="0"/>
              <a:t>Certain reports -- the</a:t>
            </a:r>
            <a:r>
              <a:rPr lang="en-US" sz="2400" b="1" dirty="0"/>
              <a:t> </a:t>
            </a:r>
            <a:r>
              <a:rPr lang="en-US" sz="2400" b="1" dirty="0" err="1">
                <a:hlinkClick r:id="rId3" action="ppaction://hlinkfile"/>
              </a:rPr>
              <a:t>Ahnentafel</a:t>
            </a:r>
            <a:r>
              <a:rPr lang="en-US" sz="2400" dirty="0"/>
              <a:t>, </a:t>
            </a:r>
            <a:r>
              <a:rPr lang="en-US" sz="2400" b="1" dirty="0">
                <a:hlinkClick r:id="rId4" action="ppaction://hlinkfile"/>
              </a:rPr>
              <a:t>Descendant Indented Narrative</a:t>
            </a:r>
            <a:r>
              <a:rPr lang="en-US" sz="2400" dirty="0"/>
              <a:t>, </a:t>
            </a:r>
            <a:r>
              <a:rPr lang="en-US" sz="2400" b="1" dirty="0">
                <a:hlinkClick r:id="rId5" action="ppaction://hlinkfile"/>
              </a:rPr>
              <a:t>Journal</a:t>
            </a:r>
            <a:r>
              <a:rPr lang="en-US" sz="2400" dirty="0"/>
              <a:t>, and </a:t>
            </a:r>
            <a:r>
              <a:rPr lang="en-US" sz="2400" b="1" dirty="0">
                <a:hlinkClick r:id="rId6" action="ppaction://hlinkfile"/>
              </a:rPr>
              <a:t>Individual Narrative</a:t>
            </a:r>
            <a:r>
              <a:rPr lang="en-US" sz="2400" dirty="0"/>
              <a:t> -- utilize full sentences when listing events in paragraph form. These sentences are constructed according to standard and customizable rules</a:t>
            </a:r>
            <a:r>
              <a:rPr lang="en-US" sz="2400" dirty="0" smtClean="0"/>
              <a:t>. </a:t>
            </a:r>
            <a:r>
              <a:rPr lang="en-US" sz="2400" dirty="0"/>
              <a:t> </a:t>
            </a:r>
          </a:p>
          <a:p>
            <a:pPr marL="530352" lvl="1" indent="0">
              <a:buNone/>
            </a:pPr>
            <a:r>
              <a:rPr lang="en-US" sz="2400" dirty="0"/>
              <a:t>By default, a sentence for an event tag is constructed according to the syntax described on the </a:t>
            </a:r>
            <a:r>
              <a:rPr lang="en-US" sz="2400" b="1" dirty="0">
                <a:hlinkClick r:id="rId7" action="ppaction://hlinkfile"/>
              </a:rPr>
              <a:t>Tag Type Definition Screen</a:t>
            </a:r>
            <a:r>
              <a:rPr lang="en-US" sz="2400" dirty="0"/>
              <a:t> for that </a:t>
            </a:r>
            <a:r>
              <a:rPr lang="en-US" sz="2400" b="1" dirty="0"/>
              <a:t>Tag Type</a:t>
            </a:r>
            <a:r>
              <a:rPr lang="en-US" sz="2400" dirty="0"/>
              <a:t>. Codes are used to represent the variable information in the sentence.</a:t>
            </a:r>
          </a:p>
          <a:p>
            <a:pPr marL="457200" indent="-457200">
              <a:buAutoNum type="arabicPeriod"/>
            </a:pPr>
            <a:endParaRPr lang="en-CA" sz="2400" dirty="0" smtClean="0"/>
          </a:p>
          <a:p>
            <a:pPr marL="457200" indent="-457200">
              <a:buAutoNum type="arabicPeriod"/>
            </a:pPr>
            <a:r>
              <a:rPr lang="en-CA" sz="2400" dirty="0" smtClean="0"/>
              <a:t>Add a Custom Tag.</a:t>
            </a:r>
          </a:p>
          <a:p>
            <a:pPr marL="530352" lvl="1" indent="0">
              <a:buNone/>
            </a:pPr>
            <a:r>
              <a:rPr lang="en-US" sz="2400" dirty="0" smtClean="0"/>
              <a:t>The </a:t>
            </a:r>
            <a:r>
              <a:rPr lang="en-US" sz="2400" b="1" dirty="0"/>
              <a:t>Tag Type Definition Screen</a:t>
            </a:r>
            <a:r>
              <a:rPr lang="en-US" sz="2400" dirty="0"/>
              <a:t> allows you to add a new </a:t>
            </a:r>
            <a:r>
              <a:rPr lang="en-US" sz="2400" b="1" dirty="0"/>
              <a:t>Tag Type</a:t>
            </a:r>
            <a:r>
              <a:rPr lang="en-US" sz="2400" dirty="0"/>
              <a:t> or edit the properties of an existing one.</a:t>
            </a:r>
            <a:endParaRPr lang="en-US" sz="2400" dirty="0"/>
          </a:p>
        </p:txBody>
      </p:sp>
    </p:spTree>
    <p:extLst>
      <p:ext uri="{BB962C8B-B14F-4D97-AF65-F5344CB8AC3E}">
        <p14:creationId xmlns:p14="http://schemas.microsoft.com/office/powerpoint/2010/main" val="1834944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97" y="1279378"/>
            <a:ext cx="8361608" cy="572645"/>
          </a:xfrm>
          <a:noFill/>
        </p:spPr>
        <p:txBody>
          <a:bodyPr>
            <a:normAutofit fontScale="90000"/>
          </a:bodyPr>
          <a:lstStyle/>
          <a:p>
            <a:pPr algn="ctr"/>
            <a:r>
              <a:rPr lang="en-US" b="1" dirty="0" smtClean="0">
                <a:latin typeface="+mn-lt"/>
              </a:rPr>
              <a:t>Upcoming Presentations</a:t>
            </a:r>
            <a:endParaRPr lang="en-US" b="1" dirty="0">
              <a:latin typeface="+mn-lt"/>
            </a:endParaRPr>
          </a:p>
        </p:txBody>
      </p:sp>
      <p:sp>
        <p:nvSpPr>
          <p:cNvPr id="3" name="Content Placeholder 2"/>
          <p:cNvSpPr>
            <a:spLocks noGrp="1"/>
          </p:cNvSpPr>
          <p:nvPr>
            <p:ph idx="1"/>
          </p:nvPr>
        </p:nvSpPr>
        <p:spPr>
          <a:xfrm>
            <a:off x="391197" y="2170724"/>
            <a:ext cx="8361608" cy="3709287"/>
          </a:xfrm>
          <a:noFill/>
        </p:spPr>
        <p:txBody>
          <a:bodyPr vert="horz" wrap="square" lIns="28932" tIns="14467" rIns="28932" bIns="14467" numCol="1" rtlCol="0" anchor="t" anchorCtr="0" compatLnSpc="1">
            <a:prstTxWarp prst="textNoShape">
              <a:avLst/>
            </a:prstTxWarp>
            <a:noAutofit/>
          </a:bodyPr>
          <a:lstStyle/>
          <a:p>
            <a:pPr algn="ctr">
              <a:buNone/>
            </a:pPr>
            <a:r>
              <a:rPr lang="en-CA" b="1" dirty="0"/>
              <a:t>Saturday 24 Oct</a:t>
            </a:r>
          </a:p>
          <a:p>
            <a:pPr algn="ctr">
              <a:buNone/>
            </a:pPr>
            <a:r>
              <a:rPr lang="en-US" dirty="0"/>
              <a:t>Ottawa Public Library Genealogy </a:t>
            </a:r>
            <a:r>
              <a:rPr lang="en-US" dirty="0" smtClean="0"/>
              <a:t>Services</a:t>
            </a:r>
          </a:p>
          <a:p>
            <a:pPr algn="ctr">
              <a:buNone/>
            </a:pPr>
            <a:r>
              <a:rPr lang="en-US" dirty="0" smtClean="0"/>
              <a:t>Krista Woltman</a:t>
            </a:r>
          </a:p>
          <a:p>
            <a:pPr algn="ctr">
              <a:buNone/>
            </a:pPr>
            <a:r>
              <a:rPr lang="en-CA" b="1" u="sng" dirty="0" smtClean="0">
                <a:solidFill>
                  <a:srgbClr val="FF0000"/>
                </a:solidFill>
              </a:rPr>
              <a:t>1:30pm</a:t>
            </a:r>
            <a:r>
              <a:rPr lang="en-CA" dirty="0" smtClean="0"/>
              <a:t> </a:t>
            </a:r>
            <a:r>
              <a:rPr lang="en-CA" dirty="0"/>
              <a:t>online via Ontario Ancestors</a:t>
            </a:r>
          </a:p>
          <a:p>
            <a:pPr algn="ctr">
              <a:buNone/>
            </a:pPr>
            <a:endParaRPr lang="en-CA" dirty="0"/>
          </a:p>
          <a:p>
            <a:pPr algn="ctr">
              <a:buNone/>
            </a:pPr>
            <a:r>
              <a:rPr lang="en-CA" b="1" dirty="0"/>
              <a:t>Saturday </a:t>
            </a:r>
            <a:r>
              <a:rPr lang="en-CA" b="1" dirty="0" smtClean="0"/>
              <a:t>28 Nov</a:t>
            </a:r>
            <a:endParaRPr lang="en-CA" b="1" dirty="0"/>
          </a:p>
          <a:p>
            <a:pPr algn="ctr">
              <a:buNone/>
            </a:pPr>
            <a:r>
              <a:rPr lang="en-US" dirty="0" smtClean="0"/>
              <a:t>Canadiana.ca</a:t>
            </a:r>
          </a:p>
          <a:p>
            <a:pPr algn="ctr">
              <a:buNone/>
            </a:pPr>
            <a:r>
              <a:rPr lang="en-US" dirty="0"/>
              <a:t>Émilie Lavallée-Funston &amp; Francesca Brzezicki</a:t>
            </a:r>
            <a:endParaRPr lang="en-US" dirty="0" smtClean="0"/>
          </a:p>
          <a:p>
            <a:pPr algn="ctr">
              <a:buNone/>
            </a:pPr>
            <a:r>
              <a:rPr lang="en-CA" dirty="0"/>
              <a:t>1:00pm online via Ontario Ancestors</a:t>
            </a:r>
          </a:p>
        </p:txBody>
      </p:sp>
      <p:sp>
        <p:nvSpPr>
          <p:cNvPr id="5" name="Rectangle 1"/>
          <p:cNvSpPr>
            <a:spLocks noChangeArrowheads="1"/>
          </p:cNvSpPr>
          <p:nvPr/>
        </p:nvSpPr>
        <p:spPr bwMode="auto">
          <a:xfrm>
            <a:off x="2269038" y="5202561"/>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Tree>
    <p:extLst>
      <p:ext uri="{BB962C8B-B14F-4D97-AF65-F5344CB8AC3E}">
        <p14:creationId xmlns:p14="http://schemas.microsoft.com/office/powerpoint/2010/main" val="2469789779"/>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 Meetings</a:t>
            </a:r>
            <a:endParaRPr lang="en-US" dirty="0"/>
          </a:p>
        </p:txBody>
      </p:sp>
      <p:sp>
        <p:nvSpPr>
          <p:cNvPr id="3" name="Content Placeholder 2"/>
          <p:cNvSpPr>
            <a:spLocks noGrp="1"/>
          </p:cNvSpPr>
          <p:nvPr>
            <p:ph idx="1"/>
          </p:nvPr>
        </p:nvSpPr>
        <p:spPr>
          <a:xfrm>
            <a:off x="1028700" y="2286000"/>
            <a:ext cx="7503740" cy="4095328"/>
          </a:xfrm>
        </p:spPr>
        <p:txBody>
          <a:bodyPr>
            <a:normAutofit lnSpcReduction="10000"/>
          </a:bodyPr>
          <a:lstStyle/>
          <a:p>
            <a:pPr>
              <a:spcBef>
                <a:spcPts val="675"/>
              </a:spcBef>
            </a:pPr>
            <a:r>
              <a:rPr lang="en-CA" sz="1800" b="1" dirty="0"/>
              <a:t>DNA Tools Workshop</a:t>
            </a:r>
            <a:r>
              <a:rPr lang="en-CA" sz="1800" b="1" i="1" dirty="0">
                <a:effectLst>
                  <a:outerShdw blurRad="38100" dist="38100" dir="2700000" algn="tl">
                    <a:srgbClr val="000000">
                      <a:alpha val="43137"/>
                    </a:srgbClr>
                  </a:outerShdw>
                </a:effectLst>
              </a:rPr>
              <a:t>:  Cancelled until further notice</a:t>
            </a:r>
          </a:p>
          <a:p>
            <a:pPr>
              <a:spcBef>
                <a:spcPts val="675"/>
              </a:spcBef>
            </a:pPr>
            <a:r>
              <a:rPr lang="en-CA" sz="1800" b="1" dirty="0"/>
              <a:t>Irish Research Group: </a:t>
            </a:r>
            <a:r>
              <a:rPr lang="en-CA" sz="1800" b="1" i="1" dirty="0">
                <a:effectLst>
                  <a:outerShdw blurRad="38100" dist="38100" dir="2700000" algn="tl">
                    <a:srgbClr val="000000">
                      <a:alpha val="43137"/>
                    </a:srgbClr>
                  </a:outerShdw>
                </a:effectLst>
              </a:rPr>
              <a:t> Cancelled until further notice</a:t>
            </a:r>
          </a:p>
          <a:p>
            <a:pPr>
              <a:spcBef>
                <a:spcPts val="675"/>
              </a:spcBef>
            </a:pPr>
            <a:r>
              <a:rPr lang="en-CA" sz="1800" b="1" dirty="0" smtClean="0"/>
              <a:t>Ottawa </a:t>
            </a:r>
            <a:r>
              <a:rPr lang="en-CA" sz="1800" b="1" dirty="0"/>
              <a:t>TMG Users Group </a:t>
            </a:r>
            <a:r>
              <a:rPr lang="en-CA" sz="1800" dirty="0">
                <a:solidFill>
                  <a:srgbClr val="FF0000"/>
                </a:solidFill>
              </a:rPr>
              <a:t>(webcast on Google Hangouts)</a:t>
            </a:r>
          </a:p>
          <a:p>
            <a:pPr lvl="1">
              <a:spcBef>
                <a:spcPts val="675"/>
              </a:spcBef>
            </a:pPr>
            <a:r>
              <a:rPr lang="en-CA" dirty="0" smtClean="0"/>
              <a:t>10 Oct 2:00PM, online - </a:t>
            </a:r>
            <a:r>
              <a:rPr lang="en-US" sz="1800" b="1" dirty="0">
                <a:hlinkClick r:id="rId2"/>
              </a:rPr>
              <a:t>https://meet.google.com/nvz-kftj-dax</a:t>
            </a:r>
            <a:endParaRPr lang="en-CA" sz="1800" dirty="0"/>
          </a:p>
          <a:p>
            <a:pPr>
              <a:spcBef>
                <a:spcPts val="675"/>
              </a:spcBef>
            </a:pPr>
            <a:r>
              <a:rPr lang="en-US" sz="1800" b="1" dirty="0"/>
              <a:t>British Colonial America  SIG</a:t>
            </a:r>
          </a:p>
          <a:p>
            <a:pPr lvl="1">
              <a:spcBef>
                <a:spcPts val="675"/>
              </a:spcBef>
            </a:pPr>
            <a:r>
              <a:rPr lang="en-US" dirty="0" smtClean="0"/>
              <a:t>23 Sep 7:00PM </a:t>
            </a:r>
            <a:r>
              <a:rPr lang="en-US" dirty="0"/>
              <a:t>- </a:t>
            </a:r>
            <a:r>
              <a:rPr lang="en-US" dirty="0" smtClean="0"/>
              <a:t>online (</a:t>
            </a:r>
            <a:r>
              <a:rPr lang="en-US" dirty="0"/>
              <a:t>contact </a:t>
            </a:r>
            <a:r>
              <a:rPr lang="en-US" dirty="0" smtClean="0">
                <a:hlinkClick r:id="rId3"/>
              </a:rPr>
              <a:t>treasurer@bifhsgo.ca</a:t>
            </a:r>
            <a:r>
              <a:rPr lang="en-US" dirty="0" smtClean="0"/>
              <a:t>)</a:t>
            </a:r>
          </a:p>
          <a:p>
            <a:pPr>
              <a:spcBef>
                <a:spcPts val="675"/>
              </a:spcBef>
            </a:pPr>
            <a:r>
              <a:rPr lang="en-CA" sz="1800" b="1" dirty="0"/>
              <a:t>DNA Interest Group:</a:t>
            </a:r>
          </a:p>
          <a:p>
            <a:pPr lvl="1">
              <a:spcBef>
                <a:spcPts val="675"/>
              </a:spcBef>
            </a:pPr>
            <a:r>
              <a:rPr lang="en-CA" dirty="0"/>
              <a:t> </a:t>
            </a:r>
            <a:r>
              <a:rPr lang="en-CA" dirty="0" smtClean="0"/>
              <a:t>3 </a:t>
            </a:r>
            <a:r>
              <a:rPr lang="en-US" dirty="0" smtClean="0"/>
              <a:t>Oct</a:t>
            </a:r>
            <a:r>
              <a:rPr lang="en-US" dirty="0"/>
              <a:t> 9:30 to </a:t>
            </a:r>
            <a:r>
              <a:rPr lang="en-US" dirty="0" smtClean="0"/>
              <a:t>11:30AM online (see </a:t>
            </a:r>
            <a:r>
              <a:rPr lang="en-US" dirty="0">
                <a:hlinkClick r:id="rId4"/>
              </a:rPr>
              <a:t>https://bifhsgo.ca/cpage.php?pt=21</a:t>
            </a:r>
            <a:r>
              <a:rPr lang="en-US" dirty="0" smtClean="0"/>
              <a:t>)</a:t>
            </a:r>
          </a:p>
          <a:p>
            <a:pPr>
              <a:spcBef>
                <a:spcPts val="675"/>
              </a:spcBef>
            </a:pPr>
            <a:r>
              <a:rPr lang="en-CA" sz="1800" b="1" dirty="0"/>
              <a:t>Scottish Genealogy Group</a:t>
            </a:r>
          </a:p>
          <a:p>
            <a:pPr lvl="1">
              <a:spcBef>
                <a:spcPts val="675"/>
              </a:spcBef>
            </a:pPr>
            <a:r>
              <a:rPr lang="en-CA" dirty="0"/>
              <a:t>24 Oct 10:00AM, online via Zoom (details </a:t>
            </a:r>
            <a:r>
              <a:rPr lang="en-CA" dirty="0" err="1"/>
              <a:t>tba</a:t>
            </a:r>
            <a:r>
              <a:rPr lang="en-CA" dirty="0"/>
              <a:t>)</a:t>
            </a:r>
          </a:p>
          <a:p>
            <a:pPr>
              <a:spcBef>
                <a:spcPts val="675"/>
              </a:spcBef>
            </a:pPr>
            <a:endParaRPr lang="en-US" dirty="0" smtClean="0"/>
          </a:p>
          <a:p>
            <a:pPr lvl="1">
              <a:spcBef>
                <a:spcPts val="675"/>
              </a:spcBef>
            </a:pPr>
            <a:endParaRPr lang="en-CA" dirty="0"/>
          </a:p>
          <a:p>
            <a:pPr lvl="1">
              <a:spcBef>
                <a:spcPts val="675"/>
              </a:spcBef>
            </a:pPr>
            <a:endParaRPr lang="en-CA" dirty="0"/>
          </a:p>
          <a:p>
            <a:pPr lvl="1">
              <a:spcBef>
                <a:spcPts val="675"/>
              </a:spcBef>
            </a:pPr>
            <a:endParaRPr lang="en-CA" sz="1631" b="1"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Tree>
    <p:extLst>
      <p:ext uri="{BB962C8B-B14F-4D97-AF65-F5344CB8AC3E}">
        <p14:creationId xmlns:p14="http://schemas.microsoft.com/office/powerpoint/2010/main" val="292326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901" y="2536086"/>
            <a:ext cx="8229600" cy="3785652"/>
          </a:xfrm>
          <a:prstGeom prst="rect">
            <a:avLst/>
          </a:prstGeom>
        </p:spPr>
        <p:txBody>
          <a:bodyPr wrap="square">
            <a:spAutoFit/>
          </a:bodyPr>
          <a:lstStyle/>
          <a:p>
            <a:r>
              <a:rPr lang="en-US" dirty="0"/>
              <a:t>Drop in to share research strategies, &amp; discover what resources are available for your research. Volunteers from The Ontario Genealogical Society will be here to answer questions &amp; help you get the most from on-line resources.</a:t>
            </a:r>
          </a:p>
          <a:p>
            <a:endParaRPr lang="en-US" b="1" dirty="0"/>
          </a:p>
          <a:p>
            <a:r>
              <a:rPr lang="en-US" sz="2100" dirty="0"/>
              <a:t>Join the meeting with this link: </a:t>
            </a:r>
            <a:r>
              <a:rPr lang="en-US" sz="2100" b="1" dirty="0">
                <a:hlinkClick r:id="rId3"/>
              </a:rPr>
              <a:t>https://meet.google.com/nvz-kftj-dax</a:t>
            </a:r>
            <a:endParaRPr lang="en-US" sz="2100" b="1" dirty="0"/>
          </a:p>
          <a:p>
            <a:endParaRPr lang="en-US" dirty="0"/>
          </a:p>
          <a:p>
            <a:r>
              <a:rPr lang="en-US" dirty="0"/>
              <a:t>You do NOT need a Google account but will be asked for a name. To listen only, you do not need a microphone or a camera. In fact, you are encouraged to turn your camera off, and also leave your microphone muted until you are called upon. Google Meet has been successfully tested with Firefox, Chrome and the newest Edge browsers in Windows 10. There are also apps for Android, iPad and iPhone. If you need help joining, send an e-mail to </a:t>
            </a:r>
            <a:r>
              <a:rPr lang="en-US" b="1" dirty="0">
                <a:hlinkClick r:id="rId4"/>
              </a:rPr>
              <a:t>ottawawebmaster@ogs.on.ca</a:t>
            </a:r>
            <a:r>
              <a:rPr lang="en-US" dirty="0"/>
              <a:t>.</a:t>
            </a:r>
          </a:p>
          <a:p>
            <a:pPr marL="600075" lvl="2" indent="-342900">
              <a:buFontTx/>
              <a:buChar char="-"/>
            </a:pPr>
            <a:endParaRPr lang="en-US" sz="2100" dirty="0">
              <a:solidFill>
                <a:srgbClr val="464547"/>
              </a:solidFill>
            </a:endParaRPr>
          </a:p>
        </p:txBody>
      </p:sp>
      <p:sp>
        <p:nvSpPr>
          <p:cNvPr id="2" name="Title 1"/>
          <p:cNvSpPr>
            <a:spLocks noGrp="1"/>
          </p:cNvSpPr>
          <p:nvPr>
            <p:ph type="title"/>
          </p:nvPr>
        </p:nvSpPr>
        <p:spPr>
          <a:xfrm>
            <a:off x="469901" y="1066528"/>
            <a:ext cx="8229600" cy="1469558"/>
          </a:xfrm>
        </p:spPr>
        <p:txBody>
          <a:bodyPr>
            <a:noAutofit/>
          </a:bodyPr>
          <a:lstStyle/>
          <a:p>
            <a:pPr algn="ctr"/>
            <a:r>
              <a:rPr lang="en-US" sz="3225" b="1" dirty="0">
                <a:latin typeface="+mn-lt"/>
              </a:rPr>
              <a:t>Virtual Genealogy Drop-In – Tuesday 2pm-3pm</a:t>
            </a:r>
            <a:br>
              <a:rPr lang="en-US" sz="3225" b="1" dirty="0">
                <a:latin typeface="+mn-lt"/>
              </a:rPr>
            </a:br>
            <a:r>
              <a:rPr lang="en-US" sz="3000" dirty="0"/>
              <a:t>In partnership with the </a:t>
            </a:r>
            <a:r>
              <a:rPr lang="en-US" sz="3000" b="1" dirty="0"/>
              <a:t>Ottawa Public Library</a:t>
            </a:r>
            <a:r>
              <a:rPr lang="en-US" sz="3000" dirty="0"/>
              <a:t/>
            </a:r>
            <a:br>
              <a:rPr lang="en-US" sz="3000" dirty="0"/>
            </a:br>
            <a:endParaRPr lang="en-US" sz="3225" dirty="0">
              <a:latin typeface="+mn-lt"/>
            </a:endParaRPr>
          </a:p>
        </p:txBody>
      </p:sp>
    </p:spTree>
    <p:extLst>
      <p:ext uri="{BB962C8B-B14F-4D97-AF65-F5344CB8AC3E}">
        <p14:creationId xmlns:p14="http://schemas.microsoft.com/office/powerpoint/2010/main" val="3248953968"/>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901" y="2536086"/>
            <a:ext cx="8229600" cy="3046988"/>
          </a:xfrm>
          <a:prstGeom prst="rect">
            <a:avLst/>
          </a:prstGeom>
        </p:spPr>
        <p:txBody>
          <a:bodyPr wrap="square">
            <a:spAutoFit/>
          </a:bodyPr>
          <a:lstStyle/>
          <a:p>
            <a:pPr marL="257175" lvl="2"/>
            <a:r>
              <a:rPr lang="en-US" sz="2400" dirty="0">
                <a:solidFill>
                  <a:srgbClr val="464547"/>
                </a:solidFill>
              </a:rPr>
              <a:t>Many other branches of Ontario Ancestors are offering online presentations as we battle through the pandemic.</a:t>
            </a:r>
          </a:p>
          <a:p>
            <a:pPr marL="257175" lvl="2"/>
            <a:endParaRPr lang="en-US" sz="2400" dirty="0">
              <a:solidFill>
                <a:srgbClr val="464547"/>
              </a:solidFill>
            </a:endParaRPr>
          </a:p>
          <a:p>
            <a:pPr marL="257175" lvl="2"/>
            <a:r>
              <a:rPr lang="en-US" sz="2400" dirty="0"/>
              <a:t>Most are </a:t>
            </a:r>
            <a:r>
              <a:rPr lang="en-US" sz="2400" b="1" dirty="0"/>
              <a:t>open</a:t>
            </a:r>
            <a:r>
              <a:rPr lang="en-US" sz="2400" dirty="0"/>
              <a:t> to everyone, so please encourage friends who may be interested to register too!</a:t>
            </a:r>
            <a:endParaRPr lang="en-US" sz="2400" dirty="0">
              <a:solidFill>
                <a:srgbClr val="464547"/>
              </a:solidFill>
            </a:endParaRPr>
          </a:p>
          <a:p>
            <a:pPr marL="257175" lvl="2"/>
            <a:endParaRPr lang="en-US" sz="2400" dirty="0">
              <a:solidFill>
                <a:srgbClr val="464547"/>
              </a:solidFill>
            </a:endParaRPr>
          </a:p>
          <a:p>
            <a:pPr marL="257175" lvl="2"/>
            <a:r>
              <a:rPr lang="en-US" sz="2400" dirty="0">
                <a:solidFill>
                  <a:srgbClr val="464547"/>
                </a:solidFill>
              </a:rPr>
              <a:t>Check out the calendar at </a:t>
            </a:r>
            <a:r>
              <a:rPr lang="en-US" sz="2400" dirty="0">
                <a:hlinkClick r:id="rId3"/>
              </a:rPr>
              <a:t>https://ogs.on.ca/events-calendar/</a:t>
            </a:r>
            <a:endParaRPr lang="en-US" sz="2400" dirty="0">
              <a:solidFill>
                <a:srgbClr val="464547"/>
              </a:solidFill>
            </a:endParaRPr>
          </a:p>
        </p:txBody>
      </p:sp>
      <p:sp>
        <p:nvSpPr>
          <p:cNvPr id="2" name="Title 1"/>
          <p:cNvSpPr>
            <a:spLocks noGrp="1"/>
          </p:cNvSpPr>
          <p:nvPr>
            <p:ph type="title"/>
          </p:nvPr>
        </p:nvSpPr>
        <p:spPr>
          <a:xfrm>
            <a:off x="469901" y="1066528"/>
            <a:ext cx="8229600" cy="1469558"/>
          </a:xfrm>
        </p:spPr>
        <p:txBody>
          <a:bodyPr>
            <a:noAutofit/>
          </a:bodyPr>
          <a:lstStyle/>
          <a:p>
            <a:pPr algn="ctr"/>
            <a:r>
              <a:rPr lang="en-US" sz="3225" b="1" dirty="0">
                <a:latin typeface="+mn-lt"/>
              </a:rPr>
              <a:t>Ontario Ancestors’ Virtual Events</a:t>
            </a:r>
            <a:endParaRPr lang="en-US" sz="3225" dirty="0">
              <a:latin typeface="+mn-lt"/>
            </a:endParaRPr>
          </a:p>
        </p:txBody>
      </p:sp>
    </p:spTree>
    <p:extLst>
      <p:ext uri="{BB962C8B-B14F-4D97-AF65-F5344CB8AC3E}">
        <p14:creationId xmlns:p14="http://schemas.microsoft.com/office/powerpoint/2010/main" val="1148816261"/>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1485900"/>
          </a:xfrm>
        </p:spPr>
        <p:txBody>
          <a:bodyPr/>
          <a:lstStyle/>
          <a:p>
            <a:r>
              <a:rPr lang="en-US" dirty="0"/>
              <a:t>Ottawa Branch of Ontario Ancestors</a:t>
            </a:r>
          </a:p>
        </p:txBody>
      </p:sp>
      <p:sp>
        <p:nvSpPr>
          <p:cNvPr id="3" name="Content Placeholder 2"/>
          <p:cNvSpPr>
            <a:spLocks noGrp="1"/>
          </p:cNvSpPr>
          <p:nvPr>
            <p:ph idx="1"/>
          </p:nvPr>
        </p:nvSpPr>
        <p:spPr>
          <a:xfrm>
            <a:off x="628650" y="2226469"/>
            <a:ext cx="7886700" cy="3456782"/>
          </a:xfrm>
        </p:spPr>
        <p:txBody>
          <a:bodyPr>
            <a:normAutofit fontScale="92500" lnSpcReduction="10000"/>
          </a:bodyPr>
          <a:lstStyle/>
          <a:p>
            <a:r>
              <a:rPr lang="en-US" dirty="0"/>
              <a:t>Ottawa Branch includes the former counties of Carleton, Lanark, Renfrew, Prescott &amp; Russell. </a:t>
            </a:r>
          </a:p>
          <a:p>
            <a:r>
              <a:rPr lang="en-US" dirty="0"/>
              <a:t>Our Branch collection of 7500 publications is housed in the Reference Room of the City of Ottawa Archives and is available to the public from Tuesday to Saturday with volunteers on hand to assist you. </a:t>
            </a:r>
          </a:p>
          <a:p>
            <a:r>
              <a:rPr lang="en-US" dirty="0"/>
              <a:t>We hold monthly meetings (except during July, August, tornadoes and pandemics) at the City of Ottawa Archives. </a:t>
            </a:r>
          </a:p>
          <a:p>
            <a:r>
              <a:rPr lang="en-US" dirty="0"/>
              <a:t>Our Special Interest Groups include Irish Research, The Master Genealogist and DNA Tools. </a:t>
            </a:r>
          </a:p>
          <a:p>
            <a:r>
              <a:rPr lang="en-US" dirty="0"/>
              <a:t>Our annual mini conference, Gene-O-Rama is usually held in the spring of each year featuring local and international experts.</a:t>
            </a:r>
          </a:p>
          <a:p>
            <a:endParaRPr lang="en-US" dirty="0"/>
          </a:p>
        </p:txBody>
      </p:sp>
    </p:spTree>
    <p:extLst>
      <p:ext uri="{BB962C8B-B14F-4D97-AF65-F5344CB8AC3E}">
        <p14:creationId xmlns:p14="http://schemas.microsoft.com/office/powerpoint/2010/main" val="323527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947579" y="359232"/>
            <a:ext cx="7248844" cy="21390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kumimoji="0" lang="en-US" altLang="en-US" b="1" i="0" u="none" strike="noStrike" cap="none" normalizeH="0" baseline="0" dirty="0" smtClean="0">
                <a:ln>
                  <a:noFill/>
                </a:ln>
                <a:solidFill>
                  <a:srgbClr val="330099"/>
                </a:solidFill>
                <a:effectLst/>
                <a:latin typeface="Times New Roman" panose="02020603050405020304" pitchFamily="18" charset="0"/>
                <a:cs typeface="Times New Roman" panose="02020603050405020304" pitchFamily="18" charset="0"/>
              </a:rPr>
              <a:t>Ottawa TMG Users Group</a:t>
            </a:r>
            <a:br>
              <a:rPr kumimoji="0" lang="en-US" altLang="en-US" b="1" i="0" u="none" strike="noStrike" cap="none" normalizeH="0" baseline="0" dirty="0" smtClean="0">
                <a:ln>
                  <a:noFill/>
                </a:ln>
                <a:solidFill>
                  <a:srgbClr val="330099"/>
                </a:solidFill>
                <a:effectLst/>
                <a:latin typeface="Times New Roman" panose="02020603050405020304" pitchFamily="18" charset="0"/>
                <a:cs typeface="Times New Roman" panose="02020603050405020304" pitchFamily="18" charset="0"/>
              </a:rPr>
            </a:br>
            <a:r>
              <a:rPr kumimoji="0" lang="en-US" altLang="en-US" sz="1100" b="1" i="0" u="none" strike="noStrike" cap="none" normalizeH="0" baseline="0" dirty="0" smtClean="0">
                <a:ln>
                  <a:noFill/>
                </a:ln>
                <a:solidFill>
                  <a:srgbClr val="330099"/>
                </a:solidFill>
                <a:effectLst/>
                <a:latin typeface="Times New Roman" panose="02020603050405020304" pitchFamily="18" charset="0"/>
                <a:cs typeface="Times New Roman" panose="02020603050405020304" pitchFamily="18" charset="0"/>
              </a:rPr>
              <a:t/>
            </a:r>
            <a:br>
              <a:rPr kumimoji="0" lang="en-US" altLang="en-US" sz="1100" b="1" i="0" u="none" strike="noStrike" cap="none" normalizeH="0" baseline="0" dirty="0" smtClean="0">
                <a:ln>
                  <a:noFill/>
                </a:ln>
                <a:solidFill>
                  <a:srgbClr val="330099"/>
                </a:solidFill>
                <a:effectLst/>
                <a:latin typeface="Times New Roman" panose="02020603050405020304" pitchFamily="18" charset="0"/>
                <a:cs typeface="Times New Roman" panose="02020603050405020304" pitchFamily="18" charset="0"/>
              </a:rPr>
            </a:br>
            <a:r>
              <a:rPr kumimoji="0" lang="en-US" altLang="en-US" sz="4000" b="1" i="0" u="none" strike="noStrike" cap="none" normalizeH="0" baseline="0" dirty="0" smtClean="0">
                <a:ln>
                  <a:noFill/>
                </a:ln>
                <a:solidFill>
                  <a:srgbClr val="330099"/>
                </a:solidFill>
                <a:effectLst/>
                <a:latin typeface="Times New Roman" panose="02020603050405020304" pitchFamily="18" charset="0"/>
                <a:cs typeface="Times New Roman" panose="02020603050405020304" pitchFamily="18" charset="0"/>
              </a:rPr>
              <a:t>(Ottawa, Ontario, Canada)</a:t>
            </a:r>
            <a:r>
              <a:rPr lang="en-US" altLang="en-US" sz="1400" dirty="0">
                <a:solidFill>
                  <a:schemeClr val="tx1"/>
                </a:solidFill>
              </a:rPr>
              <a:t> </a:t>
            </a:r>
            <a:br>
              <a:rPr lang="en-US" altLang="en-US" sz="1400" dirty="0">
                <a:solidFill>
                  <a:schemeClr val="tx1"/>
                </a:solidFill>
              </a:rPr>
            </a:br>
            <a:r>
              <a:rPr lang="en-US" altLang="en-US" sz="1400" dirty="0" smtClean="0">
                <a:solidFill>
                  <a:schemeClr val="tx1"/>
                </a:solidFill>
              </a:rPr>
              <a:t/>
            </a:r>
            <a:br>
              <a:rPr lang="en-US" altLang="en-US" sz="1400" dirty="0" smtClean="0">
                <a:solidFill>
                  <a:schemeClr val="tx1"/>
                </a:solidFill>
              </a:rPr>
            </a:br>
            <a:r>
              <a:rPr lang="en-US" altLang="en-US" sz="2400" dirty="0" smtClean="0">
                <a:solidFill>
                  <a:schemeClr val="tx1"/>
                </a:solidFill>
                <a:hlinkClick r:id="rId2"/>
              </a:rPr>
              <a:t>http</a:t>
            </a:r>
            <a:r>
              <a:rPr lang="en-US" altLang="en-US" sz="2400" dirty="0">
                <a:solidFill>
                  <a:schemeClr val="tx1"/>
                </a:solidFill>
                <a:hlinkClick r:id="rId2"/>
              </a:rPr>
              <a:t>://ottawa-tmg-ug.ca/articlesandpresentations.htm</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1238171" y="2828836"/>
            <a:ext cx="6667659" cy="1200329"/>
          </a:xfrm>
          <a:prstGeom prst="rect">
            <a:avLst/>
          </a:prstGeom>
        </p:spPr>
        <p:txBody>
          <a:bodyPr wrap="square">
            <a:spAutoFit/>
          </a:bodyPr>
          <a:lstStyle/>
          <a:p>
            <a:pPr algn="ctr"/>
            <a:r>
              <a:rPr lang="en-US" b="1" dirty="0" smtClean="0">
                <a:solidFill>
                  <a:srgbClr val="000000"/>
                </a:solidFill>
                <a:latin typeface="Times New Roman" panose="02020603050405020304" pitchFamily="18" charset="0"/>
              </a:rPr>
              <a:t>Articles </a:t>
            </a:r>
            <a:r>
              <a:rPr lang="en-US" b="1" dirty="0">
                <a:solidFill>
                  <a:srgbClr val="000000"/>
                </a:solidFill>
                <a:latin typeface="Times New Roman" panose="02020603050405020304" pitchFamily="18" charset="0"/>
              </a:rPr>
              <a:t>and Presentations</a:t>
            </a:r>
            <a:endParaRPr lang="en-US" dirty="0">
              <a:solidFill>
                <a:srgbClr val="000000"/>
              </a:solidFill>
              <a:latin typeface="Times New Roman" panose="02020603050405020304" pitchFamily="18" charset="0"/>
            </a:endParaRPr>
          </a:p>
          <a:p>
            <a:pPr algn="ctr"/>
            <a:r>
              <a:rPr lang="en-US" dirty="0">
                <a:solidFill>
                  <a:srgbClr val="000000"/>
                </a:solidFill>
                <a:latin typeface="Times New Roman" panose="02020603050405020304" pitchFamily="18" charset="0"/>
              </a:rPr>
              <a:t> </a:t>
            </a:r>
          </a:p>
          <a:p>
            <a:pPr algn="ctr"/>
            <a:r>
              <a:rPr lang="en-US" b="1" dirty="0">
                <a:solidFill>
                  <a:srgbClr val="000000"/>
                </a:solidFill>
                <a:latin typeface="Times New Roman" panose="02020603050405020304" pitchFamily="18" charset="0"/>
              </a:rPr>
              <a:t>The following is our library of articles and presentations by this group's members.</a:t>
            </a:r>
            <a:endParaRPr lang="en-US" b="0" i="0" dirty="0">
              <a:solidFill>
                <a:srgbClr val="000000"/>
              </a:solidFill>
              <a:effectLst/>
              <a:latin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238171" y="4029165"/>
            <a:ext cx="6667659" cy="2064131"/>
          </a:xfrm>
          <a:prstGeom prst="rect">
            <a:avLst/>
          </a:prstGeom>
        </p:spPr>
      </p:pic>
    </p:spTree>
    <p:extLst>
      <p:ext uri="{BB962C8B-B14F-4D97-AF65-F5344CB8AC3E}">
        <p14:creationId xmlns:p14="http://schemas.microsoft.com/office/powerpoint/2010/main" val="362810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028700" y="620837"/>
            <a:ext cx="7200900" cy="1615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lang="en-US" altLang="en-US" b="1" dirty="0">
                <a:solidFill>
                  <a:srgbClr val="330099"/>
                </a:solidFill>
                <a:latin typeface="Times New Roman" panose="02020603050405020304" pitchFamily="18" charset="0"/>
                <a:cs typeface="Times New Roman" panose="02020603050405020304" pitchFamily="18" charset="0"/>
              </a:rPr>
              <a:t>Ottawa TMG Users Group</a:t>
            </a:r>
            <a:br>
              <a:rPr lang="en-US" altLang="en-US" b="1" dirty="0">
                <a:solidFill>
                  <a:srgbClr val="330099"/>
                </a:solidFill>
                <a:latin typeface="Times New Roman" panose="02020603050405020304" pitchFamily="18" charset="0"/>
                <a:cs typeface="Times New Roman" panose="02020603050405020304" pitchFamily="18" charset="0"/>
              </a:rPr>
            </a:br>
            <a:r>
              <a:rPr lang="en-US" altLang="en-US" sz="1100" b="1" dirty="0">
                <a:solidFill>
                  <a:srgbClr val="330099"/>
                </a:solidFill>
                <a:latin typeface="Times New Roman" panose="02020603050405020304" pitchFamily="18" charset="0"/>
                <a:cs typeface="Times New Roman" panose="02020603050405020304" pitchFamily="18" charset="0"/>
              </a:rPr>
              <a:t/>
            </a:r>
            <a:br>
              <a:rPr lang="en-US" altLang="en-US" sz="1100" b="1" dirty="0">
                <a:solidFill>
                  <a:srgbClr val="330099"/>
                </a:solidFill>
                <a:latin typeface="Times New Roman" panose="02020603050405020304" pitchFamily="18" charset="0"/>
                <a:cs typeface="Times New Roman" panose="02020603050405020304" pitchFamily="18" charset="0"/>
              </a:rPr>
            </a:br>
            <a:r>
              <a:rPr lang="en-US" altLang="en-US" b="1" dirty="0">
                <a:solidFill>
                  <a:srgbClr val="330099"/>
                </a:solidFill>
                <a:latin typeface="Times New Roman" panose="02020603050405020304" pitchFamily="18" charset="0"/>
                <a:cs typeface="Times New Roman" panose="02020603050405020304" pitchFamily="18" charset="0"/>
              </a:rPr>
              <a:t>(Ottawa, Ontario, Canada)</a:t>
            </a:r>
            <a:r>
              <a:rPr lang="en-US" altLang="en-US" dirty="0">
                <a:solidFill>
                  <a:schemeClr val="tx1"/>
                </a:solidFill>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827585" y="2420888"/>
            <a:ext cx="8136904" cy="4320480"/>
          </a:xfrm>
          <a:prstGeom prst="rect">
            <a:avLst/>
          </a:prstGeom>
        </p:spPr>
      </p:pic>
    </p:spTree>
    <p:extLst>
      <p:ext uri="{BB962C8B-B14F-4D97-AF65-F5344CB8AC3E}">
        <p14:creationId xmlns:p14="http://schemas.microsoft.com/office/powerpoint/2010/main" val="405533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History Research </a:t>
            </a:r>
            <a:r>
              <a:rPr lang="en-CA" dirty="0" smtClean="0"/>
              <a:t>Environment (HRE)</a:t>
            </a:r>
            <a:endParaRPr lang="en-CA" dirty="0"/>
          </a:p>
        </p:txBody>
      </p:sp>
      <p:sp>
        <p:nvSpPr>
          <p:cNvPr id="3" name="Content Placeholder 2"/>
          <p:cNvSpPr>
            <a:spLocks noGrp="1"/>
          </p:cNvSpPr>
          <p:nvPr>
            <p:ph idx="1"/>
          </p:nvPr>
        </p:nvSpPr>
        <p:spPr>
          <a:xfrm>
            <a:off x="611560" y="2219204"/>
            <a:ext cx="8208912" cy="4378148"/>
          </a:xfrm>
        </p:spPr>
        <p:txBody>
          <a:bodyPr>
            <a:normAutofit lnSpcReduction="10000"/>
          </a:bodyPr>
          <a:lstStyle/>
          <a:p>
            <a:pPr marL="0" indent="-457200" algn="ctr" fontAlgn="base">
              <a:buNone/>
            </a:pPr>
            <a:r>
              <a:rPr lang="en-US" sz="1900" dirty="0"/>
              <a:t>History Research Environment is an open source project to create a free platform-independent application for the serious amateur or professional historical researcher.</a:t>
            </a:r>
          </a:p>
          <a:p>
            <a:pPr marL="0" indent="-457200" algn="ctr" fontAlgn="base">
              <a:buNone/>
            </a:pPr>
            <a:endParaRPr lang="en-US" sz="1000" dirty="0"/>
          </a:p>
          <a:p>
            <a:pPr marL="0" indent="-457200" algn="ctr" fontAlgn="base">
              <a:buNone/>
            </a:pPr>
            <a:r>
              <a:rPr lang="en-US" sz="1900" dirty="0"/>
              <a:t>For genealogists, HRE will provide an onward path for users of the discontinued program The Master Genealogist (TMG).</a:t>
            </a:r>
          </a:p>
          <a:p>
            <a:pPr marL="0" indent="-457200" algn="ctr" fontAlgn="base">
              <a:buNone/>
            </a:pPr>
            <a:endParaRPr lang="en-US" sz="1000" dirty="0"/>
          </a:p>
          <a:p>
            <a:pPr marL="0" indent="-457200" algn="ctr" fontAlgn="base">
              <a:buNone/>
            </a:pPr>
            <a:r>
              <a:rPr lang="en-US" sz="1900" dirty="0"/>
              <a:t>HRE will also handle a very wide range of other historical and cultural research needs</a:t>
            </a:r>
            <a:r>
              <a:rPr lang="en-US" sz="1900" dirty="0" smtClean="0"/>
              <a:t>.</a:t>
            </a:r>
          </a:p>
          <a:p>
            <a:pPr marL="0" indent="-457200" algn="ctr" fontAlgn="base">
              <a:buNone/>
            </a:pPr>
            <a:endParaRPr lang="en-US" sz="1200" dirty="0" smtClean="0"/>
          </a:p>
          <a:p>
            <a:pPr marL="0" indent="-457200" algn="ctr">
              <a:spcAft>
                <a:spcPts val="0"/>
              </a:spcAft>
              <a:buNone/>
            </a:pPr>
            <a:r>
              <a:rPr lang="en-US" sz="1900" dirty="0"/>
              <a:t>Project website: </a:t>
            </a:r>
            <a:r>
              <a:rPr lang="en-US" sz="1900" dirty="0">
                <a:hlinkClick r:id="rId3"/>
              </a:rPr>
              <a:t>https://historyresearchenvironment.org</a:t>
            </a:r>
            <a:r>
              <a:rPr lang="en-US" sz="1900" dirty="0"/>
              <a:t/>
            </a:r>
            <a:br>
              <a:rPr lang="en-US" sz="1900" dirty="0"/>
            </a:br>
            <a:r>
              <a:rPr lang="en-US" sz="1900" dirty="0"/>
              <a:t>Volunteer </a:t>
            </a:r>
            <a:r>
              <a:rPr lang="en-US" sz="1900" dirty="0" smtClean="0"/>
              <a:t>skills: </a:t>
            </a:r>
            <a:r>
              <a:rPr lang="en-US" sz="1900" dirty="0">
                <a:hlinkClick r:id="rId4"/>
              </a:rPr>
              <a:t>https://</a:t>
            </a:r>
            <a:r>
              <a:rPr lang="en-US" sz="1900" dirty="0" smtClean="0">
                <a:hlinkClick r:id="rId4"/>
              </a:rPr>
              <a:t>historyresearchenvironment.org/become-a-volunteer</a:t>
            </a:r>
            <a:r>
              <a:rPr lang="en-US" sz="1900" dirty="0">
                <a:hlinkClick r:id="rId4"/>
              </a:rPr>
              <a:t>/</a:t>
            </a:r>
            <a:r>
              <a:rPr lang="en-US" sz="1900" dirty="0"/>
              <a:t/>
            </a:r>
            <a:br>
              <a:rPr lang="en-US" sz="1900" dirty="0"/>
            </a:br>
            <a:r>
              <a:rPr lang="en-US" sz="1900" dirty="0"/>
              <a:t>Donate: </a:t>
            </a:r>
            <a:r>
              <a:rPr lang="en-US" sz="1900" dirty="0">
                <a:hlinkClick r:id="rId5"/>
              </a:rPr>
              <a:t>https://historyresearchenvironment.org/donate</a:t>
            </a:r>
            <a:r>
              <a:rPr lang="en-US" sz="2400" dirty="0" smtClean="0">
                <a:hlinkClick r:id="rId5"/>
              </a:rPr>
              <a:t>/</a:t>
            </a:r>
            <a:endParaRPr lang="en-US" sz="2400" dirty="0" smtClean="0"/>
          </a:p>
          <a:p>
            <a:pPr marL="0" indent="-457200" algn="ctr">
              <a:spcBef>
                <a:spcPts val="0"/>
              </a:spcBef>
              <a:buNone/>
            </a:pPr>
            <a:r>
              <a:rPr lang="en-US" sz="1900" dirty="0" smtClean="0"/>
              <a:t>Mailing List: </a:t>
            </a:r>
            <a:r>
              <a:rPr lang="en-US" sz="1900" dirty="0">
                <a:hlinkClick r:id="rId6"/>
              </a:rPr>
              <a:t>https://groups.io/g/HistoryResearchEnvironment</a:t>
            </a:r>
            <a:endParaRPr lang="en-CA" sz="1900" dirty="0" smtClean="0"/>
          </a:p>
        </p:txBody>
      </p:sp>
    </p:spTree>
    <p:extLst>
      <p:ext uri="{BB962C8B-B14F-4D97-AF65-F5344CB8AC3E}">
        <p14:creationId xmlns:p14="http://schemas.microsoft.com/office/powerpoint/2010/main" val="3738634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HRE </a:t>
            </a:r>
            <a:r>
              <a:rPr lang="en-US" dirty="0" smtClean="0"/>
              <a:t>Newsletter</a:t>
            </a:r>
            <a:br>
              <a:rPr lang="en-US" dirty="0" smtClean="0"/>
            </a:br>
            <a:r>
              <a:rPr lang="en-US" dirty="0" smtClean="0"/>
              <a:t>20 May 2020</a:t>
            </a:r>
            <a:endParaRPr lang="en-US" dirty="0"/>
          </a:p>
        </p:txBody>
      </p:sp>
      <p:sp>
        <p:nvSpPr>
          <p:cNvPr id="3" name="Content Placeholder 2"/>
          <p:cNvSpPr>
            <a:spLocks noGrp="1"/>
          </p:cNvSpPr>
          <p:nvPr>
            <p:ph idx="1"/>
          </p:nvPr>
        </p:nvSpPr>
        <p:spPr>
          <a:xfrm>
            <a:off x="683568" y="2286000"/>
            <a:ext cx="7546032" cy="4311352"/>
          </a:xfrm>
        </p:spPr>
        <p:txBody>
          <a:bodyPr>
            <a:normAutofit fontScale="92500" lnSpcReduction="20000"/>
          </a:bodyPr>
          <a:lstStyle/>
          <a:p>
            <a:pPr fontAlgn="base"/>
            <a:r>
              <a:rPr lang="en-US" dirty="0" smtClean="0"/>
              <a:t>Progress</a:t>
            </a:r>
          </a:p>
          <a:p>
            <a:pPr lvl="1" fontAlgn="base"/>
            <a:r>
              <a:rPr lang="en-US" b="1" i="0" dirty="0"/>
              <a:t>Importing TMG data</a:t>
            </a:r>
            <a:r>
              <a:rPr lang="en-US" i="0" dirty="0"/>
              <a:t> – testing that the developing importing code can work on larger TMG projects. A project with 160,000 individuals has “stress tested” our import process and ensured that the process maintains </a:t>
            </a:r>
            <a:r>
              <a:rPr lang="en-US" i="0" dirty="0" smtClean="0"/>
              <a:t>accuracy.</a:t>
            </a:r>
            <a:endParaRPr lang="en-US" dirty="0"/>
          </a:p>
          <a:p>
            <a:pPr lvl="1" fontAlgn="base"/>
            <a:r>
              <a:rPr lang="en-US" b="1" i="0" dirty="0"/>
              <a:t>Researching issues</a:t>
            </a:r>
            <a:r>
              <a:rPr lang="en-US" i="0" dirty="0"/>
              <a:t> (like historical dates) where the TMG </a:t>
            </a:r>
            <a:r>
              <a:rPr lang="en-US" b="1" i="0" u="sng" dirty="0"/>
              <a:t>DATE</a:t>
            </a:r>
            <a:r>
              <a:rPr lang="en-US" i="0" dirty="0"/>
              <a:t> model doesn’t deal with known calendar issues.</a:t>
            </a:r>
            <a:endParaRPr lang="en-US" dirty="0" smtClean="0"/>
          </a:p>
          <a:p>
            <a:pPr fontAlgn="base"/>
            <a:r>
              <a:rPr lang="en-US" b="1" dirty="0"/>
              <a:t>Next Objectives</a:t>
            </a:r>
            <a:endParaRPr lang="en-US" dirty="0"/>
          </a:p>
          <a:p>
            <a:pPr lvl="1" fontAlgn="base"/>
            <a:r>
              <a:rPr lang="en-US" dirty="0"/>
              <a:t>Complete the HRE date storage re-design</a:t>
            </a:r>
          </a:p>
          <a:p>
            <a:pPr lvl="1" fontAlgn="base"/>
            <a:r>
              <a:rPr lang="en-US" dirty="0"/>
              <a:t>Implement this in code</a:t>
            </a:r>
          </a:p>
          <a:p>
            <a:pPr lvl="1" fontAlgn="base"/>
            <a:r>
              <a:rPr lang="en-US" dirty="0"/>
              <a:t>Rework the import from TMG of dates and names</a:t>
            </a:r>
          </a:p>
          <a:p>
            <a:pPr lvl="1" fontAlgn="base"/>
            <a:r>
              <a:rPr lang="en-US" dirty="0"/>
              <a:t>Move on to Event imports</a:t>
            </a:r>
            <a:r>
              <a:rPr lang="en-US" dirty="0" smtClean="0"/>
              <a:t>..</a:t>
            </a:r>
          </a:p>
          <a:p>
            <a:pPr fontAlgn="base"/>
            <a:r>
              <a:rPr lang="en-US" dirty="0" smtClean="0"/>
              <a:t>Volunteers</a:t>
            </a:r>
          </a:p>
          <a:p>
            <a:pPr lvl="1" fontAlgn="base"/>
            <a:r>
              <a:rPr lang="en-US" dirty="0">
                <a:hlinkClick r:id="rId2"/>
              </a:rPr>
              <a:t>https://historyresearchenvironment.org/become-a-volunteer</a:t>
            </a:r>
            <a:r>
              <a:rPr lang="en-US" dirty="0"/>
              <a:t>/</a:t>
            </a:r>
          </a:p>
        </p:txBody>
      </p:sp>
    </p:spTree>
    <p:extLst>
      <p:ext uri="{BB962C8B-B14F-4D97-AF65-F5344CB8AC3E}">
        <p14:creationId xmlns:p14="http://schemas.microsoft.com/office/powerpoint/2010/main" val="73527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CA" dirty="0" smtClean="0"/>
              <a:t>Social </a:t>
            </a:r>
            <a:r>
              <a:rPr lang="en-CA" dirty="0"/>
              <a:t>M</a:t>
            </a:r>
            <a:r>
              <a:rPr lang="en-CA" dirty="0" smtClean="0"/>
              <a:t>edia Update</a:t>
            </a:r>
            <a:endParaRPr lang="en-CA" dirty="0"/>
          </a:p>
        </p:txBody>
      </p:sp>
      <p:sp>
        <p:nvSpPr>
          <p:cNvPr id="3" name="Content Placeholder 2"/>
          <p:cNvSpPr>
            <a:spLocks noGrp="1"/>
          </p:cNvSpPr>
          <p:nvPr>
            <p:ph idx="1"/>
          </p:nvPr>
        </p:nvSpPr>
        <p:spPr>
          <a:xfrm>
            <a:off x="683568" y="1988840"/>
            <a:ext cx="8003232" cy="3816424"/>
          </a:xfrm>
        </p:spPr>
        <p:txBody>
          <a:bodyPr>
            <a:normAutofit/>
          </a:bodyPr>
          <a:lstStyle/>
          <a:p>
            <a:pPr marL="0" indent="0">
              <a:buNone/>
            </a:pPr>
            <a:r>
              <a:rPr lang="en-US" sz="2800" b="1" dirty="0" smtClean="0"/>
              <a:t>The TMG List (TMG-L) </a:t>
            </a:r>
            <a:r>
              <a:rPr lang="en-US" sz="2800" b="1" dirty="0"/>
              <a:t>has moved to </a:t>
            </a:r>
            <a:r>
              <a:rPr lang="en-US" sz="2800" b="1" dirty="0" smtClean="0"/>
              <a:t>`Groups.io’, </a:t>
            </a:r>
            <a:r>
              <a:rPr lang="en-US" sz="2800" b="1" dirty="0"/>
              <a:t>a free, easy-to-use email group </a:t>
            </a:r>
            <a:r>
              <a:rPr lang="en-US" sz="2800" b="1" dirty="0" smtClean="0"/>
              <a:t>service.</a:t>
            </a:r>
          </a:p>
          <a:p>
            <a:pPr marL="0" indent="0">
              <a:buNone/>
            </a:pPr>
            <a:endParaRPr lang="en-US" sz="2800" b="1" dirty="0" smtClean="0"/>
          </a:p>
          <a:p>
            <a:r>
              <a:rPr lang="en-US" dirty="0"/>
              <a:t>You can visit your group, start reading messages and posting them here: </a:t>
            </a:r>
            <a:r>
              <a:rPr lang="en-US" u="sng" dirty="0">
                <a:hlinkClick r:id="rId3"/>
              </a:rPr>
              <a:t>https://groups.io/g/TMG-L</a:t>
            </a:r>
            <a:endParaRPr lang="en-US" dirty="0"/>
          </a:p>
          <a:p>
            <a:r>
              <a:rPr lang="en-US" dirty="0"/>
              <a:t>The email address for this group is: </a:t>
            </a:r>
            <a:r>
              <a:rPr lang="en-US" u="sng" dirty="0">
                <a:hlinkClick r:id="rId4"/>
              </a:rPr>
              <a:t>TMG-L@groups.io</a:t>
            </a:r>
            <a:r>
              <a:rPr lang="en-US" dirty="0" smtClean="0"/>
              <a:t>.</a:t>
            </a:r>
          </a:p>
          <a:p>
            <a:r>
              <a:rPr lang="en-US" dirty="0"/>
              <a:t>To see and modify all of your groups, go to </a:t>
            </a:r>
            <a:r>
              <a:rPr lang="en-US" u="sng" dirty="0">
                <a:hlinkClick r:id="rId5"/>
              </a:rPr>
              <a:t>https://groups.io</a:t>
            </a:r>
            <a:endParaRPr lang="en-US" dirty="0"/>
          </a:p>
          <a:p>
            <a:endParaRPr lang="en-US" dirty="0"/>
          </a:p>
          <a:p>
            <a:pPr lvl="1" fontAlgn="b"/>
            <a:endParaRPr lang="en-US" dirty="0"/>
          </a:p>
          <a:p>
            <a:endParaRPr lang="en-CA" dirty="0"/>
          </a:p>
        </p:txBody>
      </p:sp>
    </p:spTree>
    <p:extLst>
      <p:ext uri="{BB962C8B-B14F-4D97-AF65-F5344CB8AC3E}">
        <p14:creationId xmlns:p14="http://schemas.microsoft.com/office/powerpoint/2010/main" val="244268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CA" dirty="0" smtClean="0"/>
              <a:t>Social </a:t>
            </a:r>
            <a:r>
              <a:rPr lang="en-CA" dirty="0"/>
              <a:t>M</a:t>
            </a:r>
            <a:r>
              <a:rPr lang="en-CA" dirty="0" smtClean="0"/>
              <a:t>edia Update</a:t>
            </a:r>
            <a:endParaRPr lang="en-CA" dirty="0"/>
          </a:p>
        </p:txBody>
      </p:sp>
      <p:sp>
        <p:nvSpPr>
          <p:cNvPr id="3" name="Content Placeholder 2"/>
          <p:cNvSpPr>
            <a:spLocks noGrp="1"/>
          </p:cNvSpPr>
          <p:nvPr>
            <p:ph idx="1"/>
          </p:nvPr>
        </p:nvSpPr>
        <p:spPr>
          <a:xfrm>
            <a:off x="683568" y="1628800"/>
            <a:ext cx="8003232" cy="4968552"/>
          </a:xfrm>
        </p:spPr>
        <p:txBody>
          <a:bodyPr>
            <a:normAutofit fontScale="70000" lnSpcReduction="20000"/>
          </a:bodyPr>
          <a:lstStyle/>
          <a:p>
            <a:pPr marL="0" indent="0">
              <a:buNone/>
            </a:pPr>
            <a:r>
              <a:rPr lang="en-CA" sz="3200" b="1" dirty="0" smtClean="0"/>
              <a:t>TMG-REFUGEES: </a:t>
            </a:r>
            <a:r>
              <a:rPr lang="en-US" sz="3200" dirty="0" smtClean="0">
                <a:hlinkClick r:id="rId3"/>
              </a:rPr>
              <a:t>https</a:t>
            </a:r>
            <a:r>
              <a:rPr lang="en-US" sz="3200" dirty="0">
                <a:hlinkClick r:id="rId3"/>
              </a:rPr>
              <a:t>://groups.io/g/TMG-Refugees </a:t>
            </a:r>
            <a:r>
              <a:rPr lang="en-CA" sz="3200" dirty="0" smtClean="0"/>
              <a:t>: </a:t>
            </a:r>
          </a:p>
          <a:p>
            <a:pPr marL="0" indent="0">
              <a:buNone/>
            </a:pPr>
            <a:r>
              <a:rPr lang="en-CA" sz="3200" dirty="0"/>
              <a:t>	</a:t>
            </a:r>
            <a:r>
              <a:rPr lang="en-CA" sz="3200" dirty="0" smtClean="0"/>
              <a:t>405 members, </a:t>
            </a:r>
            <a:r>
              <a:rPr lang="en-US" sz="3200" dirty="0" smtClean="0"/>
              <a:t>22 </a:t>
            </a:r>
            <a:r>
              <a:rPr lang="en-US" sz="3200" dirty="0"/>
              <a:t>Topics, Last Post: </a:t>
            </a:r>
            <a:r>
              <a:rPr lang="en-CA" sz="3200" dirty="0" smtClean="0"/>
              <a:t>21 Aug</a:t>
            </a:r>
          </a:p>
          <a:p>
            <a:pPr marL="0" indent="0">
              <a:buNone/>
            </a:pPr>
            <a:r>
              <a:rPr lang="en-CA" sz="3200" dirty="0" smtClean="0"/>
              <a:t>	Website: </a:t>
            </a:r>
            <a:r>
              <a:rPr lang="en-CA" sz="3200" dirty="0" smtClean="0">
                <a:hlinkClick r:id="rId4"/>
              </a:rPr>
              <a:t>https://sites.google.com/site/tmgrefugees</a:t>
            </a:r>
            <a:endParaRPr lang="en-CA" sz="3200" dirty="0" smtClean="0"/>
          </a:p>
          <a:p>
            <a:pPr marL="0" indent="0">
              <a:buNone/>
            </a:pPr>
            <a:r>
              <a:rPr lang="en-CA" sz="3200" dirty="0"/>
              <a:t>	</a:t>
            </a:r>
            <a:endParaRPr lang="en-CA" sz="3200" dirty="0" smtClean="0"/>
          </a:p>
          <a:p>
            <a:pPr marL="0" indent="0">
              <a:buNone/>
            </a:pPr>
            <a:r>
              <a:rPr lang="en-CA" sz="3200" b="1" dirty="0" smtClean="0"/>
              <a:t>TMG Facebook Page</a:t>
            </a:r>
            <a:r>
              <a:rPr lang="en-CA" sz="3200" dirty="0" smtClean="0"/>
              <a:t>: 570 members; 13 posts in Aug plus replies</a:t>
            </a:r>
          </a:p>
          <a:p>
            <a:pPr marL="530352" lvl="1" indent="0">
              <a:buNone/>
            </a:pPr>
            <a:r>
              <a:rPr lang="en-CA" sz="3200" dirty="0" smtClean="0">
                <a:hlinkClick r:id="rId5"/>
              </a:rPr>
              <a:t>https</a:t>
            </a:r>
            <a:r>
              <a:rPr lang="en-CA" sz="3200" dirty="0">
                <a:hlinkClick r:id="rId5"/>
              </a:rPr>
              <a:t>://www.facebook.com/groups/themastergenealogist</a:t>
            </a:r>
            <a:r>
              <a:rPr lang="en-CA" sz="3200" dirty="0" smtClean="0">
                <a:hlinkClick r:id="rId5"/>
              </a:rPr>
              <a:t>/</a:t>
            </a:r>
            <a:endParaRPr lang="en-CA" sz="3200" dirty="0" smtClean="0"/>
          </a:p>
          <a:p>
            <a:pPr marL="0" indent="0">
              <a:buNone/>
            </a:pPr>
            <a:endParaRPr lang="en-CA" sz="3200" dirty="0" smtClean="0"/>
          </a:p>
          <a:p>
            <a:pPr marL="0" indent="0">
              <a:buNone/>
            </a:pPr>
            <a:r>
              <a:rPr lang="en-CA" sz="3200" b="1" dirty="0" smtClean="0"/>
              <a:t>TMG </a:t>
            </a:r>
            <a:r>
              <a:rPr lang="en-CA" sz="3200" b="1" dirty="0"/>
              <a:t>Mailing List </a:t>
            </a:r>
            <a:r>
              <a:rPr lang="en-CA" sz="3200" dirty="0">
                <a:hlinkClick r:id="rId6"/>
              </a:rPr>
              <a:t>https://</a:t>
            </a:r>
            <a:r>
              <a:rPr lang="en-CA" sz="3200" dirty="0" smtClean="0">
                <a:hlinkClick r:id="rId6"/>
              </a:rPr>
              <a:t>groups.io/g/TMG-L</a:t>
            </a:r>
            <a:endParaRPr lang="en-CA" sz="3200" dirty="0" smtClean="0"/>
          </a:p>
          <a:p>
            <a:pPr marL="530352" lvl="1" indent="0">
              <a:buNone/>
            </a:pPr>
            <a:r>
              <a:rPr lang="en-CA" sz="3200" i="0" dirty="0" smtClean="0"/>
              <a:t>676 Members, </a:t>
            </a:r>
            <a:r>
              <a:rPr lang="en-US" sz="3200" i="0" dirty="0" smtClean="0"/>
              <a:t> 370Topics</a:t>
            </a:r>
            <a:r>
              <a:rPr lang="en-US" sz="3200" i="0" dirty="0"/>
              <a:t>, Last Post: </a:t>
            </a:r>
            <a:r>
              <a:rPr lang="en-US" sz="3200" i="0" dirty="0" smtClean="0"/>
              <a:t>daily</a:t>
            </a:r>
          </a:p>
          <a:p>
            <a:pPr marL="530352" lvl="1" indent="0">
              <a:buNone/>
            </a:pPr>
            <a:endParaRPr lang="en-US" sz="3200" dirty="0"/>
          </a:p>
          <a:p>
            <a:pPr marL="0" indent="0">
              <a:buNone/>
            </a:pPr>
            <a:r>
              <a:rPr lang="en-CA" sz="3200" b="1" dirty="0" smtClean="0"/>
              <a:t>Wholly Genes Forum</a:t>
            </a:r>
          </a:p>
          <a:p>
            <a:pPr marL="0" indent="0">
              <a:buNone/>
            </a:pPr>
            <a:r>
              <a:rPr lang="en-US" sz="3200" dirty="0">
                <a:hlinkClick r:id="rId7"/>
              </a:rPr>
              <a:t>http://www.whollygenes.com/forums201/index.php</a:t>
            </a:r>
            <a:r>
              <a:rPr lang="en-US" sz="3200" dirty="0"/>
              <a:t/>
            </a:r>
            <a:br>
              <a:rPr lang="en-US" sz="3200" dirty="0"/>
            </a:br>
            <a:r>
              <a:rPr lang="en-US" sz="3200" dirty="0" smtClean="0"/>
              <a:t>	</a:t>
            </a:r>
            <a:r>
              <a:rPr lang="en-CA" sz="3200" dirty="0"/>
              <a:t> </a:t>
            </a:r>
            <a:r>
              <a:rPr lang="en-CA" sz="3200" dirty="0" smtClean="0"/>
              <a:t>-</a:t>
            </a:r>
            <a:r>
              <a:rPr lang="en-US" sz="3200" dirty="0" smtClean="0"/>
              <a:t>Still active (3 users on-line Tue PM)</a:t>
            </a:r>
            <a:endParaRPr lang="en-US" sz="3200" dirty="0"/>
          </a:p>
          <a:p>
            <a:pPr lvl="1" fontAlgn="b"/>
            <a:endParaRPr lang="en-US" dirty="0"/>
          </a:p>
          <a:p>
            <a:endParaRPr lang="en-CA" dirty="0"/>
          </a:p>
        </p:txBody>
      </p:sp>
    </p:spTree>
    <p:extLst>
      <p:ext uri="{BB962C8B-B14F-4D97-AF65-F5344CB8AC3E}">
        <p14:creationId xmlns:p14="http://schemas.microsoft.com/office/powerpoint/2010/main" val="243751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TMG Expertise</a:t>
            </a:r>
            <a:endParaRPr lang="en-US" dirty="0"/>
          </a:p>
        </p:txBody>
      </p:sp>
      <p:sp>
        <p:nvSpPr>
          <p:cNvPr id="3" name="Content Placeholder 2"/>
          <p:cNvSpPr>
            <a:spLocks noGrp="1"/>
          </p:cNvSpPr>
          <p:nvPr>
            <p:ph idx="1"/>
          </p:nvPr>
        </p:nvSpPr>
        <p:spPr>
          <a:xfrm>
            <a:off x="683568" y="1988840"/>
            <a:ext cx="8064896" cy="4455368"/>
          </a:xfrm>
        </p:spPr>
        <p:txBody>
          <a:bodyPr>
            <a:noAutofit/>
          </a:bodyPr>
          <a:lstStyle/>
          <a:p>
            <a:pPr fontAlgn="ctr">
              <a:lnSpc>
                <a:spcPct val="150000"/>
              </a:lnSpc>
            </a:pPr>
            <a:r>
              <a:rPr lang="en-US" sz="2800" dirty="0"/>
              <a:t>Terry </a:t>
            </a:r>
            <a:r>
              <a:rPr lang="en-US" sz="2800" dirty="0" smtClean="0"/>
              <a:t>Reigel: </a:t>
            </a:r>
            <a:r>
              <a:rPr lang="en-US" sz="2800" dirty="0" smtClean="0">
                <a:hlinkClick r:id="rId3"/>
              </a:rPr>
              <a:t>tmg.reigelridge.com</a:t>
            </a:r>
            <a:r>
              <a:rPr lang="en-US" sz="2800" dirty="0">
                <a:hlinkClick r:id="rId3"/>
              </a:rPr>
              <a:t>/</a:t>
            </a:r>
            <a:endParaRPr lang="en-US" sz="2800" dirty="0" smtClean="0"/>
          </a:p>
          <a:p>
            <a:pPr fontAlgn="ctr">
              <a:lnSpc>
                <a:spcPct val="150000"/>
              </a:lnSpc>
            </a:pPr>
            <a:r>
              <a:rPr lang="en-US" sz="2800" dirty="0"/>
              <a:t>Lee Hoffmann: </a:t>
            </a:r>
            <a:r>
              <a:rPr lang="en-US" sz="2800" dirty="0" smtClean="0">
                <a:hlinkClick r:id="rId4"/>
              </a:rPr>
              <a:t>www.tmgtips.com</a:t>
            </a:r>
            <a:r>
              <a:rPr lang="en-US" sz="2800" dirty="0">
                <a:hlinkClick r:id="rId4"/>
              </a:rPr>
              <a:t>/</a:t>
            </a:r>
            <a:endParaRPr lang="en-US" sz="2800" dirty="0" smtClean="0"/>
          </a:p>
          <a:p>
            <a:pPr fontAlgn="ctr">
              <a:lnSpc>
                <a:spcPct val="150000"/>
              </a:lnSpc>
            </a:pPr>
            <a:r>
              <a:rPr lang="en-US" sz="2800" dirty="0"/>
              <a:t>John Cardinal: </a:t>
            </a:r>
            <a:r>
              <a:rPr lang="en-US" sz="2800" dirty="0" smtClean="0">
                <a:hlinkClick r:id="rId5"/>
              </a:rPr>
              <a:t>www.johncardinal.com</a:t>
            </a:r>
            <a:r>
              <a:rPr lang="en-US" sz="2800" dirty="0">
                <a:hlinkClick r:id="rId5"/>
              </a:rPr>
              <a:t>/</a:t>
            </a:r>
            <a:endParaRPr lang="en-US" sz="2800" dirty="0" smtClean="0"/>
          </a:p>
          <a:p>
            <a:pPr fontAlgn="ctr">
              <a:lnSpc>
                <a:spcPct val="150000"/>
              </a:lnSpc>
            </a:pPr>
            <a:r>
              <a:rPr lang="en-US" sz="2800" dirty="0"/>
              <a:t>Michael Hannah: </a:t>
            </a:r>
            <a:r>
              <a:rPr lang="en-US" sz="2800" dirty="0" smtClean="0">
                <a:hlinkClick r:id="rId6"/>
              </a:rPr>
              <a:t>www.mjh-nm.net/MY_WAY.HTML</a:t>
            </a:r>
            <a:endParaRPr lang="en-US" sz="2800" dirty="0" smtClean="0"/>
          </a:p>
          <a:p>
            <a:pPr fontAlgn="ctr">
              <a:lnSpc>
                <a:spcPct val="150000"/>
              </a:lnSpc>
            </a:pPr>
            <a:r>
              <a:rPr lang="en-US" sz="2800" dirty="0" smtClean="0"/>
              <a:t>Jim </a:t>
            </a:r>
            <a:r>
              <a:rPr lang="en-US" sz="2800" dirty="0" err="1" smtClean="0"/>
              <a:t>Byram</a:t>
            </a:r>
            <a:r>
              <a:rPr lang="en-US" sz="2800" dirty="0" smtClean="0"/>
              <a:t>: use the TMG Forum</a:t>
            </a:r>
            <a:endParaRPr lang="en-US" sz="2800" dirty="0"/>
          </a:p>
        </p:txBody>
      </p:sp>
    </p:spTree>
    <p:extLst>
      <p:ext uri="{BB962C8B-B14F-4D97-AF65-F5344CB8AC3E}">
        <p14:creationId xmlns:p14="http://schemas.microsoft.com/office/powerpoint/2010/main" val="202289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2">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4C7C99"/>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7730</TotalTime>
  <Words>2329</Words>
  <Application>Microsoft Office PowerPoint</Application>
  <PresentationFormat>On-screen Show (4:3)</PresentationFormat>
  <Paragraphs>184</Paragraphs>
  <Slides>27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Times New Roman</vt:lpstr>
      <vt:lpstr>Crop</vt:lpstr>
      <vt:lpstr>Mike’s TMG Tips</vt:lpstr>
      <vt:lpstr>Ottawa TMG Users Group  (Ottawa, Ontario, Canada) </vt:lpstr>
      <vt:lpstr>Ottawa TMG Users Group  (Ottawa, Ontario, Canada)   http://ottawa-tmg-ug.ca/articlesandpresentations.htm</vt:lpstr>
      <vt:lpstr>Ottawa TMG Users Group  (Ottawa, Ontario, Canada) </vt:lpstr>
      <vt:lpstr>History Research Environment (HRE)</vt:lpstr>
      <vt:lpstr>HRE Newsletter 20 May 2020</vt:lpstr>
      <vt:lpstr>Social Media Update</vt:lpstr>
      <vt:lpstr>Social Media Update</vt:lpstr>
      <vt:lpstr>TMG Expertise</vt:lpstr>
      <vt:lpstr>Second Site Version 8.01 is available</vt:lpstr>
      <vt:lpstr>Attaching Source Documents as Exhibits</vt:lpstr>
      <vt:lpstr>Recording Adoptions</vt:lpstr>
      <vt:lpstr>Recording Adoptions</vt:lpstr>
      <vt:lpstr>Married Name Not Created</vt:lpstr>
      <vt:lpstr>How to handle change in spelling of name</vt:lpstr>
      <vt:lpstr>How to handle change in spelling of name</vt:lpstr>
      <vt:lpstr>How to handle change in spelling of name</vt:lpstr>
      <vt:lpstr>How to handle change in spelling of name</vt:lpstr>
      <vt:lpstr>Tags</vt:lpstr>
      <vt:lpstr>Event Tags</vt:lpstr>
      <vt:lpstr>Event Tags</vt:lpstr>
      <vt:lpstr>Event Tags</vt:lpstr>
      <vt:lpstr>Upcoming Presentations</vt:lpstr>
      <vt:lpstr>SIG Meetings</vt:lpstr>
      <vt:lpstr>Virtual Genealogy Drop-In – Tuesday 2pm-3pm In partnership with the Ottawa Public Library </vt:lpstr>
      <vt:lpstr>Ontario Ancestors’ Virtual Events</vt:lpstr>
      <vt:lpstr>Ottawa Branch of Ontario Ancestors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Variable in Sentences</dc:title>
  <dc:creator>Mike More</dc:creator>
  <cp:lastModifiedBy>Michael More</cp:lastModifiedBy>
  <cp:revision>684</cp:revision>
  <dcterms:created xsi:type="dcterms:W3CDTF">2014-05-03T20:45:47Z</dcterms:created>
  <dcterms:modified xsi:type="dcterms:W3CDTF">2020-09-18T19:26:15Z</dcterms:modified>
</cp:coreProperties>
</file>