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8" r:id="rId1"/>
  </p:sldMasterIdLst>
  <p:notesMasterIdLst>
    <p:notesMasterId r:id="rId25"/>
  </p:notesMasterIdLst>
  <p:sldIdLst>
    <p:sldId id="256" r:id="rId2"/>
    <p:sldId id="486" r:id="rId3"/>
    <p:sldId id="487" r:id="rId4"/>
    <p:sldId id="340" r:id="rId5"/>
    <p:sldId id="383" r:id="rId6"/>
    <p:sldId id="433" r:id="rId7"/>
    <p:sldId id="494" r:id="rId8"/>
    <p:sldId id="495" r:id="rId9"/>
    <p:sldId id="496" r:id="rId10"/>
    <p:sldId id="497" r:id="rId11"/>
    <p:sldId id="504" r:id="rId12"/>
    <p:sldId id="503" r:id="rId13"/>
    <p:sldId id="499" r:id="rId14"/>
    <p:sldId id="506" r:id="rId15"/>
    <p:sldId id="500" r:id="rId16"/>
    <p:sldId id="501" r:id="rId17"/>
    <p:sldId id="502" r:id="rId18"/>
    <p:sldId id="505" r:id="rId19"/>
    <p:sldId id="490" r:id="rId20"/>
    <p:sldId id="491" r:id="rId21"/>
    <p:sldId id="492" r:id="rId22"/>
    <p:sldId id="493" r:id="rId23"/>
    <p:sldId id="46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68" d="100"/>
          <a:sy n="68" d="100"/>
        </p:scale>
        <p:origin x="1397"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2020-10-10</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They are actually the same person with multiple names. Mara has been designated the Primary name and shows the  asterisk</a:t>
            </a:r>
            <a:r>
              <a:rPr lang="en-CA" baseline="0" dirty="0" smtClean="0"/>
              <a:t>. Mina is a variation of some type. In this case, Mina was used in a Census; it could be a nickname or a mistake but it appears in a document.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15</a:t>
            </a:fld>
            <a:endParaRPr lang="en-CA" dirty="0"/>
          </a:p>
        </p:txBody>
      </p:sp>
    </p:spTree>
    <p:extLst>
      <p:ext uri="{BB962C8B-B14F-4D97-AF65-F5344CB8AC3E}">
        <p14:creationId xmlns:p14="http://schemas.microsoft.com/office/powerpoint/2010/main" val="616403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They are actually the same person with multiple names. Mara has been designated the Primary name and shows the  asterisk</a:t>
            </a:r>
            <a:r>
              <a:rPr lang="en-CA" baseline="0" dirty="0" smtClean="0"/>
              <a:t>. Mina is a variation of some type. In this case, Mina was used in a Census; it could be a nickname or a mistake but it appears in a document.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16</a:t>
            </a:fld>
            <a:endParaRPr lang="en-CA" dirty="0"/>
          </a:p>
        </p:txBody>
      </p:sp>
    </p:spTree>
    <p:extLst>
      <p:ext uri="{BB962C8B-B14F-4D97-AF65-F5344CB8AC3E}">
        <p14:creationId xmlns:p14="http://schemas.microsoft.com/office/powerpoint/2010/main" val="4110216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Here is the merge screen and you can see the tags for each “candidate” You can click on the tags to look at the details. In the check box to the right of each tag, you can mark which tags are kept after you merge the two. You may then have to cut/paste between the tags to get the information where you need it.</a:t>
            </a:r>
          </a:p>
          <a:p>
            <a:endParaRPr lang="en-CA" dirty="0" smtClean="0"/>
          </a:p>
          <a:p>
            <a:r>
              <a:rPr lang="en-CA" dirty="0" smtClean="0"/>
              <a:t>In this case, Samuel on the right has identical</a:t>
            </a:r>
            <a:r>
              <a:rPr lang="en-CA" baseline="0" dirty="0" smtClean="0"/>
              <a:t> Birth and Death tags as well as links to the same parents, so (assuming the details in each tag are identical) there is no need to keep them. But “new” Samuel on the right has an Occupation tag and a Burial tag that are new.</a:t>
            </a:r>
          </a:p>
          <a:p>
            <a:endParaRPr lang="en-CA" baseline="0" dirty="0" smtClean="0"/>
          </a:p>
          <a:p>
            <a:r>
              <a:rPr lang="en-CA" baseline="0" dirty="0" smtClean="0"/>
              <a:t>If you keep the Name variation tag from both, the merged person will have two Name tags, Note in bottom left states that the ID# and flags from the left person will override and the left tags will be Primary. You can “Flip” the two people if you want those tags from the Right person instead</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17</a:t>
            </a:fld>
            <a:endParaRPr lang="en-CA" dirty="0"/>
          </a:p>
        </p:txBody>
      </p:sp>
    </p:spTree>
    <p:extLst>
      <p:ext uri="{BB962C8B-B14F-4D97-AF65-F5344CB8AC3E}">
        <p14:creationId xmlns:p14="http://schemas.microsoft.com/office/powerpoint/2010/main" val="356245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19</a:t>
            </a:fld>
            <a:endParaRPr lang="en-CA" dirty="0"/>
          </a:p>
        </p:txBody>
      </p:sp>
    </p:spTree>
    <p:extLst>
      <p:ext uri="{BB962C8B-B14F-4D97-AF65-F5344CB8AC3E}">
        <p14:creationId xmlns:p14="http://schemas.microsoft.com/office/powerpoint/2010/main" val="1399009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smtClean="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smtClean="0"/>
              <a:t>Page </a:t>
            </a:r>
            <a:fld id="{97F8340B-B207-4D4D-81A6-C384FF66789C}" type="slidenum">
              <a:rPr lang="en-US" smtClean="0"/>
              <a:pPr/>
              <a:t>21</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smtClean="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smtClean="0"/>
              <a:t>Page </a:t>
            </a:r>
            <a:fld id="{97F8340B-B207-4D4D-81A6-C384FF66789C}" type="slidenum">
              <a:rPr lang="en-US" smtClean="0"/>
              <a:pPr/>
              <a:t>22</a:t>
            </a:fld>
            <a:endParaRPr lang="en-US" dirty="0"/>
          </a:p>
        </p:txBody>
      </p:sp>
    </p:spTree>
    <p:extLst>
      <p:ext uri="{BB962C8B-B14F-4D97-AF65-F5344CB8AC3E}">
        <p14:creationId xmlns:p14="http://schemas.microsoft.com/office/powerpoint/2010/main" val="2524586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a:t>
            </a:r>
            <a:r>
              <a:rPr lang="en-US" dirty="0" smtClean="0"/>
              <a:t>Posted on 15 August 2019 </a:t>
            </a:r>
            <a:r>
              <a:rPr lang="en-CA" dirty="0" smtClean="0"/>
              <a:t>.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Most other Mailing Lists have now moved to </a:t>
            </a:r>
            <a:r>
              <a:rPr lang="en-CA" dirty="0" err="1" smtClean="0"/>
              <a:t>Groups.Io</a:t>
            </a:r>
            <a:r>
              <a:rPr lang="en-CA" dirty="0" smtClean="0"/>
              <a:t> or other services</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Announced 23 Jan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dirty="0"/>
          </a:p>
        </p:txBody>
      </p:sp>
    </p:spTree>
    <p:extLst>
      <p:ext uri="{BB962C8B-B14F-4D97-AF65-F5344CB8AC3E}">
        <p14:creationId xmlns:p14="http://schemas.microsoft.com/office/powerpoint/2010/main" val="1600033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 don’t know Hannah’s birthdate but I do know that it was after her brother Erastus (and before the family immigrated in 1836), The Sort Date puts her in the right order.</a:t>
            </a:r>
          </a:p>
          <a:p>
            <a:endParaRPr lang="en-CA" dirty="0" smtClean="0"/>
          </a:p>
          <a:p>
            <a:r>
              <a:rPr lang="en-CA" dirty="0" smtClean="0"/>
              <a:t>I also use a Role (top left)</a:t>
            </a:r>
            <a:r>
              <a:rPr lang="en-CA" baseline="0" dirty="0" smtClean="0"/>
              <a:t> called </a:t>
            </a:r>
            <a:r>
              <a:rPr lang="en-CA" baseline="0" dirty="0" err="1" smtClean="0"/>
              <a:t>NoPrint</a:t>
            </a:r>
            <a:r>
              <a:rPr lang="en-CA" baseline="0" dirty="0" smtClean="0"/>
              <a:t>, which supresses the birth sentence in her reports Next Slide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dirty="0"/>
          </a:p>
        </p:txBody>
      </p:sp>
    </p:spTree>
    <p:extLst>
      <p:ext uri="{BB962C8B-B14F-4D97-AF65-F5344CB8AC3E}">
        <p14:creationId xmlns:p14="http://schemas.microsoft.com/office/powerpoint/2010/main" val="3995263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 simply use the double exclusion marker before the sentence and there is no Birth sentence. If I find out her actual birth date, I enter it and change the role back to Principle.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10</a:t>
            </a:fld>
            <a:endParaRPr lang="en-CA" dirty="0"/>
          </a:p>
        </p:txBody>
      </p:sp>
    </p:spTree>
    <p:extLst>
      <p:ext uri="{BB962C8B-B14F-4D97-AF65-F5344CB8AC3E}">
        <p14:creationId xmlns:p14="http://schemas.microsoft.com/office/powerpoint/2010/main" val="4229581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Mara E Munro (#70259) has an </a:t>
            </a:r>
            <a:r>
              <a:rPr lang="en-CA" dirty="0" err="1" smtClean="0"/>
              <a:t>asterick</a:t>
            </a:r>
            <a:r>
              <a:rPr lang="en-CA" baseline="0" dirty="0" smtClean="0"/>
              <a:t>  but below her is Mina E Munro, also #70259, without an Asterisk</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dirty="0"/>
          </a:p>
        </p:txBody>
      </p:sp>
    </p:spTree>
    <p:extLst>
      <p:ext uri="{BB962C8B-B14F-4D97-AF65-F5344CB8AC3E}">
        <p14:creationId xmlns:p14="http://schemas.microsoft.com/office/powerpoint/2010/main" val="1174789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They are actually the same person with multiple names. Mara has been designated the Primary name and shows the  asterisk</a:t>
            </a:r>
            <a:r>
              <a:rPr lang="en-CA" baseline="0" dirty="0" smtClean="0"/>
              <a:t>. Mina is a variation of some type. In this case, Mina was used in a Census; it could be a nickname or a mistake but it appears in a document.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13</a:t>
            </a:fld>
            <a:endParaRPr lang="en-CA" dirty="0"/>
          </a:p>
        </p:txBody>
      </p:sp>
    </p:spTree>
    <p:extLst>
      <p:ext uri="{BB962C8B-B14F-4D97-AF65-F5344CB8AC3E}">
        <p14:creationId xmlns:p14="http://schemas.microsoft.com/office/powerpoint/2010/main" val="1231894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2020-10-10</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2020-10-10</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2020-10-10</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2020-10-10</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2020-10-10</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2020-10-10</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jh-nm.net/BUGS.HTML#B3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ottawa.ogs.on.ca/events/ottawa-public-library-genealogy-services-ottawa-bran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ottawa.ogs.on.ca/events/ottawa-branch-presentation-3/"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bifhsgo.ca/cpage.php?pt=21" TargetMode="External"/><Relationship Id="rId2" Type="http://schemas.openxmlformats.org/officeDocument/2006/relationships/hyperlink" Target="mailto:treasurer@bighsgo.ca" TargetMode="External"/><Relationship Id="rId1" Type="http://schemas.openxmlformats.org/officeDocument/2006/relationships/slideLayout" Target="../slideLayouts/slideLayout2.xml"/><Relationship Id="rId4" Type="http://schemas.openxmlformats.org/officeDocument/2006/relationships/hyperlink" Target="https://meet.google.com/nvz-kftj-da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s.io/g/HistoryResearchEnvironment"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s.io/g/TMG-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groups.io/" TargetMode="External"/><Relationship Id="rId4" Type="http://schemas.openxmlformats.org/officeDocument/2006/relationships/hyperlink" Target="mailto:TMG-L@groups.io"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mgtogedcom.com/en/changelog.htm?v=1.0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tmgtogedcom.com/en/purchases.htm?v=1.0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jh-nm.net/STYLE.HTML#BirthorderFla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2373918"/>
            <a:ext cx="6270922" cy="1080120"/>
          </a:xfrm>
        </p:spPr>
        <p:txBody>
          <a:bodyPr/>
          <a:lstStyle/>
          <a:p>
            <a:r>
              <a:rPr lang="en-CA" b="1" dirty="0" smtClean="0"/>
              <a:t>TMG Tips</a:t>
            </a:r>
            <a:endParaRPr lang="en-CA" dirty="0"/>
          </a:p>
        </p:txBody>
      </p:sp>
      <p:sp>
        <p:nvSpPr>
          <p:cNvPr id="3" name="Subtitle 2"/>
          <p:cNvSpPr>
            <a:spLocks noGrp="1"/>
          </p:cNvSpPr>
          <p:nvPr>
            <p:ph type="subTitle" idx="1"/>
          </p:nvPr>
        </p:nvSpPr>
        <p:spPr/>
        <p:txBody>
          <a:bodyPr/>
          <a:lstStyle/>
          <a:p>
            <a:r>
              <a:rPr lang="en-CA" dirty="0" smtClean="0"/>
              <a:t>Ottawa TMGUG</a:t>
            </a:r>
          </a:p>
          <a:p>
            <a:r>
              <a:rPr lang="en-CA" dirty="0" smtClean="0"/>
              <a:t>10 Oct 2020</a:t>
            </a:r>
            <a:endParaRPr lang="en-CA" dirty="0"/>
          </a:p>
        </p:txBody>
      </p:sp>
      <p:pic>
        <p:nvPicPr>
          <p:cNvPr id="4" name="Picture 3"/>
          <p:cNvPicPr>
            <a:picLocks noChangeAspect="1"/>
          </p:cNvPicPr>
          <p:nvPr/>
        </p:nvPicPr>
        <p:blipFill>
          <a:blip r:embed="rId2"/>
          <a:stretch>
            <a:fillRect/>
          </a:stretch>
        </p:blipFill>
        <p:spPr>
          <a:xfrm>
            <a:off x="2323135" y="215492"/>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028700" y="1556792"/>
            <a:ext cx="7200900" cy="5040560"/>
          </a:xfrm>
          <a:prstGeom prst="rect">
            <a:avLst/>
          </a:prstGeom>
        </p:spPr>
      </p:pic>
      <p:sp>
        <p:nvSpPr>
          <p:cNvPr id="5" name="Title 1"/>
          <p:cNvSpPr>
            <a:spLocks noGrp="1"/>
          </p:cNvSpPr>
          <p:nvPr>
            <p:ph type="title"/>
          </p:nvPr>
        </p:nvSpPr>
        <p:spPr>
          <a:xfrm>
            <a:off x="1028700" y="685800"/>
            <a:ext cx="7431732" cy="798984"/>
          </a:xfrm>
        </p:spPr>
        <p:txBody>
          <a:bodyPr>
            <a:normAutofit/>
          </a:bodyPr>
          <a:lstStyle/>
          <a:p>
            <a:r>
              <a:rPr lang="en-US" sz="3600" dirty="0" smtClean="0"/>
              <a:t>Journal </a:t>
            </a:r>
            <a:r>
              <a:rPr lang="en-US" sz="3600" dirty="0" err="1" smtClean="0"/>
              <a:t>Rpt</a:t>
            </a:r>
            <a:r>
              <a:rPr lang="en-US" sz="3600" dirty="0" smtClean="0"/>
              <a:t> - </a:t>
            </a:r>
            <a:r>
              <a:rPr lang="en-US" sz="2800" dirty="0"/>
              <a:t>Children </a:t>
            </a:r>
            <a:r>
              <a:rPr lang="en-US" sz="2800" dirty="0" smtClean="0"/>
              <a:t>in Chronological </a:t>
            </a:r>
            <a:r>
              <a:rPr lang="en-US" sz="2800" dirty="0"/>
              <a:t>Order</a:t>
            </a:r>
            <a:endParaRPr lang="en-US" sz="3600" dirty="0"/>
          </a:p>
        </p:txBody>
      </p:sp>
    </p:spTree>
    <p:extLst>
      <p:ext uri="{BB962C8B-B14F-4D97-AF65-F5344CB8AC3E}">
        <p14:creationId xmlns:p14="http://schemas.microsoft.com/office/powerpoint/2010/main" val="1851331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Exhibits failing to appear in journal output</a:t>
            </a:r>
          </a:p>
        </p:txBody>
      </p:sp>
      <p:sp>
        <p:nvSpPr>
          <p:cNvPr id="3" name="Content Placeholder 2"/>
          <p:cNvSpPr>
            <a:spLocks noGrp="1"/>
          </p:cNvSpPr>
          <p:nvPr>
            <p:ph idx="1"/>
          </p:nvPr>
        </p:nvSpPr>
        <p:spPr>
          <a:xfrm>
            <a:off x="1028700" y="2286000"/>
            <a:ext cx="7200900" cy="4023320"/>
          </a:xfrm>
        </p:spPr>
        <p:txBody>
          <a:bodyPr/>
          <a:lstStyle/>
          <a:p>
            <a:pPr marL="0" indent="0">
              <a:buNone/>
            </a:pPr>
            <a:r>
              <a:rPr lang="en-US" dirty="0"/>
              <a:t>If certain images are failing to appear in reports and other images of the same type are OK, it's possible that the problem images are corrupt and unreadable by some software but viewable on other software. </a:t>
            </a:r>
            <a:endParaRPr lang="en-US" dirty="0" smtClean="0"/>
          </a:p>
          <a:p>
            <a:pPr marL="0" indent="0">
              <a:buNone/>
            </a:pPr>
            <a:r>
              <a:rPr lang="en-US" dirty="0" smtClean="0"/>
              <a:t>It's </a:t>
            </a:r>
            <a:r>
              <a:rPr lang="en-US" dirty="0"/>
              <a:t>easy to test this possibility by opening one of the problem images in an image editor (such as Photoshop Elements or the free </a:t>
            </a:r>
            <a:r>
              <a:rPr lang="en-US" dirty="0" err="1"/>
              <a:t>IrfanView</a:t>
            </a:r>
            <a:r>
              <a:rPr lang="en-US" dirty="0"/>
              <a:t>) and saving it in a different format, or in the same format overwriting the original. </a:t>
            </a:r>
            <a:endParaRPr lang="en-US" dirty="0" smtClean="0"/>
          </a:p>
          <a:p>
            <a:pPr marL="0" indent="0">
              <a:buNone/>
            </a:pPr>
            <a:r>
              <a:rPr lang="en-US" dirty="0" smtClean="0"/>
              <a:t>If </a:t>
            </a:r>
            <a:r>
              <a:rPr lang="en-US" dirty="0"/>
              <a:t>saved with a different format or filename it will need to be reattached within TMG. If the resaved or reformatted image is OK in TMG, the problem is solved.</a:t>
            </a:r>
          </a:p>
          <a:p>
            <a:endParaRPr lang="en-US" dirty="0"/>
          </a:p>
        </p:txBody>
      </p:sp>
    </p:spTree>
    <p:extLst>
      <p:ext uri="{BB962C8B-B14F-4D97-AF65-F5344CB8AC3E}">
        <p14:creationId xmlns:p14="http://schemas.microsoft.com/office/powerpoint/2010/main" val="3385771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70992"/>
          </a:xfrm>
        </p:spPr>
        <p:txBody>
          <a:bodyPr/>
          <a:lstStyle/>
          <a:p>
            <a:r>
              <a:rPr lang="en-US" dirty="0"/>
              <a:t>Project Explorer asterisk</a:t>
            </a:r>
          </a:p>
        </p:txBody>
      </p:sp>
      <p:sp>
        <p:nvSpPr>
          <p:cNvPr id="3" name="Content Placeholder 2"/>
          <p:cNvSpPr>
            <a:spLocks noGrp="1"/>
          </p:cNvSpPr>
          <p:nvPr>
            <p:ph idx="1"/>
          </p:nvPr>
        </p:nvSpPr>
        <p:spPr>
          <a:xfrm>
            <a:off x="1028700" y="2286000"/>
            <a:ext cx="3831332" cy="3581400"/>
          </a:xfrm>
        </p:spPr>
        <p:txBody>
          <a:bodyPr/>
          <a:lstStyle/>
          <a:p>
            <a:r>
              <a:rPr lang="en-CA" dirty="0" smtClean="0"/>
              <a:t>Why do some names in the Project Explorer have an Asterisk Beside them?</a:t>
            </a:r>
            <a:endParaRPr lang="en-US" dirty="0"/>
          </a:p>
        </p:txBody>
      </p:sp>
      <p:pic>
        <p:nvPicPr>
          <p:cNvPr id="4" name="Picture 3"/>
          <p:cNvPicPr>
            <a:picLocks noChangeAspect="1"/>
          </p:cNvPicPr>
          <p:nvPr/>
        </p:nvPicPr>
        <p:blipFill>
          <a:blip r:embed="rId3"/>
          <a:stretch>
            <a:fillRect/>
          </a:stretch>
        </p:blipFill>
        <p:spPr>
          <a:xfrm>
            <a:off x="5004048" y="1556792"/>
            <a:ext cx="3664300" cy="4608512"/>
          </a:xfrm>
          <a:prstGeom prst="rect">
            <a:avLst/>
          </a:prstGeom>
        </p:spPr>
      </p:pic>
      <p:sp>
        <p:nvSpPr>
          <p:cNvPr id="5" name="Right Arrow 4"/>
          <p:cNvSpPr/>
          <p:nvPr/>
        </p:nvSpPr>
        <p:spPr>
          <a:xfrm>
            <a:off x="2987824" y="5157192"/>
            <a:ext cx="230425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stretch>
            <a:fillRect/>
          </a:stretch>
        </p:blipFill>
        <p:spPr>
          <a:xfrm>
            <a:off x="2650788" y="5561758"/>
            <a:ext cx="2353260" cy="670618"/>
          </a:xfrm>
          <a:prstGeom prst="rect">
            <a:avLst/>
          </a:prstGeom>
        </p:spPr>
      </p:pic>
    </p:spTree>
    <p:extLst>
      <p:ext uri="{BB962C8B-B14F-4D97-AF65-F5344CB8AC3E}">
        <p14:creationId xmlns:p14="http://schemas.microsoft.com/office/powerpoint/2010/main" val="1337897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70992"/>
          </a:xfrm>
        </p:spPr>
        <p:txBody>
          <a:bodyPr/>
          <a:lstStyle/>
          <a:p>
            <a:r>
              <a:rPr lang="en-US" dirty="0"/>
              <a:t>Project Explorer asterisk</a:t>
            </a:r>
          </a:p>
        </p:txBody>
      </p:sp>
      <p:sp>
        <p:nvSpPr>
          <p:cNvPr id="5" name="Right Arrow 4"/>
          <p:cNvSpPr/>
          <p:nvPr/>
        </p:nvSpPr>
        <p:spPr>
          <a:xfrm>
            <a:off x="683568" y="2636912"/>
            <a:ext cx="136815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683568" y="3741763"/>
            <a:ext cx="1368152" cy="670618"/>
          </a:xfrm>
          <a:prstGeom prst="rect">
            <a:avLst/>
          </a:prstGeom>
        </p:spPr>
      </p:pic>
      <p:pic>
        <p:nvPicPr>
          <p:cNvPr id="8" name="Content Placeholder 7"/>
          <p:cNvPicPr>
            <a:picLocks noGrp="1" noChangeAspect="1"/>
          </p:cNvPicPr>
          <p:nvPr>
            <p:ph idx="1"/>
          </p:nvPr>
        </p:nvPicPr>
        <p:blipFill>
          <a:blip r:embed="rId4"/>
          <a:stretch>
            <a:fillRect/>
          </a:stretch>
        </p:blipFill>
        <p:spPr>
          <a:xfrm>
            <a:off x="2051720" y="1772816"/>
            <a:ext cx="6552727" cy="3473655"/>
          </a:xfrm>
          <a:prstGeom prst="rect">
            <a:avLst/>
          </a:prstGeom>
        </p:spPr>
      </p:pic>
    </p:spTree>
    <p:extLst>
      <p:ext uri="{BB962C8B-B14F-4D97-AF65-F5344CB8AC3E}">
        <p14:creationId xmlns:p14="http://schemas.microsoft.com/office/powerpoint/2010/main" val="3330289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lgn="ctr">
              <a:buNone/>
            </a:pPr>
            <a:r>
              <a:rPr lang="en-US" sz="3000" dirty="0" smtClean="0"/>
              <a:t>Look for </a:t>
            </a:r>
            <a:r>
              <a:rPr lang="en-US" sz="3000" dirty="0"/>
              <a:t>the additional name among the event tags in Tag </a:t>
            </a:r>
            <a:r>
              <a:rPr lang="en-US" sz="3000" dirty="0" smtClean="0"/>
              <a:t>Box.</a:t>
            </a:r>
          </a:p>
          <a:p>
            <a:pPr marL="0" indent="0" algn="ctr">
              <a:buNone/>
            </a:pPr>
            <a:r>
              <a:rPr lang="en-US" sz="3000" dirty="0" smtClean="0"/>
              <a:t>Multiple </a:t>
            </a:r>
            <a:r>
              <a:rPr lang="en-US" sz="3000" dirty="0"/>
              <a:t>Name Tags may be the result of the merging of two people. Merging of people requires you to Inspect the Tags of the merged person to see if any Tags are no longer needed. </a:t>
            </a:r>
            <a:endParaRPr lang="en-US" sz="3000" dirty="0" smtClean="0"/>
          </a:p>
          <a:p>
            <a:pPr marL="0" indent="0" algn="ctr">
              <a:buNone/>
            </a:pPr>
            <a:r>
              <a:rPr lang="en-US" sz="3000" dirty="0" smtClean="0"/>
              <a:t>If </a:t>
            </a:r>
            <a:r>
              <a:rPr lang="en-US" sz="3000" dirty="0"/>
              <a:t>you don't want it, just delete it, after transferring any citations to the primary name tag.</a:t>
            </a:r>
          </a:p>
          <a:p>
            <a:pPr marL="0" indent="0" algn="ctr">
              <a:buNone/>
            </a:pPr>
            <a:r>
              <a:rPr lang="en-US" dirty="0" smtClean="0"/>
              <a:t> </a:t>
            </a:r>
            <a:endParaRPr lang="en-US" dirty="0"/>
          </a:p>
          <a:p>
            <a:pPr marL="0" indent="0" algn="ctr">
              <a:buNone/>
            </a:pPr>
            <a:endParaRPr lang="en-US" dirty="0"/>
          </a:p>
          <a:p>
            <a:endParaRPr lang="en-US" b="1" dirty="0">
              <a:solidFill>
                <a:srgbClr val="FF0000"/>
              </a:solidFill>
            </a:endParaRPr>
          </a:p>
        </p:txBody>
      </p:sp>
      <p:sp>
        <p:nvSpPr>
          <p:cNvPr id="5" name="Title 1"/>
          <p:cNvSpPr>
            <a:spLocks noGrp="1"/>
          </p:cNvSpPr>
          <p:nvPr>
            <p:ph type="title"/>
          </p:nvPr>
        </p:nvSpPr>
        <p:spPr>
          <a:xfrm>
            <a:off x="1028700" y="685800"/>
            <a:ext cx="7200900" cy="870992"/>
          </a:xfrm>
        </p:spPr>
        <p:txBody>
          <a:bodyPr/>
          <a:lstStyle/>
          <a:p>
            <a:r>
              <a:rPr lang="en-US" dirty="0"/>
              <a:t>Project Explorer asterisk</a:t>
            </a:r>
          </a:p>
        </p:txBody>
      </p:sp>
    </p:spTree>
    <p:extLst>
      <p:ext uri="{BB962C8B-B14F-4D97-AF65-F5344CB8AC3E}">
        <p14:creationId xmlns:p14="http://schemas.microsoft.com/office/powerpoint/2010/main" val="407765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70992"/>
          </a:xfrm>
        </p:spPr>
        <p:txBody>
          <a:bodyPr/>
          <a:lstStyle/>
          <a:p>
            <a:r>
              <a:rPr lang="en-US" dirty="0"/>
              <a:t>Project Explorer asterisk</a:t>
            </a:r>
          </a:p>
        </p:txBody>
      </p:sp>
      <p:sp>
        <p:nvSpPr>
          <p:cNvPr id="6" name="Content Placeholder 5"/>
          <p:cNvSpPr>
            <a:spLocks noGrp="1"/>
          </p:cNvSpPr>
          <p:nvPr>
            <p:ph idx="1"/>
          </p:nvPr>
        </p:nvSpPr>
        <p:spPr>
          <a:xfrm>
            <a:off x="1028700" y="1844824"/>
            <a:ext cx="7647756" cy="4680520"/>
          </a:xfrm>
        </p:spPr>
        <p:txBody>
          <a:bodyPr>
            <a:normAutofit/>
          </a:bodyPr>
          <a:lstStyle/>
          <a:p>
            <a:pPr marL="0" indent="0" algn="ctr">
              <a:buNone/>
            </a:pPr>
            <a:r>
              <a:rPr lang="en-US" sz="2800" dirty="0" smtClean="0"/>
              <a:t>Tags </a:t>
            </a:r>
            <a:r>
              <a:rPr lang="en-US" sz="2800" dirty="0"/>
              <a:t>considered as "duplicate" may or may not be completely duplicate.  For example, a non-Primary Name Tag may contain a different spelling of the name.  A "duplicate" Birth Tag might have a slightly different date or place.  It is not unusual for two Tags to be the same with one having a City and the other not.  </a:t>
            </a:r>
            <a:endParaRPr lang="en-US" sz="2800" dirty="0" smtClean="0"/>
          </a:p>
          <a:p>
            <a:pPr marL="0" indent="0" algn="ctr">
              <a:buNone/>
            </a:pPr>
            <a:r>
              <a:rPr lang="en-US" sz="2800" dirty="0" smtClean="0"/>
              <a:t>Other </a:t>
            </a:r>
            <a:r>
              <a:rPr lang="en-US" sz="2800" dirty="0"/>
              <a:t>"duplicate" Tags should be reviewed in the same way.</a:t>
            </a:r>
            <a:endParaRPr lang="en-US" sz="2400" dirty="0"/>
          </a:p>
          <a:p>
            <a:pPr marL="0" indent="0">
              <a:buNone/>
            </a:pPr>
            <a:r>
              <a:rPr lang="en-US" dirty="0"/>
              <a:t> </a:t>
            </a:r>
            <a:r>
              <a:rPr lang="en-CA" dirty="0" smtClean="0"/>
              <a:t>-Lee Hoffmann</a:t>
            </a:r>
            <a:endParaRPr lang="en-US" dirty="0"/>
          </a:p>
          <a:p>
            <a:endParaRPr lang="en-US" dirty="0"/>
          </a:p>
        </p:txBody>
      </p:sp>
    </p:spTree>
    <p:extLst>
      <p:ext uri="{BB962C8B-B14F-4D97-AF65-F5344CB8AC3E}">
        <p14:creationId xmlns:p14="http://schemas.microsoft.com/office/powerpoint/2010/main" val="293883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870992"/>
          </a:xfrm>
        </p:spPr>
        <p:txBody>
          <a:bodyPr/>
          <a:lstStyle/>
          <a:p>
            <a:r>
              <a:rPr lang="en-US" dirty="0"/>
              <a:t>Project Explorer asterisk</a:t>
            </a:r>
          </a:p>
        </p:txBody>
      </p:sp>
      <p:sp>
        <p:nvSpPr>
          <p:cNvPr id="6" name="Content Placeholder 5"/>
          <p:cNvSpPr>
            <a:spLocks noGrp="1"/>
          </p:cNvSpPr>
          <p:nvPr>
            <p:ph idx="1"/>
          </p:nvPr>
        </p:nvSpPr>
        <p:spPr>
          <a:xfrm>
            <a:off x="1028700" y="1844824"/>
            <a:ext cx="7647756" cy="4824536"/>
          </a:xfrm>
        </p:spPr>
        <p:txBody>
          <a:bodyPr>
            <a:normAutofit fontScale="92500" lnSpcReduction="20000"/>
          </a:bodyPr>
          <a:lstStyle/>
          <a:p>
            <a:pPr marL="0" indent="0">
              <a:buNone/>
            </a:pPr>
            <a:r>
              <a:rPr lang="en-US" sz="2600" dirty="0" smtClean="0"/>
              <a:t>How do you </a:t>
            </a:r>
            <a:r>
              <a:rPr lang="en-US" sz="2600" dirty="0"/>
              <a:t>merge two Tags when they are considered as "duplicates".  There is no function for merging Tag within TMG.  You need to open  both Tags and  copy/paste desired data to the other Tag and then delete </a:t>
            </a:r>
            <a:r>
              <a:rPr lang="en-US" sz="2600" dirty="0" smtClean="0"/>
              <a:t>the </a:t>
            </a:r>
            <a:r>
              <a:rPr lang="en-US" sz="2600" dirty="0"/>
              <a:t>"copied from" Tag.</a:t>
            </a:r>
          </a:p>
          <a:p>
            <a:pPr marL="0" indent="0">
              <a:buNone/>
            </a:pPr>
            <a:r>
              <a:rPr lang="en-US" sz="2600" dirty="0" smtClean="0"/>
              <a:t>During </a:t>
            </a:r>
            <a:r>
              <a:rPr lang="en-US" sz="2600" dirty="0"/>
              <a:t>Tag merging,  you may want to note minor differences in the Tag Memo or in the copied Source Citation.  There may also be some "duplicates" that are "different enough" to make you want to retain both -- say Death Tags with dates that are both considered "valid" -- </a:t>
            </a:r>
            <a:r>
              <a:rPr lang="en-US" sz="2600" dirty="0" smtClean="0"/>
              <a:t>death </a:t>
            </a:r>
            <a:r>
              <a:rPr lang="en-US" sz="2600" dirty="0"/>
              <a:t>certificate shows one and gravestone shows another.   Or you </a:t>
            </a:r>
            <a:r>
              <a:rPr lang="en-US" sz="2600" dirty="0" smtClean="0"/>
              <a:t>may </a:t>
            </a:r>
            <a:r>
              <a:rPr lang="en-US" sz="2600" dirty="0"/>
              <a:t>determine the correct one, merge the Tags and note the incorrect date in the Memo or Source Citation</a:t>
            </a:r>
            <a:r>
              <a:rPr lang="en-US" sz="2600" dirty="0" smtClean="0"/>
              <a:t>.</a:t>
            </a:r>
          </a:p>
          <a:p>
            <a:pPr marL="0" indent="0">
              <a:buNone/>
            </a:pPr>
            <a:r>
              <a:rPr lang="en-CA" dirty="0" smtClean="0"/>
              <a:t>-Lee Hoffmann</a:t>
            </a:r>
            <a:endParaRPr lang="en-US" dirty="0"/>
          </a:p>
          <a:p>
            <a:endParaRPr lang="en-US" dirty="0"/>
          </a:p>
        </p:txBody>
      </p:sp>
    </p:spTree>
    <p:extLst>
      <p:ext uri="{BB962C8B-B14F-4D97-AF65-F5344CB8AC3E}">
        <p14:creationId xmlns:p14="http://schemas.microsoft.com/office/powerpoint/2010/main" val="3425307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a:stretch>
            <a:fillRect/>
          </a:stretch>
        </p:blipFill>
        <p:spPr>
          <a:xfrm>
            <a:off x="683568" y="404664"/>
            <a:ext cx="8208912" cy="6264695"/>
          </a:xfrm>
          <a:prstGeom prst="rect">
            <a:avLst/>
          </a:prstGeom>
        </p:spPr>
      </p:pic>
    </p:spTree>
    <p:extLst>
      <p:ext uri="{BB962C8B-B14F-4D97-AF65-F5344CB8AC3E}">
        <p14:creationId xmlns:p14="http://schemas.microsoft.com/office/powerpoint/2010/main" val="1170954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431732" cy="1485900"/>
          </a:xfrm>
        </p:spPr>
        <p:txBody>
          <a:bodyPr>
            <a:normAutofit/>
          </a:bodyPr>
          <a:lstStyle/>
          <a:p>
            <a:r>
              <a:rPr lang="en-US" sz="3600" dirty="0"/>
              <a:t>Roman Numerals vs Arabic </a:t>
            </a:r>
            <a:r>
              <a:rPr lang="en-US" sz="3600" dirty="0" smtClean="0"/>
              <a:t>Numerals</a:t>
            </a:r>
            <a:endParaRPr lang="en-US" sz="3600" dirty="0"/>
          </a:p>
        </p:txBody>
      </p:sp>
      <p:sp>
        <p:nvSpPr>
          <p:cNvPr id="3" name="Content Placeholder 2"/>
          <p:cNvSpPr>
            <a:spLocks noGrp="1"/>
          </p:cNvSpPr>
          <p:nvPr>
            <p:ph idx="1"/>
          </p:nvPr>
        </p:nvSpPr>
        <p:spPr>
          <a:xfrm>
            <a:off x="1028700" y="1628800"/>
            <a:ext cx="7431732" cy="5112568"/>
          </a:xfrm>
        </p:spPr>
        <p:txBody>
          <a:bodyPr>
            <a:normAutofit fontScale="92500" lnSpcReduction="10000"/>
          </a:bodyPr>
          <a:lstStyle/>
          <a:p>
            <a:r>
              <a:rPr lang="en-US" b="1" dirty="0">
                <a:solidFill>
                  <a:srgbClr val="FF0000"/>
                </a:solidFill>
              </a:rPr>
              <a:t>My sources are coming out numbered in Roman </a:t>
            </a:r>
            <a:r>
              <a:rPr lang="en-US" b="1" dirty="0" smtClean="0">
                <a:solidFill>
                  <a:srgbClr val="FF0000"/>
                </a:solidFill>
              </a:rPr>
              <a:t>Numerals. How </a:t>
            </a:r>
            <a:r>
              <a:rPr lang="en-US" b="1" dirty="0">
                <a:solidFill>
                  <a:srgbClr val="FF0000"/>
                </a:solidFill>
              </a:rPr>
              <a:t>did it change and how do I put it back to Arabic </a:t>
            </a:r>
            <a:r>
              <a:rPr lang="en-US" b="1" dirty="0" smtClean="0">
                <a:solidFill>
                  <a:srgbClr val="FF0000"/>
                </a:solidFill>
              </a:rPr>
              <a:t>Numerals?</a:t>
            </a:r>
          </a:p>
          <a:p>
            <a:pPr marL="0" indent="0">
              <a:buNone/>
            </a:pPr>
            <a:r>
              <a:rPr lang="en-US" dirty="0"/>
              <a:t>T</a:t>
            </a:r>
            <a:r>
              <a:rPr lang="en-US" dirty="0" smtClean="0"/>
              <a:t>his </a:t>
            </a:r>
            <a:r>
              <a:rPr lang="en-US" dirty="0"/>
              <a:t>is probably caused by a known problem with some report options.  See </a:t>
            </a:r>
            <a:r>
              <a:rPr lang="en-US" u="sng" dirty="0" smtClean="0">
                <a:hlinkClick r:id="rId2"/>
              </a:rPr>
              <a:t>http</a:t>
            </a:r>
            <a:r>
              <a:rPr lang="en-US" u="sng" dirty="0">
                <a:hlinkClick r:id="rId2"/>
              </a:rPr>
              <a:t>://www.mjh-nm.net/BUGS.HTML#B38</a:t>
            </a:r>
            <a:endParaRPr lang="en-US" dirty="0"/>
          </a:p>
          <a:p>
            <a:pPr marL="0" indent="0" fontAlgn="base">
              <a:buNone/>
            </a:pPr>
            <a:r>
              <a:rPr lang="en-US" dirty="0"/>
              <a:t>Various circumstances can cause citation reference numbers to be </a:t>
            </a:r>
            <a:r>
              <a:rPr lang="en-US" dirty="0" smtClean="0"/>
              <a:t>Roman </a:t>
            </a:r>
            <a:r>
              <a:rPr lang="en-US" dirty="0"/>
              <a:t>numerals rather than </a:t>
            </a:r>
            <a:r>
              <a:rPr lang="en-US" dirty="0" smtClean="0"/>
              <a:t>Arabic </a:t>
            </a:r>
            <a:r>
              <a:rPr lang="en-US" dirty="0"/>
              <a:t>numerals. The following combination of Report Options is known to trigger this:</a:t>
            </a:r>
          </a:p>
          <a:p>
            <a:pPr marL="0" indent="0" fontAlgn="base">
              <a:buNone/>
            </a:pPr>
            <a:r>
              <a:rPr lang="en-US" dirty="0"/>
              <a:t>• Memos tab - Embedded option, and</a:t>
            </a:r>
          </a:p>
          <a:p>
            <a:pPr marL="0" indent="0" fontAlgn="base">
              <a:buNone/>
            </a:pPr>
            <a:r>
              <a:rPr lang="en-US" dirty="0"/>
              <a:t>• Sources tab - Endnotes, Unique not checked</a:t>
            </a:r>
          </a:p>
          <a:p>
            <a:pPr marL="0" indent="0" fontAlgn="base">
              <a:buNone/>
            </a:pPr>
            <a:r>
              <a:rPr lang="en-US" b="1" dirty="0" smtClean="0"/>
              <a:t>Workaround: </a:t>
            </a:r>
            <a:r>
              <a:rPr lang="en-US" dirty="0" smtClean="0"/>
              <a:t>If </a:t>
            </a:r>
            <a:r>
              <a:rPr lang="en-US" dirty="0"/>
              <a:t>you have the combination of Report Options mentioned above, try changing one of them. If both source citations and memo notes are footnotes, check the setting on the Memos tab of Report Options. If you are sending your report to a word processor, change the Roman numeral format of citation references to the format you want within the word processor. For example, in Word bring up the Footnote and Endnote dialog box, click the Endnotes button and use the Number format drop down list to choose 1,2,3.</a:t>
            </a:r>
          </a:p>
        </p:txBody>
      </p:sp>
    </p:spTree>
    <p:extLst>
      <p:ext uri="{BB962C8B-B14F-4D97-AF65-F5344CB8AC3E}">
        <p14:creationId xmlns:p14="http://schemas.microsoft.com/office/powerpoint/2010/main" val="4277295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196" y="548681"/>
            <a:ext cx="8752803" cy="720080"/>
          </a:xfrm>
          <a:noFill/>
        </p:spPr>
        <p:txBody>
          <a:bodyPr>
            <a:normAutofit/>
          </a:bodyPr>
          <a:lstStyle/>
          <a:p>
            <a:pPr algn="ctr"/>
            <a:r>
              <a:rPr lang="en-US" b="1" dirty="0" smtClean="0">
                <a:latin typeface="+mn-lt"/>
              </a:rPr>
              <a:t>Upcoming Presentations</a:t>
            </a:r>
            <a:endParaRPr lang="en-US" b="1" dirty="0">
              <a:latin typeface="+mn-lt"/>
            </a:endParaRPr>
          </a:p>
        </p:txBody>
      </p:sp>
      <p:sp>
        <p:nvSpPr>
          <p:cNvPr id="3" name="Content Placeholder 2"/>
          <p:cNvSpPr>
            <a:spLocks noGrp="1"/>
          </p:cNvSpPr>
          <p:nvPr>
            <p:ph idx="1"/>
          </p:nvPr>
        </p:nvSpPr>
        <p:spPr>
          <a:xfrm>
            <a:off x="539551" y="1628800"/>
            <a:ext cx="8496945" cy="4968552"/>
          </a:xfrm>
          <a:noFill/>
        </p:spPr>
        <p:txBody>
          <a:bodyPr vert="horz" wrap="square" lIns="28932" tIns="14467" rIns="28932" bIns="14467" numCol="1" rtlCol="0" anchor="t" anchorCtr="0" compatLnSpc="1">
            <a:prstTxWarp prst="textNoShape">
              <a:avLst/>
            </a:prstTxWarp>
            <a:noAutofit/>
          </a:bodyPr>
          <a:lstStyle/>
          <a:p>
            <a:pPr algn="ctr">
              <a:buNone/>
            </a:pPr>
            <a:r>
              <a:rPr lang="en-CA" b="1" dirty="0"/>
              <a:t>Saturday 24 Oct</a:t>
            </a:r>
          </a:p>
          <a:p>
            <a:pPr algn="ctr">
              <a:buNone/>
            </a:pPr>
            <a:r>
              <a:rPr lang="en-US" dirty="0"/>
              <a:t>Ottawa Public Library </a:t>
            </a:r>
            <a:r>
              <a:rPr lang="en-US" dirty="0" smtClean="0"/>
              <a:t>On-Line Genealogy Services</a:t>
            </a:r>
          </a:p>
          <a:p>
            <a:pPr algn="ctr">
              <a:buNone/>
            </a:pPr>
            <a:r>
              <a:rPr lang="en-US" dirty="0" smtClean="0"/>
              <a:t>Romaine Honey</a:t>
            </a:r>
          </a:p>
          <a:p>
            <a:pPr algn="ctr">
              <a:buNone/>
            </a:pPr>
            <a:r>
              <a:rPr lang="en-CA" b="1" u="sng" dirty="0" smtClean="0">
                <a:solidFill>
                  <a:srgbClr val="FF0000"/>
                </a:solidFill>
              </a:rPr>
              <a:t>1:30pm</a:t>
            </a:r>
            <a:r>
              <a:rPr lang="en-CA" dirty="0" smtClean="0"/>
              <a:t> </a:t>
            </a:r>
            <a:r>
              <a:rPr lang="en-CA" dirty="0"/>
              <a:t>online via Ontario </a:t>
            </a:r>
            <a:r>
              <a:rPr lang="en-CA" dirty="0" smtClean="0"/>
              <a:t>Ancestors</a:t>
            </a:r>
          </a:p>
          <a:p>
            <a:pPr algn="ctr">
              <a:buNone/>
            </a:pPr>
            <a:r>
              <a:rPr lang="en-CA" sz="1600" dirty="0">
                <a:hlinkClick r:id="rId3"/>
              </a:rPr>
              <a:t>https://ottawa.ogs.on.ca/events/ottawa-public-library-genealogy-services-ottawa-branch/</a:t>
            </a:r>
            <a:endParaRPr lang="en-CA" sz="1600" dirty="0"/>
          </a:p>
          <a:p>
            <a:pPr algn="ctr">
              <a:buNone/>
            </a:pPr>
            <a:endParaRPr lang="en-CA" dirty="0"/>
          </a:p>
          <a:p>
            <a:pPr algn="ctr">
              <a:buNone/>
            </a:pPr>
            <a:r>
              <a:rPr lang="en-CA" b="1" dirty="0"/>
              <a:t>Saturday </a:t>
            </a:r>
            <a:r>
              <a:rPr lang="en-CA" b="1" dirty="0" smtClean="0"/>
              <a:t>28 Nov</a:t>
            </a:r>
            <a:endParaRPr lang="en-CA" b="1" dirty="0"/>
          </a:p>
          <a:p>
            <a:pPr algn="ctr">
              <a:buNone/>
            </a:pPr>
            <a:r>
              <a:rPr lang="en-US" dirty="0" smtClean="0"/>
              <a:t>Canadiana.ca</a:t>
            </a:r>
          </a:p>
          <a:p>
            <a:pPr algn="ctr">
              <a:buNone/>
            </a:pPr>
            <a:r>
              <a:rPr lang="en-US" dirty="0"/>
              <a:t>Émilie Lavallée-Funston &amp; Francesca Brzezicki</a:t>
            </a:r>
            <a:endParaRPr lang="en-US" dirty="0" smtClean="0"/>
          </a:p>
          <a:p>
            <a:pPr algn="ctr">
              <a:buNone/>
            </a:pPr>
            <a:r>
              <a:rPr lang="en-CA" dirty="0"/>
              <a:t>1:00pm online via Ontario </a:t>
            </a:r>
            <a:r>
              <a:rPr lang="en-CA" dirty="0" smtClean="0"/>
              <a:t>Ancestors</a:t>
            </a:r>
          </a:p>
          <a:p>
            <a:pPr algn="ctr">
              <a:buNone/>
            </a:pPr>
            <a:r>
              <a:rPr lang="en-CA" dirty="0" smtClean="0">
                <a:hlinkClick r:id="rId4"/>
              </a:rPr>
              <a:t>https</a:t>
            </a:r>
            <a:r>
              <a:rPr lang="en-CA" dirty="0">
                <a:hlinkClick r:id="rId4"/>
              </a:rPr>
              <a:t>://ottawa.ogs.on.ca/events/ottawa-branch-presentation-3</a:t>
            </a:r>
            <a:r>
              <a:rPr lang="en-CA" dirty="0" smtClean="0">
                <a:hlinkClick r:id="rId4"/>
              </a:rPr>
              <a:t>/</a:t>
            </a:r>
            <a:endParaRPr lang="en-CA" dirty="0"/>
          </a:p>
        </p:txBody>
      </p:sp>
      <p:sp>
        <p:nvSpPr>
          <p:cNvPr id="5" name="Rectangle 1"/>
          <p:cNvSpPr>
            <a:spLocks noChangeArrowheads="1"/>
          </p:cNvSpPr>
          <p:nvPr/>
        </p:nvSpPr>
        <p:spPr bwMode="auto">
          <a:xfrm>
            <a:off x="2269038" y="5202561"/>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2469789779"/>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r>
              <a:rPr lang="en-US" dirty="0"/>
              <a:t/>
            </a:r>
            <a:br>
              <a:rPr lang="en-US" dirty="0"/>
            </a:br>
            <a:r>
              <a:rPr lang="en-US" dirty="0"/>
              <a:t/>
            </a:r>
            <a:br>
              <a:rPr lang="en-US" dirty="0"/>
            </a:br>
            <a:r>
              <a:rPr lang="en-US" b="1" i="1" dirty="0"/>
              <a:t>We meet at the </a:t>
            </a:r>
            <a:r>
              <a:rPr lang="en-US" b="1" i="1" dirty="0" smtClean="0"/>
              <a:t>City of </a:t>
            </a:r>
            <a:r>
              <a:rPr lang="en-US" b="1" i="1" dirty="0"/>
              <a:t>Ottawa</a:t>
            </a:r>
            <a:r>
              <a:rPr lang="en-US" b="1" i="1" dirty="0" smtClean="0"/>
              <a:t> Archives to </a:t>
            </a:r>
            <a:r>
              <a:rPr lang="en-US" b="1" i="1" dirty="0"/>
              <a:t>discuss various issues, give formal presentations and assist other users in developing their TMG and third party software skills.</a:t>
            </a:r>
            <a:r>
              <a:rPr lang="en-US" i="1" dirty="0"/>
              <a:t/>
            </a:r>
            <a:br>
              <a:rPr lang="en-US" i="1" dirty="0"/>
            </a:br>
            <a:r>
              <a:rPr lang="en-US" dirty="0"/>
              <a:t/>
            </a:r>
            <a:br>
              <a:rPr lang="en-US" dirty="0"/>
            </a:br>
            <a:r>
              <a:rPr lang="en-US" b="1" dirty="0"/>
              <a:t>Our monthly meetings are webcast and available to anyone in the world! </a:t>
            </a:r>
            <a:endParaRPr lang="en-US" b="1" dirty="0" smtClean="0"/>
          </a:p>
          <a:p>
            <a:pPr marL="0" indent="0" algn="ctr">
              <a:buNone/>
            </a:pPr>
            <a:r>
              <a:rPr lang="en-US" b="1" dirty="0" smtClean="0">
                <a:hlinkClick r:id="rId3"/>
              </a:rPr>
              <a:t>https</a:t>
            </a:r>
            <a:r>
              <a:rPr lang="en-US" b="1" dirty="0">
                <a:hlinkClick r:id="rId3"/>
              </a:rPr>
              <a:t>://</a:t>
            </a:r>
            <a:r>
              <a:rPr lang="en-US" b="1" dirty="0" smtClean="0">
                <a:hlinkClick r:id="rId3"/>
              </a:rPr>
              <a:t>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r>
              <a:rPr lang="en-US" altLang="en-US" sz="1100" b="1" dirty="0">
                <a:solidFill>
                  <a:srgbClr val="330099"/>
                </a:solidFill>
                <a:latin typeface="Times New Roman" panose="02020603050405020304" pitchFamily="18" charset="0"/>
                <a:cs typeface="Times New Roman" panose="02020603050405020304" pitchFamily="18" charset="0"/>
              </a:rPr>
              <a:t/>
            </a: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SIG Meetings</a:t>
            </a:r>
            <a:endParaRPr lang="en-US" dirty="0"/>
          </a:p>
        </p:txBody>
      </p:sp>
      <p:sp>
        <p:nvSpPr>
          <p:cNvPr id="3" name="Content Placeholder 2"/>
          <p:cNvSpPr>
            <a:spLocks noGrp="1"/>
          </p:cNvSpPr>
          <p:nvPr>
            <p:ph idx="1"/>
          </p:nvPr>
        </p:nvSpPr>
        <p:spPr>
          <a:xfrm>
            <a:off x="1028700" y="2060848"/>
            <a:ext cx="7503740" cy="4320480"/>
          </a:xfrm>
        </p:spPr>
        <p:txBody>
          <a:bodyPr>
            <a:normAutofit/>
          </a:bodyPr>
          <a:lstStyle/>
          <a:p>
            <a:pPr>
              <a:spcBef>
                <a:spcPts val="675"/>
              </a:spcBef>
            </a:pPr>
            <a:r>
              <a:rPr lang="en-CA" sz="2200" b="1" dirty="0"/>
              <a:t>DNA Tools Workshop</a:t>
            </a:r>
            <a:r>
              <a:rPr lang="en-CA" sz="2200" b="1" i="1" dirty="0">
                <a:effectLst>
                  <a:outerShdw blurRad="38100" dist="38100" dir="2700000" algn="tl">
                    <a:srgbClr val="000000">
                      <a:alpha val="43137"/>
                    </a:srgbClr>
                  </a:outerShdw>
                </a:effectLst>
              </a:rPr>
              <a:t>:  Cancelled until further notice</a:t>
            </a:r>
          </a:p>
          <a:p>
            <a:pPr>
              <a:spcBef>
                <a:spcPts val="675"/>
              </a:spcBef>
            </a:pPr>
            <a:r>
              <a:rPr lang="en-CA" sz="2200" b="1" dirty="0"/>
              <a:t>Irish Research Group: </a:t>
            </a:r>
            <a:r>
              <a:rPr lang="en-CA" sz="2200" b="1" i="1" dirty="0">
                <a:effectLst>
                  <a:outerShdw blurRad="38100" dist="38100" dir="2700000" algn="tl">
                    <a:srgbClr val="000000">
                      <a:alpha val="43137"/>
                    </a:srgbClr>
                  </a:outerShdw>
                </a:effectLst>
              </a:rPr>
              <a:t> Cancelled until further notice</a:t>
            </a:r>
          </a:p>
          <a:p>
            <a:pPr>
              <a:spcBef>
                <a:spcPts val="675"/>
              </a:spcBef>
            </a:pPr>
            <a:r>
              <a:rPr lang="en-US" sz="2200" b="1" smtClean="0"/>
              <a:t>British </a:t>
            </a:r>
            <a:r>
              <a:rPr lang="en-US" sz="2200" b="1" dirty="0"/>
              <a:t>Colonial America  SIG</a:t>
            </a:r>
          </a:p>
          <a:p>
            <a:pPr lvl="1">
              <a:spcBef>
                <a:spcPts val="675"/>
              </a:spcBef>
            </a:pPr>
            <a:r>
              <a:rPr lang="en-US" sz="2200" dirty="0" smtClean="0"/>
              <a:t>4 Nov 7:00PM </a:t>
            </a:r>
            <a:r>
              <a:rPr lang="en-US" sz="2200" dirty="0"/>
              <a:t>- </a:t>
            </a:r>
            <a:r>
              <a:rPr lang="en-US" sz="2200" dirty="0" smtClean="0"/>
              <a:t>online (</a:t>
            </a:r>
            <a:r>
              <a:rPr lang="en-US" sz="2200" dirty="0"/>
              <a:t>contact </a:t>
            </a:r>
            <a:r>
              <a:rPr lang="en-US" sz="2200" dirty="0" smtClean="0">
                <a:hlinkClick r:id="rId2"/>
              </a:rPr>
              <a:t>treasurer@bifhsgo.ca</a:t>
            </a:r>
            <a:r>
              <a:rPr lang="en-US" sz="2200" dirty="0" smtClean="0"/>
              <a:t>)</a:t>
            </a:r>
          </a:p>
          <a:p>
            <a:pPr>
              <a:spcBef>
                <a:spcPts val="675"/>
              </a:spcBef>
            </a:pPr>
            <a:r>
              <a:rPr lang="en-CA" sz="2200" b="1" dirty="0"/>
              <a:t>DNA Interest Group:</a:t>
            </a:r>
          </a:p>
          <a:p>
            <a:pPr lvl="1">
              <a:spcBef>
                <a:spcPts val="675"/>
              </a:spcBef>
            </a:pPr>
            <a:r>
              <a:rPr lang="en-CA" sz="2200" dirty="0"/>
              <a:t> </a:t>
            </a:r>
            <a:r>
              <a:rPr lang="en-CA" sz="2200" dirty="0" smtClean="0"/>
              <a:t>7 Nov</a:t>
            </a:r>
            <a:r>
              <a:rPr lang="en-US" sz="2200" dirty="0"/>
              <a:t> 9:30 to </a:t>
            </a:r>
            <a:r>
              <a:rPr lang="en-US" sz="2200" dirty="0" smtClean="0"/>
              <a:t>11:30AM online (see </a:t>
            </a:r>
            <a:r>
              <a:rPr lang="en-US" sz="2200" dirty="0">
                <a:hlinkClick r:id="rId3"/>
              </a:rPr>
              <a:t>https://bifhsgo.ca/cpage.php?pt=21</a:t>
            </a:r>
            <a:r>
              <a:rPr lang="en-US" sz="2200" dirty="0" smtClean="0"/>
              <a:t>)</a:t>
            </a:r>
          </a:p>
          <a:p>
            <a:pPr>
              <a:spcBef>
                <a:spcPts val="675"/>
              </a:spcBef>
            </a:pPr>
            <a:r>
              <a:rPr lang="en-CA" sz="2200" b="1" dirty="0"/>
              <a:t>Ottawa TMG Users Group </a:t>
            </a:r>
            <a:r>
              <a:rPr lang="en-CA" sz="2200" dirty="0">
                <a:solidFill>
                  <a:srgbClr val="FF0000"/>
                </a:solidFill>
              </a:rPr>
              <a:t>(webcast on Google Hangouts)</a:t>
            </a:r>
          </a:p>
          <a:p>
            <a:pPr lvl="1">
              <a:spcBef>
                <a:spcPts val="675"/>
              </a:spcBef>
            </a:pPr>
            <a:r>
              <a:rPr lang="en-CA" sz="2200" dirty="0"/>
              <a:t>14 Nov 2:00PM, online - </a:t>
            </a:r>
            <a:r>
              <a:rPr lang="en-US" sz="2200" b="1" dirty="0">
                <a:hlinkClick r:id="rId4"/>
              </a:rPr>
              <a:t>https://meet.google.com/nvz-kftj-dax</a:t>
            </a:r>
            <a:endParaRPr lang="en-CA" sz="2200" dirty="0"/>
          </a:p>
          <a:p>
            <a:pPr lvl="1">
              <a:spcBef>
                <a:spcPts val="675"/>
              </a:spcBef>
            </a:pPr>
            <a:endParaRPr lang="en-US" sz="2200" dirty="0" smtClean="0"/>
          </a:p>
          <a:p>
            <a:pPr lvl="1">
              <a:spcBef>
                <a:spcPts val="675"/>
              </a:spcBef>
            </a:pPr>
            <a:endParaRPr lang="en-CA" dirty="0"/>
          </a:p>
          <a:p>
            <a:pPr lvl="1">
              <a:spcBef>
                <a:spcPts val="675"/>
              </a:spcBef>
            </a:pPr>
            <a:endParaRPr lang="en-CA" dirty="0"/>
          </a:p>
          <a:p>
            <a:pPr lvl="1">
              <a:spcBef>
                <a:spcPts val="675"/>
              </a:spcBef>
            </a:pPr>
            <a:endParaRPr lang="en-CA" sz="1631" b="1"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2923260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r>
              <a:rPr lang="en-US" sz="3000" dirty="0"/>
              <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7500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359232"/>
            <a:ext cx="7248844" cy="2139047"/>
          </a:xfrm>
          <a:prstGeom prst="rect">
            <a:avLst/>
          </a:prstGeom>
          <a:noFill/>
          <a:ln>
            <a:noFill/>
          </a:ln>
          <a:effectLst/>
          <a:ex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kumimoji="0" lang="en-US" altLang="en-US" b="1" i="0" u="none" strike="noStrike" cap="none" normalizeH="0" baseline="0" dirty="0" smtClean="0">
                <a:ln>
                  <a:noFill/>
                </a:ln>
                <a:solidFill>
                  <a:srgbClr val="330099"/>
                </a:solidFill>
                <a:effectLst/>
                <a:latin typeface="Times New Roman" panose="02020603050405020304" pitchFamily="18" charset="0"/>
                <a:cs typeface="Times New Roman" panose="02020603050405020304" pitchFamily="18" charset="0"/>
              </a:rPr>
              <a:t>Ottawa TMG Users Group</a:t>
            </a:r>
            <a:br>
              <a:rPr kumimoji="0" lang="en-US" altLang="en-US" b="1" i="0" u="none" strike="noStrike" cap="none" normalizeH="0" baseline="0" dirty="0" smtClean="0">
                <a:ln>
                  <a:noFill/>
                </a:ln>
                <a:solidFill>
                  <a:srgbClr val="330099"/>
                </a:solidFill>
                <a:effectLst/>
                <a:latin typeface="Times New Roman" panose="02020603050405020304" pitchFamily="18" charset="0"/>
                <a:cs typeface="Times New Roman" panose="02020603050405020304" pitchFamily="18" charset="0"/>
              </a:rPr>
            </a:br>
            <a:r>
              <a:rPr kumimoji="0" lang="en-US" altLang="en-US" sz="1100" b="1" i="0" u="none" strike="noStrike" cap="none" normalizeH="0" baseline="0" dirty="0" smtClean="0">
                <a:ln>
                  <a:noFill/>
                </a:ln>
                <a:solidFill>
                  <a:srgbClr val="330099"/>
                </a:solidFill>
                <a:effectLst/>
                <a:latin typeface="Times New Roman" panose="02020603050405020304" pitchFamily="18" charset="0"/>
                <a:cs typeface="Times New Roman" panose="02020603050405020304" pitchFamily="18" charset="0"/>
              </a:rPr>
              <a:t/>
            </a:r>
            <a:br>
              <a:rPr kumimoji="0" lang="en-US" altLang="en-US" sz="1100" b="1" i="0" u="none" strike="noStrike" cap="none" normalizeH="0" baseline="0" dirty="0" smtClean="0">
                <a:ln>
                  <a:noFill/>
                </a:ln>
                <a:solidFill>
                  <a:srgbClr val="330099"/>
                </a:solidFill>
                <a:effectLst/>
                <a:latin typeface="Times New Roman" panose="02020603050405020304" pitchFamily="18" charset="0"/>
                <a:cs typeface="Times New Roman" panose="02020603050405020304" pitchFamily="18" charset="0"/>
              </a:rPr>
            </a:br>
            <a:r>
              <a:rPr kumimoji="0" lang="en-US" altLang="en-US" sz="4000" b="1" i="0" u="none" strike="noStrike" cap="none" normalizeH="0" baseline="0" dirty="0" smtClean="0">
                <a:ln>
                  <a:noFill/>
                </a:ln>
                <a:solidFill>
                  <a:srgbClr val="330099"/>
                </a:solidFill>
                <a:effectLst/>
                <a:latin typeface="Times New Roman" panose="02020603050405020304" pitchFamily="18" charset="0"/>
                <a:cs typeface="Times New Roman" panose="02020603050405020304" pitchFamily="18" charset="0"/>
              </a:rPr>
              <a:t>(Ottawa, Ontario, Canada)</a:t>
            </a:r>
            <a:r>
              <a:rPr lang="en-US" altLang="en-US" sz="1400" dirty="0">
                <a:solidFill>
                  <a:schemeClr val="tx1"/>
                </a:solidFill>
              </a:rPr>
              <a:t> </a:t>
            </a:r>
            <a:br>
              <a:rPr lang="en-US" altLang="en-US" sz="1400" dirty="0">
                <a:solidFill>
                  <a:schemeClr val="tx1"/>
                </a:solidFill>
              </a:rPr>
            </a:br>
            <a:r>
              <a:rPr lang="en-US" altLang="en-US" sz="1400" dirty="0" smtClean="0">
                <a:solidFill>
                  <a:schemeClr val="tx1"/>
                </a:solidFill>
              </a:rPr>
              <a:t/>
            </a:r>
            <a:br>
              <a:rPr lang="en-US" altLang="en-US" sz="1400" dirty="0" smtClean="0">
                <a:solidFill>
                  <a:schemeClr val="tx1"/>
                </a:solidFill>
              </a:rPr>
            </a:br>
            <a:r>
              <a:rPr lang="en-US" altLang="en-US" sz="2400" dirty="0" smtClean="0">
                <a:solidFill>
                  <a:schemeClr val="tx1"/>
                </a:solidFill>
                <a:hlinkClick r:id="rId3"/>
              </a:rPr>
              <a:t>http</a:t>
            </a:r>
            <a:r>
              <a:rPr lang="en-US" altLang="en-US" sz="2400" dirty="0">
                <a:solidFill>
                  <a:schemeClr val="tx1"/>
                </a:solidFill>
                <a:hlinkClick r:id="rId3"/>
              </a:rPr>
              <a:t>://ottawa-tmg-ug.ca/articlesandpresentations.htm</a:t>
            </a:r>
            <a:endParaRPr kumimoji="0" lang="en-US" altLang="en-US" sz="4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smtClean="0">
                <a:solidFill>
                  <a:srgbClr val="000000"/>
                </a:solidFill>
                <a:latin typeface="Times New Roman" panose="02020603050405020304" pitchFamily="18" charset="0"/>
              </a:rPr>
              <a:t>Articles </a:t>
            </a:r>
            <a:r>
              <a:rPr lang="en-US" b="1" dirty="0">
                <a:solidFill>
                  <a:srgbClr val="000000"/>
                </a:solidFill>
                <a:latin typeface="Times New Roman" panose="02020603050405020304" pitchFamily="18" charset="0"/>
              </a:rPr>
              <a:t>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1238171" y="4029165"/>
            <a:ext cx="6667659" cy="2064131"/>
          </a:xfrm>
          <a:prstGeom prst="rect">
            <a:avLst/>
          </a:prstGeom>
        </p:spPr>
      </p:pic>
    </p:spTree>
    <p:extLst>
      <p:ext uri="{BB962C8B-B14F-4D97-AF65-F5344CB8AC3E}">
        <p14:creationId xmlns:p14="http://schemas.microsoft.com/office/powerpoint/2010/main" val="3628105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611560" y="2219204"/>
            <a:ext cx="8208912" cy="4378148"/>
          </a:xfrm>
        </p:spPr>
        <p:txBody>
          <a:bodyPr>
            <a:normAutofit lnSpcReduction="10000"/>
          </a:bodyPr>
          <a:lstStyle/>
          <a:p>
            <a:pPr marL="0" indent="-457200" algn="ctr" fontAlgn="base">
              <a:buNone/>
            </a:pPr>
            <a:r>
              <a:rPr lang="en-US" sz="1900" dirty="0"/>
              <a:t>History Research Environment is an open source project to create a free platform-independent application for the serious amateur or professional historical researcher.</a:t>
            </a:r>
          </a:p>
          <a:p>
            <a:pPr marL="0" indent="-457200" algn="ctr" fontAlgn="base">
              <a:buNone/>
            </a:pPr>
            <a:endParaRPr lang="en-US" sz="1000" dirty="0"/>
          </a:p>
          <a:p>
            <a:pPr marL="0" indent="-457200" algn="ctr" fontAlgn="base">
              <a:buNone/>
            </a:pPr>
            <a:r>
              <a:rPr lang="en-US" sz="1900" dirty="0"/>
              <a:t>For genealogists, HRE will provide an onward path for users of the discontinued program The Master Genealogist (TMG).</a:t>
            </a:r>
          </a:p>
          <a:p>
            <a:pPr marL="0" indent="-457200" algn="ctr" fontAlgn="base">
              <a:buNone/>
            </a:pPr>
            <a:endParaRPr lang="en-US" sz="1000" dirty="0"/>
          </a:p>
          <a:p>
            <a:pPr marL="0" indent="-457200" algn="ctr" fontAlgn="base">
              <a:buNone/>
            </a:pPr>
            <a:r>
              <a:rPr lang="en-US" sz="1900" dirty="0"/>
              <a:t>HRE will also handle a very wide range of other historical and cultural research needs</a:t>
            </a:r>
            <a:r>
              <a:rPr lang="en-US" sz="1900" dirty="0" smtClean="0"/>
              <a:t>.</a:t>
            </a:r>
          </a:p>
          <a:p>
            <a:pPr marL="0" indent="-457200" algn="ctr" fontAlgn="base">
              <a:buNone/>
            </a:pPr>
            <a:endParaRPr lang="en-US" sz="1200" dirty="0" smtClean="0"/>
          </a:p>
          <a:p>
            <a:pPr marL="0" indent="-457200" algn="ctr">
              <a:spcAft>
                <a:spcPts val="0"/>
              </a:spcAft>
              <a:buNone/>
            </a:pPr>
            <a:r>
              <a:rPr lang="en-US" sz="1900" dirty="0"/>
              <a:t>Project website: </a:t>
            </a:r>
            <a:r>
              <a:rPr lang="en-US" sz="1900" dirty="0">
                <a:hlinkClick r:id="rId3"/>
              </a:rPr>
              <a:t>https://historyresearchenvironment.org</a:t>
            </a:r>
            <a:r>
              <a:rPr lang="en-US" sz="1900" dirty="0"/>
              <a:t/>
            </a:r>
            <a:br>
              <a:rPr lang="en-US" sz="1900" dirty="0"/>
            </a:br>
            <a:r>
              <a:rPr lang="en-US" sz="1900" dirty="0"/>
              <a:t>Volunteer </a:t>
            </a:r>
            <a:r>
              <a:rPr lang="en-US" sz="1900" dirty="0" smtClean="0"/>
              <a:t>skills: </a:t>
            </a:r>
            <a:r>
              <a:rPr lang="en-US" sz="1900" dirty="0">
                <a:hlinkClick r:id="rId4"/>
              </a:rPr>
              <a:t>https://</a:t>
            </a:r>
            <a:r>
              <a:rPr lang="en-US" sz="1900" dirty="0" smtClean="0">
                <a:hlinkClick r:id="rId4"/>
              </a:rPr>
              <a:t>historyresearchenvironment.org/become-a-volunteer</a:t>
            </a:r>
            <a:r>
              <a:rPr lang="en-US" sz="1900" dirty="0">
                <a:hlinkClick r:id="rId4"/>
              </a:rPr>
              <a:t>/</a:t>
            </a:r>
            <a:r>
              <a:rPr lang="en-US" sz="1900" dirty="0"/>
              <a:t/>
            </a:r>
            <a:br>
              <a:rPr lang="en-US" sz="1900" dirty="0"/>
            </a:br>
            <a:r>
              <a:rPr lang="en-US" sz="1900" dirty="0"/>
              <a:t>Donate: </a:t>
            </a:r>
            <a:r>
              <a:rPr lang="en-US" sz="1900" dirty="0">
                <a:hlinkClick r:id="rId5"/>
              </a:rPr>
              <a:t>https://historyresearchenvironment.org/donate</a:t>
            </a:r>
            <a:r>
              <a:rPr lang="en-US" sz="2400" dirty="0" smtClean="0">
                <a:hlinkClick r:id="rId5"/>
              </a:rPr>
              <a:t>/</a:t>
            </a:r>
            <a:endParaRPr lang="en-US" sz="2400" dirty="0" smtClean="0"/>
          </a:p>
          <a:p>
            <a:pPr marL="0" indent="-457200" algn="ctr">
              <a:spcBef>
                <a:spcPts val="0"/>
              </a:spcBef>
              <a:buNone/>
            </a:pPr>
            <a:r>
              <a:rPr lang="en-US" sz="1900" dirty="0" smtClean="0"/>
              <a:t>Mailing List: </a:t>
            </a:r>
            <a:r>
              <a:rPr lang="en-US" sz="1900" dirty="0">
                <a:hlinkClick r:id="rId6"/>
              </a:rPr>
              <a:t>https://groups.io/g/HistoryResearchEnvironment</a:t>
            </a:r>
            <a:endParaRPr lang="en-CA" sz="19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683568" y="1988840"/>
            <a:ext cx="8003232" cy="3816424"/>
          </a:xfrm>
        </p:spPr>
        <p:txBody>
          <a:bodyPr>
            <a:normAutofit/>
          </a:bodyPr>
          <a:lstStyle/>
          <a:p>
            <a:pPr marL="0" indent="0">
              <a:buNone/>
            </a:pPr>
            <a:r>
              <a:rPr lang="en-US" sz="2800" b="1" dirty="0" smtClean="0"/>
              <a:t>The TMG List (TMG-L) </a:t>
            </a:r>
            <a:r>
              <a:rPr lang="en-US" sz="2800" b="1" dirty="0"/>
              <a:t>has moved to </a:t>
            </a:r>
            <a:r>
              <a:rPr lang="en-US" sz="2800" b="1" dirty="0" smtClean="0"/>
              <a:t>`Groups.io’, </a:t>
            </a:r>
            <a:r>
              <a:rPr lang="en-US" sz="2800" b="1" dirty="0"/>
              <a:t>a free, easy-to-use email group </a:t>
            </a:r>
            <a:r>
              <a:rPr lang="en-US" sz="2800" b="1" dirty="0" smtClean="0"/>
              <a:t>service.</a:t>
            </a:r>
          </a:p>
          <a:p>
            <a:pPr marL="0" indent="0">
              <a:buNone/>
            </a:pPr>
            <a:endParaRPr lang="en-US" sz="2800" b="1" dirty="0" smtClean="0"/>
          </a:p>
          <a:p>
            <a:r>
              <a:rPr lang="en-US" dirty="0"/>
              <a:t>You can visit your group, start reading messages and posting them here: </a:t>
            </a:r>
            <a:r>
              <a:rPr lang="en-US" u="sng" dirty="0">
                <a:hlinkClick r:id="rId3"/>
              </a:rPr>
              <a:t>https://groups.io/g/TMG-L</a:t>
            </a:r>
            <a:endParaRPr lang="en-US" dirty="0"/>
          </a:p>
          <a:p>
            <a:r>
              <a:rPr lang="en-US" dirty="0"/>
              <a:t>The email address for this group is: </a:t>
            </a:r>
            <a:r>
              <a:rPr lang="en-US" u="sng" dirty="0">
                <a:hlinkClick r:id="rId4"/>
              </a:rPr>
              <a:t>TMG-L@groups.io</a:t>
            </a:r>
            <a:r>
              <a:rPr lang="en-US" dirty="0" smtClean="0"/>
              <a:t>.</a:t>
            </a:r>
          </a:p>
          <a:p>
            <a:r>
              <a:rPr lang="en-US" dirty="0"/>
              <a:t>To see and modify all of your groups, go to </a:t>
            </a:r>
            <a:r>
              <a:rPr lang="en-US" u="sng" dirty="0">
                <a:hlinkClick r:id="rId5"/>
              </a:rPr>
              <a:t>https://groups.io</a:t>
            </a:r>
            <a:endParaRPr lang="en-US" dirty="0"/>
          </a:p>
          <a:p>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8208912" cy="1485900"/>
          </a:xfrm>
        </p:spPr>
        <p:txBody>
          <a:bodyPr>
            <a:normAutofit/>
          </a:bodyPr>
          <a:lstStyle/>
          <a:p>
            <a:pPr algn="ctr"/>
            <a:r>
              <a:rPr lang="en-US" b="1" dirty="0"/>
              <a:t>TMG to GEDCOM (T2G) v1.05 </a:t>
            </a:r>
            <a:r>
              <a:rPr lang="en-US" b="1" dirty="0" smtClean="0"/>
              <a:t/>
            </a:r>
            <a:br>
              <a:rPr lang="en-US" b="1" dirty="0" smtClean="0"/>
            </a:br>
            <a:r>
              <a:rPr lang="en-US" b="1" dirty="0" smtClean="0"/>
              <a:t>is </a:t>
            </a:r>
            <a:r>
              <a:rPr lang="en-US" b="1" dirty="0"/>
              <a:t>now available</a:t>
            </a:r>
            <a:endParaRPr lang="en-US" sz="4000" dirty="0"/>
          </a:p>
        </p:txBody>
      </p:sp>
      <p:sp>
        <p:nvSpPr>
          <p:cNvPr id="3" name="Content Placeholder 2"/>
          <p:cNvSpPr>
            <a:spLocks noGrp="1"/>
          </p:cNvSpPr>
          <p:nvPr>
            <p:ph idx="1"/>
          </p:nvPr>
        </p:nvSpPr>
        <p:spPr>
          <a:xfrm>
            <a:off x="611560" y="2171700"/>
            <a:ext cx="8424936" cy="4569668"/>
          </a:xfrm>
        </p:spPr>
        <p:txBody>
          <a:bodyPr>
            <a:noAutofit/>
          </a:bodyPr>
          <a:lstStyle/>
          <a:p>
            <a:pPr marL="0" indent="0" algn="ctr">
              <a:buNone/>
            </a:pPr>
            <a:r>
              <a:rPr lang="en-US" sz="2400" dirty="0"/>
              <a:t>TMG to GEDCOM exports TMG data in GEDCOM format and is faster and more flexible than the export GEDCOM feature in TMG. If you export a GEDCOM file to Ancestry.com, for example, you'll get much better results using TMG </a:t>
            </a:r>
            <a:r>
              <a:rPr lang="en-US" sz="2400" dirty="0" smtClean="0"/>
              <a:t>to GEDCOM.</a:t>
            </a:r>
          </a:p>
          <a:p>
            <a:pPr marL="0" indent="0" algn="ctr">
              <a:buNone/>
            </a:pPr>
            <a:r>
              <a:rPr lang="en-US" sz="2400" dirty="0" smtClean="0"/>
              <a:t> </a:t>
            </a:r>
            <a:r>
              <a:rPr lang="en-US" sz="2400" dirty="0"/>
              <a:t>This is a free upgrade for existing customers that includes enhancements and bug fixes. I recommend that all users install this version. Details are described in the Change Log:</a:t>
            </a:r>
          </a:p>
          <a:p>
            <a:pPr marL="0" indent="0" algn="ctr">
              <a:buNone/>
            </a:pPr>
            <a:r>
              <a:rPr lang="en-US" sz="2400" dirty="0">
                <a:hlinkClick r:id="rId3"/>
              </a:rPr>
              <a:t>https://www.tmgtogedcom.com/en/changelog.htm?v=1.05</a:t>
            </a:r>
            <a:endParaRPr lang="en-US" sz="2400" dirty="0"/>
          </a:p>
          <a:p>
            <a:pPr marL="0" indent="0" algn="ctr">
              <a:buNone/>
            </a:pPr>
            <a:r>
              <a:rPr lang="en-US" sz="2400" dirty="0" smtClean="0"/>
              <a:t>You </a:t>
            </a:r>
            <a:r>
              <a:rPr lang="en-US" sz="2400" dirty="0"/>
              <a:t>can </a:t>
            </a:r>
            <a:r>
              <a:rPr lang="en-US" sz="2400" dirty="0" smtClean="0"/>
              <a:t>purchase </a:t>
            </a:r>
            <a:r>
              <a:rPr lang="en-US" sz="2400" dirty="0"/>
              <a:t>TMG to GEDCOM 1 </a:t>
            </a:r>
            <a:r>
              <a:rPr lang="en-US" sz="2400" dirty="0" smtClean="0"/>
              <a:t>here</a:t>
            </a:r>
            <a:r>
              <a:rPr lang="en-US" sz="2400" dirty="0"/>
              <a:t>:</a:t>
            </a:r>
          </a:p>
          <a:p>
            <a:pPr marL="0" indent="0" algn="ctr">
              <a:buNone/>
            </a:pPr>
            <a:r>
              <a:rPr lang="en-US" sz="2400" dirty="0">
                <a:hlinkClick r:id="rId4"/>
              </a:rPr>
              <a:t>https://</a:t>
            </a:r>
            <a:r>
              <a:rPr lang="en-US" sz="2400" dirty="0" smtClean="0">
                <a:hlinkClick r:id="rId4"/>
              </a:rPr>
              <a:t>www.tmgtogedcom.com/en/purchases.htm?v=1.05</a:t>
            </a:r>
            <a:endParaRPr lang="en-US" sz="2400" dirty="0"/>
          </a:p>
        </p:txBody>
      </p:sp>
    </p:spTree>
    <p:extLst>
      <p:ext uri="{BB962C8B-B14F-4D97-AF65-F5344CB8AC3E}">
        <p14:creationId xmlns:p14="http://schemas.microsoft.com/office/powerpoint/2010/main" val="1099444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Journal Report - Children in Chronological Order</a:t>
            </a:r>
          </a:p>
        </p:txBody>
      </p:sp>
      <p:sp>
        <p:nvSpPr>
          <p:cNvPr id="3" name="Content Placeholder 2"/>
          <p:cNvSpPr>
            <a:spLocks noGrp="1"/>
          </p:cNvSpPr>
          <p:nvPr>
            <p:ph idx="1"/>
          </p:nvPr>
        </p:nvSpPr>
        <p:spPr>
          <a:xfrm>
            <a:off x="1028700" y="2286000"/>
            <a:ext cx="7200900" cy="4167336"/>
          </a:xfrm>
        </p:spPr>
        <p:txBody>
          <a:bodyPr>
            <a:normAutofit fontScale="92500" lnSpcReduction="10000"/>
          </a:bodyPr>
          <a:lstStyle/>
          <a:p>
            <a:pPr marL="0" indent="0">
              <a:buNone/>
            </a:pPr>
            <a:r>
              <a:rPr lang="en-US" dirty="0"/>
              <a:t>The sequence of children is dependent on the Birth Tag.  </a:t>
            </a:r>
          </a:p>
          <a:p>
            <a:pPr lvl="1">
              <a:spcAft>
                <a:spcPts val="0"/>
              </a:spcAft>
              <a:buFont typeface="Arial" panose="020B0604020202020204" pitchFamily="34" charset="0"/>
              <a:buChar char="•"/>
            </a:pPr>
            <a:r>
              <a:rPr lang="en-US" dirty="0"/>
              <a:t>I</a:t>
            </a:r>
            <a:r>
              <a:rPr lang="en-US" dirty="0" smtClean="0"/>
              <a:t>s </a:t>
            </a:r>
            <a:r>
              <a:rPr lang="en-US" dirty="0"/>
              <a:t>there one?  </a:t>
            </a:r>
            <a:endParaRPr lang="en-US" dirty="0" smtClean="0"/>
          </a:p>
          <a:p>
            <a:pPr lvl="1">
              <a:spcAft>
                <a:spcPts val="0"/>
              </a:spcAft>
              <a:buFont typeface="Arial" panose="020B0604020202020204" pitchFamily="34" charset="0"/>
              <a:buChar char="•"/>
            </a:pPr>
            <a:r>
              <a:rPr lang="en-US" dirty="0" smtClean="0"/>
              <a:t>Is it marked as Primary?  </a:t>
            </a:r>
          </a:p>
          <a:p>
            <a:pPr lvl="1">
              <a:spcAft>
                <a:spcPts val="0"/>
              </a:spcAft>
              <a:buFont typeface="Arial" panose="020B0604020202020204" pitchFamily="34" charset="0"/>
              <a:buChar char="•"/>
            </a:pPr>
            <a:r>
              <a:rPr lang="en-US" dirty="0" smtClean="0"/>
              <a:t>Does it have the appropriate Sort Date (the Date is not use for sequencing)? </a:t>
            </a:r>
          </a:p>
          <a:p>
            <a:pPr lvl="1">
              <a:spcAft>
                <a:spcPts val="0"/>
              </a:spcAft>
              <a:buFont typeface="Arial" panose="020B0604020202020204" pitchFamily="34" charset="0"/>
              <a:buChar char="•"/>
            </a:pPr>
            <a:r>
              <a:rPr lang="en-US" dirty="0" smtClean="0"/>
              <a:t>Is there a conflict between the Birth Tag of one child and the Birth Tag of another?  </a:t>
            </a:r>
          </a:p>
          <a:p>
            <a:pPr marL="0" indent="0">
              <a:buNone/>
            </a:pPr>
            <a:r>
              <a:rPr lang="en-US" dirty="0"/>
              <a:t> </a:t>
            </a:r>
          </a:p>
          <a:p>
            <a:pPr marL="0" indent="0">
              <a:buNone/>
            </a:pPr>
            <a:r>
              <a:rPr lang="en-US" dirty="0"/>
              <a:t>The </a:t>
            </a:r>
            <a:r>
              <a:rPr lang="en-US" b="1" dirty="0"/>
              <a:t>Birth Order Flag </a:t>
            </a:r>
            <a:r>
              <a:rPr lang="en-US" dirty="0"/>
              <a:t>overrides all of this.  This is very useful if you are missing birth dates of one or more of the children, but do know the order in which they were born.  If you have birth dates for </a:t>
            </a:r>
            <a:r>
              <a:rPr lang="en-US" b="1" dirty="0"/>
              <a:t>all</a:t>
            </a:r>
            <a:r>
              <a:rPr lang="en-US" dirty="0"/>
              <a:t> children then I don't </a:t>
            </a:r>
            <a:r>
              <a:rPr lang="en-US" b="1" dirty="0" smtClean="0"/>
              <a:t>normally</a:t>
            </a:r>
            <a:r>
              <a:rPr lang="en-US" dirty="0" smtClean="0"/>
              <a:t> </a:t>
            </a:r>
            <a:r>
              <a:rPr lang="en-US" dirty="0"/>
              <a:t>recommend setting the Birth Order Flag.</a:t>
            </a:r>
          </a:p>
          <a:p>
            <a:pPr marL="0" indent="0">
              <a:buNone/>
            </a:pPr>
            <a:r>
              <a:rPr lang="en-US" dirty="0"/>
              <a:t> </a:t>
            </a:r>
            <a:r>
              <a:rPr lang="en-US" dirty="0" smtClean="0"/>
              <a:t>-Lee </a:t>
            </a:r>
            <a:r>
              <a:rPr lang="en-US" dirty="0"/>
              <a:t>Hoffman</a:t>
            </a:r>
          </a:p>
        </p:txBody>
      </p:sp>
    </p:spTree>
    <p:extLst>
      <p:ext uri="{BB962C8B-B14F-4D97-AF65-F5344CB8AC3E}">
        <p14:creationId xmlns:p14="http://schemas.microsoft.com/office/powerpoint/2010/main" val="2952334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Journal Report - Children in Chronological Order</a:t>
            </a:r>
          </a:p>
        </p:txBody>
      </p:sp>
      <p:sp>
        <p:nvSpPr>
          <p:cNvPr id="3" name="Content Placeholder 2"/>
          <p:cNvSpPr>
            <a:spLocks noGrp="1"/>
          </p:cNvSpPr>
          <p:nvPr>
            <p:ph idx="1"/>
          </p:nvPr>
        </p:nvSpPr>
        <p:spPr>
          <a:xfrm>
            <a:off x="1028700" y="2286000"/>
            <a:ext cx="7200900" cy="4167336"/>
          </a:xfrm>
        </p:spPr>
        <p:txBody>
          <a:bodyPr>
            <a:normAutofit lnSpcReduction="10000"/>
          </a:bodyPr>
          <a:lstStyle/>
          <a:p>
            <a:pPr marL="0" indent="0">
              <a:buNone/>
            </a:pPr>
            <a:r>
              <a:rPr lang="en-US" dirty="0" smtClean="0"/>
              <a:t>Michael Hannah mentions </a:t>
            </a:r>
            <a:r>
              <a:rPr lang="en-US" dirty="0"/>
              <a:t>the BIRTH ORDER Flag in </a:t>
            </a:r>
            <a:r>
              <a:rPr lang="en-US" dirty="0" smtClean="0"/>
              <a:t>his </a:t>
            </a:r>
            <a:r>
              <a:rPr lang="en-US" dirty="0"/>
              <a:t>on-line </a:t>
            </a:r>
            <a:r>
              <a:rPr lang="en-US" dirty="0" smtClean="0"/>
              <a:t>book:</a:t>
            </a:r>
            <a:r>
              <a:rPr lang="en-US" dirty="0"/>
              <a:t/>
            </a:r>
            <a:br>
              <a:rPr lang="en-US" dirty="0"/>
            </a:br>
            <a:r>
              <a:rPr lang="en-US" dirty="0"/>
              <a:t/>
            </a:r>
            <a:br>
              <a:rPr lang="en-US" dirty="0"/>
            </a:br>
            <a:r>
              <a:rPr lang="en-US" u="sng" dirty="0">
                <a:hlinkClick r:id="rId2"/>
              </a:rPr>
              <a:t>https://</a:t>
            </a:r>
            <a:r>
              <a:rPr lang="en-US" u="sng" dirty="0" smtClean="0">
                <a:hlinkClick r:id="rId2"/>
              </a:rPr>
              <a:t>www.mjh-nm.net/STYLE.HTML#BirthorderFlag</a:t>
            </a:r>
            <a:endParaRPr lang="en-US" u="sng" dirty="0" smtClean="0"/>
          </a:p>
          <a:p>
            <a:pPr marL="0" indent="0">
              <a:buNone/>
            </a:pPr>
            <a:endParaRPr lang="en-US" u="sng" dirty="0"/>
          </a:p>
          <a:p>
            <a:pPr marL="0" indent="0">
              <a:buNone/>
            </a:pPr>
            <a:r>
              <a:rPr lang="en-US" dirty="0" smtClean="0"/>
              <a:t>A </a:t>
            </a:r>
            <a:r>
              <a:rPr lang="en-US" dirty="0"/>
              <a:t>Sort Date Only birth tag (as long as you set Second Site options appropriately) is the only way </a:t>
            </a:r>
            <a:r>
              <a:rPr lang="en-US" dirty="0" smtClean="0"/>
              <a:t>to </a:t>
            </a:r>
            <a:r>
              <a:rPr lang="en-US" dirty="0"/>
              <a:t>otherwise force a chronological order.</a:t>
            </a:r>
            <a:br>
              <a:rPr lang="en-US" dirty="0"/>
            </a:br>
            <a:r>
              <a:rPr lang="en-US" dirty="0"/>
              <a:t/>
            </a:r>
            <a:br>
              <a:rPr lang="en-US" dirty="0"/>
            </a:br>
            <a:endParaRPr lang="en-US" dirty="0" smtClean="0"/>
          </a:p>
          <a:p>
            <a:pPr marL="0" indent="0">
              <a:buNone/>
            </a:pPr>
            <a:r>
              <a:rPr lang="en-US" dirty="0" smtClean="0"/>
              <a:t>In Second </a:t>
            </a:r>
            <a:r>
              <a:rPr lang="en-US" dirty="0"/>
              <a:t>Site the BIRTH ORDER </a:t>
            </a:r>
            <a:r>
              <a:rPr lang="en-US" dirty="0" smtClean="0"/>
              <a:t>Flag is ignored.</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313698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647756" cy="654968"/>
          </a:xfrm>
        </p:spPr>
        <p:txBody>
          <a:bodyPr>
            <a:normAutofit/>
          </a:bodyPr>
          <a:lstStyle/>
          <a:p>
            <a:r>
              <a:rPr lang="en-US" sz="3600" dirty="0" smtClean="0"/>
              <a:t>Journal </a:t>
            </a:r>
            <a:r>
              <a:rPr lang="en-US" sz="3600" dirty="0" err="1" smtClean="0"/>
              <a:t>Rpt</a:t>
            </a:r>
            <a:r>
              <a:rPr lang="en-US" sz="3600" dirty="0" smtClean="0"/>
              <a:t> - </a:t>
            </a:r>
            <a:r>
              <a:rPr lang="en-US" sz="2800" dirty="0"/>
              <a:t>Children </a:t>
            </a:r>
            <a:r>
              <a:rPr lang="en-US" sz="2800" dirty="0" smtClean="0"/>
              <a:t>in Chronological </a:t>
            </a:r>
            <a:r>
              <a:rPr lang="en-US" sz="2800" dirty="0"/>
              <a:t>Order</a:t>
            </a:r>
            <a:endParaRPr lang="en-US" sz="3600" dirty="0"/>
          </a:p>
        </p:txBody>
      </p:sp>
      <p:pic>
        <p:nvPicPr>
          <p:cNvPr id="5" name="Content Placeholder 4"/>
          <p:cNvPicPr>
            <a:picLocks noGrp="1" noChangeAspect="1"/>
          </p:cNvPicPr>
          <p:nvPr>
            <p:ph idx="1"/>
          </p:nvPr>
        </p:nvPicPr>
        <p:blipFill>
          <a:blip r:embed="rId3"/>
          <a:stretch>
            <a:fillRect/>
          </a:stretch>
        </p:blipFill>
        <p:spPr>
          <a:xfrm>
            <a:off x="1028700" y="1484784"/>
            <a:ext cx="7503740" cy="5040560"/>
          </a:xfrm>
          <a:prstGeom prst="rect">
            <a:avLst/>
          </a:prstGeom>
        </p:spPr>
      </p:pic>
      <p:sp>
        <p:nvSpPr>
          <p:cNvPr id="6" name="Right Arrow 5"/>
          <p:cNvSpPr/>
          <p:nvPr/>
        </p:nvSpPr>
        <p:spPr>
          <a:xfrm>
            <a:off x="467544" y="2492896"/>
            <a:ext cx="561156"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1259632" y="6525344"/>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9215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7858</TotalTime>
  <Words>2231</Words>
  <Application>Microsoft Office PowerPoint</Application>
  <PresentationFormat>On-screen Show (4:3)</PresentationFormat>
  <Paragraphs>158</Paragraphs>
  <Slides>23</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Franklin Gothic Book</vt:lpstr>
      <vt:lpstr>Times New Roman</vt:lpstr>
      <vt:lpstr>Crop</vt:lpstr>
      <vt:lpstr>TMG Tips</vt:lpstr>
      <vt:lpstr>Ottawa TMG Users Group  (Ottawa, Ontario, Canada) </vt:lpstr>
      <vt:lpstr>Ottawa TMG Users Group  (Ottawa, Ontario, Canada)   http://ottawa-tmg-ug.ca/articlesandpresentations.htm</vt:lpstr>
      <vt:lpstr>History Research Environment (HRE)</vt:lpstr>
      <vt:lpstr>Social Media Update</vt:lpstr>
      <vt:lpstr>TMG to GEDCOM (T2G) v1.05  is now available</vt:lpstr>
      <vt:lpstr>Journal Report - Children in Chronological Order</vt:lpstr>
      <vt:lpstr>Journal Report - Children in Chronological Order</vt:lpstr>
      <vt:lpstr>Journal Rpt - Children in Chronological Order</vt:lpstr>
      <vt:lpstr>Journal Rpt - Children in Chronological Order</vt:lpstr>
      <vt:lpstr>Exhibits failing to appear in journal output</vt:lpstr>
      <vt:lpstr>Project Explorer asterisk</vt:lpstr>
      <vt:lpstr>Project Explorer asterisk</vt:lpstr>
      <vt:lpstr>Project Explorer asterisk</vt:lpstr>
      <vt:lpstr>Project Explorer asterisk</vt:lpstr>
      <vt:lpstr>Project Explorer asterisk</vt:lpstr>
      <vt:lpstr>PowerPoint Presentation</vt:lpstr>
      <vt:lpstr>Roman Numerals vs Arabic Numerals</vt:lpstr>
      <vt:lpstr>Upcoming Presentations</vt:lpstr>
      <vt:lpstr>SIG Meetings</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703</cp:revision>
  <dcterms:created xsi:type="dcterms:W3CDTF">2014-05-03T20:45:47Z</dcterms:created>
  <dcterms:modified xsi:type="dcterms:W3CDTF">2020-10-10T22:24:40Z</dcterms:modified>
</cp:coreProperties>
</file>