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84" r:id="rId2"/>
  </p:sldMasterIdLst>
  <p:notesMasterIdLst>
    <p:notesMasterId r:id="rId37"/>
  </p:notesMasterIdLst>
  <p:sldIdLst>
    <p:sldId id="256" r:id="rId3"/>
    <p:sldId id="486" r:id="rId4"/>
    <p:sldId id="487" r:id="rId5"/>
    <p:sldId id="340" r:id="rId6"/>
    <p:sldId id="383" r:id="rId7"/>
    <p:sldId id="507" r:id="rId8"/>
    <p:sldId id="508" r:id="rId9"/>
    <p:sldId id="511" r:id="rId10"/>
    <p:sldId id="512" r:id="rId11"/>
    <p:sldId id="514" r:id="rId12"/>
    <p:sldId id="509" r:id="rId13"/>
    <p:sldId id="510" r:id="rId14"/>
    <p:sldId id="513" r:id="rId15"/>
    <p:sldId id="515" r:id="rId16"/>
    <p:sldId id="516" r:id="rId17"/>
    <p:sldId id="517" r:id="rId18"/>
    <p:sldId id="518" r:id="rId19"/>
    <p:sldId id="519" r:id="rId20"/>
    <p:sldId id="520" r:id="rId21"/>
    <p:sldId id="521" r:id="rId22"/>
    <p:sldId id="522" r:id="rId23"/>
    <p:sldId id="523" r:id="rId24"/>
    <p:sldId id="529" r:id="rId25"/>
    <p:sldId id="524" r:id="rId26"/>
    <p:sldId id="525" r:id="rId27"/>
    <p:sldId id="526" r:id="rId28"/>
    <p:sldId id="527" r:id="rId29"/>
    <p:sldId id="528" r:id="rId30"/>
    <p:sldId id="503" r:id="rId31"/>
    <p:sldId id="505" r:id="rId32"/>
    <p:sldId id="506" r:id="rId33"/>
    <p:sldId id="492" r:id="rId34"/>
    <p:sldId id="493" r:id="rId35"/>
    <p:sldId id="46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58" d="100"/>
          <a:sy n="58" d="100"/>
        </p:scale>
        <p:origin x="172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58DB55-0AF9-461E-ADD0-C7578A93696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F277748-FAC2-417F-99B8-8C28B26A79A5}">
      <dgm:prSet/>
      <dgm:spPr/>
      <dgm:t>
        <a:bodyPr/>
        <a:lstStyle/>
        <a:p>
          <a:r>
            <a:rPr lang="en-CA" b="1" dirty="0"/>
            <a:t>presented by Ottawa Branch OGS</a:t>
          </a:r>
          <a:endParaRPr lang="en-US" dirty="0"/>
        </a:p>
      </dgm:t>
    </dgm:pt>
    <dgm:pt modelId="{ACE984C8-D810-4911-8EE7-E8342E25EFCD}" type="parTrans" cxnId="{DEDC1711-89FB-4814-A738-2D6A8CD6BCAA}">
      <dgm:prSet/>
      <dgm:spPr/>
      <dgm:t>
        <a:bodyPr/>
        <a:lstStyle/>
        <a:p>
          <a:endParaRPr lang="en-US"/>
        </a:p>
      </dgm:t>
    </dgm:pt>
    <dgm:pt modelId="{190F7E68-AAE6-40C8-BDC4-36DAB6CB425A}" type="sibTrans" cxnId="{DEDC1711-89FB-4814-A738-2D6A8CD6BCAA}">
      <dgm:prSet/>
      <dgm:spPr/>
      <dgm:t>
        <a:bodyPr/>
        <a:lstStyle/>
        <a:p>
          <a:endParaRPr lang="en-US"/>
        </a:p>
      </dgm:t>
    </dgm:pt>
    <dgm:pt modelId="{3603D9AC-1BF1-4D78-AE3B-D0385847EFD5}">
      <dgm:prSet/>
      <dgm:spPr/>
      <dgm:t>
        <a:bodyPr/>
        <a:lstStyle/>
        <a:p>
          <a:r>
            <a:rPr lang="en-CA" dirty="0"/>
            <a:t>Online via Ontario Ancestors Zoom</a:t>
          </a:r>
          <a:endParaRPr lang="en-US" dirty="0"/>
        </a:p>
      </dgm:t>
    </dgm:pt>
    <dgm:pt modelId="{6FA6B9E4-40AF-41BB-A69D-029C4BF22378}" type="parTrans" cxnId="{0E8E07E7-5077-4C53-9C8C-1A02F90C7940}">
      <dgm:prSet/>
      <dgm:spPr/>
      <dgm:t>
        <a:bodyPr/>
        <a:lstStyle/>
        <a:p>
          <a:endParaRPr lang="en-US"/>
        </a:p>
      </dgm:t>
    </dgm:pt>
    <dgm:pt modelId="{7DD11360-61B5-4633-BF97-60A2B8E67A66}" type="sibTrans" cxnId="{0E8E07E7-5077-4C53-9C8C-1A02F90C7940}">
      <dgm:prSet/>
      <dgm:spPr/>
      <dgm:t>
        <a:bodyPr/>
        <a:lstStyle/>
        <a:p>
          <a:endParaRPr lang="en-US"/>
        </a:p>
      </dgm:t>
    </dgm:pt>
    <dgm:pt modelId="{7847AF4F-67D2-4AAB-8331-F0A10A81707D}">
      <dgm:prSet/>
      <dgm:spPr/>
      <dgm:t>
        <a:bodyPr/>
        <a:lstStyle/>
        <a:p>
          <a:r>
            <a:rPr lang="en-CA" dirty="0"/>
            <a:t>https://ottawa.ogs.on.ca/geneorama/</a:t>
          </a:r>
        </a:p>
      </dgm:t>
    </dgm:pt>
    <dgm:pt modelId="{E3B63FA1-83D8-4A99-BBB6-9087A9CCF066}" type="parTrans" cxnId="{4B117EA9-C3DC-48A1-AECE-D5AA90670DA1}">
      <dgm:prSet/>
      <dgm:spPr/>
      <dgm:t>
        <a:bodyPr/>
        <a:lstStyle/>
        <a:p>
          <a:endParaRPr lang="en-CA"/>
        </a:p>
      </dgm:t>
    </dgm:pt>
    <dgm:pt modelId="{91336AA0-A98A-48A4-80BA-3B9F3F14B64D}" type="sibTrans" cxnId="{4B117EA9-C3DC-48A1-AECE-D5AA90670DA1}">
      <dgm:prSet/>
      <dgm:spPr/>
      <dgm:t>
        <a:bodyPr/>
        <a:lstStyle/>
        <a:p>
          <a:endParaRPr lang="en-CA"/>
        </a:p>
      </dgm:t>
    </dgm:pt>
    <dgm:pt modelId="{1BDE46D2-0171-4B70-A755-22A2B36FD02E}" type="pres">
      <dgm:prSet presAssocID="{E558DB55-0AF9-461E-ADD0-C7578A936965}" presName="linear" presStyleCnt="0">
        <dgm:presLayoutVars>
          <dgm:animLvl val="lvl"/>
          <dgm:resizeHandles val="exact"/>
        </dgm:presLayoutVars>
      </dgm:prSet>
      <dgm:spPr/>
    </dgm:pt>
    <dgm:pt modelId="{DB4B1F33-EA15-4766-A575-2BA444AAE17D}" type="pres">
      <dgm:prSet presAssocID="{AF277748-FAC2-417F-99B8-8C28B26A79A5}" presName="parentText" presStyleLbl="node1" presStyleIdx="0" presStyleCnt="3">
        <dgm:presLayoutVars>
          <dgm:chMax val="0"/>
          <dgm:bulletEnabled val="1"/>
        </dgm:presLayoutVars>
      </dgm:prSet>
      <dgm:spPr/>
    </dgm:pt>
    <dgm:pt modelId="{F4D0DB38-F48D-40F8-BED6-2C7DEA9E3174}" type="pres">
      <dgm:prSet presAssocID="{190F7E68-AAE6-40C8-BDC4-36DAB6CB425A}" presName="spacer" presStyleCnt="0"/>
      <dgm:spPr/>
    </dgm:pt>
    <dgm:pt modelId="{31844581-6FB2-4131-B489-3FE4317BEE9A}" type="pres">
      <dgm:prSet presAssocID="{3603D9AC-1BF1-4D78-AE3B-D0385847EFD5}" presName="parentText" presStyleLbl="node1" presStyleIdx="1" presStyleCnt="3">
        <dgm:presLayoutVars>
          <dgm:chMax val="0"/>
          <dgm:bulletEnabled val="1"/>
        </dgm:presLayoutVars>
      </dgm:prSet>
      <dgm:spPr/>
    </dgm:pt>
    <dgm:pt modelId="{EC85785E-E151-427B-BA24-88A411E52A73}" type="pres">
      <dgm:prSet presAssocID="{7DD11360-61B5-4633-BF97-60A2B8E67A66}" presName="spacer" presStyleCnt="0"/>
      <dgm:spPr/>
    </dgm:pt>
    <dgm:pt modelId="{4A3903A5-3207-4ED5-9D39-B23F3D8EAC0D}" type="pres">
      <dgm:prSet presAssocID="{7847AF4F-67D2-4AAB-8331-F0A10A81707D}" presName="parentText" presStyleLbl="node1" presStyleIdx="2" presStyleCnt="3">
        <dgm:presLayoutVars>
          <dgm:chMax val="0"/>
          <dgm:bulletEnabled val="1"/>
        </dgm:presLayoutVars>
      </dgm:prSet>
      <dgm:spPr/>
    </dgm:pt>
  </dgm:ptLst>
  <dgm:cxnLst>
    <dgm:cxn modelId="{E596E802-7404-45B7-BE79-A1FB7DF7CA60}" type="presOf" srcId="{E558DB55-0AF9-461E-ADD0-C7578A936965}" destId="{1BDE46D2-0171-4B70-A755-22A2B36FD02E}" srcOrd="0" destOrd="0" presId="urn:microsoft.com/office/officeart/2005/8/layout/vList2"/>
    <dgm:cxn modelId="{DEDC1711-89FB-4814-A738-2D6A8CD6BCAA}" srcId="{E558DB55-0AF9-461E-ADD0-C7578A936965}" destId="{AF277748-FAC2-417F-99B8-8C28B26A79A5}" srcOrd="0" destOrd="0" parTransId="{ACE984C8-D810-4911-8EE7-E8342E25EFCD}" sibTransId="{190F7E68-AAE6-40C8-BDC4-36DAB6CB425A}"/>
    <dgm:cxn modelId="{46496788-23E3-451F-8C9E-795FE183F7D9}" type="presOf" srcId="{AF277748-FAC2-417F-99B8-8C28B26A79A5}" destId="{DB4B1F33-EA15-4766-A575-2BA444AAE17D}" srcOrd="0" destOrd="0" presId="urn:microsoft.com/office/officeart/2005/8/layout/vList2"/>
    <dgm:cxn modelId="{2C65519A-28F2-44FE-8D46-9DA6E7DA1F04}" type="presOf" srcId="{3603D9AC-1BF1-4D78-AE3B-D0385847EFD5}" destId="{31844581-6FB2-4131-B489-3FE4317BEE9A}" srcOrd="0" destOrd="0" presId="urn:microsoft.com/office/officeart/2005/8/layout/vList2"/>
    <dgm:cxn modelId="{4B117EA9-C3DC-48A1-AECE-D5AA90670DA1}" srcId="{E558DB55-0AF9-461E-ADD0-C7578A936965}" destId="{7847AF4F-67D2-4AAB-8331-F0A10A81707D}" srcOrd="2" destOrd="0" parTransId="{E3B63FA1-83D8-4A99-BBB6-9087A9CCF066}" sibTransId="{91336AA0-A98A-48A4-80BA-3B9F3F14B64D}"/>
    <dgm:cxn modelId="{44DCEAB7-402B-4921-B47F-CA7D5096E574}" type="presOf" srcId="{7847AF4F-67D2-4AAB-8331-F0A10A81707D}" destId="{4A3903A5-3207-4ED5-9D39-B23F3D8EAC0D}" srcOrd="0" destOrd="0" presId="urn:microsoft.com/office/officeart/2005/8/layout/vList2"/>
    <dgm:cxn modelId="{0E8E07E7-5077-4C53-9C8C-1A02F90C7940}" srcId="{E558DB55-0AF9-461E-ADD0-C7578A936965}" destId="{3603D9AC-1BF1-4D78-AE3B-D0385847EFD5}" srcOrd="1" destOrd="0" parTransId="{6FA6B9E4-40AF-41BB-A69D-029C4BF22378}" sibTransId="{7DD11360-61B5-4633-BF97-60A2B8E67A66}"/>
    <dgm:cxn modelId="{56DE91F6-2340-46DE-8B91-36F53A482420}" type="presParOf" srcId="{1BDE46D2-0171-4B70-A755-22A2B36FD02E}" destId="{DB4B1F33-EA15-4766-A575-2BA444AAE17D}" srcOrd="0" destOrd="0" presId="urn:microsoft.com/office/officeart/2005/8/layout/vList2"/>
    <dgm:cxn modelId="{175F4EA4-70D8-498A-859C-A92768B70DA3}" type="presParOf" srcId="{1BDE46D2-0171-4B70-A755-22A2B36FD02E}" destId="{F4D0DB38-F48D-40F8-BED6-2C7DEA9E3174}" srcOrd="1" destOrd="0" presId="urn:microsoft.com/office/officeart/2005/8/layout/vList2"/>
    <dgm:cxn modelId="{119B6455-5DE5-4CDA-ADB9-4CD6864DC871}" type="presParOf" srcId="{1BDE46D2-0171-4B70-A755-22A2B36FD02E}" destId="{31844581-6FB2-4131-B489-3FE4317BEE9A}" srcOrd="2" destOrd="0" presId="urn:microsoft.com/office/officeart/2005/8/layout/vList2"/>
    <dgm:cxn modelId="{71E34C26-59B7-45CB-8BFC-7708C0199E84}" type="presParOf" srcId="{1BDE46D2-0171-4B70-A755-22A2B36FD02E}" destId="{EC85785E-E151-427B-BA24-88A411E52A73}" srcOrd="3" destOrd="0" presId="urn:microsoft.com/office/officeart/2005/8/layout/vList2"/>
    <dgm:cxn modelId="{65D2B259-9814-4ADD-A745-C0E61B7D580B}" type="presParOf" srcId="{1BDE46D2-0171-4B70-A755-22A2B36FD02E}" destId="{4A3903A5-3207-4ED5-9D39-B23F3D8EAC0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B1F33-EA15-4766-A575-2BA444AAE17D}">
      <dsp:nvSpPr>
        <dsp:cNvPr id="0" name=""/>
        <dsp:cNvSpPr/>
      </dsp:nvSpPr>
      <dsp:spPr>
        <a:xfrm>
          <a:off x="0" y="1209392"/>
          <a:ext cx="4697730" cy="5276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b="1" kern="1200" dirty="0"/>
            <a:t>presented by Ottawa Branch OGS</a:t>
          </a:r>
          <a:endParaRPr lang="en-US" sz="2200" kern="1200" dirty="0"/>
        </a:p>
      </dsp:txBody>
      <dsp:txXfrm>
        <a:off x="25759" y="1235151"/>
        <a:ext cx="4646212" cy="476152"/>
      </dsp:txXfrm>
    </dsp:sp>
    <dsp:sp modelId="{31844581-6FB2-4131-B489-3FE4317BEE9A}">
      <dsp:nvSpPr>
        <dsp:cNvPr id="0" name=""/>
        <dsp:cNvSpPr/>
      </dsp:nvSpPr>
      <dsp:spPr>
        <a:xfrm>
          <a:off x="0" y="1800422"/>
          <a:ext cx="4697730" cy="527670"/>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t>Online via Ontario Ancestors Zoom</a:t>
          </a:r>
          <a:endParaRPr lang="en-US" sz="2200" kern="1200" dirty="0"/>
        </a:p>
      </dsp:txBody>
      <dsp:txXfrm>
        <a:off x="25759" y="1826181"/>
        <a:ext cx="4646212" cy="476152"/>
      </dsp:txXfrm>
    </dsp:sp>
    <dsp:sp modelId="{4A3903A5-3207-4ED5-9D39-B23F3D8EAC0D}">
      <dsp:nvSpPr>
        <dsp:cNvPr id="0" name=""/>
        <dsp:cNvSpPr/>
      </dsp:nvSpPr>
      <dsp:spPr>
        <a:xfrm>
          <a:off x="0" y="2391453"/>
          <a:ext cx="4697730" cy="52767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CA" sz="2200" kern="1200" dirty="0"/>
            <a:t>https://ottawa.ogs.on.ca/geneorama/</a:t>
          </a:r>
        </a:p>
      </dsp:txBody>
      <dsp:txXfrm>
        <a:off x="25759" y="2417212"/>
        <a:ext cx="4646212" cy="4761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2021-02-06</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CA" dirty="0"/>
              <a:t>Latest newsletter was </a:t>
            </a:r>
            <a:r>
              <a:rPr lang="en-US" dirty="0"/>
              <a:t>Posted on Nov 2020</a:t>
            </a:r>
            <a:r>
              <a:rPr lang="en-CA" dirty="0"/>
              <a:t>. </a:t>
            </a:r>
            <a:r>
              <a:rPr lang="en-US" b="1" i="0" dirty="0">
                <a:solidFill>
                  <a:srgbClr val="303030"/>
                </a:solidFill>
                <a:effectLst/>
                <a:latin typeface="inherit"/>
              </a:rPr>
              <a:t>Next Objectives: </a:t>
            </a:r>
            <a:r>
              <a:rPr lang="en-US" b="0" i="0" dirty="0">
                <a:solidFill>
                  <a:srgbClr val="303030"/>
                </a:solidFill>
                <a:effectLst/>
                <a:latin typeface="Open Sans"/>
              </a:rPr>
              <a:t>Complete the import processes for TMG Names and Locations. Perform importing of TMG Events.</a:t>
            </a:r>
          </a:p>
          <a:p>
            <a:endParaRPr lang="en-CA" dirty="0"/>
          </a:p>
          <a:p>
            <a:endParaRPr lang="en-US" dirty="0"/>
          </a:p>
          <a:p>
            <a:r>
              <a:rPr lang="en-US" b="0" i="0" dirty="0">
                <a:solidFill>
                  <a:srgbClr val="303030"/>
                </a:solidFill>
                <a:effectLst/>
                <a:latin typeface="Open Sans"/>
              </a:rPr>
              <a:t>There was an HRE presentation at the December 12 meeting of RUG (Roots User Group in Arlington, Virginia, USA)</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Most other Mailing Lists have now moved to </a:t>
            </a:r>
            <a:r>
              <a:rPr lang="en-CA" dirty="0" err="1"/>
              <a:t>Groups.Io</a:t>
            </a:r>
            <a:r>
              <a:rPr lang="en-CA" dirty="0"/>
              <a:t> or other services</a:t>
            </a:r>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Three sisters; first two listed on the 1962 Voter’s List, so I know they were born before 1944. I have guessed, based on other information, that one was born about 1940 and her younger sister before 1944. The third is sorted after #2</a:t>
            </a:r>
          </a:p>
        </p:txBody>
      </p:sp>
      <p:sp>
        <p:nvSpPr>
          <p:cNvPr id="4" name="Slide Number Placeholder 3"/>
          <p:cNvSpPr>
            <a:spLocks noGrp="1"/>
          </p:cNvSpPr>
          <p:nvPr>
            <p:ph type="sldNum" sz="quarter" idx="5"/>
          </p:nvPr>
        </p:nvSpPr>
        <p:spPr/>
        <p:txBody>
          <a:bodyPr/>
          <a:lstStyle/>
          <a:p>
            <a:fld id="{CDD56CBC-595B-47EB-ADAB-B4913021330E}" type="slidenum">
              <a:rPr lang="en-CA" smtClean="0"/>
              <a:t>22</a:t>
            </a:fld>
            <a:endParaRPr lang="en-CA" dirty="0"/>
          </a:p>
        </p:txBody>
      </p:sp>
    </p:spTree>
    <p:extLst>
      <p:ext uri="{BB962C8B-B14F-4D97-AF65-F5344CB8AC3E}">
        <p14:creationId xmlns:p14="http://schemas.microsoft.com/office/powerpoint/2010/main" val="967195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29</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32</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33</a:t>
            </a:fld>
            <a:endParaRPr lang="en-US" dirty="0"/>
          </a:p>
        </p:txBody>
      </p:sp>
    </p:spTree>
    <p:extLst>
      <p:ext uri="{BB962C8B-B14F-4D97-AF65-F5344CB8AC3E}">
        <p14:creationId xmlns:p14="http://schemas.microsoft.com/office/powerpoint/2010/main" val="25245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48F39D-9183-4D7D-B28D-F0BC0EA19629}" type="datetimeFigureOut">
              <a:rPr lang="en-US" smtClean="0"/>
              <a:t>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41A17-74EC-463A-A66E-F88687689A0E}" type="slidenum">
              <a:rPr lang="en-US" smtClean="0"/>
              <a:t>‹#›</a:t>
            </a:fld>
            <a:endParaRPr lang="en-US" dirty="0"/>
          </a:p>
        </p:txBody>
      </p:sp>
    </p:spTree>
    <p:extLst>
      <p:ext uri="{BB962C8B-B14F-4D97-AF65-F5344CB8AC3E}">
        <p14:creationId xmlns:p14="http://schemas.microsoft.com/office/powerpoint/2010/main" val="22402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2021-02-06</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2021-02-06</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2021-02-06</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2021-02-06</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
            <a:alphaModFix amt="65000"/>
            <a:lum/>
          </a:blip>
          <a:srcRect/>
          <a:stretch>
            <a:fillRect l="-105000" r="-10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B48F39D-9183-4D7D-B28D-F0BC0EA19629}" type="datetimeFigureOut">
              <a:rPr lang="en-US" smtClean="0"/>
              <a:t>2/6/2021</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141A17-74EC-463A-A66E-F88687689A0E}" type="slidenum">
              <a:rPr lang="en-US" smtClean="0"/>
              <a:t>‹#›</a:t>
            </a:fld>
            <a:endParaRPr lang="en-US" dirty="0"/>
          </a:p>
        </p:txBody>
      </p:sp>
    </p:spTree>
    <p:extLst>
      <p:ext uri="{BB962C8B-B14F-4D97-AF65-F5344CB8AC3E}">
        <p14:creationId xmlns:p14="http://schemas.microsoft.com/office/powerpoint/2010/main" val="3442229563"/>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whollygenes.com/" TargetMode="External"/><Relationship Id="rId2" Type="http://schemas.openxmlformats.org/officeDocument/2006/relationships/hyperlink" Target="http://www.whollygenes.com/forums201/index.php?/topic/15915-tmg9-final-installers-v90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jh-nm.net/BUG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genealogy.com/articles/research/19_wylie.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jh-nm.net/STYLE.HTML#BirthorderFla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211.htm" TargetMode="External"/><Relationship Id="rId2" Type="http://schemas.openxmlformats.org/officeDocument/2006/relationships/hyperlink" Target="mk:@MSITStore:c:\programdata\the%20master%20genealogist%20v9\tmg.chm::/index245.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hyperlink" Target="mailto:treasurer@bighsgo.ca" TargetMode="External"/><Relationship Id="rId2" Type="http://schemas.openxmlformats.org/officeDocument/2006/relationships/hyperlink" Target="https://meet.google.com/nvz-kftj-dax" TargetMode="External"/><Relationship Id="rId1" Type="http://schemas.openxmlformats.org/officeDocument/2006/relationships/slideLayout" Target="../slideLayouts/slideLayout2.xml"/><Relationship Id="rId5" Type="http://schemas.openxmlformats.org/officeDocument/2006/relationships/hyperlink" Target="https://bifhsgo.ca/cpage.php?pt=21" TargetMode="External"/><Relationship Id="rId4" Type="http://schemas.openxmlformats.org/officeDocument/2006/relationships/hyperlink" Target="mailto:queries@bifhsgo.ca" TargetMode="Externa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6 Feb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061883" cy="1154654"/>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8" name="Picture 7" descr="A picture containing snow, outdoor, tree, covered&#10;&#10;Description automatically generated">
            <a:extLst>
              <a:ext uri="{FF2B5EF4-FFF2-40B4-BE49-F238E27FC236}">
                <a16:creationId xmlns:a16="http://schemas.microsoft.com/office/drawing/2014/main" id="{179A39B4-691B-42CF-829E-8E5DBC5D10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6801" y="2755390"/>
            <a:ext cx="2061882" cy="154641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Selected Name Variation</a:t>
            </a:r>
          </a:p>
        </p:txBody>
      </p:sp>
      <p:sp>
        <p:nvSpPr>
          <p:cNvPr id="4" name="Content Placeholder 3">
            <a:extLst>
              <a:ext uri="{FF2B5EF4-FFF2-40B4-BE49-F238E27FC236}">
                <a16:creationId xmlns:a16="http://schemas.microsoft.com/office/drawing/2014/main" id="{1E3184FF-63DF-480D-B9A9-C202DAC7B91B}"/>
              </a:ext>
            </a:extLst>
          </p:cNvPr>
          <p:cNvSpPr>
            <a:spLocks noGrp="1"/>
          </p:cNvSpPr>
          <p:nvPr>
            <p:ph idx="1"/>
          </p:nvPr>
        </p:nvSpPr>
        <p:spPr>
          <a:xfrm>
            <a:off x="1028807" y="2420887"/>
            <a:ext cx="7200900" cy="3312369"/>
          </a:xfrm>
        </p:spPr>
        <p:txBody>
          <a:bodyPr>
            <a:normAutofit/>
          </a:bodyPr>
          <a:lstStyle/>
          <a:p>
            <a:pPr marL="0" indent="0">
              <a:buNone/>
            </a:pPr>
            <a:r>
              <a:rPr lang="en-US" sz="2800" b="0" i="0" u="none" strike="noStrike" baseline="0" dirty="0">
                <a:solidFill>
                  <a:schemeClr val="tx1"/>
                </a:solidFill>
                <a:latin typeface="Tahoma" panose="020B0604030504040204" pitchFamily="34" charset="0"/>
              </a:rPr>
              <a:t>The Selected Name Variation is applicable to that Tag ONLY!</a:t>
            </a:r>
          </a:p>
          <a:p>
            <a:pPr marL="0" indent="0">
              <a:buNone/>
            </a:pPr>
            <a:r>
              <a:rPr lang="en-US" sz="2800" dirty="0">
                <a:solidFill>
                  <a:schemeClr val="tx1"/>
                </a:solidFill>
                <a:latin typeface="Tahoma" panose="020B0604030504040204" pitchFamily="34" charset="0"/>
              </a:rPr>
              <a:t>Subsequent Tags must have the change made individually.</a:t>
            </a:r>
            <a:endParaRPr lang="en-CA" sz="3200" dirty="0">
              <a:solidFill>
                <a:schemeClr val="tx1"/>
              </a:solidFill>
            </a:endParaRPr>
          </a:p>
        </p:txBody>
      </p:sp>
    </p:spTree>
    <p:extLst>
      <p:ext uri="{BB962C8B-B14F-4D97-AF65-F5344CB8AC3E}">
        <p14:creationId xmlns:p14="http://schemas.microsoft.com/office/powerpoint/2010/main" val="217372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Filter by Selected Names</a:t>
            </a:r>
          </a:p>
        </p:txBody>
      </p:sp>
      <p:sp>
        <p:nvSpPr>
          <p:cNvPr id="3" name="Content Placeholder 2">
            <a:extLst>
              <a:ext uri="{FF2B5EF4-FFF2-40B4-BE49-F238E27FC236}">
                <a16:creationId xmlns:a16="http://schemas.microsoft.com/office/drawing/2014/main" id="{709AF876-8CE3-4ADA-8041-1DC7AD61524D}"/>
              </a:ext>
            </a:extLst>
          </p:cNvPr>
          <p:cNvSpPr>
            <a:spLocks noGrp="1"/>
          </p:cNvSpPr>
          <p:nvPr>
            <p:ph idx="1"/>
          </p:nvPr>
        </p:nvSpPr>
        <p:spPr>
          <a:xfrm>
            <a:off x="1028700" y="1628800"/>
            <a:ext cx="7200900" cy="4238600"/>
          </a:xfrm>
        </p:spPr>
        <p:txBody>
          <a:bodyPr>
            <a:noAutofit/>
          </a:bodyPr>
          <a:lstStyle/>
          <a:p>
            <a:pPr marL="0" indent="0" algn="l">
              <a:buNone/>
            </a:pPr>
            <a:r>
              <a:rPr lang="en-US" b="1" dirty="0">
                <a:solidFill>
                  <a:srgbClr val="000080"/>
                </a:solidFill>
                <a:effectLst/>
              </a:rPr>
              <a:t>List of Events and List of Witnesses Reports </a:t>
            </a:r>
            <a:endParaRPr lang="en-US" dirty="0">
              <a:effectLst/>
            </a:endParaRPr>
          </a:p>
          <a:p>
            <a:pPr marL="0" indent="0" algn="l">
              <a:buNone/>
            </a:pPr>
            <a:r>
              <a:rPr lang="en-US" dirty="0">
                <a:effectLst/>
              </a:rPr>
              <a:t>In the List of Events and List of Witnesses reports, you can filter by the contents of the selected name variation field.</a:t>
            </a:r>
          </a:p>
          <a:p>
            <a:pPr marL="0" indent="0" algn="l">
              <a:buNone/>
            </a:pPr>
            <a:r>
              <a:rPr lang="en-US" dirty="0">
                <a:effectLst/>
              </a:rPr>
              <a:t>Note that a filter on "Given" will test the Given name field of the person's primary name record (as it does in v6.12). </a:t>
            </a:r>
          </a:p>
          <a:p>
            <a:pPr marL="0" indent="0" algn="l">
              <a:buNone/>
            </a:pPr>
            <a:r>
              <a:rPr lang="en-US" dirty="0">
                <a:effectLst/>
              </a:rPr>
              <a:t>But a filter on "Given (Selected Name)" will test the Given name field of the person's selected name variation for the event. If no specific name variation has been selected for the person, then it will test the person's primary name record.</a:t>
            </a:r>
          </a:p>
          <a:p>
            <a:pPr marL="0" indent="0" algn="l">
              <a:buNone/>
            </a:pPr>
            <a:r>
              <a:rPr lang="en-US" dirty="0">
                <a:effectLst/>
              </a:rPr>
              <a:t> You can also output the contents of the Selected Name field as a column in List of Events and List of Witnesses reports.</a:t>
            </a:r>
          </a:p>
          <a:p>
            <a:endParaRPr lang="en-CA" sz="1200" dirty="0"/>
          </a:p>
        </p:txBody>
      </p:sp>
    </p:spTree>
    <p:extLst>
      <p:ext uri="{BB962C8B-B14F-4D97-AF65-F5344CB8AC3E}">
        <p14:creationId xmlns:p14="http://schemas.microsoft.com/office/powerpoint/2010/main" val="359011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971466-ED71-41B8-8A5E-6BB31FCE8A76}"/>
              </a:ext>
            </a:extLst>
          </p:cNvPr>
          <p:cNvPicPr>
            <a:picLocks noChangeAspect="1"/>
          </p:cNvPicPr>
          <p:nvPr/>
        </p:nvPicPr>
        <p:blipFill>
          <a:blip r:embed="rId2"/>
          <a:stretch>
            <a:fillRect/>
          </a:stretch>
        </p:blipFill>
        <p:spPr>
          <a:xfrm>
            <a:off x="1028700" y="2171700"/>
            <a:ext cx="7200900" cy="1914616"/>
          </a:xfrm>
          <a:prstGeom prst="rect">
            <a:avLst/>
          </a:prstGeom>
        </p:spPr>
      </p:pic>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Filter by Selected Names</a:t>
            </a:r>
          </a:p>
        </p:txBody>
      </p:sp>
      <p:sp>
        <p:nvSpPr>
          <p:cNvPr id="3" name="Content Placeholder 2">
            <a:extLst>
              <a:ext uri="{FF2B5EF4-FFF2-40B4-BE49-F238E27FC236}">
                <a16:creationId xmlns:a16="http://schemas.microsoft.com/office/drawing/2014/main" id="{709AF876-8CE3-4ADA-8041-1DC7AD61524D}"/>
              </a:ext>
            </a:extLst>
          </p:cNvPr>
          <p:cNvSpPr>
            <a:spLocks noGrp="1"/>
          </p:cNvSpPr>
          <p:nvPr>
            <p:ph idx="1"/>
          </p:nvPr>
        </p:nvSpPr>
        <p:spPr>
          <a:xfrm>
            <a:off x="1028700" y="1628800"/>
            <a:ext cx="7200900" cy="4238600"/>
          </a:xfrm>
        </p:spPr>
        <p:txBody>
          <a:bodyPr>
            <a:noAutofit/>
          </a:bodyPr>
          <a:lstStyle/>
          <a:p>
            <a:pPr marL="0" indent="0" algn="l">
              <a:buNone/>
            </a:pPr>
            <a:r>
              <a:rPr lang="en-US" sz="1600" b="1" dirty="0">
                <a:solidFill>
                  <a:srgbClr val="000080"/>
                </a:solidFill>
                <a:effectLst/>
              </a:rPr>
              <a:t>List of Events and List of Witnesses Reports </a:t>
            </a:r>
            <a:endParaRPr lang="en-US" sz="1600" dirty="0">
              <a:effectLst/>
            </a:endParaRPr>
          </a:p>
          <a:p>
            <a:endParaRPr lang="en-CA" sz="1200" dirty="0"/>
          </a:p>
        </p:txBody>
      </p:sp>
      <p:pic>
        <p:nvPicPr>
          <p:cNvPr id="7" name="Picture 6">
            <a:extLst>
              <a:ext uri="{FF2B5EF4-FFF2-40B4-BE49-F238E27FC236}">
                <a16:creationId xmlns:a16="http://schemas.microsoft.com/office/drawing/2014/main" id="{25DDCABB-1838-4FEA-BE38-D0BFD95F15F3}"/>
              </a:ext>
            </a:extLst>
          </p:cNvPr>
          <p:cNvPicPr>
            <a:picLocks noChangeAspect="1"/>
          </p:cNvPicPr>
          <p:nvPr/>
        </p:nvPicPr>
        <p:blipFill>
          <a:blip r:embed="rId3"/>
          <a:stretch>
            <a:fillRect/>
          </a:stretch>
        </p:blipFill>
        <p:spPr>
          <a:xfrm>
            <a:off x="1028700" y="4371999"/>
            <a:ext cx="7200900" cy="2038301"/>
          </a:xfrm>
          <a:prstGeom prst="rect">
            <a:avLst/>
          </a:prstGeom>
        </p:spPr>
      </p:pic>
    </p:spTree>
    <p:extLst>
      <p:ext uri="{BB962C8B-B14F-4D97-AF65-F5344CB8AC3E}">
        <p14:creationId xmlns:p14="http://schemas.microsoft.com/office/powerpoint/2010/main" val="316317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C1987-2F24-4C4A-B333-9E9824A6E22A}"/>
              </a:ext>
            </a:extLst>
          </p:cNvPr>
          <p:cNvSpPr>
            <a:spLocks noGrp="1"/>
          </p:cNvSpPr>
          <p:nvPr>
            <p:ph type="title"/>
          </p:nvPr>
        </p:nvSpPr>
        <p:spPr/>
        <p:txBody>
          <a:bodyPr/>
          <a:lstStyle/>
          <a:p>
            <a:r>
              <a:rPr lang="en-CA" dirty="0"/>
              <a:t>Clean Install of TMG</a:t>
            </a:r>
          </a:p>
        </p:txBody>
      </p:sp>
      <p:sp>
        <p:nvSpPr>
          <p:cNvPr id="3" name="Content Placeholder 2">
            <a:extLst>
              <a:ext uri="{FF2B5EF4-FFF2-40B4-BE49-F238E27FC236}">
                <a16:creationId xmlns:a16="http://schemas.microsoft.com/office/drawing/2014/main" id="{B6DE4D8A-EC07-4460-9A51-40E6FA127F01}"/>
              </a:ext>
            </a:extLst>
          </p:cNvPr>
          <p:cNvSpPr>
            <a:spLocks noGrp="1"/>
          </p:cNvSpPr>
          <p:nvPr>
            <p:ph idx="1"/>
          </p:nvPr>
        </p:nvSpPr>
        <p:spPr>
          <a:xfrm>
            <a:off x="1028700" y="1772816"/>
            <a:ext cx="7200900" cy="4536504"/>
          </a:xfrm>
        </p:spPr>
        <p:txBody>
          <a:bodyPr>
            <a:normAutofit/>
          </a:bodyPr>
          <a:lstStyle/>
          <a:p>
            <a:pPr marL="0" indent="0">
              <a:buNone/>
            </a:pPr>
            <a:r>
              <a:rPr lang="en-US" sz="1800" dirty="0">
                <a:effectLst/>
                <a:latin typeface="Calibri" panose="020F0502020204030204" pitchFamily="34" charset="0"/>
                <a:ea typeface="Calibri" panose="020F0502020204030204" pitchFamily="34" charset="0"/>
              </a:rPr>
              <a:t>The TMG uninstall process leaves some files/folders that can cause problems for a new installation. This may be due to Wholly Genes being overly cautious about deleting too much too quickly.  Part of the problem is that the install program looks at the destination of a file and if the destination contains a copy of the file with the same or later date then the installer bypassed that files and goes to the next file.  This coupled with the uninstall program leaving some files behind thus causes problems that a re-install theoretically should take care of.  </a:t>
            </a:r>
          </a:p>
          <a:p>
            <a:pPr marL="0" indent="0">
              <a:buNone/>
            </a:pPr>
            <a:r>
              <a:rPr lang="en-US" sz="1800" dirty="0">
                <a:effectLst/>
                <a:latin typeface="Calibri" panose="020F0502020204030204" pitchFamily="34" charset="0"/>
                <a:ea typeface="Calibri" panose="020F0502020204030204" pitchFamily="34" charset="0"/>
              </a:rPr>
              <a:t>Jim Byram has posted the CLEAN Install instructions on the Wholly Genes TMG9 Forum at </a:t>
            </a:r>
            <a:r>
              <a:rPr lang="en-US" sz="1800" dirty="0">
                <a:effectLst/>
                <a:latin typeface="Calibri" panose="020F0502020204030204" pitchFamily="34" charset="0"/>
                <a:ea typeface="Calibri" panose="020F0502020204030204" pitchFamily="34" charset="0"/>
                <a:hlinkClick r:id="rId2"/>
              </a:rPr>
              <a:t>http://www.whollygenes.com/forums201/index.php?/topic/15915-tmg9-final-installers-v905/</a:t>
            </a:r>
            <a:endParaRPr lang="en-US" sz="1800" dirty="0">
              <a:effectLst/>
              <a:latin typeface="Calibri" panose="020F0502020204030204" pitchFamily="34" charset="0"/>
              <a:ea typeface="Calibri" panose="020F0502020204030204" pitchFamily="34" charset="0"/>
            </a:endParaRPr>
          </a:p>
          <a:p>
            <a:pPr marL="0" indent="0">
              <a:buNone/>
            </a:pPr>
            <a:r>
              <a:rPr lang="en-US" sz="1800" dirty="0">
                <a:effectLst/>
                <a:latin typeface="Calibri" panose="020F0502020204030204" pitchFamily="34" charset="0"/>
                <a:ea typeface="Calibri" panose="020F0502020204030204" pitchFamily="34" charset="0"/>
              </a:rPr>
              <a:t>Any time that I re-configure my system and thus need to re-install TMG, I always do a CLEAN install. The final TMG v9.05 installers can be downloaded using the links below. US Edition </a:t>
            </a:r>
            <a:r>
              <a:rPr lang="en-CA" sz="1800" u="sng" dirty="0">
                <a:solidFill>
                  <a:srgbClr val="979BA7"/>
                </a:solidFill>
                <a:effectLst/>
                <a:latin typeface="Segoe UI" panose="020B0502040204020203" pitchFamily="34" charset="0"/>
                <a:ea typeface="Calibri" panose="020F0502020204030204" pitchFamily="34" charset="0"/>
                <a:hlinkClick r:id="rId3"/>
              </a:rPr>
              <a:t>http://www.whollygenes.com/</a:t>
            </a:r>
            <a:r>
              <a:rPr lang="en-CA" sz="1800" u="sng" dirty="0">
                <a:solidFill>
                  <a:srgbClr val="979BA7"/>
                </a:solidFill>
                <a:effectLst/>
                <a:latin typeface="Segoe UI" panose="020B0502040204020203" pitchFamily="34" charset="0"/>
                <a:ea typeface="Calibri" panose="020F0502020204030204" pitchFamily="34" charset="0"/>
              </a:rPr>
              <a:t>.</a:t>
            </a:r>
            <a:endParaRPr lang="en-CA" dirty="0"/>
          </a:p>
        </p:txBody>
      </p:sp>
    </p:spTree>
    <p:extLst>
      <p:ext uri="{BB962C8B-B14F-4D97-AF65-F5344CB8AC3E}">
        <p14:creationId xmlns:p14="http://schemas.microsoft.com/office/powerpoint/2010/main" val="394868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C1987-2F24-4C4A-B333-9E9824A6E22A}"/>
              </a:ext>
            </a:extLst>
          </p:cNvPr>
          <p:cNvSpPr>
            <a:spLocks noGrp="1"/>
          </p:cNvSpPr>
          <p:nvPr>
            <p:ph type="title"/>
          </p:nvPr>
        </p:nvSpPr>
        <p:spPr/>
        <p:txBody>
          <a:bodyPr/>
          <a:lstStyle/>
          <a:p>
            <a:r>
              <a:rPr lang="en-CA" dirty="0"/>
              <a:t>Clean Install of TMG</a:t>
            </a:r>
          </a:p>
        </p:txBody>
      </p:sp>
      <p:sp>
        <p:nvSpPr>
          <p:cNvPr id="3" name="Content Placeholder 2">
            <a:extLst>
              <a:ext uri="{FF2B5EF4-FFF2-40B4-BE49-F238E27FC236}">
                <a16:creationId xmlns:a16="http://schemas.microsoft.com/office/drawing/2014/main" id="{B6DE4D8A-EC07-4460-9A51-40E6FA127F01}"/>
              </a:ext>
            </a:extLst>
          </p:cNvPr>
          <p:cNvSpPr>
            <a:spLocks noGrp="1"/>
          </p:cNvSpPr>
          <p:nvPr>
            <p:ph idx="1"/>
          </p:nvPr>
        </p:nvSpPr>
        <p:spPr>
          <a:xfrm>
            <a:off x="1028700" y="1772816"/>
            <a:ext cx="7200900" cy="4824536"/>
          </a:xfrm>
        </p:spPr>
        <p:txBody>
          <a:bodyPr>
            <a:normAutofit lnSpcReduction="10000"/>
          </a:bodyPr>
          <a:lstStyle/>
          <a:p>
            <a:pPr marL="0" indent="0">
              <a:spcBef>
                <a:spcPts val="600"/>
              </a:spcBef>
              <a:spcAft>
                <a:spcPts val="0"/>
              </a:spcAft>
              <a:buNone/>
            </a:pPr>
            <a:r>
              <a:rPr lang="en-US" sz="1800" dirty="0">
                <a:latin typeface="Calibri" panose="020F0502020204030204" pitchFamily="34" charset="0"/>
                <a:ea typeface="Calibri" panose="020F0502020204030204" pitchFamily="34" charset="0"/>
              </a:rPr>
              <a:t>I</a:t>
            </a:r>
            <a:r>
              <a:rPr lang="en-US" sz="1800" dirty="0">
                <a:effectLst/>
                <a:latin typeface="Calibri" panose="020F0502020204030204" pitchFamily="34" charset="0"/>
                <a:ea typeface="Calibri" panose="020F0502020204030204" pitchFamily="34" charset="0"/>
              </a:rPr>
              <a:t>nstructions from Jim Byram on the </a:t>
            </a:r>
            <a:r>
              <a:rPr lang="en-US" sz="1800" dirty="0" err="1">
                <a:effectLst/>
                <a:latin typeface="Calibri" panose="020F0502020204030204" pitchFamily="34" charset="0"/>
                <a:ea typeface="Calibri" panose="020F0502020204030204" pitchFamily="34" charset="0"/>
              </a:rPr>
              <a:t>Whollygenes</a:t>
            </a:r>
            <a:r>
              <a:rPr lang="en-US" sz="1800" dirty="0">
                <a:effectLst/>
                <a:latin typeface="Calibri" panose="020F0502020204030204" pitchFamily="34" charset="0"/>
                <a:ea typeface="Calibri" panose="020F0502020204030204" pitchFamily="34" charset="0"/>
              </a:rPr>
              <a:t> website (reproduced below).</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 </a:t>
            </a:r>
            <a:r>
              <a:rPr lang="en-US" sz="1800" dirty="0">
                <a:solidFill>
                  <a:srgbClr val="282828"/>
                </a:solidFill>
                <a:effectLst/>
                <a:latin typeface="Helvetica" panose="020B0604020202020204" pitchFamily="34" charset="0"/>
                <a:ea typeface="Calibri" panose="020F0502020204030204" pitchFamily="34" charset="0"/>
              </a:rPr>
              <a:t>Uninstall any previously installed TMG9 version. Your data will be safe.</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Delete any remnant program folder.</a:t>
            </a:r>
            <a:endParaRPr lang="en-CA" sz="1800" dirty="0">
              <a:effectLst/>
              <a:latin typeface="Calibri" panose="020F0502020204030204" pitchFamily="34" charset="0"/>
              <a:ea typeface="Calibri" panose="020F0502020204030204" pitchFamily="34" charset="0"/>
            </a:endParaRPr>
          </a:p>
          <a:p>
            <a:pPr lvl="1">
              <a:spcBef>
                <a:spcPts val="600"/>
              </a:spcBef>
              <a:spcAft>
                <a:spcPts val="0"/>
              </a:spcAft>
              <a:buFont typeface="Courier New" panose="02070309020205020404" pitchFamily="49" charset="0"/>
              <a:buChar char="o"/>
            </a:pPr>
            <a:r>
              <a:rPr lang="en-US" sz="1800" dirty="0">
                <a:solidFill>
                  <a:srgbClr val="282828"/>
                </a:solidFill>
                <a:effectLst/>
                <a:latin typeface="Helvetica" panose="020B0604020202020204" pitchFamily="34" charset="0"/>
                <a:ea typeface="Calibri" panose="020F0502020204030204" pitchFamily="34" charset="0"/>
              </a:rPr>
              <a:t>"C:\Program Files (x86)\The Master Genealogist v9"</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Delete the two TMG9 folders in </a:t>
            </a:r>
            <a:r>
              <a:rPr lang="en-US" sz="1800" dirty="0" err="1">
                <a:solidFill>
                  <a:srgbClr val="282828"/>
                </a:solidFill>
                <a:effectLst/>
                <a:latin typeface="Helvetica" panose="020B0604020202020204" pitchFamily="34" charset="0"/>
                <a:ea typeface="Calibri" panose="020F0502020204030204" pitchFamily="34" charset="0"/>
              </a:rPr>
              <a:t>ProgramData</a:t>
            </a:r>
            <a:r>
              <a:rPr lang="en-US" sz="1800" dirty="0">
                <a:solidFill>
                  <a:srgbClr val="282828"/>
                </a:solidFill>
                <a:effectLst/>
                <a:latin typeface="Helvetica" panose="020B0604020202020204" pitchFamily="34" charset="0"/>
                <a:ea typeface="Calibri" panose="020F0502020204030204" pitchFamily="34" charset="0"/>
              </a:rPr>
              <a:t>.</a:t>
            </a:r>
            <a:endParaRPr lang="en-CA" sz="1800" dirty="0">
              <a:effectLst/>
              <a:latin typeface="Calibri" panose="020F0502020204030204" pitchFamily="34" charset="0"/>
              <a:ea typeface="Calibri" panose="020F0502020204030204" pitchFamily="34" charset="0"/>
            </a:endParaRPr>
          </a:p>
          <a:p>
            <a:pPr lvl="1">
              <a:spcBef>
                <a:spcPts val="600"/>
              </a:spcBef>
              <a:spcAft>
                <a:spcPts val="0"/>
              </a:spcAft>
              <a:buFont typeface="Courier New" panose="02070309020205020404" pitchFamily="49" charset="0"/>
              <a:buChar char="o"/>
            </a:pPr>
            <a:r>
              <a:rPr lang="en-US" sz="1800" dirty="0">
                <a:solidFill>
                  <a:srgbClr val="282828"/>
                </a:solidFill>
                <a:effectLst/>
                <a:latin typeface="Helvetica" panose="020B0604020202020204" pitchFamily="34" charset="0"/>
                <a:ea typeface="Calibri" panose="020F0502020204030204" pitchFamily="34" charset="0"/>
              </a:rPr>
              <a:t>"C:\ProgramData\The Master Genealogist v9"</a:t>
            </a:r>
            <a:endParaRPr lang="en-CA" sz="1800" dirty="0">
              <a:effectLst/>
              <a:latin typeface="Calibri" panose="020F0502020204030204" pitchFamily="34" charset="0"/>
              <a:ea typeface="Calibri" panose="020F0502020204030204" pitchFamily="34" charset="0"/>
            </a:endParaRPr>
          </a:p>
          <a:p>
            <a:pPr lvl="1">
              <a:spcBef>
                <a:spcPts val="600"/>
              </a:spcBef>
              <a:spcAft>
                <a:spcPts val="0"/>
              </a:spcAft>
              <a:buFont typeface="Courier New" panose="02070309020205020404" pitchFamily="49" charset="0"/>
              <a:buChar char="o"/>
            </a:pPr>
            <a:r>
              <a:rPr lang="en-US" sz="1800" dirty="0">
                <a:solidFill>
                  <a:srgbClr val="282828"/>
                </a:solidFill>
                <a:effectLst/>
                <a:latin typeface="Helvetica" panose="020B0604020202020204" pitchFamily="34" charset="0"/>
                <a:ea typeface="Calibri" panose="020F0502020204030204" pitchFamily="34" charset="0"/>
              </a:rPr>
              <a:t>"C:\ProgramData\The Master Genealogist v9 Installer"</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Download the appropriate installer using one of the links above.</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Be sure to save the installer on your system. Don't run it during the download process.</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Run the installer and install. (Some people find that running the installer 'as Administrator' avoids problems.)</a:t>
            </a:r>
            <a:endParaRPr lang="en-CA" sz="1800" dirty="0">
              <a:effectLst/>
              <a:latin typeface="Calibri" panose="020F0502020204030204" pitchFamily="34" charset="0"/>
              <a:ea typeface="Calibri" panose="020F0502020204030204" pitchFamily="34" charset="0"/>
            </a:endParaRPr>
          </a:p>
          <a:p>
            <a:pPr>
              <a:spcBef>
                <a:spcPts val="600"/>
              </a:spcBef>
              <a:spcAft>
                <a:spcPts val="0"/>
              </a:spcAft>
              <a:buFont typeface="Arial" panose="020B0604020202020204" pitchFamily="34" charset="0"/>
              <a:buChar char="•"/>
            </a:pPr>
            <a:r>
              <a:rPr lang="en-US" sz="1800" dirty="0">
                <a:solidFill>
                  <a:srgbClr val="282828"/>
                </a:solidFill>
                <a:effectLst/>
                <a:latin typeface="Helvetica" panose="020B0604020202020204" pitchFamily="34" charset="0"/>
                <a:ea typeface="Calibri" panose="020F0502020204030204" pitchFamily="34" charset="0"/>
              </a:rPr>
              <a:t>(If there are any issues, run the installer once more and select [Repair] although this shouldn't be necessary.)</a:t>
            </a:r>
            <a:endParaRPr lang="en-CA" sz="1800" dirty="0">
              <a:effectLst/>
              <a:latin typeface="Calibri" panose="020F0502020204030204" pitchFamily="34" charset="0"/>
              <a:ea typeface="Calibri" panose="020F0502020204030204" pitchFamily="34" charset="0"/>
            </a:endParaRPr>
          </a:p>
          <a:p>
            <a:pPr marL="0" indent="0">
              <a:buNone/>
            </a:pPr>
            <a:endParaRPr lang="en-CA" dirty="0"/>
          </a:p>
        </p:txBody>
      </p:sp>
    </p:spTree>
    <p:extLst>
      <p:ext uri="{BB962C8B-B14F-4D97-AF65-F5344CB8AC3E}">
        <p14:creationId xmlns:p14="http://schemas.microsoft.com/office/powerpoint/2010/main" val="3792270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708F-4AFD-4F3F-A2D3-3F7A335E6F13}"/>
              </a:ext>
            </a:extLst>
          </p:cNvPr>
          <p:cNvSpPr>
            <a:spLocks noGrp="1"/>
          </p:cNvSpPr>
          <p:nvPr>
            <p:ph type="title"/>
          </p:nvPr>
        </p:nvSpPr>
        <p:spPr>
          <a:xfrm>
            <a:off x="1028700" y="685800"/>
            <a:ext cx="7200900" cy="726976"/>
          </a:xfrm>
        </p:spPr>
        <p:txBody>
          <a:bodyPr>
            <a:normAutofit fontScale="90000"/>
          </a:bodyPr>
          <a:lstStyle/>
          <a:p>
            <a:r>
              <a:rPr lang="en-US" b="1" i="0" dirty="0">
                <a:solidFill>
                  <a:srgbClr val="B76600"/>
                </a:solidFill>
                <a:effectLst/>
                <a:latin typeface="Arial" panose="020B0604020202020204" pitchFamily="34" charset="0"/>
              </a:rPr>
              <a:t>Unlock Code</a:t>
            </a:r>
            <a:br>
              <a:rPr lang="en-US" b="1" i="0" dirty="0">
                <a:solidFill>
                  <a:srgbClr val="B76600"/>
                </a:solidFill>
                <a:effectLst/>
                <a:latin typeface="Arial" panose="020B0604020202020204" pitchFamily="34" charset="0"/>
              </a:rPr>
            </a:br>
            <a:endParaRPr lang="en-US" dirty="0"/>
          </a:p>
        </p:txBody>
      </p:sp>
      <p:pic>
        <p:nvPicPr>
          <p:cNvPr id="4" name="Content Placeholder 3">
            <a:extLst>
              <a:ext uri="{FF2B5EF4-FFF2-40B4-BE49-F238E27FC236}">
                <a16:creationId xmlns:a16="http://schemas.microsoft.com/office/drawing/2014/main" id="{D1785B64-E821-4D92-9D72-1DB93B3DD684}"/>
              </a:ext>
            </a:extLst>
          </p:cNvPr>
          <p:cNvPicPr>
            <a:picLocks noGrp="1" noChangeAspect="1"/>
          </p:cNvPicPr>
          <p:nvPr>
            <p:ph idx="1"/>
          </p:nvPr>
        </p:nvPicPr>
        <p:blipFill>
          <a:blip r:embed="rId2"/>
          <a:stretch>
            <a:fillRect/>
          </a:stretch>
        </p:blipFill>
        <p:spPr>
          <a:xfrm>
            <a:off x="2609938" y="2285999"/>
            <a:ext cx="4626358" cy="4102799"/>
          </a:xfrm>
          <a:prstGeom prst="rect">
            <a:avLst/>
          </a:prstGeom>
        </p:spPr>
      </p:pic>
      <p:sp>
        <p:nvSpPr>
          <p:cNvPr id="5" name="TextBox 4">
            <a:extLst>
              <a:ext uri="{FF2B5EF4-FFF2-40B4-BE49-F238E27FC236}">
                <a16:creationId xmlns:a16="http://schemas.microsoft.com/office/drawing/2014/main" id="{F4645158-B36B-4CCC-8CE3-46810C3B9527}"/>
              </a:ext>
            </a:extLst>
          </p:cNvPr>
          <p:cNvSpPr txBox="1"/>
          <p:nvPr/>
        </p:nvSpPr>
        <p:spPr>
          <a:xfrm>
            <a:off x="1087016" y="1664722"/>
            <a:ext cx="6969968" cy="400110"/>
          </a:xfrm>
          <a:prstGeom prst="rect">
            <a:avLst/>
          </a:prstGeom>
          <a:noFill/>
        </p:spPr>
        <p:txBody>
          <a:bodyPr wrap="square" rtlCol="0">
            <a:spAutoFit/>
          </a:bodyPr>
          <a:lstStyle/>
          <a:p>
            <a:r>
              <a:rPr lang="en-US" sz="2000" dirty="0"/>
              <a:t>Select Help&gt; Technical Support, then Click Trouble Report:</a:t>
            </a:r>
          </a:p>
        </p:txBody>
      </p:sp>
      <p:sp>
        <p:nvSpPr>
          <p:cNvPr id="6" name="Arrow: Right 5">
            <a:extLst>
              <a:ext uri="{FF2B5EF4-FFF2-40B4-BE49-F238E27FC236}">
                <a16:creationId xmlns:a16="http://schemas.microsoft.com/office/drawing/2014/main" id="{11A92E5A-EC74-46C0-972F-82914894E8DD}"/>
              </a:ext>
            </a:extLst>
          </p:cNvPr>
          <p:cNvSpPr/>
          <p:nvPr/>
        </p:nvSpPr>
        <p:spPr>
          <a:xfrm>
            <a:off x="1471540" y="5742317"/>
            <a:ext cx="1134282" cy="65496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70C0"/>
              </a:solidFill>
            </a:endParaRPr>
          </a:p>
        </p:txBody>
      </p:sp>
    </p:spTree>
    <p:extLst>
      <p:ext uri="{BB962C8B-B14F-4D97-AF65-F5344CB8AC3E}">
        <p14:creationId xmlns:p14="http://schemas.microsoft.com/office/powerpoint/2010/main" val="739977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708F-4AFD-4F3F-A2D3-3F7A335E6F13}"/>
              </a:ext>
            </a:extLst>
          </p:cNvPr>
          <p:cNvSpPr>
            <a:spLocks noGrp="1"/>
          </p:cNvSpPr>
          <p:nvPr>
            <p:ph type="title"/>
          </p:nvPr>
        </p:nvSpPr>
        <p:spPr>
          <a:xfrm>
            <a:off x="1028700" y="685800"/>
            <a:ext cx="7200900" cy="726976"/>
          </a:xfrm>
        </p:spPr>
        <p:txBody>
          <a:bodyPr>
            <a:normAutofit fontScale="90000"/>
          </a:bodyPr>
          <a:lstStyle/>
          <a:p>
            <a:r>
              <a:rPr lang="en-US" b="1" i="0" dirty="0">
                <a:solidFill>
                  <a:srgbClr val="B76600"/>
                </a:solidFill>
                <a:effectLst/>
                <a:latin typeface="Arial" panose="020B0604020202020204" pitchFamily="34" charset="0"/>
              </a:rPr>
              <a:t>Unlock Code</a:t>
            </a:r>
            <a:br>
              <a:rPr lang="en-US" b="1" i="0" dirty="0">
                <a:solidFill>
                  <a:srgbClr val="B76600"/>
                </a:solidFill>
                <a:effectLst/>
                <a:latin typeface="Arial" panose="020B0604020202020204" pitchFamily="34" charset="0"/>
              </a:rPr>
            </a:br>
            <a:endParaRPr lang="en-US" dirty="0"/>
          </a:p>
        </p:txBody>
      </p:sp>
      <p:sp>
        <p:nvSpPr>
          <p:cNvPr id="7" name="Content Placeholder 6">
            <a:extLst>
              <a:ext uri="{FF2B5EF4-FFF2-40B4-BE49-F238E27FC236}">
                <a16:creationId xmlns:a16="http://schemas.microsoft.com/office/drawing/2014/main" id="{E0A6BCC5-17C2-479E-8816-DE08D1EE26B4}"/>
              </a:ext>
            </a:extLst>
          </p:cNvPr>
          <p:cNvSpPr>
            <a:spLocks noGrp="1"/>
          </p:cNvSpPr>
          <p:nvPr>
            <p:ph idx="1"/>
          </p:nvPr>
        </p:nvSpPr>
        <p:spPr/>
        <p:txBody>
          <a:bodyPr>
            <a:normAutofit fontScale="85000" lnSpcReduction="20000"/>
          </a:bodyPr>
          <a:lstStyle/>
          <a:p>
            <a:pPr marL="0" indent="0">
              <a:buNone/>
            </a:pPr>
            <a:r>
              <a:rPr lang="en-US" dirty="0"/>
              <a:t>Trouble Report - TMG v9.05 - Generated : 2020.11.13</a:t>
            </a:r>
          </a:p>
          <a:p>
            <a:pPr marL="0" indent="0">
              <a:buNone/>
            </a:pPr>
            <a:endParaRPr lang="en-US" dirty="0"/>
          </a:p>
          <a:p>
            <a:pPr marL="0" indent="0">
              <a:buNone/>
            </a:pPr>
            <a:r>
              <a:rPr lang="en-US" dirty="0"/>
              <a:t>In the event of an on-going problem with The Master Genealogist,</a:t>
            </a:r>
          </a:p>
          <a:p>
            <a:pPr marL="0" indent="0">
              <a:buNone/>
            </a:pPr>
            <a:r>
              <a:rPr lang="en-US" dirty="0"/>
              <a:t>please complete and send this report to technical support.</a:t>
            </a:r>
          </a:p>
          <a:p>
            <a:pPr marL="0" indent="0">
              <a:buNone/>
            </a:pPr>
            <a:endParaRPr lang="en-US" dirty="0"/>
          </a:p>
          <a:p>
            <a:pPr marL="0" indent="0">
              <a:buNone/>
            </a:pPr>
            <a:r>
              <a:rPr lang="en-US" dirty="0"/>
              <a:t>        User Name : Michael More</a:t>
            </a:r>
          </a:p>
          <a:p>
            <a:pPr marL="0" indent="0">
              <a:buNone/>
            </a:pPr>
            <a:endParaRPr lang="en-US" dirty="0"/>
          </a:p>
          <a:p>
            <a:pPr marL="0" indent="0">
              <a:buNone/>
            </a:pPr>
            <a:r>
              <a:rPr lang="en-US" dirty="0"/>
              <a:t>            Email : mikemore@rogers.com</a:t>
            </a:r>
          </a:p>
          <a:p>
            <a:pPr marL="0" indent="0">
              <a:buNone/>
            </a:pPr>
            <a:endParaRPr lang="en-US" dirty="0"/>
          </a:p>
          <a:p>
            <a:pPr marL="0" indent="0">
              <a:buNone/>
            </a:pPr>
            <a:r>
              <a:rPr lang="en-US" dirty="0"/>
              <a:t>    Serial number : QHTKWLYMNY6574KFMYURJDMTJUR93YS</a:t>
            </a:r>
          </a:p>
        </p:txBody>
      </p:sp>
      <p:sp>
        <p:nvSpPr>
          <p:cNvPr id="8" name="Arrow: Left 7">
            <a:extLst>
              <a:ext uri="{FF2B5EF4-FFF2-40B4-BE49-F238E27FC236}">
                <a16:creationId xmlns:a16="http://schemas.microsoft.com/office/drawing/2014/main" id="{930C1FCE-FBC9-4A10-B4A9-7CE000F33668}"/>
              </a:ext>
            </a:extLst>
          </p:cNvPr>
          <p:cNvSpPr/>
          <p:nvPr/>
        </p:nvSpPr>
        <p:spPr>
          <a:xfrm>
            <a:off x="4860032" y="4077072"/>
            <a:ext cx="3369568" cy="1296144"/>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B071044-402C-4DB0-AE35-941F0C8C4734}"/>
              </a:ext>
            </a:extLst>
          </p:cNvPr>
          <p:cNvSpPr txBox="1"/>
          <p:nvPr/>
        </p:nvSpPr>
        <p:spPr>
          <a:xfrm>
            <a:off x="5479397" y="4355812"/>
            <a:ext cx="2721496" cy="707886"/>
          </a:xfrm>
          <a:prstGeom prst="rect">
            <a:avLst/>
          </a:prstGeom>
          <a:noFill/>
        </p:spPr>
        <p:txBody>
          <a:bodyPr wrap="square" rtlCol="0">
            <a:spAutoFit/>
          </a:bodyPr>
          <a:lstStyle/>
          <a:p>
            <a:r>
              <a:rPr lang="en-US" sz="2000" dirty="0"/>
              <a:t>Email used when you purchased TMG 9</a:t>
            </a:r>
          </a:p>
        </p:txBody>
      </p:sp>
      <p:sp>
        <p:nvSpPr>
          <p:cNvPr id="10" name="Rectangle 9">
            <a:extLst>
              <a:ext uri="{FF2B5EF4-FFF2-40B4-BE49-F238E27FC236}">
                <a16:creationId xmlns:a16="http://schemas.microsoft.com/office/drawing/2014/main" id="{CBD1FD8E-B8DF-4B09-AD04-39023AD76BAE}"/>
              </a:ext>
            </a:extLst>
          </p:cNvPr>
          <p:cNvSpPr/>
          <p:nvPr/>
        </p:nvSpPr>
        <p:spPr>
          <a:xfrm>
            <a:off x="899592" y="1844824"/>
            <a:ext cx="7704856" cy="4327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8774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55FDF-D10E-4D4F-8A12-4C405E719D65}"/>
              </a:ext>
            </a:extLst>
          </p:cNvPr>
          <p:cNvSpPr>
            <a:spLocks noGrp="1"/>
          </p:cNvSpPr>
          <p:nvPr>
            <p:ph type="title"/>
          </p:nvPr>
        </p:nvSpPr>
        <p:spPr/>
        <p:txBody>
          <a:bodyPr/>
          <a:lstStyle/>
          <a:p>
            <a:r>
              <a:rPr lang="en-CA" dirty="0"/>
              <a:t>Known TMG 'Bugs'</a:t>
            </a:r>
          </a:p>
        </p:txBody>
      </p:sp>
      <p:sp>
        <p:nvSpPr>
          <p:cNvPr id="3" name="Content Placeholder 2">
            <a:extLst>
              <a:ext uri="{FF2B5EF4-FFF2-40B4-BE49-F238E27FC236}">
                <a16:creationId xmlns:a16="http://schemas.microsoft.com/office/drawing/2014/main" id="{3CC3F59C-1BDC-487D-9C6A-2AC98B0EF0DD}"/>
              </a:ext>
            </a:extLst>
          </p:cNvPr>
          <p:cNvSpPr>
            <a:spLocks noGrp="1"/>
          </p:cNvSpPr>
          <p:nvPr>
            <p:ph idx="1"/>
          </p:nvPr>
        </p:nvSpPr>
        <p:spPr/>
        <p:txBody>
          <a:bodyPr/>
          <a:lstStyle/>
          <a:p>
            <a:pPr marL="0" indent="0">
              <a:buNone/>
            </a:pPr>
            <a:r>
              <a:rPr lang="en-CA" sz="2800" dirty="0">
                <a:effectLst/>
                <a:latin typeface="Calibri" panose="020F0502020204030204" pitchFamily="34" charset="0"/>
                <a:ea typeface="Calibri" panose="020F0502020204030204" pitchFamily="34" charset="0"/>
                <a:cs typeface="Arial" panose="020B0604020202020204" pitchFamily="34" charset="0"/>
              </a:rPr>
              <a:t>I recently came across a site that lists TMG 'bugs' and some workarounds:</a:t>
            </a:r>
          </a:p>
          <a:p>
            <a:pPr marL="0" indent="0">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r>
              <a:rPr lang="en-CA" sz="2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http://www.mjh-nm.net/BUGS.HTML</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2232015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78B3-E23E-47DC-ABC4-A716D7372A76}"/>
              </a:ext>
            </a:extLst>
          </p:cNvPr>
          <p:cNvSpPr>
            <a:spLocks noGrp="1"/>
          </p:cNvSpPr>
          <p:nvPr>
            <p:ph type="title"/>
          </p:nvPr>
        </p:nvSpPr>
        <p:spPr/>
        <p:txBody>
          <a:bodyPr>
            <a:normAutofit fontScale="90000"/>
          </a:bodyPr>
          <a:lstStyle/>
          <a:p>
            <a:pPr marL="0" indent="0"/>
            <a:r>
              <a:rPr lang="en-US" sz="3600" b="0" i="0" dirty="0">
                <a:solidFill>
                  <a:srgbClr val="6D4F28"/>
                </a:solidFill>
                <a:effectLst/>
                <a:latin typeface="Amatic-Bold"/>
              </a:rPr>
              <a:t>How to Cite Sources </a:t>
            </a:r>
            <a:br>
              <a:rPr lang="en-US" sz="3600" b="0" i="0" dirty="0">
                <a:solidFill>
                  <a:srgbClr val="6D4F28"/>
                </a:solidFill>
                <a:effectLst/>
                <a:latin typeface="Amatic-Bold"/>
              </a:rPr>
            </a:br>
            <a:r>
              <a:rPr lang="en-US" sz="3600" b="0" i="0" dirty="0">
                <a:solidFill>
                  <a:srgbClr val="6D4F28"/>
                </a:solidFill>
                <a:effectLst/>
                <a:latin typeface="Amatic-Bold"/>
              </a:rPr>
              <a:t>Recording Where Your Find Information</a:t>
            </a:r>
            <a:br>
              <a:rPr lang="en-US" sz="3600" b="0" i="0" dirty="0">
                <a:solidFill>
                  <a:srgbClr val="6D4F28"/>
                </a:solidFill>
                <a:effectLst/>
                <a:latin typeface="Amatic-Bold"/>
              </a:rPr>
            </a:br>
            <a:r>
              <a:rPr lang="en-US" sz="3600" b="0" i="0" dirty="0">
                <a:solidFill>
                  <a:srgbClr val="9E8F7C"/>
                </a:solidFill>
                <a:effectLst/>
                <a:latin typeface="SourceSansPro-Regular"/>
              </a:rPr>
              <a:t>by John Wylie</a:t>
            </a:r>
            <a:br>
              <a:rPr lang="en-US" b="0" i="0" dirty="0">
                <a:solidFill>
                  <a:srgbClr val="9E8F7C"/>
                </a:solidFill>
                <a:effectLst/>
                <a:latin typeface="SourceSansPro-Regular"/>
              </a:rPr>
            </a:br>
            <a:endParaRPr lang="en-CA" dirty="0"/>
          </a:p>
        </p:txBody>
      </p:sp>
      <p:sp>
        <p:nvSpPr>
          <p:cNvPr id="3" name="Content Placeholder 2">
            <a:extLst>
              <a:ext uri="{FF2B5EF4-FFF2-40B4-BE49-F238E27FC236}">
                <a16:creationId xmlns:a16="http://schemas.microsoft.com/office/drawing/2014/main" id="{15B6C680-5588-4C58-BBD2-11259DABE4E1}"/>
              </a:ext>
            </a:extLst>
          </p:cNvPr>
          <p:cNvSpPr>
            <a:spLocks noGrp="1"/>
          </p:cNvSpPr>
          <p:nvPr>
            <p:ph idx="1"/>
          </p:nvPr>
        </p:nvSpPr>
        <p:spPr>
          <a:xfrm>
            <a:off x="1028700" y="2286000"/>
            <a:ext cx="7200900" cy="4023320"/>
          </a:xfrm>
        </p:spPr>
        <p:txBody>
          <a:bodyPr>
            <a:normAutofit fontScale="92500" lnSpcReduction="10000"/>
          </a:bodyPr>
          <a:lstStyle/>
          <a:p>
            <a:pPr marL="0" indent="0" algn="l">
              <a:buNone/>
            </a:pPr>
            <a:r>
              <a:rPr lang="en-US" sz="2200" b="0" i="0" dirty="0">
                <a:solidFill>
                  <a:schemeClr val="tx1"/>
                </a:solidFill>
                <a:effectLst/>
                <a:latin typeface="SourceSansPro-Regular"/>
                <a:hlinkClick r:id="rId2"/>
              </a:rPr>
              <a:t>https://www.genealogy.com/articles/research/19_wylie.html</a:t>
            </a:r>
            <a:endParaRPr lang="en-US" sz="2200" b="0" i="0" dirty="0">
              <a:solidFill>
                <a:schemeClr val="tx1"/>
              </a:solidFill>
              <a:effectLst/>
              <a:latin typeface="SourceSansPro-Regular"/>
            </a:endParaRPr>
          </a:p>
          <a:p>
            <a:pPr marL="0" indent="0" algn="l">
              <a:buNone/>
            </a:pPr>
            <a:endParaRPr lang="en-US" sz="900" dirty="0">
              <a:solidFill>
                <a:schemeClr val="tx1"/>
              </a:solidFill>
              <a:latin typeface="SourceSansPro-Regular"/>
            </a:endParaRPr>
          </a:p>
          <a:p>
            <a:pPr marL="0" indent="0" algn="l">
              <a:buNone/>
            </a:pPr>
            <a:r>
              <a:rPr lang="en-US" sz="2200" b="0" i="0" dirty="0">
                <a:solidFill>
                  <a:schemeClr val="tx1"/>
                </a:solidFill>
                <a:effectLst/>
                <a:latin typeface="SourceSansPro-Regular"/>
              </a:rPr>
              <a:t>Experienced genealogists agree that accurately recording the full citation data from a source the first time is essential. </a:t>
            </a:r>
          </a:p>
          <a:p>
            <a:pPr marL="0" indent="0" algn="l">
              <a:buNone/>
            </a:pPr>
            <a:r>
              <a:rPr lang="en-US" sz="2200" b="0" i="0" dirty="0">
                <a:solidFill>
                  <a:schemeClr val="tx1"/>
                </a:solidFill>
                <a:effectLst/>
                <a:latin typeface="SourceSansPro-Regular"/>
              </a:rPr>
              <a:t>How Are Sources Cited?</a:t>
            </a:r>
          </a:p>
          <a:p>
            <a:r>
              <a:rPr lang="en-US" sz="2200" b="0" i="0" dirty="0">
                <a:solidFill>
                  <a:schemeClr val="tx1"/>
                </a:solidFill>
                <a:effectLst/>
                <a:latin typeface="SourceSansPro-Regular"/>
              </a:rPr>
              <a:t>The Basic Format</a:t>
            </a:r>
          </a:p>
          <a:p>
            <a:r>
              <a:rPr lang="en-US" sz="2200" b="0" i="0" dirty="0">
                <a:solidFill>
                  <a:schemeClr val="tx1"/>
                </a:solidFill>
                <a:effectLst/>
                <a:latin typeface="SourceSansPro-Regular"/>
              </a:rPr>
              <a:t>Published Sources</a:t>
            </a:r>
          </a:p>
          <a:p>
            <a:r>
              <a:rPr lang="en-US" sz="2200" b="0" i="0" dirty="0">
                <a:solidFill>
                  <a:schemeClr val="tx1"/>
                </a:solidFill>
                <a:effectLst/>
                <a:latin typeface="SourceSansPro-Regular"/>
              </a:rPr>
              <a:t>Unpublished Sources</a:t>
            </a:r>
          </a:p>
          <a:p>
            <a:r>
              <a:rPr lang="en-US" sz="2200" b="0" i="0" dirty="0">
                <a:solidFill>
                  <a:schemeClr val="tx1"/>
                </a:solidFill>
                <a:effectLst/>
                <a:latin typeface="SourceSansPro-Regular"/>
              </a:rPr>
              <a:t>Official Records</a:t>
            </a:r>
          </a:p>
          <a:p>
            <a:r>
              <a:rPr lang="en-US" sz="2200" b="0" i="0" dirty="0">
                <a:solidFill>
                  <a:schemeClr val="tx1"/>
                </a:solidFill>
                <a:effectLst/>
                <a:latin typeface="SourceSansPro-Regular"/>
              </a:rPr>
              <a:t>Online Sources</a:t>
            </a:r>
          </a:p>
          <a:p>
            <a:endParaRPr lang="en-CA" dirty="0"/>
          </a:p>
        </p:txBody>
      </p:sp>
    </p:spTree>
    <p:extLst>
      <p:ext uri="{BB962C8B-B14F-4D97-AF65-F5344CB8AC3E}">
        <p14:creationId xmlns:p14="http://schemas.microsoft.com/office/powerpoint/2010/main" val="4159442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78B3-E23E-47DC-ABC4-A716D7372A76}"/>
              </a:ext>
            </a:extLst>
          </p:cNvPr>
          <p:cNvSpPr>
            <a:spLocks noGrp="1"/>
          </p:cNvSpPr>
          <p:nvPr>
            <p:ph type="title"/>
          </p:nvPr>
        </p:nvSpPr>
        <p:spPr/>
        <p:txBody>
          <a:bodyPr>
            <a:normAutofit fontScale="90000"/>
          </a:bodyPr>
          <a:lstStyle/>
          <a:p>
            <a:pPr marL="0" indent="0"/>
            <a:r>
              <a:rPr lang="en-US" sz="3600" b="0" i="0" dirty="0">
                <a:solidFill>
                  <a:srgbClr val="6D4F28"/>
                </a:solidFill>
                <a:effectLst/>
                <a:latin typeface="Amatic-Bold"/>
              </a:rPr>
              <a:t>How to Cite Sources </a:t>
            </a:r>
            <a:br>
              <a:rPr lang="en-US" sz="3600" b="0" i="0" dirty="0">
                <a:solidFill>
                  <a:srgbClr val="6D4F28"/>
                </a:solidFill>
                <a:effectLst/>
                <a:latin typeface="Amatic-Bold"/>
              </a:rPr>
            </a:br>
            <a:r>
              <a:rPr lang="en-US" sz="3600" b="0" i="0" dirty="0">
                <a:solidFill>
                  <a:srgbClr val="6D4F28"/>
                </a:solidFill>
                <a:effectLst/>
                <a:latin typeface="Amatic-Bold"/>
              </a:rPr>
              <a:t>Recording Where Your Find Information</a:t>
            </a:r>
            <a:br>
              <a:rPr lang="en-US" sz="3600" b="0" i="0" dirty="0">
                <a:solidFill>
                  <a:srgbClr val="6D4F28"/>
                </a:solidFill>
                <a:effectLst/>
                <a:latin typeface="Amatic-Bold"/>
              </a:rPr>
            </a:br>
            <a:r>
              <a:rPr lang="en-US" sz="3600" b="0" i="0" dirty="0">
                <a:solidFill>
                  <a:srgbClr val="9E8F7C"/>
                </a:solidFill>
                <a:effectLst/>
                <a:latin typeface="SourceSansPro-Regular"/>
              </a:rPr>
              <a:t>by John Wylie</a:t>
            </a:r>
            <a:br>
              <a:rPr lang="en-US" b="0" i="0" dirty="0">
                <a:solidFill>
                  <a:srgbClr val="9E8F7C"/>
                </a:solidFill>
                <a:effectLst/>
                <a:latin typeface="SourceSansPro-Regular"/>
              </a:rPr>
            </a:br>
            <a:endParaRPr lang="en-CA" dirty="0"/>
          </a:p>
        </p:txBody>
      </p:sp>
      <p:sp>
        <p:nvSpPr>
          <p:cNvPr id="3" name="Content Placeholder 2">
            <a:extLst>
              <a:ext uri="{FF2B5EF4-FFF2-40B4-BE49-F238E27FC236}">
                <a16:creationId xmlns:a16="http://schemas.microsoft.com/office/drawing/2014/main" id="{15B6C680-5588-4C58-BBD2-11259DABE4E1}"/>
              </a:ext>
            </a:extLst>
          </p:cNvPr>
          <p:cNvSpPr>
            <a:spLocks noGrp="1"/>
          </p:cNvSpPr>
          <p:nvPr>
            <p:ph idx="1"/>
          </p:nvPr>
        </p:nvSpPr>
        <p:spPr>
          <a:xfrm>
            <a:off x="1028700" y="2286000"/>
            <a:ext cx="7200900" cy="4023320"/>
          </a:xfrm>
        </p:spPr>
        <p:txBody>
          <a:bodyPr>
            <a:normAutofit/>
          </a:bodyPr>
          <a:lstStyle/>
          <a:p>
            <a:pPr marL="0" indent="0">
              <a:buNone/>
            </a:pPr>
            <a:r>
              <a:rPr lang="en-US" sz="2400" dirty="0"/>
              <a:t>A citation must cite the source you used, not the one that someone told you existed in their citation. Another person's research, even cited, is hearsay you until you see the source for yourself. For example, if a cousin tells you that she extracted your grandfather's birth information from his birth certificate, then your cousin is your source for the information, unless she provided you a photocopy, a scanned copy, or you actually saw her copy of the certificate. This is perhaps one of the most difficult concepts of genealogical research for many to accept</a:t>
            </a:r>
            <a:r>
              <a:rPr lang="en-US" dirty="0"/>
              <a:t>.</a:t>
            </a:r>
            <a:endParaRPr lang="en-CA" dirty="0"/>
          </a:p>
        </p:txBody>
      </p:sp>
    </p:spTree>
    <p:extLst>
      <p:ext uri="{BB962C8B-B14F-4D97-AF65-F5344CB8AC3E}">
        <p14:creationId xmlns:p14="http://schemas.microsoft.com/office/powerpoint/2010/main" val="250882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F4E1-E7F0-483E-8884-3F2C04656643}"/>
              </a:ext>
            </a:extLst>
          </p:cNvPr>
          <p:cNvSpPr>
            <a:spLocks noGrp="1"/>
          </p:cNvSpPr>
          <p:nvPr>
            <p:ph type="title"/>
          </p:nvPr>
        </p:nvSpPr>
        <p:spPr/>
        <p:txBody>
          <a:bodyPr/>
          <a:lstStyle/>
          <a:p>
            <a:r>
              <a:rPr lang="en-CA" dirty="0"/>
              <a:t>Birth Order of Children</a:t>
            </a:r>
          </a:p>
        </p:txBody>
      </p:sp>
      <p:sp>
        <p:nvSpPr>
          <p:cNvPr id="3" name="Content Placeholder 2">
            <a:extLst>
              <a:ext uri="{FF2B5EF4-FFF2-40B4-BE49-F238E27FC236}">
                <a16:creationId xmlns:a16="http://schemas.microsoft.com/office/drawing/2014/main" id="{8CA87FF9-9A14-4E32-9ED8-9915A7088282}"/>
              </a:ext>
            </a:extLst>
          </p:cNvPr>
          <p:cNvSpPr>
            <a:spLocks noGrp="1"/>
          </p:cNvSpPr>
          <p:nvPr>
            <p:ph idx="1"/>
          </p:nvPr>
        </p:nvSpPr>
        <p:spPr>
          <a:xfrm>
            <a:off x="1028700" y="1844824"/>
            <a:ext cx="7200900" cy="4608512"/>
          </a:xfrm>
        </p:spPr>
        <p:txBody>
          <a:bodyPr>
            <a:normAutofit lnSpcReduction="10000"/>
          </a:bodyPr>
          <a:lstStyle/>
          <a:p>
            <a:pPr marL="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If you are setting the values of the standard Flag name BIRTH ORDER, that is definitely not recommended.  See comments about the BIRTH ORDER Flag recommending against its use in the Style chapter of Hannah’s on-line book:</a:t>
            </a:r>
          </a:p>
          <a:p>
            <a:pPr marL="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   </a:t>
            </a:r>
            <a:r>
              <a:rPr lang="en-CA" sz="2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https://www.mjh-nm.net/STYLE.HTML#BirthorderFlag</a:t>
            </a: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CA"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CA" sz="2400" dirty="0">
                <a:effectLst/>
                <a:latin typeface="Calibri" panose="020F0502020204030204" pitchFamily="34" charset="0"/>
                <a:ea typeface="Times New Roman" panose="02020603050405020304" pitchFamily="18" charset="0"/>
                <a:cs typeface="Calibri" panose="020F0502020204030204" pitchFamily="34" charset="0"/>
              </a:rPr>
              <a:t>Lee Hoffmann: I rarely use the </a:t>
            </a:r>
            <a:r>
              <a:rPr lang="en-CA" sz="2400" dirty="0" err="1">
                <a:effectLst/>
                <a:latin typeface="Calibri" panose="020F0502020204030204" pitchFamily="34" charset="0"/>
                <a:ea typeface="Times New Roman" panose="02020603050405020304" pitchFamily="18" charset="0"/>
                <a:cs typeface="Calibri" panose="020F0502020204030204" pitchFamily="34" charset="0"/>
              </a:rPr>
              <a:t>BirthOrder</a:t>
            </a:r>
            <a:r>
              <a:rPr lang="en-CA" sz="2400" dirty="0">
                <a:effectLst/>
                <a:latin typeface="Calibri" panose="020F0502020204030204" pitchFamily="34" charset="0"/>
                <a:ea typeface="Times New Roman" panose="02020603050405020304" pitchFamily="18" charset="0"/>
                <a:cs typeface="Calibri" panose="020F0502020204030204" pitchFamily="34" charset="0"/>
              </a:rPr>
              <a:t> Flag -- mostly when there are multiple births and the exact order is known.  </a:t>
            </a:r>
            <a:r>
              <a:rPr lang="en-CA" sz="2400" b="1" dirty="0">
                <a:effectLst/>
                <a:latin typeface="Calibri" panose="020F0502020204030204" pitchFamily="34" charset="0"/>
                <a:ea typeface="Times New Roman" panose="02020603050405020304" pitchFamily="18" charset="0"/>
                <a:cs typeface="Calibri" panose="020F0502020204030204" pitchFamily="34" charset="0"/>
              </a:rPr>
              <a:t>The </a:t>
            </a:r>
            <a:r>
              <a:rPr lang="en-CA" sz="2400" b="1" dirty="0" err="1">
                <a:effectLst/>
                <a:latin typeface="Calibri" panose="020F0502020204030204" pitchFamily="34" charset="0"/>
                <a:ea typeface="Times New Roman" panose="02020603050405020304" pitchFamily="18" charset="0"/>
                <a:cs typeface="Calibri" panose="020F0502020204030204" pitchFamily="34" charset="0"/>
              </a:rPr>
              <a:t>BirthOrder</a:t>
            </a:r>
            <a:r>
              <a:rPr lang="en-CA" sz="2400" b="1" dirty="0">
                <a:effectLst/>
                <a:latin typeface="Calibri" panose="020F0502020204030204" pitchFamily="34" charset="0"/>
                <a:ea typeface="Times New Roman" panose="02020603050405020304" pitchFamily="18" charset="0"/>
                <a:cs typeface="Calibri" panose="020F0502020204030204" pitchFamily="34" charset="0"/>
              </a:rPr>
              <a:t> Flag values override the chronological order of the Birth Group Tags</a:t>
            </a:r>
            <a:r>
              <a:rPr lang="en-CA" sz="2400" dirty="0">
                <a:effectLst/>
                <a:latin typeface="Calibri" panose="020F0502020204030204" pitchFamily="34" charset="0"/>
                <a:ea typeface="Times New Roman" panose="02020603050405020304" pitchFamily="18" charset="0"/>
                <a:cs typeface="Calibri" panose="020F0502020204030204" pitchFamily="34" charset="0"/>
              </a:rPr>
              <a:t>.  I prefer to use the Sort Date to adjust the birth order.</a:t>
            </a:r>
          </a:p>
        </p:txBody>
      </p:sp>
    </p:spTree>
    <p:extLst>
      <p:ext uri="{BB962C8B-B14F-4D97-AF65-F5344CB8AC3E}">
        <p14:creationId xmlns:p14="http://schemas.microsoft.com/office/powerpoint/2010/main" val="3460687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F4E1-E7F0-483E-8884-3F2C04656643}"/>
              </a:ext>
            </a:extLst>
          </p:cNvPr>
          <p:cNvSpPr>
            <a:spLocks noGrp="1"/>
          </p:cNvSpPr>
          <p:nvPr>
            <p:ph type="title"/>
          </p:nvPr>
        </p:nvSpPr>
        <p:spPr/>
        <p:txBody>
          <a:bodyPr/>
          <a:lstStyle/>
          <a:p>
            <a:r>
              <a:rPr lang="en-CA" dirty="0"/>
              <a:t>Birth Order of Children</a:t>
            </a:r>
          </a:p>
        </p:txBody>
      </p:sp>
      <p:sp>
        <p:nvSpPr>
          <p:cNvPr id="3" name="Content Placeholder 2">
            <a:extLst>
              <a:ext uri="{FF2B5EF4-FFF2-40B4-BE49-F238E27FC236}">
                <a16:creationId xmlns:a16="http://schemas.microsoft.com/office/drawing/2014/main" id="{8CA87FF9-9A14-4E32-9ED8-9915A7088282}"/>
              </a:ext>
            </a:extLst>
          </p:cNvPr>
          <p:cNvSpPr>
            <a:spLocks noGrp="1"/>
          </p:cNvSpPr>
          <p:nvPr>
            <p:ph idx="1"/>
          </p:nvPr>
        </p:nvSpPr>
        <p:spPr>
          <a:xfrm>
            <a:off x="1028700" y="1844824"/>
            <a:ext cx="7575748" cy="4824536"/>
          </a:xfrm>
        </p:spPr>
        <p:txBody>
          <a:bodyPr>
            <a:normAutofit fontScale="70000" lnSpcReduction="20000"/>
          </a:bodyPr>
          <a:lstStyle/>
          <a:p>
            <a:pPr marL="0" indent="0">
              <a:buNone/>
            </a:pPr>
            <a:r>
              <a:rPr lang="en-CA" sz="3400" dirty="0">
                <a:effectLst/>
                <a:latin typeface="Calibri" panose="020F0502020204030204" pitchFamily="34" charset="0"/>
                <a:ea typeface="Calibri" panose="020F0502020204030204" pitchFamily="34" charset="0"/>
                <a:cs typeface="Arial" panose="020B0604020202020204" pitchFamily="34" charset="0"/>
              </a:rPr>
              <a:t>&gt; How to use the sort date to set birth order:</a:t>
            </a:r>
          </a:p>
          <a:p>
            <a:pPr marL="0" indent="0">
              <a:buNone/>
            </a:pPr>
            <a:r>
              <a:rPr lang="en-CA" sz="3400" dirty="0">
                <a:effectLst/>
                <a:latin typeface="Calibri" panose="020F0502020204030204" pitchFamily="34" charset="0"/>
                <a:ea typeface="Calibri" panose="020F0502020204030204" pitchFamily="34" charset="0"/>
                <a:cs typeface="Arial" panose="020B0604020202020204" pitchFamily="34" charset="0"/>
              </a:rPr>
              <a:t>For each child you open their BIRTH tag and put an appropriate date in the Sort Date field for each child.  As this date never outputs it can be anything so long as it produces the appropriate sequence among siblings.</a:t>
            </a:r>
          </a:p>
          <a:p>
            <a:pPr marL="0" indent="0">
              <a:buNone/>
            </a:pPr>
            <a:r>
              <a:rPr lang="en-CA" sz="3400" dirty="0">
                <a:effectLst/>
                <a:latin typeface="Calibri" panose="020F0502020204030204" pitchFamily="34" charset="0"/>
                <a:ea typeface="Times New Roman" panose="02020603050405020304" pitchFamily="18" charset="0"/>
                <a:cs typeface="Calibri" panose="020F0502020204030204" pitchFamily="34" charset="0"/>
              </a:rPr>
              <a:t>If a birth date is not known, I will sometimes add a Birth Tag with just the Sort Date _IF_ other (e.g., place) info is known.  If no birth info is known, then the Birth Tag is added with a Source indicating that the date is an estimate and the Date Surety is set to zero.</a:t>
            </a:r>
            <a:endParaRPr lang="en-CA" sz="3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CA" sz="3400" dirty="0">
                <a:effectLst/>
                <a:latin typeface="Calibri" panose="020F0502020204030204" pitchFamily="34" charset="0"/>
                <a:ea typeface="Calibri" panose="020F0502020204030204" pitchFamily="34" charset="0"/>
                <a:cs typeface="Arial" panose="020B0604020202020204" pitchFamily="34" charset="0"/>
              </a:rPr>
              <a:t>Note: If you do not see both Date and a Sort Date field for entry on the Birth tag they you are in Beginner mode for data entry.  To set Data Entry to Advanced go to: </a:t>
            </a:r>
          </a:p>
          <a:p>
            <a:pPr marL="0" indent="0">
              <a:buNone/>
            </a:pPr>
            <a:r>
              <a:rPr lang="en-CA" sz="2600" dirty="0">
                <a:effectLst/>
                <a:latin typeface="Calibri" panose="020F0502020204030204" pitchFamily="34" charset="0"/>
                <a:ea typeface="Calibri" panose="020F0502020204030204" pitchFamily="34" charset="0"/>
                <a:cs typeface="Arial" panose="020B0604020202020204" pitchFamily="34" charset="0"/>
              </a:rPr>
              <a:t>Preferences / Program Options / Data Entry / Data Entry Mode: Advanced</a:t>
            </a:r>
          </a:p>
          <a:p>
            <a:endParaRPr lang="en-CA" dirty="0"/>
          </a:p>
        </p:txBody>
      </p:sp>
    </p:spTree>
    <p:extLst>
      <p:ext uri="{BB962C8B-B14F-4D97-AF65-F5344CB8AC3E}">
        <p14:creationId xmlns:p14="http://schemas.microsoft.com/office/powerpoint/2010/main" val="106630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F4E1-E7F0-483E-8884-3F2C04656643}"/>
              </a:ext>
            </a:extLst>
          </p:cNvPr>
          <p:cNvSpPr>
            <a:spLocks noGrp="1"/>
          </p:cNvSpPr>
          <p:nvPr>
            <p:ph type="title"/>
          </p:nvPr>
        </p:nvSpPr>
        <p:spPr/>
        <p:txBody>
          <a:bodyPr/>
          <a:lstStyle/>
          <a:p>
            <a:r>
              <a:rPr lang="en-CA" dirty="0"/>
              <a:t>Birth Order of Children</a:t>
            </a:r>
          </a:p>
        </p:txBody>
      </p:sp>
      <p:pic>
        <p:nvPicPr>
          <p:cNvPr id="11" name="Content Placeholder 10">
            <a:extLst>
              <a:ext uri="{FF2B5EF4-FFF2-40B4-BE49-F238E27FC236}">
                <a16:creationId xmlns:a16="http://schemas.microsoft.com/office/drawing/2014/main" id="{31D001BE-83A5-4B3E-8025-06C14B55DC7C}"/>
              </a:ext>
            </a:extLst>
          </p:cNvPr>
          <p:cNvPicPr>
            <a:picLocks noGrp="1" noChangeAspect="1"/>
          </p:cNvPicPr>
          <p:nvPr>
            <p:ph idx="1"/>
          </p:nvPr>
        </p:nvPicPr>
        <p:blipFill>
          <a:blip r:embed="rId3"/>
          <a:stretch>
            <a:fillRect/>
          </a:stretch>
        </p:blipFill>
        <p:spPr>
          <a:xfrm>
            <a:off x="6655334" y="2420519"/>
            <a:ext cx="2116708" cy="3032500"/>
          </a:xfrm>
        </p:spPr>
      </p:pic>
      <p:pic>
        <p:nvPicPr>
          <p:cNvPr id="13" name="Picture 12">
            <a:extLst>
              <a:ext uri="{FF2B5EF4-FFF2-40B4-BE49-F238E27FC236}">
                <a16:creationId xmlns:a16="http://schemas.microsoft.com/office/drawing/2014/main" id="{B6BA0BBA-C8F8-47C4-BEDE-A51D18963B1B}"/>
              </a:ext>
            </a:extLst>
          </p:cNvPr>
          <p:cNvPicPr>
            <a:picLocks noChangeAspect="1"/>
          </p:cNvPicPr>
          <p:nvPr/>
        </p:nvPicPr>
        <p:blipFill>
          <a:blip r:embed="rId4"/>
          <a:stretch>
            <a:fillRect/>
          </a:stretch>
        </p:blipFill>
        <p:spPr>
          <a:xfrm>
            <a:off x="3869154" y="2420519"/>
            <a:ext cx="2048866" cy="3032500"/>
          </a:xfrm>
          <a:prstGeom prst="rect">
            <a:avLst/>
          </a:prstGeom>
        </p:spPr>
      </p:pic>
      <p:pic>
        <p:nvPicPr>
          <p:cNvPr id="17" name="Picture 16">
            <a:extLst>
              <a:ext uri="{FF2B5EF4-FFF2-40B4-BE49-F238E27FC236}">
                <a16:creationId xmlns:a16="http://schemas.microsoft.com/office/drawing/2014/main" id="{B150F7F9-777C-44B9-BF6A-E519E6890A08}"/>
              </a:ext>
            </a:extLst>
          </p:cNvPr>
          <p:cNvPicPr>
            <a:picLocks noChangeAspect="1"/>
          </p:cNvPicPr>
          <p:nvPr/>
        </p:nvPicPr>
        <p:blipFill>
          <a:blip r:embed="rId5"/>
          <a:stretch>
            <a:fillRect/>
          </a:stretch>
        </p:blipFill>
        <p:spPr>
          <a:xfrm>
            <a:off x="1028700" y="2420519"/>
            <a:ext cx="2103140" cy="3032500"/>
          </a:xfrm>
          <a:prstGeom prst="rect">
            <a:avLst/>
          </a:prstGeom>
        </p:spPr>
      </p:pic>
    </p:spTree>
    <p:extLst>
      <p:ext uri="{BB962C8B-B14F-4D97-AF65-F5344CB8AC3E}">
        <p14:creationId xmlns:p14="http://schemas.microsoft.com/office/powerpoint/2010/main" val="1356046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50636-D701-4ACC-AC20-D2302C1CAAFA}"/>
              </a:ext>
            </a:extLst>
          </p:cNvPr>
          <p:cNvSpPr>
            <a:spLocks noGrp="1"/>
          </p:cNvSpPr>
          <p:nvPr>
            <p:ph type="title"/>
          </p:nvPr>
        </p:nvSpPr>
        <p:spPr>
          <a:xfrm>
            <a:off x="1028700" y="685800"/>
            <a:ext cx="3543300" cy="943000"/>
          </a:xfrm>
        </p:spPr>
        <p:txBody>
          <a:bodyPr>
            <a:normAutofit fontScale="90000"/>
          </a:bodyPr>
          <a:lstStyle/>
          <a:p>
            <a:r>
              <a:rPr lang="en-CA" dirty="0"/>
              <a:t>Chronological Sort</a:t>
            </a:r>
            <a:br>
              <a:rPr lang="en-CA" dirty="0"/>
            </a:br>
            <a:br>
              <a:rPr lang="en-CA" dirty="0"/>
            </a:br>
            <a:endParaRPr lang="en-CA" dirty="0"/>
          </a:p>
        </p:txBody>
      </p:sp>
      <p:sp>
        <p:nvSpPr>
          <p:cNvPr id="3" name="Content Placeholder 2">
            <a:extLst>
              <a:ext uri="{FF2B5EF4-FFF2-40B4-BE49-F238E27FC236}">
                <a16:creationId xmlns:a16="http://schemas.microsoft.com/office/drawing/2014/main" id="{9C515FBA-FCAB-4BB1-AE39-609C82FC0A25}"/>
              </a:ext>
            </a:extLst>
          </p:cNvPr>
          <p:cNvSpPr>
            <a:spLocks noGrp="1"/>
          </p:cNvSpPr>
          <p:nvPr>
            <p:ph idx="1"/>
          </p:nvPr>
        </p:nvSpPr>
        <p:spPr>
          <a:xfrm>
            <a:off x="1028700" y="2084427"/>
            <a:ext cx="2967236" cy="4248472"/>
          </a:xfrm>
        </p:spPr>
        <p:txBody>
          <a:bodyPr>
            <a:normAutofit/>
          </a:bodyPr>
          <a:lstStyle/>
          <a:p>
            <a:pPr marL="0" indent="0">
              <a:buNone/>
            </a:pPr>
            <a:r>
              <a:rPr lang="en-US" dirty="0">
                <a:effectLst/>
              </a:rPr>
              <a:t>Dates are sorted chronologically in several places, using the date in the </a:t>
            </a:r>
            <a:r>
              <a:rPr lang="en-US" b="1" dirty="0">
                <a:effectLst/>
              </a:rPr>
              <a:t>Sort Date</a:t>
            </a:r>
            <a:r>
              <a:rPr lang="en-US" dirty="0">
                <a:effectLst/>
              </a:rPr>
              <a:t> field, regardless of whether the </a:t>
            </a:r>
            <a:r>
              <a:rPr lang="en-US" b="1" dirty="0">
                <a:effectLst/>
              </a:rPr>
              <a:t>Date</a:t>
            </a:r>
            <a:r>
              <a:rPr lang="en-US" dirty="0">
                <a:effectLst/>
              </a:rPr>
              <a:t> or </a:t>
            </a:r>
            <a:r>
              <a:rPr lang="en-US" b="1" dirty="0">
                <a:effectLst/>
              </a:rPr>
              <a:t>Sort Date</a:t>
            </a:r>
            <a:r>
              <a:rPr lang="en-US" dirty="0">
                <a:effectLst/>
              </a:rPr>
              <a:t> field is displayed. These include the </a:t>
            </a:r>
            <a:r>
              <a:rPr lang="en-US" b="1" dirty="0">
                <a:effectLst/>
              </a:rPr>
              <a:t>Tag Box</a:t>
            </a:r>
            <a:r>
              <a:rPr lang="en-US" dirty="0">
                <a:effectLst/>
              </a:rPr>
              <a:t> on the </a:t>
            </a:r>
            <a:r>
              <a:rPr lang="en-US" dirty="0">
                <a:effectLst/>
                <a:hlinkClick r:id="rId2" action="ppaction://hlinkfile"/>
              </a:rPr>
              <a:t>Person View</a:t>
            </a:r>
            <a:r>
              <a:rPr lang="en-US" dirty="0">
                <a:effectLst/>
              </a:rPr>
              <a:t> and the </a:t>
            </a:r>
            <a:r>
              <a:rPr lang="en-US" dirty="0">
                <a:effectLst/>
                <a:hlinkClick r:id="rId3" action="ppaction://hlinkfile"/>
              </a:rPr>
              <a:t>Picklist</a:t>
            </a:r>
            <a:r>
              <a:rPr lang="en-US" dirty="0">
                <a:effectLst/>
              </a:rPr>
              <a:t>. If a </a:t>
            </a:r>
            <a:r>
              <a:rPr lang="en-US" b="1" dirty="0">
                <a:effectLst/>
              </a:rPr>
              <a:t>Sort Date</a:t>
            </a:r>
            <a:r>
              <a:rPr lang="en-US" dirty="0">
                <a:effectLst/>
              </a:rPr>
              <a:t> was not entered or included in imported data, the </a:t>
            </a:r>
            <a:r>
              <a:rPr lang="en-US" b="1" dirty="0">
                <a:effectLst/>
              </a:rPr>
              <a:t>Date</a:t>
            </a:r>
            <a:r>
              <a:rPr lang="en-US" dirty="0">
                <a:effectLst/>
              </a:rPr>
              <a:t> field will be used in the </a:t>
            </a:r>
            <a:r>
              <a:rPr lang="en-US" b="1" dirty="0">
                <a:effectLst/>
              </a:rPr>
              <a:t>Sort Date</a:t>
            </a:r>
            <a:r>
              <a:rPr lang="en-US" dirty="0">
                <a:effectLst/>
              </a:rPr>
              <a:t> field.</a:t>
            </a:r>
          </a:p>
          <a:p>
            <a:endParaRPr lang="en-CA" dirty="0"/>
          </a:p>
        </p:txBody>
      </p:sp>
      <p:sp>
        <p:nvSpPr>
          <p:cNvPr id="4" name="TextBox 3">
            <a:extLst>
              <a:ext uri="{FF2B5EF4-FFF2-40B4-BE49-F238E27FC236}">
                <a16:creationId xmlns:a16="http://schemas.microsoft.com/office/drawing/2014/main" id="{3E47A14F-4468-4F84-8480-ECB1EFFD2F87}"/>
              </a:ext>
            </a:extLst>
          </p:cNvPr>
          <p:cNvSpPr txBox="1"/>
          <p:nvPr/>
        </p:nvSpPr>
        <p:spPr>
          <a:xfrm>
            <a:off x="4788024" y="685199"/>
            <a:ext cx="3759324" cy="5940088"/>
          </a:xfrm>
          <a:prstGeom prst="rect">
            <a:avLst/>
          </a:prstGeom>
          <a:noFill/>
        </p:spPr>
        <p:txBody>
          <a:bodyPr wrap="square" rtlCol="0">
            <a:spAutoFit/>
          </a:bodyPr>
          <a:lstStyle/>
          <a:p>
            <a:pPr algn="l"/>
            <a:r>
              <a:rPr lang="en-US" sz="2000" dirty="0">
                <a:effectLst/>
              </a:rPr>
              <a:t>The order of sort is, given that all other elements are the same : </a:t>
            </a:r>
          </a:p>
          <a:p>
            <a:pPr marL="285750" indent="-285750" algn="l">
              <a:buFont typeface="Arial" panose="020B0604020202020204" pitchFamily="34" charset="0"/>
              <a:buChar char="•"/>
            </a:pPr>
            <a:r>
              <a:rPr lang="en-US" sz="2000" dirty="0">
                <a:effectLst/>
              </a:rPr>
              <a:t>Before</a:t>
            </a:r>
          </a:p>
          <a:p>
            <a:pPr marL="285750" indent="-285750" algn="l">
              <a:buFont typeface="Arial" panose="020B0604020202020204" pitchFamily="34" charset="0"/>
              <a:buChar char="•"/>
            </a:pPr>
            <a:r>
              <a:rPr lang="en-US" sz="2000" dirty="0">
                <a:effectLst/>
              </a:rPr>
              <a:t>Say</a:t>
            </a:r>
          </a:p>
          <a:p>
            <a:pPr marL="285750" indent="-285750" algn="l">
              <a:buFont typeface="Arial" panose="020B0604020202020204" pitchFamily="34" charset="0"/>
              <a:buChar char="•"/>
            </a:pPr>
            <a:r>
              <a:rPr lang="en-US" sz="2000" dirty="0">
                <a:effectLst/>
              </a:rPr>
              <a:t>Circa</a:t>
            </a:r>
          </a:p>
          <a:p>
            <a:pPr marL="285750" indent="-285750" algn="l">
              <a:buFont typeface="Arial" panose="020B0604020202020204" pitchFamily="34" charset="0"/>
              <a:buChar char="•"/>
            </a:pPr>
            <a:r>
              <a:rPr lang="en-US" sz="2000" dirty="0">
                <a:effectLst/>
              </a:rPr>
              <a:t>no modifier</a:t>
            </a:r>
          </a:p>
          <a:p>
            <a:pPr marL="285750" indent="-285750">
              <a:buFont typeface="Arial" panose="020B0604020202020204" pitchFamily="34" charset="0"/>
              <a:buChar char="•"/>
            </a:pPr>
            <a:r>
              <a:rPr lang="en-US" sz="2000" dirty="0"/>
              <a:t>After </a:t>
            </a:r>
          </a:p>
          <a:p>
            <a:pPr marL="285750" indent="-285750">
              <a:buFont typeface="Arial" panose="020B0604020202020204" pitchFamily="34" charset="0"/>
              <a:buChar char="•"/>
            </a:pPr>
            <a:r>
              <a:rPr lang="en-US" sz="2000" dirty="0"/>
              <a:t>Between</a:t>
            </a:r>
            <a:endParaRPr lang="en-US" sz="2000" dirty="0">
              <a:effectLst/>
            </a:endParaRPr>
          </a:p>
          <a:p>
            <a:pPr marL="285750" indent="-285750">
              <a:buFont typeface="Arial" panose="020B0604020202020204" pitchFamily="34" charset="0"/>
              <a:buChar char="•"/>
            </a:pPr>
            <a:r>
              <a:rPr lang="en-US" sz="2000" dirty="0">
                <a:effectLst/>
              </a:rPr>
              <a:t>Or</a:t>
            </a:r>
          </a:p>
          <a:p>
            <a:pPr marL="285750" indent="-285750">
              <a:buFont typeface="Arial" panose="020B0604020202020204" pitchFamily="34" charset="0"/>
              <a:buChar char="•"/>
            </a:pPr>
            <a:r>
              <a:rPr lang="en-US" sz="2000" dirty="0">
                <a:effectLst/>
              </a:rPr>
              <a:t>From</a:t>
            </a:r>
          </a:p>
          <a:p>
            <a:pPr marL="285750" indent="-285750">
              <a:buFont typeface="Arial" panose="020B0604020202020204" pitchFamily="34" charset="0"/>
              <a:buChar char="•"/>
            </a:pPr>
            <a:r>
              <a:rPr lang="en-US" sz="2000" dirty="0">
                <a:effectLst/>
              </a:rPr>
              <a:t>To</a:t>
            </a:r>
          </a:p>
          <a:p>
            <a:r>
              <a:rPr lang="en-US" sz="2000" dirty="0">
                <a:effectLst/>
              </a:rPr>
              <a:t>A date with a question mark will sort immediately after the identical date without the question mark. A more specific date always sorts after a less </a:t>
            </a:r>
            <a:r>
              <a:rPr lang="en-US" sz="2000">
                <a:effectLst/>
              </a:rPr>
              <a:t>specific date. </a:t>
            </a:r>
            <a:r>
              <a:rPr lang="en-US" sz="2000" dirty="0">
                <a:effectLst/>
              </a:rPr>
              <a:t>A date is usually sorted at its earliest possible appearance.</a:t>
            </a:r>
            <a:endParaRPr lang="en-CA" sz="2000" dirty="0"/>
          </a:p>
        </p:txBody>
      </p:sp>
    </p:spTree>
    <p:extLst>
      <p:ext uri="{BB962C8B-B14F-4D97-AF65-F5344CB8AC3E}">
        <p14:creationId xmlns:p14="http://schemas.microsoft.com/office/powerpoint/2010/main" val="2815743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75A4-89B6-4310-A409-15CDDA68412D}"/>
              </a:ext>
            </a:extLst>
          </p:cNvPr>
          <p:cNvSpPr>
            <a:spLocks noGrp="1"/>
          </p:cNvSpPr>
          <p:nvPr>
            <p:ph type="title"/>
          </p:nvPr>
        </p:nvSpPr>
        <p:spPr/>
        <p:txBody>
          <a:bodyPr/>
          <a:lstStyle/>
          <a:p>
            <a:r>
              <a:rPr lang="en-CA" dirty="0"/>
              <a:t>Sort Dates</a:t>
            </a:r>
          </a:p>
        </p:txBody>
      </p:sp>
      <p:sp>
        <p:nvSpPr>
          <p:cNvPr id="3" name="Content Placeholder 2">
            <a:extLst>
              <a:ext uri="{FF2B5EF4-FFF2-40B4-BE49-F238E27FC236}">
                <a16:creationId xmlns:a16="http://schemas.microsoft.com/office/drawing/2014/main" id="{D557205E-4EA1-4EE5-9DB0-7226CE9226C7}"/>
              </a:ext>
            </a:extLst>
          </p:cNvPr>
          <p:cNvSpPr>
            <a:spLocks noGrp="1"/>
          </p:cNvSpPr>
          <p:nvPr>
            <p:ph idx="1"/>
          </p:nvPr>
        </p:nvSpPr>
        <p:spPr/>
        <p:txBody>
          <a:bodyPr>
            <a:normAutofit lnSpcReduction="10000"/>
          </a:bodyPr>
          <a:lstStyle/>
          <a:p>
            <a:pPr marL="0" indent="0">
              <a:buNone/>
            </a:pPr>
            <a:r>
              <a:rPr lang="en-CA" sz="2800" dirty="0">
                <a:latin typeface="Calibri" panose="020F0502020204030204" pitchFamily="34" charset="0"/>
                <a:cs typeface="Calibri" panose="020F0502020204030204" pitchFamily="34" charset="0"/>
              </a:rPr>
              <a:t>Lee Hoffmann: </a:t>
            </a:r>
            <a:r>
              <a:rPr lang="en-CA" sz="24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The sort date is used internally by TMG to order events, but is never output to any reports. </a:t>
            </a:r>
          </a:p>
          <a:p>
            <a:pPr marL="0" indent="0">
              <a:buNone/>
            </a:pPr>
            <a:r>
              <a:rPr lang="en-CA" sz="24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In many cases I do not have a date but do have an order from indications like 3rd child, older brother etc. So I make up sort dates that for the birth (no real date, but a sort date in the correct order). When printed the events will be in the correct order. </a:t>
            </a:r>
          </a:p>
          <a:p>
            <a:pPr marL="0" indent="0">
              <a:buNone/>
            </a:pPr>
            <a:r>
              <a:rPr lang="en-CA" sz="2400" dirty="0">
                <a:solidFill>
                  <a:srgbClr val="26282A"/>
                </a:solidFill>
                <a:effectLst/>
                <a:latin typeface="Calibri" panose="020F0502020204030204" pitchFamily="34" charset="0"/>
                <a:ea typeface="Times New Roman" panose="02020603050405020304" pitchFamily="18" charset="0"/>
                <a:cs typeface="Calibri" panose="020F0502020204030204" pitchFamily="34" charset="0"/>
              </a:rPr>
              <a:t>I also use it a lot for burials which are often undated, but they are after death. Create a sort date a day or two after death and burial will always be in the right place</a:t>
            </a:r>
            <a:r>
              <a:rPr lang="en-CA" sz="1800" dirty="0">
                <a:solidFill>
                  <a:srgbClr val="26282A"/>
                </a:solidFill>
                <a:effectLst/>
                <a:latin typeface="Helvetica" panose="020B0604020202020204" pitchFamily="34" charset="0"/>
                <a:ea typeface="Times New Roman" panose="02020603050405020304" pitchFamily="18" charset="0"/>
              </a:rPr>
              <a:t>. </a:t>
            </a:r>
            <a:endParaRPr lang="en-CA" sz="1800" dirty="0">
              <a:effectLst/>
              <a:latin typeface="Calibri" panose="020F0502020204030204" pitchFamily="34" charset="0"/>
              <a:ea typeface="Calibri" panose="020F0502020204030204" pitchFamily="34" charset="0"/>
            </a:endParaRPr>
          </a:p>
          <a:p>
            <a:pPr marL="0" indent="0">
              <a:buNone/>
            </a:pPr>
            <a:endParaRPr lang="en-CA" dirty="0"/>
          </a:p>
        </p:txBody>
      </p:sp>
    </p:spTree>
    <p:extLst>
      <p:ext uri="{BB962C8B-B14F-4D97-AF65-F5344CB8AC3E}">
        <p14:creationId xmlns:p14="http://schemas.microsoft.com/office/powerpoint/2010/main" val="85146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32C8-4147-472D-BAA6-C2AE7467C586}"/>
              </a:ext>
            </a:extLst>
          </p:cNvPr>
          <p:cNvSpPr>
            <a:spLocks noGrp="1"/>
          </p:cNvSpPr>
          <p:nvPr>
            <p:ph type="title"/>
          </p:nvPr>
        </p:nvSpPr>
        <p:spPr/>
        <p:txBody>
          <a:bodyPr>
            <a:normAutofit/>
          </a:bodyPr>
          <a:lstStyle/>
          <a:p>
            <a:r>
              <a:rPr lang="en-CA" sz="4000" dirty="0"/>
              <a:t>Birth Order in a Journal Report</a:t>
            </a:r>
          </a:p>
        </p:txBody>
      </p:sp>
      <p:sp>
        <p:nvSpPr>
          <p:cNvPr id="3" name="Content Placeholder 2">
            <a:extLst>
              <a:ext uri="{FF2B5EF4-FFF2-40B4-BE49-F238E27FC236}">
                <a16:creationId xmlns:a16="http://schemas.microsoft.com/office/drawing/2014/main" id="{78521471-F42A-45DA-8A19-D0D0AF7F55E7}"/>
              </a:ext>
            </a:extLst>
          </p:cNvPr>
          <p:cNvSpPr>
            <a:spLocks noGrp="1"/>
          </p:cNvSpPr>
          <p:nvPr>
            <p:ph idx="1"/>
          </p:nvPr>
        </p:nvSpPr>
        <p:spPr>
          <a:xfrm>
            <a:off x="1028700" y="2286000"/>
            <a:ext cx="7200900" cy="4572000"/>
          </a:xfrm>
        </p:spPr>
        <p:txBody>
          <a:bodyPr>
            <a:normAutofit/>
          </a:bodyPr>
          <a:lstStyle/>
          <a:p>
            <a:pPr>
              <a:buFont typeface="Wingdings" panose="05000000000000000000" pitchFamily="2" charset="2"/>
              <a:buChar char="Ø"/>
            </a:pPr>
            <a:r>
              <a:rPr lang="en-CA" sz="1800" b="1" dirty="0">
                <a:solidFill>
                  <a:srgbClr val="FF0000"/>
                </a:solidFill>
                <a:effectLst/>
                <a:latin typeface="Helvetica" panose="020B0604020202020204" pitchFamily="34" charset="0"/>
                <a:ea typeface="Times New Roman" panose="02020603050405020304" pitchFamily="18" charset="0"/>
              </a:rPr>
              <a:t>When I print the journal report of the father, all ten children are present but the first child has the birth order of 2 and so on until the last child (#10) has the birth order of 11.</a:t>
            </a:r>
            <a:br>
              <a:rPr lang="en-CA" sz="1800" b="1" dirty="0">
                <a:solidFill>
                  <a:srgbClr val="FF0000"/>
                </a:solidFill>
                <a:effectLst/>
                <a:latin typeface="Helvetica" panose="020B0604020202020204" pitchFamily="34" charset="0"/>
                <a:ea typeface="Times New Roman" panose="02020603050405020304" pitchFamily="18" charset="0"/>
              </a:rPr>
            </a:br>
            <a:br>
              <a:rPr lang="en-CA" sz="1800" dirty="0">
                <a:solidFill>
                  <a:srgbClr val="26282A"/>
                </a:solidFill>
                <a:effectLst/>
                <a:latin typeface="Helvetica" panose="020B0604020202020204" pitchFamily="34" charset="0"/>
                <a:ea typeface="Times New Roman" panose="02020603050405020304" pitchFamily="18" charset="0"/>
              </a:rPr>
            </a:br>
            <a:r>
              <a:rPr lang="en-CA" sz="1800" dirty="0">
                <a:solidFill>
                  <a:srgbClr val="26282A"/>
                </a:solidFill>
                <a:effectLst/>
                <a:latin typeface="Helvetica" panose="020B0604020202020204" pitchFamily="34" charset="0"/>
                <a:ea typeface="Times New Roman" panose="02020603050405020304" pitchFamily="18" charset="0"/>
              </a:rPr>
              <a:t>The number in front of people in a Journal report is the birth order.  Children can have two different numbers in front of their name: </a:t>
            </a:r>
          </a:p>
          <a:p>
            <a:pPr lvl="1">
              <a:buFont typeface="Wingdings" panose="05000000000000000000" pitchFamily="2" charset="2"/>
              <a:buChar char="Ø"/>
            </a:pPr>
            <a:r>
              <a:rPr lang="en-CA" sz="1800" dirty="0">
                <a:solidFill>
                  <a:srgbClr val="26282A"/>
                </a:solidFill>
                <a:effectLst/>
                <a:latin typeface="Helvetica" panose="020B0604020202020204" pitchFamily="34" charset="0"/>
                <a:ea typeface="Times New Roman" panose="02020603050405020304" pitchFamily="18" charset="0"/>
              </a:rPr>
              <a:t>an Arabic numeral (2, 3, 4, ...) and </a:t>
            </a:r>
          </a:p>
          <a:p>
            <a:pPr lvl="1">
              <a:buFont typeface="Wingdings" panose="05000000000000000000" pitchFamily="2" charset="2"/>
              <a:buChar char="Ø"/>
            </a:pPr>
            <a:r>
              <a:rPr lang="en-CA" sz="1800" dirty="0">
                <a:solidFill>
                  <a:srgbClr val="26282A"/>
                </a:solidFill>
                <a:effectLst/>
                <a:latin typeface="Helvetica" panose="020B0604020202020204" pitchFamily="34" charset="0"/>
                <a:ea typeface="Times New Roman" panose="02020603050405020304" pitchFamily="18" charset="0"/>
              </a:rPr>
              <a:t>a roman numeral (</a:t>
            </a:r>
            <a:r>
              <a:rPr lang="en-CA" sz="1800" dirty="0" err="1">
                <a:solidFill>
                  <a:srgbClr val="26282A"/>
                </a:solidFill>
                <a:effectLst/>
                <a:latin typeface="Helvetica" panose="020B0604020202020204" pitchFamily="34" charset="0"/>
                <a:ea typeface="Times New Roman" panose="02020603050405020304" pitchFamily="18" charset="0"/>
              </a:rPr>
              <a:t>i</a:t>
            </a:r>
            <a:r>
              <a:rPr lang="en-CA" sz="1800" dirty="0">
                <a:solidFill>
                  <a:srgbClr val="26282A"/>
                </a:solidFill>
                <a:effectLst/>
                <a:latin typeface="Helvetica" panose="020B0604020202020204" pitchFamily="34" charset="0"/>
                <a:ea typeface="Times New Roman" panose="02020603050405020304" pitchFamily="18" charset="0"/>
              </a:rPr>
              <a:t>, ii, iii...)  </a:t>
            </a:r>
          </a:p>
          <a:p>
            <a:pPr>
              <a:buFont typeface="Wingdings" panose="05000000000000000000" pitchFamily="2" charset="2"/>
              <a:buChar char="Ø"/>
            </a:pPr>
            <a:r>
              <a:rPr lang="en-CA" sz="1800" dirty="0">
                <a:solidFill>
                  <a:srgbClr val="26282A"/>
                </a:solidFill>
                <a:effectLst/>
                <a:latin typeface="Helvetica" panose="020B0604020202020204" pitchFamily="34" charset="0"/>
                <a:ea typeface="Times New Roman" panose="02020603050405020304" pitchFamily="18" charset="0"/>
              </a:rPr>
              <a:t>The Arabic numerals are a sequential number among all people listed in the report.  You are confusing that number with a birth order number.  It is not that.</a:t>
            </a:r>
            <a:br>
              <a:rPr lang="en-CA" sz="1800" dirty="0">
                <a:solidFill>
                  <a:srgbClr val="26282A"/>
                </a:solidFill>
                <a:effectLst/>
                <a:latin typeface="Helvetica" panose="020B0604020202020204" pitchFamily="34" charset="0"/>
                <a:ea typeface="Times New Roman" panose="02020603050405020304" pitchFamily="18" charset="0"/>
              </a:rPr>
            </a:br>
            <a:br>
              <a:rPr lang="en-CA" sz="1800" dirty="0">
                <a:solidFill>
                  <a:srgbClr val="26282A"/>
                </a:solidFill>
                <a:effectLst/>
                <a:latin typeface="Helvetica" panose="020B0604020202020204" pitchFamily="34" charset="0"/>
                <a:ea typeface="Times New Roman" panose="02020603050405020304" pitchFamily="18" charset="0"/>
              </a:rPr>
            </a:br>
            <a:endParaRPr lang="en-CA" dirty="0"/>
          </a:p>
        </p:txBody>
      </p:sp>
    </p:spTree>
    <p:extLst>
      <p:ext uri="{BB962C8B-B14F-4D97-AF65-F5344CB8AC3E}">
        <p14:creationId xmlns:p14="http://schemas.microsoft.com/office/powerpoint/2010/main" val="1597793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32C8-4147-472D-BAA6-C2AE7467C586}"/>
              </a:ext>
            </a:extLst>
          </p:cNvPr>
          <p:cNvSpPr>
            <a:spLocks noGrp="1"/>
          </p:cNvSpPr>
          <p:nvPr>
            <p:ph type="title"/>
          </p:nvPr>
        </p:nvSpPr>
        <p:spPr/>
        <p:txBody>
          <a:bodyPr>
            <a:normAutofit/>
          </a:bodyPr>
          <a:lstStyle/>
          <a:p>
            <a:r>
              <a:rPr lang="en-CA" sz="4000" dirty="0"/>
              <a:t>Birth Order in a Journal Report</a:t>
            </a:r>
            <a:br>
              <a:rPr lang="en-CA" sz="4000" dirty="0"/>
            </a:br>
            <a:endParaRPr lang="en-CA" sz="4000" dirty="0"/>
          </a:p>
        </p:txBody>
      </p:sp>
      <p:sp>
        <p:nvSpPr>
          <p:cNvPr id="3" name="Content Placeholder 2">
            <a:extLst>
              <a:ext uri="{FF2B5EF4-FFF2-40B4-BE49-F238E27FC236}">
                <a16:creationId xmlns:a16="http://schemas.microsoft.com/office/drawing/2014/main" id="{78521471-F42A-45DA-8A19-D0D0AF7F55E7}"/>
              </a:ext>
            </a:extLst>
          </p:cNvPr>
          <p:cNvSpPr>
            <a:spLocks noGrp="1"/>
          </p:cNvSpPr>
          <p:nvPr>
            <p:ph idx="1"/>
          </p:nvPr>
        </p:nvSpPr>
        <p:spPr>
          <a:xfrm>
            <a:off x="1028700" y="1772816"/>
            <a:ext cx="7200900" cy="5085184"/>
          </a:xfrm>
        </p:spPr>
        <p:txBody>
          <a:bodyPr>
            <a:normAutofit/>
          </a:bodyPr>
          <a:lstStyle/>
          <a:p>
            <a:pPr marL="0" indent="0">
              <a:buNone/>
            </a:pPr>
            <a:r>
              <a:rPr lang="en-CA" sz="1800" dirty="0">
                <a:solidFill>
                  <a:srgbClr val="26282A"/>
                </a:solidFill>
                <a:effectLst/>
                <a:latin typeface="Helvetica" panose="020B0604020202020204" pitchFamily="34" charset="0"/>
                <a:ea typeface="Times New Roman" panose="02020603050405020304" pitchFamily="18" charset="0"/>
              </a:rPr>
              <a:t>In the Journal report definition, Report Options, Miscellaneous tab, there is an option under "Format" to "Number all children".  </a:t>
            </a:r>
          </a:p>
          <a:p>
            <a:pPr marL="0" indent="0">
              <a:buNone/>
            </a:pPr>
            <a:r>
              <a:rPr lang="en-CA" sz="1800" dirty="0">
                <a:solidFill>
                  <a:srgbClr val="26282A"/>
                </a:solidFill>
                <a:effectLst/>
                <a:latin typeface="Helvetica" panose="020B0604020202020204" pitchFamily="34" charset="0"/>
                <a:ea typeface="Times New Roman" panose="02020603050405020304" pitchFamily="18" charset="0"/>
              </a:rPr>
              <a:t>If that option is checked, then the first child will be number 2, as they are the second person listed since the father is number 1.  The next child will be 3, etc.  </a:t>
            </a:r>
          </a:p>
          <a:p>
            <a:pPr marL="0" indent="0">
              <a:buNone/>
            </a:pPr>
            <a:r>
              <a:rPr lang="en-CA" sz="1800" dirty="0">
                <a:solidFill>
                  <a:srgbClr val="26282A"/>
                </a:solidFill>
                <a:effectLst/>
                <a:latin typeface="Helvetica" panose="020B0604020202020204" pitchFamily="34" charset="0"/>
                <a:ea typeface="Times New Roman" panose="02020603050405020304" pitchFamily="18" charset="0"/>
              </a:rPr>
              <a:t>However, if you uncheck that option, children will only be assigned an </a:t>
            </a:r>
            <a:r>
              <a:rPr lang="en-CA" sz="1800" dirty="0" err="1">
                <a:solidFill>
                  <a:srgbClr val="26282A"/>
                </a:solidFill>
                <a:effectLst/>
                <a:latin typeface="Helvetica" panose="020B0604020202020204" pitchFamily="34" charset="0"/>
                <a:ea typeface="Times New Roman" panose="02020603050405020304" pitchFamily="18" charset="0"/>
              </a:rPr>
              <a:t>arabic</a:t>
            </a:r>
            <a:r>
              <a:rPr lang="en-CA" sz="1800" dirty="0">
                <a:solidFill>
                  <a:srgbClr val="26282A"/>
                </a:solidFill>
                <a:effectLst/>
                <a:latin typeface="Helvetica" panose="020B0604020202020204" pitchFamily="34" charset="0"/>
                <a:ea typeface="Times New Roman" panose="02020603050405020304" pitchFamily="18" charset="0"/>
              </a:rPr>
              <a:t> numeral if they themselves have children, since they will then have their own separate entry in the report.  Such children can also be restricted to abbreviated events listed in the parents entry as set by an option on the Tags tab.  Children not carried forward will not be assigned an </a:t>
            </a:r>
            <a:r>
              <a:rPr lang="en-CA" sz="1800" dirty="0" err="1">
                <a:solidFill>
                  <a:srgbClr val="26282A"/>
                </a:solidFill>
                <a:effectLst/>
                <a:latin typeface="Helvetica" panose="020B0604020202020204" pitchFamily="34" charset="0"/>
                <a:ea typeface="Times New Roman" panose="02020603050405020304" pitchFamily="18" charset="0"/>
              </a:rPr>
              <a:t>arabic</a:t>
            </a:r>
            <a:r>
              <a:rPr lang="en-CA" sz="1800" dirty="0">
                <a:solidFill>
                  <a:srgbClr val="26282A"/>
                </a:solidFill>
                <a:effectLst/>
                <a:latin typeface="Helvetica" panose="020B0604020202020204" pitchFamily="34" charset="0"/>
                <a:ea typeface="Times New Roman" panose="02020603050405020304" pitchFamily="18" charset="0"/>
              </a:rPr>
              <a:t> numeral, they will only have a roman numeral.</a:t>
            </a:r>
            <a:br>
              <a:rPr lang="en-CA" sz="1800" dirty="0">
                <a:solidFill>
                  <a:srgbClr val="26282A"/>
                </a:solidFill>
                <a:effectLst/>
                <a:latin typeface="Helvetica" panose="020B0604020202020204" pitchFamily="34" charset="0"/>
                <a:ea typeface="Times New Roman" panose="02020603050405020304" pitchFamily="18" charset="0"/>
              </a:rPr>
            </a:br>
            <a:br>
              <a:rPr lang="en-CA" sz="1800" dirty="0">
                <a:solidFill>
                  <a:srgbClr val="26282A"/>
                </a:solidFill>
                <a:effectLst/>
                <a:latin typeface="Helvetica" panose="020B0604020202020204" pitchFamily="34" charset="0"/>
                <a:ea typeface="Times New Roman" panose="02020603050405020304" pitchFamily="18" charset="0"/>
              </a:rPr>
            </a:br>
            <a:r>
              <a:rPr lang="en-CA" sz="1800" dirty="0">
                <a:solidFill>
                  <a:srgbClr val="26282A"/>
                </a:solidFill>
                <a:effectLst/>
                <a:latin typeface="Helvetica" panose="020B0604020202020204" pitchFamily="34" charset="0"/>
                <a:ea typeface="Times New Roman" panose="02020603050405020304" pitchFamily="18" charset="0"/>
              </a:rPr>
              <a:t>The roman numerals sequentially number the children of this parent in the order they are listed, "usually" based on the dates in their Birth tags.</a:t>
            </a:r>
            <a:endParaRPr lang="en-CA" dirty="0"/>
          </a:p>
        </p:txBody>
      </p:sp>
    </p:spTree>
    <p:extLst>
      <p:ext uri="{BB962C8B-B14F-4D97-AF65-F5344CB8AC3E}">
        <p14:creationId xmlns:p14="http://schemas.microsoft.com/office/powerpoint/2010/main" val="2462775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32C8-4147-472D-BAA6-C2AE7467C586}"/>
              </a:ext>
            </a:extLst>
          </p:cNvPr>
          <p:cNvSpPr>
            <a:spLocks noGrp="1"/>
          </p:cNvSpPr>
          <p:nvPr>
            <p:ph type="title"/>
          </p:nvPr>
        </p:nvSpPr>
        <p:spPr/>
        <p:txBody>
          <a:bodyPr>
            <a:normAutofit/>
          </a:bodyPr>
          <a:lstStyle/>
          <a:p>
            <a:pPr algn="ctr"/>
            <a:r>
              <a:rPr lang="en-CA" sz="4000" dirty="0"/>
              <a:t>Birth Order in a Journal Report</a:t>
            </a:r>
            <a:br>
              <a:rPr lang="en-CA" sz="4000" dirty="0"/>
            </a:br>
            <a:r>
              <a:rPr lang="en-CA" sz="2400" dirty="0"/>
              <a:t>(</a:t>
            </a:r>
            <a:r>
              <a:rPr lang="en-CA" sz="2400" dirty="0">
                <a:solidFill>
                  <a:srgbClr val="26282A"/>
                </a:solidFill>
                <a:effectLst/>
                <a:latin typeface="Helvetica" panose="020B0604020202020204" pitchFamily="34" charset="0"/>
                <a:ea typeface="Times New Roman" panose="02020603050405020304" pitchFamily="18" charset="0"/>
              </a:rPr>
              <a:t>"Number all children")</a:t>
            </a:r>
            <a:endParaRPr lang="en-CA" sz="2400" dirty="0"/>
          </a:p>
        </p:txBody>
      </p:sp>
      <p:pic>
        <p:nvPicPr>
          <p:cNvPr id="7" name="Content Placeholder 6">
            <a:extLst>
              <a:ext uri="{FF2B5EF4-FFF2-40B4-BE49-F238E27FC236}">
                <a16:creationId xmlns:a16="http://schemas.microsoft.com/office/drawing/2014/main" id="{BFBA5871-6E5F-46E1-8DE4-DE3759DB1E1A}"/>
              </a:ext>
            </a:extLst>
          </p:cNvPr>
          <p:cNvPicPr>
            <a:picLocks noGrp="1" noChangeAspect="1"/>
          </p:cNvPicPr>
          <p:nvPr>
            <p:ph idx="1"/>
          </p:nvPr>
        </p:nvPicPr>
        <p:blipFill>
          <a:blip r:embed="rId2"/>
          <a:stretch>
            <a:fillRect/>
          </a:stretch>
        </p:blipFill>
        <p:spPr>
          <a:xfrm>
            <a:off x="1028700" y="2171700"/>
            <a:ext cx="7200900" cy="4353644"/>
          </a:xfrm>
        </p:spPr>
      </p:pic>
    </p:spTree>
    <p:extLst>
      <p:ext uri="{BB962C8B-B14F-4D97-AF65-F5344CB8AC3E}">
        <p14:creationId xmlns:p14="http://schemas.microsoft.com/office/powerpoint/2010/main" val="1910263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32C8-4147-472D-BAA6-C2AE7467C586}"/>
              </a:ext>
            </a:extLst>
          </p:cNvPr>
          <p:cNvSpPr>
            <a:spLocks noGrp="1"/>
          </p:cNvSpPr>
          <p:nvPr>
            <p:ph type="title"/>
          </p:nvPr>
        </p:nvSpPr>
        <p:spPr/>
        <p:txBody>
          <a:bodyPr>
            <a:normAutofit/>
          </a:bodyPr>
          <a:lstStyle/>
          <a:p>
            <a:pPr algn="ctr"/>
            <a:r>
              <a:rPr lang="en-CA" sz="4000" dirty="0"/>
              <a:t>Birth Order in a Journal Report</a:t>
            </a:r>
            <a:br>
              <a:rPr lang="en-CA" sz="4000" dirty="0"/>
            </a:br>
            <a:r>
              <a:rPr lang="en-CA" sz="2400" dirty="0"/>
              <a:t>(Without </a:t>
            </a:r>
            <a:r>
              <a:rPr lang="en-CA" sz="2400" dirty="0">
                <a:solidFill>
                  <a:srgbClr val="26282A"/>
                </a:solidFill>
                <a:effectLst/>
                <a:latin typeface="Helvetica" panose="020B0604020202020204" pitchFamily="34" charset="0"/>
                <a:ea typeface="Times New Roman" panose="02020603050405020304" pitchFamily="18" charset="0"/>
              </a:rPr>
              <a:t>"Number all children")</a:t>
            </a:r>
            <a:endParaRPr lang="en-CA" sz="2400" dirty="0"/>
          </a:p>
        </p:txBody>
      </p:sp>
      <p:pic>
        <p:nvPicPr>
          <p:cNvPr id="6" name="Content Placeholder 5">
            <a:extLst>
              <a:ext uri="{FF2B5EF4-FFF2-40B4-BE49-F238E27FC236}">
                <a16:creationId xmlns:a16="http://schemas.microsoft.com/office/drawing/2014/main" id="{EF4EC528-6D5F-4F61-AF3D-38BF8D8B9393}"/>
              </a:ext>
            </a:extLst>
          </p:cNvPr>
          <p:cNvPicPr>
            <a:picLocks noGrp="1" noChangeAspect="1"/>
          </p:cNvPicPr>
          <p:nvPr>
            <p:ph idx="1"/>
          </p:nvPr>
        </p:nvPicPr>
        <p:blipFill>
          <a:blip r:embed="rId2"/>
          <a:stretch>
            <a:fillRect/>
          </a:stretch>
        </p:blipFill>
        <p:spPr>
          <a:xfrm>
            <a:off x="1028700" y="2171700"/>
            <a:ext cx="7200899" cy="4281635"/>
          </a:xfrm>
        </p:spPr>
      </p:pic>
    </p:spTree>
    <p:extLst>
      <p:ext uri="{BB962C8B-B14F-4D97-AF65-F5344CB8AC3E}">
        <p14:creationId xmlns:p14="http://schemas.microsoft.com/office/powerpoint/2010/main" val="1998211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r"/>
            <a:r>
              <a:rPr lang="en-US" b="1">
                <a:solidFill>
                  <a:srgbClr val="FF0000"/>
                </a:solidFill>
                <a:latin typeface="+mn-lt"/>
              </a:rPr>
              <a:t>Upcoming Presentations</a:t>
            </a:r>
            <a:endParaRPr lang="en-US" b="1" dirty="0">
              <a:solidFill>
                <a:srgbClr val="FF0000"/>
              </a:solidFill>
              <a:latin typeface="+mn-lt"/>
            </a:endParaRPr>
          </a:p>
        </p:txBody>
      </p:sp>
      <p:sp>
        <p:nvSpPr>
          <p:cNvPr id="3" name="Content Placeholder 2"/>
          <p:cNvSpPr>
            <a:spLocks noGrp="1"/>
          </p:cNvSpPr>
          <p:nvPr>
            <p:ph idx="1"/>
          </p:nvPr>
        </p:nvSpPr>
        <p:spPr>
          <a:xfrm>
            <a:off x="1028700" y="1844824"/>
            <a:ext cx="7200900" cy="4022576"/>
          </a:xfrm>
          <a:noFill/>
        </p:spPr>
        <p:txBody>
          <a:bodyPr vert="horz" wrap="square" lIns="28932" tIns="14467" rIns="28932" bIns="14467" numCol="1" rtlCol="0" anchor="t" anchorCtr="0" compatLnSpc="1">
            <a:prstTxWarp prst="textNoShape">
              <a:avLst/>
            </a:prstTxWarp>
            <a:noAutofit/>
          </a:bodyPr>
          <a:lstStyle/>
          <a:p>
            <a:pPr algn="ctr">
              <a:buNone/>
            </a:pPr>
            <a:r>
              <a:rPr lang="en-CA" sz="2800" b="1" dirty="0">
                <a:solidFill>
                  <a:srgbClr val="FF0000"/>
                </a:solidFill>
              </a:rPr>
              <a:t>Saturday 27 Feb</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 Search of Paul Barber, a Former Kentucky Slave</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lang="en-US" sz="2800" b="0" i="0" dirty="0">
                <a:solidFill>
                  <a:srgbClr val="000000"/>
                </a:solidFill>
                <a:effectLst/>
                <a:latin typeface="Calibri" panose="020F0502020204030204" pitchFamily="34" charset="0"/>
              </a:rPr>
              <a:t>Tom Barber</a:t>
            </a:r>
          </a:p>
          <a:p>
            <a:pPr marL="257175" marR="0" lvl="0" indent="-257175" algn="ctr" defTabSz="685800" rtl="0" eaLnBrk="1" fontAlgn="auto" latinLnBrk="0" hangingPunct="1">
              <a:lnSpc>
                <a:spcPct val="100000"/>
              </a:lnSpc>
              <a:spcBef>
                <a:spcPct val="20000"/>
              </a:spcBef>
              <a:spcAft>
                <a:spcPts val="0"/>
              </a:spcAft>
              <a:buClrTx/>
              <a:buSzTx/>
              <a:buFont typeface="Arial" pitchFamily="34" charset="0"/>
              <a:buNone/>
              <a:tabLst/>
              <a:defRPr/>
            </a:pPr>
            <a:r>
              <a:rPr kumimoji="0" lang="en-CA" sz="28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algn="ctr">
              <a:buNone/>
            </a:pPr>
            <a:endParaRPr lang="en-CA" sz="1050" dirty="0"/>
          </a:p>
          <a:p>
            <a:pPr algn="ctr">
              <a:buNone/>
            </a:pPr>
            <a:r>
              <a:rPr lang="en-CA" sz="2800" b="1" dirty="0">
                <a:solidFill>
                  <a:srgbClr val="FF0000"/>
                </a:solidFill>
              </a:rPr>
              <a:t>Saturday 24 Apr</a:t>
            </a:r>
          </a:p>
          <a:p>
            <a:pPr algn="ctr">
              <a:buNone/>
            </a:pPr>
            <a:r>
              <a:rPr lang="en-US" sz="2800" b="1" dirty="0">
                <a:solidFill>
                  <a:srgbClr val="FF0000"/>
                </a:solidFill>
              </a:rPr>
              <a:t>Royal Heraldry Society of Canada</a:t>
            </a:r>
            <a:endParaRPr lang="en-CA" sz="2800" b="1" dirty="0">
              <a:solidFill>
                <a:srgbClr val="FF0000"/>
              </a:solidFill>
            </a:endParaRPr>
          </a:p>
          <a:p>
            <a:pPr algn="ctr">
              <a:buNone/>
            </a:pPr>
            <a:r>
              <a:rPr lang="en-US" sz="2800" b="0" i="0" dirty="0">
                <a:solidFill>
                  <a:srgbClr val="000000"/>
                </a:solidFill>
                <a:effectLst/>
                <a:latin typeface="Calibri" panose="020F0502020204030204" pitchFamily="34" charset="0"/>
              </a:rPr>
              <a:t>Vicken Koundakjian</a:t>
            </a:r>
          </a:p>
          <a:p>
            <a:pPr algn="ctr">
              <a:buNone/>
            </a:pPr>
            <a:r>
              <a:rPr lang="en-CA" sz="2800" dirty="0"/>
              <a:t>1:00pm online via Ontario Ancestors</a:t>
            </a:r>
            <a:endParaRPr lang="en-CA" sz="2100" dirty="0"/>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970631926"/>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br>
              <a:rPr kumimoji="0" lang="en-US" altLang="en-US" sz="11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SIG Meetings</a:t>
            </a:r>
            <a:endParaRPr lang="en-US" dirty="0"/>
          </a:p>
        </p:txBody>
      </p:sp>
      <p:sp>
        <p:nvSpPr>
          <p:cNvPr id="3" name="Content Placeholder 2"/>
          <p:cNvSpPr>
            <a:spLocks noGrp="1"/>
          </p:cNvSpPr>
          <p:nvPr>
            <p:ph idx="1"/>
          </p:nvPr>
        </p:nvSpPr>
        <p:spPr>
          <a:xfrm>
            <a:off x="1028700" y="1700808"/>
            <a:ext cx="7791772" cy="4608512"/>
          </a:xfrm>
        </p:spPr>
        <p:txBody>
          <a:bodyPr>
            <a:normAutofit fontScale="92500" lnSpcReduction="20000"/>
          </a:bodyPr>
          <a:lstStyle/>
          <a:p>
            <a:r>
              <a:rPr lang="en-CA" dirty="0"/>
              <a:t>DNA Tools Workshop:  </a:t>
            </a:r>
            <a:r>
              <a:rPr lang="en-US" dirty="0"/>
              <a:t>contact Jason Porteous at yakapoww@yahoo.com</a:t>
            </a:r>
            <a:endParaRPr lang="en-CA" dirty="0"/>
          </a:p>
          <a:p>
            <a:r>
              <a:rPr lang="en-CA" dirty="0"/>
              <a:t>Irish Research Group:  Cancelled until further notice</a:t>
            </a:r>
          </a:p>
          <a:p>
            <a:r>
              <a:rPr lang="en-CA" dirty="0"/>
              <a:t>Ottawa TMG Users Group (webcast on Google Hangouts)</a:t>
            </a:r>
          </a:p>
          <a:p>
            <a:pPr lvl="1"/>
            <a:r>
              <a:rPr lang="en-CA" dirty="0"/>
              <a:t>Saturday 6 Mar, 2:00pm online </a:t>
            </a:r>
          </a:p>
          <a:p>
            <a:pPr lvl="1"/>
            <a:r>
              <a:rPr lang="en-US" dirty="0">
                <a:hlinkClick r:id="rId2"/>
              </a:rPr>
              <a:t>https://meet.google.com/nvz-kftj-dax</a:t>
            </a:r>
            <a:endParaRPr lang="en-US" dirty="0"/>
          </a:p>
          <a:p>
            <a:r>
              <a:rPr lang="en-US" dirty="0"/>
              <a:t>British Colonial America  SIG</a:t>
            </a:r>
          </a:p>
          <a:p>
            <a:pPr lvl="1"/>
            <a:r>
              <a:rPr lang="en-US" dirty="0"/>
              <a:t>Wednesday 24 Feb, 7:00pm - online (contact </a:t>
            </a:r>
            <a:r>
              <a:rPr lang="en-US" dirty="0">
                <a:hlinkClick r:id="rId3"/>
              </a:rPr>
              <a:t>treasurer@bifhsgo.ca</a:t>
            </a:r>
            <a:r>
              <a:rPr lang="en-US" dirty="0"/>
              <a:t>)</a:t>
            </a:r>
          </a:p>
          <a:p>
            <a:r>
              <a:rPr lang="en-CA" dirty="0"/>
              <a:t>Scottish Genealogy Group</a:t>
            </a:r>
          </a:p>
          <a:p>
            <a:pPr lvl="1"/>
            <a:r>
              <a:rPr lang="en-CA" dirty="0"/>
              <a:t>Saturday 20 Feb, 10:00am online via Zoom (</a:t>
            </a:r>
            <a:r>
              <a:rPr lang="en-US" dirty="0"/>
              <a:t>contact </a:t>
            </a:r>
            <a:r>
              <a:rPr lang="en-US" dirty="0">
                <a:hlinkClick r:id="rId4"/>
              </a:rPr>
              <a:t>queries@bifhsgo.ca</a:t>
            </a:r>
            <a:r>
              <a:rPr lang="en-US" dirty="0"/>
              <a:t>)</a:t>
            </a:r>
          </a:p>
          <a:p>
            <a:r>
              <a:rPr lang="en-CA" dirty="0"/>
              <a:t>DNA Interest Group:</a:t>
            </a:r>
          </a:p>
          <a:p>
            <a:pPr lvl="1"/>
            <a:r>
              <a:rPr lang="en-CA" dirty="0"/>
              <a:t> </a:t>
            </a:r>
            <a:r>
              <a:rPr lang="en-US" dirty="0"/>
              <a:t>Saturday 3 Apr, 9:30 to 11:30am (online see </a:t>
            </a:r>
            <a:r>
              <a:rPr lang="en-US" dirty="0">
                <a:hlinkClick r:id="rId5"/>
              </a:rPr>
              <a:t>https://bifhsgo.ca/cpage.php?pt=21</a:t>
            </a:r>
            <a:r>
              <a:rPr lang="en-US" dirty="0"/>
              <a:t>)</a:t>
            </a:r>
          </a:p>
          <a:p>
            <a:pPr lvl="1"/>
            <a:endParaRPr lang="en-US"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1610286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57250"/>
            <a:ext cx="3819907"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393556" y="1322544"/>
            <a:ext cx="3241184" cy="4128516"/>
          </a:xfrm>
        </p:spPr>
        <p:txBody>
          <a:bodyPr>
            <a:noAutofit/>
          </a:bodyPr>
          <a:lstStyle/>
          <a:p>
            <a:pPr algn="ctr">
              <a:lnSpc>
                <a:spcPct val="150000"/>
              </a:lnSpc>
            </a:pPr>
            <a:r>
              <a:rPr lang="en-US" sz="2800" b="1" dirty="0">
                <a:solidFill>
                  <a:schemeClr val="bg1"/>
                </a:solidFill>
              </a:rPr>
              <a:t>Presenting the 35th</a:t>
            </a:r>
            <a:br>
              <a:rPr lang="en-US" sz="2800" b="1" dirty="0">
                <a:solidFill>
                  <a:schemeClr val="bg1"/>
                </a:solidFill>
              </a:rPr>
            </a:br>
            <a:r>
              <a:rPr lang="en-US" sz="2800" b="1" dirty="0">
                <a:solidFill>
                  <a:schemeClr val="bg1"/>
                </a:solidFill>
              </a:rPr>
              <a:t>GENE-O-RAMA</a:t>
            </a:r>
            <a:br>
              <a:rPr lang="en-US" sz="2800" b="1" dirty="0">
                <a:solidFill>
                  <a:schemeClr val="bg1"/>
                </a:solidFill>
              </a:rPr>
            </a:br>
            <a:r>
              <a:rPr lang="en-US" sz="2800" b="1" dirty="0">
                <a:solidFill>
                  <a:schemeClr val="bg1"/>
                </a:solidFill>
              </a:rPr>
              <a:t>March 27-28, 2021</a:t>
            </a:r>
            <a:br>
              <a:rPr lang="en-US" sz="2800" b="1" dirty="0">
                <a:solidFill>
                  <a:schemeClr val="bg1"/>
                </a:solidFill>
              </a:rPr>
            </a:br>
            <a:br>
              <a:rPr lang="en-US" sz="2800" b="1" dirty="0">
                <a:solidFill>
                  <a:schemeClr val="bg1"/>
                </a:solidFill>
              </a:rPr>
            </a:br>
            <a:r>
              <a:rPr lang="en-US" sz="2800" b="1" dirty="0">
                <a:solidFill>
                  <a:schemeClr val="bg1"/>
                </a:solidFill>
              </a:rPr>
              <a:t>VIRTUAL FOR THE FIRST TIME EVER!</a:t>
            </a:r>
          </a:p>
        </p:txBody>
      </p:sp>
      <p:graphicFrame>
        <p:nvGraphicFramePr>
          <p:cNvPr id="5" name="Content Placeholder 2">
            <a:extLst>
              <a:ext uri="{FF2B5EF4-FFF2-40B4-BE49-F238E27FC236}">
                <a16:creationId xmlns:a16="http://schemas.microsoft.com/office/drawing/2014/main" id="{938B3F83-57CF-40A1-95CC-97D5AF38D3CE}"/>
              </a:ext>
            </a:extLst>
          </p:cNvPr>
          <p:cNvGraphicFramePr>
            <a:graphicFrameLocks noGrp="1"/>
          </p:cNvGraphicFramePr>
          <p:nvPr>
            <p:ph idx="1"/>
            <p:extLst>
              <p:ext uri="{D42A27DB-BD31-4B8C-83A1-F6EECF244321}">
                <p14:modId xmlns:p14="http://schemas.microsoft.com/office/powerpoint/2010/main" val="2039641828"/>
              </p:ext>
            </p:extLst>
          </p:nvPr>
        </p:nvGraphicFramePr>
        <p:xfrm>
          <a:off x="4101292" y="1322544"/>
          <a:ext cx="4697730" cy="4128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9000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Environment (HRE)</a:t>
            </a:r>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p>
          <a:p>
            <a:pPr marL="0" indent="-457200" algn="ctr" fontAlgn="base">
              <a:buNone/>
            </a:pPr>
            <a:endParaRPr lang="en-US" sz="1200" dirty="0"/>
          </a:p>
          <a:p>
            <a:pPr marL="0" indent="-457200" algn="ctr">
              <a:spcAft>
                <a:spcPts val="0"/>
              </a:spcAft>
              <a:buNone/>
            </a:pPr>
            <a:r>
              <a:rPr lang="en-US" sz="1900" dirty="0"/>
              <a:t>Project website: </a:t>
            </a:r>
            <a:r>
              <a:rPr lang="en-US" sz="1900" dirty="0">
                <a:hlinkClick r:id="rId3"/>
              </a:rPr>
              <a:t>https://historyresearchenvironment.org</a:t>
            </a:r>
            <a:br>
              <a:rPr lang="en-US" sz="1900" dirty="0"/>
            </a:br>
            <a:r>
              <a:rPr lang="en-US" sz="1900" dirty="0"/>
              <a:t>Volunteer skills: </a:t>
            </a:r>
            <a:r>
              <a:rPr lang="en-US" sz="1900" dirty="0">
                <a:hlinkClick r:id="rId4"/>
              </a:rPr>
              <a:t>https://historyresearchenvironment.org/become-a-volunteer/</a:t>
            </a:r>
            <a:br>
              <a:rPr lang="en-US" sz="1900" dirty="0"/>
            </a:br>
            <a:r>
              <a:rPr lang="en-US" sz="1900" dirty="0"/>
              <a:t>Donate: </a:t>
            </a:r>
            <a:r>
              <a:rPr lang="en-US" sz="1900" dirty="0">
                <a:hlinkClick r:id="rId5"/>
              </a:rPr>
              <a:t>https://historyresearchenvironment.org/donate</a:t>
            </a:r>
            <a:r>
              <a:rPr lang="en-US" sz="2400" dirty="0">
                <a:hlinkClick r:id="rId5"/>
              </a:rPr>
              <a:t>/</a:t>
            </a:r>
            <a:endParaRPr lang="en-US" sz="2400" dirty="0"/>
          </a:p>
          <a:p>
            <a:pPr marL="0" indent="-457200" algn="ctr">
              <a:spcBef>
                <a:spcPts val="0"/>
              </a:spcBef>
              <a:buNone/>
            </a:pPr>
            <a:r>
              <a:rPr lang="en-US" sz="1900" dirty="0"/>
              <a:t>Mailing List: </a:t>
            </a:r>
            <a:r>
              <a:rPr lang="en-US" sz="1900" dirty="0">
                <a:hlinkClick r:id="rId6"/>
              </a:rPr>
              <a:t>https://groups.io/g/HistoryResearchEnvironment</a:t>
            </a:r>
            <a:endParaRPr lang="en-CA" sz="1900" dirty="0"/>
          </a:p>
        </p:txBody>
      </p:sp>
    </p:spTree>
    <p:extLst>
      <p:ext uri="{BB962C8B-B14F-4D97-AF65-F5344CB8AC3E}">
        <p14:creationId xmlns:p14="http://schemas.microsoft.com/office/powerpoint/2010/main" val="373863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a:t>Social Media Update</a:t>
            </a:r>
          </a:p>
        </p:txBody>
      </p:sp>
      <p:sp>
        <p:nvSpPr>
          <p:cNvPr id="3" name="Content Placeholder 2"/>
          <p:cNvSpPr>
            <a:spLocks noGrp="1"/>
          </p:cNvSpPr>
          <p:nvPr>
            <p:ph idx="1"/>
          </p:nvPr>
        </p:nvSpPr>
        <p:spPr>
          <a:xfrm>
            <a:off x="683568" y="1988840"/>
            <a:ext cx="8003232" cy="3816424"/>
          </a:xfrm>
        </p:spPr>
        <p:txBody>
          <a:bodyPr>
            <a:normAutofit/>
          </a:bodyPr>
          <a:lstStyle/>
          <a:p>
            <a:pPr marL="0" indent="0">
              <a:buNone/>
            </a:pPr>
            <a:r>
              <a:rPr lang="en-US" sz="2800" b="1" dirty="0"/>
              <a:t>The TMG List (TMG-L) has moved to `Groups.io’, a free, easy-to-use email group service.</a:t>
            </a:r>
          </a:p>
          <a:p>
            <a:pPr marL="0" indent="0">
              <a:buNone/>
            </a:pPr>
            <a:endParaRPr lang="en-US" sz="2800" b="1" dirty="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Selected Name Variation</a:t>
            </a:r>
          </a:p>
        </p:txBody>
      </p:sp>
      <p:sp>
        <p:nvSpPr>
          <p:cNvPr id="3" name="Content Placeholder 2">
            <a:extLst>
              <a:ext uri="{FF2B5EF4-FFF2-40B4-BE49-F238E27FC236}">
                <a16:creationId xmlns:a16="http://schemas.microsoft.com/office/drawing/2014/main" id="{709AF876-8CE3-4ADA-8041-1DC7AD61524D}"/>
              </a:ext>
            </a:extLst>
          </p:cNvPr>
          <p:cNvSpPr>
            <a:spLocks noGrp="1"/>
          </p:cNvSpPr>
          <p:nvPr>
            <p:ph idx="1"/>
          </p:nvPr>
        </p:nvSpPr>
        <p:spPr>
          <a:xfrm>
            <a:off x="1028700" y="2244436"/>
            <a:ext cx="7200900" cy="3927764"/>
          </a:xfrm>
        </p:spPr>
        <p:txBody>
          <a:bodyPr>
            <a:normAutofit fontScale="92500"/>
          </a:bodyPr>
          <a:lstStyle/>
          <a:p>
            <a:pPr marL="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Every person linked to an Event tag has a "Selected" name.  The "default" for the selected name is their Primary name.  A user can change that "selected" name to some other specific Name Tag, but they always have a selected name.</a:t>
            </a:r>
          </a:p>
          <a:p>
            <a:pPr marL="0" indent="0">
              <a:buNone/>
            </a:pPr>
            <a:endParaRPr lang="en-CA"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The Selected name is used to tell TMG which name to use for the event on the output reports. It has no effect on what is shown on the details screen, which always displays the primary name.  The alternate name must be selected for each event for which a non-primary name is desired on the output reports.</a:t>
            </a:r>
          </a:p>
          <a:p>
            <a:pPr marL="0" indent="0">
              <a:buNone/>
            </a:pPr>
            <a:endParaRPr lang="en-CA" dirty="0"/>
          </a:p>
        </p:txBody>
      </p:sp>
    </p:spTree>
    <p:extLst>
      <p:ext uri="{BB962C8B-B14F-4D97-AF65-F5344CB8AC3E}">
        <p14:creationId xmlns:p14="http://schemas.microsoft.com/office/powerpoint/2010/main" val="178237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Selected Name Variation</a:t>
            </a:r>
          </a:p>
        </p:txBody>
      </p:sp>
      <p:sp>
        <p:nvSpPr>
          <p:cNvPr id="3" name="Content Placeholder 2">
            <a:extLst>
              <a:ext uri="{FF2B5EF4-FFF2-40B4-BE49-F238E27FC236}">
                <a16:creationId xmlns:a16="http://schemas.microsoft.com/office/drawing/2014/main" id="{709AF876-8CE3-4ADA-8041-1DC7AD61524D}"/>
              </a:ext>
            </a:extLst>
          </p:cNvPr>
          <p:cNvSpPr>
            <a:spLocks noGrp="1"/>
          </p:cNvSpPr>
          <p:nvPr>
            <p:ph idx="1"/>
          </p:nvPr>
        </p:nvSpPr>
        <p:spPr>
          <a:xfrm>
            <a:off x="1028700" y="1412776"/>
            <a:ext cx="7200900" cy="4454624"/>
          </a:xfrm>
        </p:spPr>
        <p:txBody>
          <a:bodyPr>
            <a:noAutofit/>
          </a:bodyPr>
          <a:lstStyle/>
          <a:p>
            <a:pPr marL="0" indent="0" algn="l">
              <a:buNone/>
            </a:pPr>
            <a:r>
              <a:rPr lang="en-US" sz="1600" dirty="0">
                <a:effectLst/>
              </a:rPr>
              <a:t>On the event Tag Entry screen, to the right of the principals is a box which lets you select which one of a person's name variations will be used for this event. Each name in the list comes from a Name tag linked to that person. You can use the name variant appropriate to an event in a person's life (such as Marriage or a religious ceremony) or a name used during a certain period in a person's life.</a:t>
            </a:r>
          </a:p>
          <a:p>
            <a:pPr marL="0" indent="0" algn="l">
              <a:buNone/>
            </a:pPr>
            <a:r>
              <a:rPr lang="en-US" sz="1600" dirty="0">
                <a:effectLst/>
              </a:rPr>
              <a:t> </a:t>
            </a:r>
            <a:r>
              <a:rPr lang="en-US" sz="1600" b="1" dirty="0">
                <a:solidFill>
                  <a:srgbClr val="000080"/>
                </a:solidFill>
                <a:effectLst/>
              </a:rPr>
              <a:t>To select a name variation:</a:t>
            </a:r>
            <a:endParaRPr lang="en-US" sz="1600" dirty="0">
              <a:effectLst/>
            </a:endParaRPr>
          </a:p>
          <a:p>
            <a:pPr marL="0" indent="0" algn="l">
              <a:buNone/>
            </a:pPr>
            <a:r>
              <a:rPr lang="en-US" sz="1600" dirty="0">
                <a:effectLst/>
              </a:rPr>
              <a:t>Click on the down arrow and highlight the name variation of your choice.</a:t>
            </a:r>
          </a:p>
          <a:p>
            <a:pPr marL="0" indent="0" algn="l">
              <a:buNone/>
            </a:pPr>
            <a:r>
              <a:rPr lang="en-US" sz="1600" dirty="0">
                <a:effectLst/>
              </a:rPr>
              <a:t> </a:t>
            </a:r>
            <a:r>
              <a:rPr lang="en-US" sz="1600" b="1" dirty="0">
                <a:solidFill>
                  <a:srgbClr val="000080"/>
                </a:solidFill>
                <a:effectLst/>
              </a:rPr>
              <a:t>Narrative Reports</a:t>
            </a:r>
            <a:endParaRPr lang="en-US" sz="1600" dirty="0">
              <a:effectLst/>
            </a:endParaRPr>
          </a:p>
          <a:p>
            <a:pPr marL="0" indent="0" algn="l">
              <a:buNone/>
            </a:pPr>
            <a:r>
              <a:rPr lang="en-US" sz="1600" dirty="0">
                <a:effectLst/>
              </a:rPr>
              <a:t>The name variation selected for a given event tag will be used as appropriate in the sentence for </a:t>
            </a:r>
            <a:r>
              <a:rPr lang="en-US" sz="1600" b="1" dirty="0">
                <a:effectLst/>
              </a:rPr>
              <a:t>that event </a:t>
            </a:r>
            <a:r>
              <a:rPr lang="en-US" sz="1600" dirty="0">
                <a:effectLst/>
              </a:rPr>
              <a:t>in certain narrative reports.</a:t>
            </a:r>
          </a:p>
          <a:p>
            <a:endParaRPr lang="en-CA" sz="1200" dirty="0"/>
          </a:p>
        </p:txBody>
      </p:sp>
      <p:pic>
        <p:nvPicPr>
          <p:cNvPr id="4" name="Picture 3">
            <a:extLst>
              <a:ext uri="{FF2B5EF4-FFF2-40B4-BE49-F238E27FC236}">
                <a16:creationId xmlns:a16="http://schemas.microsoft.com/office/drawing/2014/main" id="{BDAFB25F-8E4F-42D8-BD8A-9256D478F487}"/>
              </a:ext>
            </a:extLst>
          </p:cNvPr>
          <p:cNvPicPr>
            <a:picLocks noChangeAspect="1"/>
          </p:cNvPicPr>
          <p:nvPr/>
        </p:nvPicPr>
        <p:blipFill>
          <a:blip r:embed="rId2"/>
          <a:stretch>
            <a:fillRect/>
          </a:stretch>
        </p:blipFill>
        <p:spPr>
          <a:xfrm>
            <a:off x="1029600" y="4437112"/>
            <a:ext cx="7200000" cy="2017951"/>
          </a:xfrm>
          <a:prstGeom prst="rect">
            <a:avLst/>
          </a:prstGeom>
        </p:spPr>
      </p:pic>
    </p:spTree>
    <p:extLst>
      <p:ext uri="{BB962C8B-B14F-4D97-AF65-F5344CB8AC3E}">
        <p14:creationId xmlns:p14="http://schemas.microsoft.com/office/powerpoint/2010/main" val="205063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Selected Name Variation</a:t>
            </a:r>
          </a:p>
        </p:txBody>
      </p:sp>
      <p:pic>
        <p:nvPicPr>
          <p:cNvPr id="14" name="Content Placeholder 13">
            <a:extLst>
              <a:ext uri="{FF2B5EF4-FFF2-40B4-BE49-F238E27FC236}">
                <a16:creationId xmlns:a16="http://schemas.microsoft.com/office/drawing/2014/main" id="{6B590BD9-7AAE-4EB4-85DA-ACB6F40FACE2}"/>
              </a:ext>
            </a:extLst>
          </p:cNvPr>
          <p:cNvPicPr>
            <a:picLocks noGrp="1" noChangeAspect="1"/>
          </p:cNvPicPr>
          <p:nvPr>
            <p:ph idx="1"/>
          </p:nvPr>
        </p:nvPicPr>
        <p:blipFill>
          <a:blip r:embed="rId2"/>
          <a:stretch>
            <a:fillRect/>
          </a:stretch>
        </p:blipFill>
        <p:spPr>
          <a:xfrm>
            <a:off x="1028700" y="1628800"/>
            <a:ext cx="7359724" cy="4543400"/>
          </a:xfrm>
        </p:spPr>
      </p:pic>
      <p:sp>
        <p:nvSpPr>
          <p:cNvPr id="15" name="Arrow: Right 14">
            <a:extLst>
              <a:ext uri="{FF2B5EF4-FFF2-40B4-BE49-F238E27FC236}">
                <a16:creationId xmlns:a16="http://schemas.microsoft.com/office/drawing/2014/main" id="{D3A6496E-7921-4491-A7FB-20DD4A0F479A}"/>
              </a:ext>
            </a:extLst>
          </p:cNvPr>
          <p:cNvSpPr/>
          <p:nvPr/>
        </p:nvSpPr>
        <p:spPr>
          <a:xfrm>
            <a:off x="5580112" y="2171700"/>
            <a:ext cx="864096" cy="53722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FF0000"/>
              </a:solidFill>
            </a:endParaRPr>
          </a:p>
        </p:txBody>
      </p:sp>
      <p:sp>
        <p:nvSpPr>
          <p:cNvPr id="16" name="Arrow: Down 15">
            <a:extLst>
              <a:ext uri="{FF2B5EF4-FFF2-40B4-BE49-F238E27FC236}">
                <a16:creationId xmlns:a16="http://schemas.microsoft.com/office/drawing/2014/main" id="{E6A85837-54D5-4171-B486-FBE56FC41A6D}"/>
              </a:ext>
            </a:extLst>
          </p:cNvPr>
          <p:cNvSpPr/>
          <p:nvPr/>
        </p:nvSpPr>
        <p:spPr>
          <a:xfrm>
            <a:off x="6660232" y="5373216"/>
            <a:ext cx="864096" cy="43204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0070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31C1-B5D1-40F5-A343-C9ABD12D37FB}"/>
              </a:ext>
            </a:extLst>
          </p:cNvPr>
          <p:cNvSpPr>
            <a:spLocks noGrp="1"/>
          </p:cNvSpPr>
          <p:nvPr>
            <p:ph type="title"/>
          </p:nvPr>
        </p:nvSpPr>
        <p:spPr/>
        <p:txBody>
          <a:bodyPr/>
          <a:lstStyle/>
          <a:p>
            <a:r>
              <a:rPr lang="en-CA" dirty="0"/>
              <a:t>Selected Name Variation</a:t>
            </a:r>
          </a:p>
        </p:txBody>
      </p:sp>
      <p:sp>
        <p:nvSpPr>
          <p:cNvPr id="4" name="Content Placeholder 3">
            <a:extLst>
              <a:ext uri="{FF2B5EF4-FFF2-40B4-BE49-F238E27FC236}">
                <a16:creationId xmlns:a16="http://schemas.microsoft.com/office/drawing/2014/main" id="{1E3184FF-63DF-480D-B9A9-C202DAC7B91B}"/>
              </a:ext>
            </a:extLst>
          </p:cNvPr>
          <p:cNvSpPr>
            <a:spLocks noGrp="1"/>
          </p:cNvSpPr>
          <p:nvPr>
            <p:ph idx="1"/>
          </p:nvPr>
        </p:nvSpPr>
        <p:spPr>
          <a:xfrm>
            <a:off x="1028807" y="1887861"/>
            <a:ext cx="7200900" cy="2798440"/>
          </a:xfrm>
        </p:spPr>
        <p:txBody>
          <a:bodyPr>
            <a:normAutofit/>
          </a:bodyPr>
          <a:lstStyle/>
          <a:p>
            <a:pPr marL="0" indent="0">
              <a:buNone/>
            </a:pPr>
            <a:r>
              <a:rPr lang="en-US" sz="2400" b="0" i="0" u="none" strike="noStrike" baseline="0" dirty="0">
                <a:solidFill>
                  <a:srgbClr val="FF0000"/>
                </a:solidFill>
                <a:latin typeface="Tahoma" panose="020B0604030504040204" pitchFamily="34" charset="0"/>
              </a:rPr>
              <a:t>Ruth Knowles </a:t>
            </a:r>
            <a:r>
              <a:rPr lang="en-US" sz="2400" b="0" i="0" u="none" strike="noStrike" baseline="0" dirty="0">
                <a:latin typeface="Tahoma" panose="020B0604030504040204" pitchFamily="34" charset="0"/>
              </a:rPr>
              <a:t>lived with Arthur James Knowles and </a:t>
            </a:r>
            <a:r>
              <a:rPr lang="en-US" sz="2400" b="0" i="0" u="none" strike="noStrike" baseline="0" dirty="0">
                <a:solidFill>
                  <a:srgbClr val="FF0000"/>
                </a:solidFill>
                <a:latin typeface="Tahoma" panose="020B0604030504040204" pitchFamily="34" charset="0"/>
              </a:rPr>
              <a:t>Emily Knowles </a:t>
            </a:r>
            <a:r>
              <a:rPr lang="en-US" sz="2400" b="0" i="0" u="none" strike="noStrike" baseline="0" dirty="0">
                <a:latin typeface="Tahoma" panose="020B0604030504040204" pitchFamily="34" charset="0"/>
              </a:rPr>
              <a:t>on 27 Oct 1949 at 556 Chester St, London, Ontario, Canada.</a:t>
            </a:r>
            <a:endParaRPr lang="en-CA" sz="2800" dirty="0"/>
          </a:p>
        </p:txBody>
      </p:sp>
      <p:pic>
        <p:nvPicPr>
          <p:cNvPr id="6" name="Picture 5">
            <a:extLst>
              <a:ext uri="{FF2B5EF4-FFF2-40B4-BE49-F238E27FC236}">
                <a16:creationId xmlns:a16="http://schemas.microsoft.com/office/drawing/2014/main" id="{46F12F5D-73E5-49EF-84C5-B2322D27CB04}"/>
              </a:ext>
            </a:extLst>
          </p:cNvPr>
          <p:cNvPicPr>
            <a:picLocks noChangeAspect="1"/>
          </p:cNvPicPr>
          <p:nvPr/>
        </p:nvPicPr>
        <p:blipFill>
          <a:blip r:embed="rId2"/>
          <a:stretch>
            <a:fillRect/>
          </a:stretch>
        </p:blipFill>
        <p:spPr>
          <a:xfrm>
            <a:off x="755577" y="4005064"/>
            <a:ext cx="8064896" cy="681237"/>
          </a:xfrm>
          <a:prstGeom prst="rect">
            <a:avLst/>
          </a:prstGeom>
        </p:spPr>
      </p:pic>
    </p:spTree>
    <p:extLst>
      <p:ext uri="{BB962C8B-B14F-4D97-AF65-F5344CB8AC3E}">
        <p14:creationId xmlns:p14="http://schemas.microsoft.com/office/powerpoint/2010/main" val="3179762977"/>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2985</Words>
  <Application>Microsoft Office PowerPoint</Application>
  <PresentationFormat>On-screen Show (4:3)</PresentationFormat>
  <Paragraphs>207</Paragraphs>
  <Slides>34</Slides>
  <Notes>8</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34</vt:i4>
      </vt:variant>
    </vt:vector>
  </HeadingPairs>
  <TitlesOfParts>
    <vt:vector size="50" baseType="lpstr">
      <vt:lpstr>Amatic-Bold</vt:lpstr>
      <vt:lpstr>Arial</vt:lpstr>
      <vt:lpstr>Calibri</vt:lpstr>
      <vt:lpstr>Calibri Light</vt:lpstr>
      <vt:lpstr>Courier New</vt:lpstr>
      <vt:lpstr>Franklin Gothic Book</vt:lpstr>
      <vt:lpstr>Helvetica</vt:lpstr>
      <vt:lpstr>inherit</vt:lpstr>
      <vt:lpstr>Open Sans</vt:lpstr>
      <vt:lpstr>Segoe UI</vt:lpstr>
      <vt:lpstr>SourceSansPro-Regular</vt:lpstr>
      <vt:lpstr>Tahoma</vt:lpstr>
      <vt:lpstr>Times New Roman</vt:lpstr>
      <vt:lpstr>Wingdings</vt:lpstr>
      <vt:lpstr>Crop</vt:lpstr>
      <vt:lpstr>Office Theme</vt:lpstr>
      <vt:lpstr>TMG Tips</vt:lpstr>
      <vt:lpstr>Ottawa TMG Users Group  (Ottawa, Ontario, Canada) </vt:lpstr>
      <vt:lpstr>Ottawa TMG Users Group  (Ottawa, Ontario, Canada)   http://ottawa-tmg-ug.ca/articlesandpresentations.htm</vt:lpstr>
      <vt:lpstr>History Research Environment (HRE)</vt:lpstr>
      <vt:lpstr>Social Media Update</vt:lpstr>
      <vt:lpstr>Selected Name Variation</vt:lpstr>
      <vt:lpstr>Selected Name Variation</vt:lpstr>
      <vt:lpstr>Selected Name Variation</vt:lpstr>
      <vt:lpstr>Selected Name Variation</vt:lpstr>
      <vt:lpstr>Selected Name Variation</vt:lpstr>
      <vt:lpstr>Filter by Selected Names</vt:lpstr>
      <vt:lpstr>Filter by Selected Names</vt:lpstr>
      <vt:lpstr>Clean Install of TMG</vt:lpstr>
      <vt:lpstr>Clean Install of TMG</vt:lpstr>
      <vt:lpstr>Unlock Code </vt:lpstr>
      <vt:lpstr>Unlock Code </vt:lpstr>
      <vt:lpstr>Known TMG 'Bugs'</vt:lpstr>
      <vt:lpstr>How to Cite Sources  Recording Where Your Find Information by John Wylie </vt:lpstr>
      <vt:lpstr>How to Cite Sources  Recording Where Your Find Information by John Wylie </vt:lpstr>
      <vt:lpstr>Birth Order of Children</vt:lpstr>
      <vt:lpstr>Birth Order of Children</vt:lpstr>
      <vt:lpstr>Birth Order of Children</vt:lpstr>
      <vt:lpstr>Chronological Sort  </vt:lpstr>
      <vt:lpstr>Sort Dates</vt:lpstr>
      <vt:lpstr>Birth Order in a Journal Report</vt:lpstr>
      <vt:lpstr>Birth Order in a Journal Report </vt:lpstr>
      <vt:lpstr>Birth Order in a Journal Report ("Number all children")</vt:lpstr>
      <vt:lpstr>Birth Order in a Journal Report (Without "Number all children")</vt:lpstr>
      <vt:lpstr>Upcoming Presentations</vt:lpstr>
      <vt:lpstr>SIG Meetings</vt:lpstr>
      <vt:lpstr>Presenting the 35th GENE-O-RAMA March 27-28, 2021  VIRTUAL FOR THE FIRST TIME EVER!</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41</cp:revision>
  <dcterms:created xsi:type="dcterms:W3CDTF">2021-01-07T20:25:22Z</dcterms:created>
  <dcterms:modified xsi:type="dcterms:W3CDTF">2021-02-06T20:42:44Z</dcterms:modified>
</cp:coreProperties>
</file>