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6"/>
  </p:notesMasterIdLst>
  <p:sldIdLst>
    <p:sldId id="256" r:id="rId2"/>
    <p:sldId id="486" r:id="rId3"/>
    <p:sldId id="487" r:id="rId4"/>
    <p:sldId id="508" r:id="rId5"/>
    <p:sldId id="509" r:id="rId6"/>
    <p:sldId id="514" r:id="rId7"/>
    <p:sldId id="510" r:id="rId8"/>
    <p:sldId id="511" r:id="rId9"/>
    <p:sldId id="512" r:id="rId10"/>
    <p:sldId id="513" r:id="rId11"/>
    <p:sldId id="515" r:id="rId12"/>
    <p:sldId id="516" r:id="rId13"/>
    <p:sldId id="517" r:id="rId14"/>
    <p:sldId id="518" r:id="rId15"/>
    <p:sldId id="520" r:id="rId16"/>
    <p:sldId id="522" r:id="rId17"/>
    <p:sldId id="523" r:id="rId18"/>
    <p:sldId id="524" r:id="rId19"/>
    <p:sldId id="503" r:id="rId20"/>
    <p:sldId id="505" r:id="rId21"/>
    <p:sldId id="507" r:id="rId22"/>
    <p:sldId id="492" r:id="rId23"/>
    <p:sldId id="493" r:id="rId24"/>
    <p:sldId id="46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58" d="100"/>
          <a:sy n="58" d="100"/>
        </p:scale>
        <p:origin x="172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2021-03-05</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19</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22</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23</a:t>
            </a:fld>
            <a:endParaRPr lang="en-US" dirty="0"/>
          </a:p>
        </p:txBody>
      </p:sp>
    </p:spTree>
    <p:extLst>
      <p:ext uri="{BB962C8B-B14F-4D97-AF65-F5344CB8AC3E}">
        <p14:creationId xmlns:p14="http://schemas.microsoft.com/office/powerpoint/2010/main" val="25245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2021-03-05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2021-03-05</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2021-03-05</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2021-03-05</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treasurer@bighsgo.ca" TargetMode="External"/><Relationship Id="rId2" Type="http://schemas.openxmlformats.org/officeDocument/2006/relationships/hyperlink" Target="mailto:queries@bifhsgo.ca" TargetMode="External"/><Relationship Id="rId1" Type="http://schemas.openxmlformats.org/officeDocument/2006/relationships/slideLayout" Target="../slideLayouts/slideLayout2.xml"/><Relationship Id="rId5" Type="http://schemas.openxmlformats.org/officeDocument/2006/relationships/hyperlink" Target="https://meet.google.com/nvz-kftj-dax" TargetMode="External"/><Relationship Id="rId4" Type="http://schemas.openxmlformats.org/officeDocument/2006/relationships/hyperlink" Target="https://bifhsgo.ca/cpage.php?pt=21"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6 Mar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571431" cy="1440000"/>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6" name="Picture 5" descr="Needle and vial">
            <a:extLst>
              <a:ext uri="{FF2B5EF4-FFF2-40B4-BE49-F238E27FC236}">
                <a16:creationId xmlns:a16="http://schemas.microsoft.com/office/drawing/2014/main" id="{1E2F67DD-CD75-44D4-BDFF-C1C5AAA86D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2196" y="2836281"/>
            <a:ext cx="2160000" cy="144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B7CB-6C84-4539-8537-D2CE765A30EB}"/>
              </a:ext>
            </a:extLst>
          </p:cNvPr>
          <p:cNvSpPr>
            <a:spLocks noGrp="1"/>
          </p:cNvSpPr>
          <p:nvPr>
            <p:ph type="title"/>
          </p:nvPr>
        </p:nvSpPr>
        <p:spPr/>
        <p:txBody>
          <a:bodyPr/>
          <a:lstStyle/>
          <a:p>
            <a:r>
              <a:rPr lang="en-CA" dirty="0"/>
              <a:t>Name Variation Sentences</a:t>
            </a:r>
          </a:p>
        </p:txBody>
      </p:sp>
      <p:sp>
        <p:nvSpPr>
          <p:cNvPr id="4" name="Content Placeholder 3">
            <a:extLst>
              <a:ext uri="{FF2B5EF4-FFF2-40B4-BE49-F238E27FC236}">
                <a16:creationId xmlns:a16="http://schemas.microsoft.com/office/drawing/2014/main" id="{4AE1E83F-D302-4ED5-9BC6-3C7612C66519}"/>
              </a:ext>
            </a:extLst>
          </p:cNvPr>
          <p:cNvSpPr>
            <a:spLocks noGrp="1"/>
          </p:cNvSpPr>
          <p:nvPr>
            <p:ph idx="1"/>
          </p:nvPr>
        </p:nvSpPr>
        <p:spPr/>
        <p:txBody>
          <a:bodyPr/>
          <a:lstStyle/>
          <a:p>
            <a:pPr marL="0" indent="0">
              <a:buNone/>
            </a:pPr>
            <a:r>
              <a:rPr lang="en-US" sz="2400" u="sng" dirty="0"/>
              <a:t>Individual Narrative of Anna Elisabeth Billings (66993)</a:t>
            </a:r>
          </a:p>
          <a:p>
            <a:pPr marL="0" indent="0">
              <a:buNone/>
            </a:pPr>
            <a:endParaRPr lang="en-US" dirty="0"/>
          </a:p>
          <a:p>
            <a:pPr marL="0" indent="0">
              <a:buNone/>
            </a:pPr>
            <a:r>
              <a:rPr lang="en-US" sz="2800" dirty="0"/>
              <a:t>Anna Elisabeth Billings (66993) was also known as Annie E (66993) or Anne (66993).</a:t>
            </a:r>
            <a:endParaRPr lang="en-CA" sz="2800" dirty="0"/>
          </a:p>
        </p:txBody>
      </p:sp>
    </p:spTree>
    <p:extLst>
      <p:ext uri="{BB962C8B-B14F-4D97-AF65-F5344CB8AC3E}">
        <p14:creationId xmlns:p14="http://schemas.microsoft.com/office/powerpoint/2010/main" val="3377919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D705B-68BC-43BC-939D-CC822313B2F5}"/>
              </a:ext>
            </a:extLst>
          </p:cNvPr>
          <p:cNvSpPr>
            <a:spLocks noGrp="1"/>
          </p:cNvSpPr>
          <p:nvPr>
            <p:ph type="title"/>
          </p:nvPr>
        </p:nvSpPr>
        <p:spPr/>
        <p:txBody>
          <a:bodyPr/>
          <a:lstStyle/>
          <a:p>
            <a:r>
              <a:rPr lang="en-CA" dirty="0"/>
              <a:t>Duplicate people…not</a:t>
            </a:r>
          </a:p>
        </p:txBody>
      </p:sp>
      <p:sp>
        <p:nvSpPr>
          <p:cNvPr id="3" name="Content Placeholder 2">
            <a:extLst>
              <a:ext uri="{FF2B5EF4-FFF2-40B4-BE49-F238E27FC236}">
                <a16:creationId xmlns:a16="http://schemas.microsoft.com/office/drawing/2014/main" id="{47AC8571-7E93-4EC6-824C-53001729E357}"/>
              </a:ext>
            </a:extLst>
          </p:cNvPr>
          <p:cNvSpPr>
            <a:spLocks noGrp="1"/>
          </p:cNvSpPr>
          <p:nvPr>
            <p:ph idx="1"/>
          </p:nvPr>
        </p:nvSpPr>
        <p:spPr>
          <a:xfrm>
            <a:off x="1028700" y="2286000"/>
            <a:ext cx="7200900" cy="4167336"/>
          </a:xfrm>
        </p:spPr>
        <p:txBody>
          <a:bodyPr>
            <a:normAutofit fontScale="92500" lnSpcReduction="10000"/>
          </a:bodyPr>
          <a:lstStyle/>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If you find a completely duplicated person but one of them has the </a:t>
            </a:r>
            <a:r>
              <a:rPr lang="en-CA" sz="3500" dirty="0">
                <a:effectLs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In the Picklist and the other one doesn’t, and they can't be "merged" because they are the same, how would you delete one?</a:t>
            </a:r>
          </a:p>
          <a:p>
            <a:pPr marL="0" indent="0">
              <a:buNone/>
            </a:pPr>
            <a:endParaRPr lang="en-CA" sz="2400" dirty="0">
              <a:latin typeface="Calibri" panose="020F0502020204030204" pitchFamily="34" charset="0"/>
              <a:cs typeface="Arial" panose="020B0604020202020204" pitchFamily="34" charset="0"/>
            </a:endParaRP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You don't have duplicate people, but duplicate names for the same person. Go to the Details View for that person and look for the additional name among the event tags in Tag Box. If you don't want it, just delete it, after transferring any citations to the primary name tag</a:t>
            </a:r>
            <a:r>
              <a:rPr lang="en-CA" sz="1800" dirty="0">
                <a:effectLst/>
                <a:latin typeface="Calibri" panose="020F0502020204030204" pitchFamily="34" charset="0"/>
                <a:ea typeface="Calibri" panose="020F0502020204030204" pitchFamily="34" charset="0"/>
                <a:cs typeface="Arial" panose="020B0604020202020204" pitchFamily="34" charset="0"/>
              </a:rPr>
              <a:t>.</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Terry </a:t>
            </a:r>
            <a:r>
              <a:rPr lang="en-CA" sz="1800" dirty="0" err="1">
                <a:effectLst/>
                <a:latin typeface="Calibri" panose="020F0502020204030204" pitchFamily="34" charset="0"/>
                <a:ea typeface="Calibri" panose="020F0502020204030204" pitchFamily="34" charset="0"/>
                <a:cs typeface="Arial" panose="020B0604020202020204" pitchFamily="34" charset="0"/>
              </a:rPr>
              <a:t>Reigel</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365509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D705B-68BC-43BC-939D-CC822313B2F5}"/>
              </a:ext>
            </a:extLst>
          </p:cNvPr>
          <p:cNvSpPr>
            <a:spLocks noGrp="1"/>
          </p:cNvSpPr>
          <p:nvPr>
            <p:ph type="title"/>
          </p:nvPr>
        </p:nvSpPr>
        <p:spPr/>
        <p:txBody>
          <a:bodyPr/>
          <a:lstStyle/>
          <a:p>
            <a:r>
              <a:rPr lang="en-CA" dirty="0"/>
              <a:t>Duplicate people…not</a:t>
            </a:r>
          </a:p>
        </p:txBody>
      </p:sp>
      <p:pic>
        <p:nvPicPr>
          <p:cNvPr id="7" name="Content Placeholder 6">
            <a:extLst>
              <a:ext uri="{FF2B5EF4-FFF2-40B4-BE49-F238E27FC236}">
                <a16:creationId xmlns:a16="http://schemas.microsoft.com/office/drawing/2014/main" id="{F66F28FD-9561-4F24-A553-5824D945C2B2}"/>
              </a:ext>
            </a:extLst>
          </p:cNvPr>
          <p:cNvPicPr>
            <a:picLocks noGrp="1" noChangeAspect="1"/>
          </p:cNvPicPr>
          <p:nvPr>
            <p:ph idx="1"/>
          </p:nvPr>
        </p:nvPicPr>
        <p:blipFill>
          <a:blip r:embed="rId2"/>
          <a:stretch>
            <a:fillRect/>
          </a:stretch>
        </p:blipFill>
        <p:spPr>
          <a:xfrm>
            <a:off x="1028700" y="2171700"/>
            <a:ext cx="7200900" cy="2214605"/>
          </a:xfrm>
        </p:spPr>
      </p:pic>
      <p:sp>
        <p:nvSpPr>
          <p:cNvPr id="8" name="TextBox 7">
            <a:extLst>
              <a:ext uri="{FF2B5EF4-FFF2-40B4-BE49-F238E27FC236}">
                <a16:creationId xmlns:a16="http://schemas.microsoft.com/office/drawing/2014/main" id="{1BBD3498-75D8-471B-A436-63AEB124B102}"/>
              </a:ext>
            </a:extLst>
          </p:cNvPr>
          <p:cNvSpPr txBox="1"/>
          <p:nvPr/>
        </p:nvSpPr>
        <p:spPr>
          <a:xfrm>
            <a:off x="1028700" y="5445224"/>
            <a:ext cx="7200900" cy="1200329"/>
          </a:xfrm>
          <a:prstGeom prst="rect">
            <a:avLst/>
          </a:prstGeom>
          <a:noFill/>
        </p:spPr>
        <p:txBody>
          <a:bodyPr wrap="square" rtlCol="0">
            <a:spAutoFit/>
          </a:bodyPr>
          <a:lstStyle/>
          <a:p>
            <a:r>
              <a:rPr lang="en-CA" sz="2400" dirty="0">
                <a:effectLst/>
                <a:latin typeface="Calibri" panose="020F0502020204030204" pitchFamily="34" charset="0"/>
                <a:ea typeface="Calibri" panose="020F0502020204030204" pitchFamily="34" charset="0"/>
                <a:cs typeface="Arial" panose="020B0604020202020204" pitchFamily="34" charset="0"/>
              </a:rPr>
              <a:t>If you want to avoid seeing the duplicate names, most search screens, such as the Picklist, can set a Filter to only show the Primary names.</a:t>
            </a:r>
          </a:p>
        </p:txBody>
      </p:sp>
    </p:spTree>
    <p:extLst>
      <p:ext uri="{BB962C8B-B14F-4D97-AF65-F5344CB8AC3E}">
        <p14:creationId xmlns:p14="http://schemas.microsoft.com/office/powerpoint/2010/main" val="3043429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C1EC9A1-E243-4624-86E4-44CF3E189FB6}"/>
              </a:ext>
            </a:extLst>
          </p:cNvPr>
          <p:cNvPicPr>
            <a:picLocks noChangeAspect="1"/>
          </p:cNvPicPr>
          <p:nvPr/>
        </p:nvPicPr>
        <p:blipFill>
          <a:blip r:embed="rId2"/>
          <a:stretch>
            <a:fillRect/>
          </a:stretch>
        </p:blipFill>
        <p:spPr>
          <a:xfrm>
            <a:off x="797502" y="1671904"/>
            <a:ext cx="7590922" cy="4785609"/>
          </a:xfrm>
          <a:prstGeom prst="rect">
            <a:avLst/>
          </a:prstGeom>
        </p:spPr>
      </p:pic>
      <p:sp>
        <p:nvSpPr>
          <p:cNvPr id="2" name="Title 1">
            <a:extLst>
              <a:ext uri="{FF2B5EF4-FFF2-40B4-BE49-F238E27FC236}">
                <a16:creationId xmlns:a16="http://schemas.microsoft.com/office/drawing/2014/main" id="{F11D705B-68BC-43BC-939D-CC822313B2F5}"/>
              </a:ext>
            </a:extLst>
          </p:cNvPr>
          <p:cNvSpPr>
            <a:spLocks noGrp="1"/>
          </p:cNvSpPr>
          <p:nvPr>
            <p:ph type="title"/>
          </p:nvPr>
        </p:nvSpPr>
        <p:spPr/>
        <p:txBody>
          <a:bodyPr/>
          <a:lstStyle/>
          <a:p>
            <a:r>
              <a:rPr lang="en-CA" dirty="0"/>
              <a:t>Duplicate people…not</a:t>
            </a:r>
          </a:p>
        </p:txBody>
      </p:sp>
      <p:sp>
        <p:nvSpPr>
          <p:cNvPr id="8" name="TextBox 7">
            <a:extLst>
              <a:ext uri="{FF2B5EF4-FFF2-40B4-BE49-F238E27FC236}">
                <a16:creationId xmlns:a16="http://schemas.microsoft.com/office/drawing/2014/main" id="{1BBD3498-75D8-471B-A436-63AEB124B102}"/>
              </a:ext>
            </a:extLst>
          </p:cNvPr>
          <p:cNvSpPr txBox="1"/>
          <p:nvPr/>
        </p:nvSpPr>
        <p:spPr>
          <a:xfrm>
            <a:off x="1028700" y="3729397"/>
            <a:ext cx="7200900" cy="1200329"/>
          </a:xfrm>
          <a:prstGeom prst="rect">
            <a:avLst/>
          </a:prstGeom>
          <a:noFill/>
          <a:ln>
            <a:solidFill>
              <a:schemeClr val="accent1"/>
            </a:solidFill>
          </a:ln>
        </p:spPr>
        <p:txBody>
          <a:bodyPr wrap="square" rtlCol="0">
            <a:spAutoFit/>
          </a:bodyPr>
          <a:lstStyle/>
          <a:p>
            <a:r>
              <a:rPr lang="en-CA" sz="2400" i="1" dirty="0">
                <a:effectLst/>
                <a:latin typeface="Calibri" panose="020F0502020204030204" pitchFamily="34" charset="0"/>
                <a:ea typeface="Calibri" panose="020F0502020204030204" pitchFamily="34" charset="0"/>
                <a:cs typeface="Arial" panose="020B0604020202020204" pitchFamily="34" charset="0"/>
              </a:rPr>
              <a:t>If you want to avoid seeing the duplicate names, most search screens, such as the Picklist, can set a Filter to only show the Primary names.</a:t>
            </a:r>
          </a:p>
        </p:txBody>
      </p:sp>
      <p:sp>
        <p:nvSpPr>
          <p:cNvPr id="9" name="Arrow: Down 8">
            <a:extLst>
              <a:ext uri="{FF2B5EF4-FFF2-40B4-BE49-F238E27FC236}">
                <a16:creationId xmlns:a16="http://schemas.microsoft.com/office/drawing/2014/main" id="{C1B077F2-249E-4985-93BD-0ECC14E695E8}"/>
              </a:ext>
            </a:extLst>
          </p:cNvPr>
          <p:cNvSpPr/>
          <p:nvPr/>
        </p:nvSpPr>
        <p:spPr>
          <a:xfrm>
            <a:off x="1331640" y="5085184"/>
            <a:ext cx="936104" cy="936104"/>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28049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F68B-FFBD-409D-900C-7ADA7C3F30CB}"/>
              </a:ext>
            </a:extLst>
          </p:cNvPr>
          <p:cNvSpPr>
            <a:spLocks noGrp="1"/>
          </p:cNvSpPr>
          <p:nvPr>
            <p:ph type="title"/>
          </p:nvPr>
        </p:nvSpPr>
        <p:spPr>
          <a:xfrm>
            <a:off x="1028700" y="685800"/>
            <a:ext cx="2462021" cy="1485900"/>
          </a:xfrm>
        </p:spPr>
        <p:txBody>
          <a:bodyPr>
            <a:normAutofit/>
          </a:bodyPr>
          <a:lstStyle/>
          <a:p>
            <a:r>
              <a:rPr lang="en-CA" dirty="0"/>
              <a:t>Missing Exhibits</a:t>
            </a:r>
          </a:p>
        </p:txBody>
      </p:sp>
      <p:sp>
        <p:nvSpPr>
          <p:cNvPr id="3" name="Content Placeholder 2">
            <a:extLst>
              <a:ext uri="{FF2B5EF4-FFF2-40B4-BE49-F238E27FC236}">
                <a16:creationId xmlns:a16="http://schemas.microsoft.com/office/drawing/2014/main" id="{6E367B1C-5119-498E-8158-5D55C4CFF9D5}"/>
              </a:ext>
            </a:extLst>
          </p:cNvPr>
          <p:cNvSpPr>
            <a:spLocks noGrp="1"/>
          </p:cNvSpPr>
          <p:nvPr>
            <p:ph idx="1"/>
          </p:nvPr>
        </p:nvSpPr>
        <p:spPr>
          <a:xfrm>
            <a:off x="3490722" y="651734"/>
            <a:ext cx="5170677" cy="1985178"/>
          </a:xfrm>
        </p:spPr>
        <p:txBody>
          <a:bodyPr>
            <a:normAutofit fontScale="92500"/>
          </a:bodyPr>
          <a:lstStyle/>
          <a:p>
            <a:r>
              <a:rPr lang="en-CA" dirty="0">
                <a:effectLst/>
                <a:latin typeface="Calibri" panose="020F0502020204030204" pitchFamily="34" charset="0"/>
                <a:ea typeface="Calibri" panose="020F0502020204030204" pitchFamily="34" charset="0"/>
                <a:cs typeface="Arial" panose="020B0604020202020204" pitchFamily="34" charset="0"/>
              </a:rPr>
              <a:t>The last VFI log showed 18 exhibits not found. </a:t>
            </a:r>
          </a:p>
          <a:p>
            <a:pPr>
              <a:buFont typeface="+mj-lt"/>
              <a:buAutoNum type="arabicPeriod"/>
            </a:pPr>
            <a:r>
              <a:rPr lang="en-CA" dirty="0">
                <a:effectLst/>
                <a:latin typeface="Calibri" panose="020F0502020204030204" pitchFamily="34" charset="0"/>
                <a:ea typeface="Calibri" panose="020F0502020204030204" pitchFamily="34" charset="0"/>
                <a:cs typeface="Arial" panose="020B0604020202020204" pitchFamily="34" charset="0"/>
              </a:rPr>
              <a:t>Checking the file path settings in Preferences&gt; Current Project Options&gt;Advanced.  Make sure that all paths are correct.  Most will refer to the folder \The Master Genealogist v9\  --- make sure it says v9 not v7 or something else.</a:t>
            </a:r>
          </a:p>
        </p:txBody>
      </p:sp>
      <p:pic>
        <p:nvPicPr>
          <p:cNvPr id="5" name="Picture 4">
            <a:extLst>
              <a:ext uri="{FF2B5EF4-FFF2-40B4-BE49-F238E27FC236}">
                <a16:creationId xmlns:a16="http://schemas.microsoft.com/office/drawing/2014/main" id="{BC0FE259-F396-48F2-B35F-7398F0370705}"/>
              </a:ext>
            </a:extLst>
          </p:cNvPr>
          <p:cNvPicPr>
            <a:picLocks noChangeAspect="1"/>
          </p:cNvPicPr>
          <p:nvPr/>
        </p:nvPicPr>
        <p:blipFill>
          <a:blip r:embed="rId2"/>
          <a:stretch>
            <a:fillRect/>
          </a:stretch>
        </p:blipFill>
        <p:spPr>
          <a:xfrm>
            <a:off x="1028700" y="2730292"/>
            <a:ext cx="7632699" cy="3912017"/>
          </a:xfrm>
          <a:prstGeom prst="rect">
            <a:avLst/>
          </a:prstGeom>
        </p:spPr>
      </p:pic>
    </p:spTree>
    <p:extLst>
      <p:ext uri="{BB962C8B-B14F-4D97-AF65-F5344CB8AC3E}">
        <p14:creationId xmlns:p14="http://schemas.microsoft.com/office/powerpoint/2010/main" val="189775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F68B-FFBD-409D-900C-7ADA7C3F30CB}"/>
              </a:ext>
            </a:extLst>
          </p:cNvPr>
          <p:cNvSpPr>
            <a:spLocks noGrp="1"/>
          </p:cNvSpPr>
          <p:nvPr>
            <p:ph type="title"/>
          </p:nvPr>
        </p:nvSpPr>
        <p:spPr/>
        <p:txBody>
          <a:bodyPr/>
          <a:lstStyle/>
          <a:p>
            <a:r>
              <a:rPr lang="en-CA" dirty="0"/>
              <a:t>Missing exhibits</a:t>
            </a:r>
          </a:p>
        </p:txBody>
      </p:sp>
      <p:sp>
        <p:nvSpPr>
          <p:cNvPr id="3" name="Content Placeholder 2">
            <a:extLst>
              <a:ext uri="{FF2B5EF4-FFF2-40B4-BE49-F238E27FC236}">
                <a16:creationId xmlns:a16="http://schemas.microsoft.com/office/drawing/2014/main" id="{6E367B1C-5119-498E-8158-5D55C4CFF9D5}"/>
              </a:ext>
            </a:extLst>
          </p:cNvPr>
          <p:cNvSpPr>
            <a:spLocks noGrp="1"/>
          </p:cNvSpPr>
          <p:nvPr>
            <p:ph idx="1"/>
          </p:nvPr>
        </p:nvSpPr>
        <p:spPr>
          <a:xfrm>
            <a:off x="1028700" y="1844824"/>
            <a:ext cx="7200900" cy="1872208"/>
          </a:xfrm>
        </p:spPr>
        <p:txBody>
          <a:bodyPr>
            <a:normAutofit/>
          </a:bodyPr>
          <a:lstStyle/>
          <a:p>
            <a:pPr>
              <a:buFont typeface="+mj-lt"/>
              <a:buAutoNum type="arabicPeriod" startAt="2"/>
            </a:pPr>
            <a:r>
              <a:rPr lang="en-CA" sz="1800" dirty="0">
                <a:effectLst/>
                <a:latin typeface="Calibri" panose="020F0502020204030204" pitchFamily="34" charset="0"/>
                <a:ea typeface="Calibri" panose="020F0502020204030204" pitchFamily="34" charset="0"/>
                <a:cs typeface="Arial" panose="020B0604020202020204" pitchFamily="34" charset="0"/>
              </a:rPr>
              <a:t>When you run the Validate File Integrity (VFI) function, click on the [Specify the folders to search...] button and select the correct folder(s) to search?  VFI will find/correct the file paths for any "missing" Exhibits if they are in the specifies folders.   It is often the case that Exhibits are assigned with the right file path, but one that is not the default Exhibit folder.  TMG will find them, but Slideshow might not</a:t>
            </a:r>
            <a:endParaRPr lang="en-CA" dirty="0"/>
          </a:p>
        </p:txBody>
      </p:sp>
      <p:pic>
        <p:nvPicPr>
          <p:cNvPr id="5" name="Picture 4">
            <a:extLst>
              <a:ext uri="{FF2B5EF4-FFF2-40B4-BE49-F238E27FC236}">
                <a16:creationId xmlns:a16="http://schemas.microsoft.com/office/drawing/2014/main" id="{14F1120E-E87F-42CC-A1B0-7EBD72A551FB}"/>
              </a:ext>
            </a:extLst>
          </p:cNvPr>
          <p:cNvPicPr>
            <a:picLocks noChangeAspect="1"/>
          </p:cNvPicPr>
          <p:nvPr/>
        </p:nvPicPr>
        <p:blipFill>
          <a:blip r:embed="rId2"/>
          <a:stretch>
            <a:fillRect/>
          </a:stretch>
        </p:blipFill>
        <p:spPr>
          <a:xfrm>
            <a:off x="1028700" y="3717032"/>
            <a:ext cx="7200900" cy="2751564"/>
          </a:xfrm>
          <a:prstGeom prst="rect">
            <a:avLst/>
          </a:prstGeom>
        </p:spPr>
      </p:pic>
    </p:spTree>
    <p:extLst>
      <p:ext uri="{BB962C8B-B14F-4D97-AF65-F5344CB8AC3E}">
        <p14:creationId xmlns:p14="http://schemas.microsoft.com/office/powerpoint/2010/main" val="1216225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F68B-FFBD-409D-900C-7ADA7C3F30CB}"/>
              </a:ext>
            </a:extLst>
          </p:cNvPr>
          <p:cNvSpPr>
            <a:spLocks noGrp="1"/>
          </p:cNvSpPr>
          <p:nvPr>
            <p:ph type="title"/>
          </p:nvPr>
        </p:nvSpPr>
        <p:spPr>
          <a:xfrm>
            <a:off x="1028700" y="685800"/>
            <a:ext cx="2462021" cy="1485900"/>
          </a:xfrm>
        </p:spPr>
        <p:txBody>
          <a:bodyPr>
            <a:normAutofit/>
          </a:bodyPr>
          <a:lstStyle/>
          <a:p>
            <a:r>
              <a:rPr lang="en-CA" dirty="0"/>
              <a:t>Missing exhibits</a:t>
            </a:r>
          </a:p>
        </p:txBody>
      </p:sp>
      <p:sp>
        <p:nvSpPr>
          <p:cNvPr id="3" name="Content Placeholder 2">
            <a:extLst>
              <a:ext uri="{FF2B5EF4-FFF2-40B4-BE49-F238E27FC236}">
                <a16:creationId xmlns:a16="http://schemas.microsoft.com/office/drawing/2014/main" id="{6E367B1C-5119-498E-8158-5D55C4CFF9D5}"/>
              </a:ext>
            </a:extLst>
          </p:cNvPr>
          <p:cNvSpPr>
            <a:spLocks noGrp="1"/>
          </p:cNvSpPr>
          <p:nvPr>
            <p:ph idx="1"/>
          </p:nvPr>
        </p:nvSpPr>
        <p:spPr>
          <a:xfrm>
            <a:off x="1028700" y="2286000"/>
            <a:ext cx="2462020" cy="3581400"/>
          </a:xfrm>
        </p:spPr>
        <p:txBody>
          <a:bodyPr>
            <a:normAutofit/>
          </a:bodyPr>
          <a:lstStyle/>
          <a:p>
            <a:pPr>
              <a:buFont typeface="+mj-lt"/>
              <a:buAutoNum type="arabicPeriod" startAt="2"/>
            </a:pPr>
            <a:r>
              <a:rPr lang="en-CA" sz="1300">
                <a:effectLst/>
                <a:latin typeface="Calibri" panose="020F0502020204030204" pitchFamily="34" charset="0"/>
                <a:ea typeface="Calibri" panose="020F0502020204030204" pitchFamily="34" charset="0"/>
                <a:cs typeface="Arial" panose="020B0604020202020204" pitchFamily="34" charset="0"/>
              </a:rPr>
              <a:t>When you run the Validate File Integrity (VFI) function, click on the [Specify the folders to search...] button and select the correct folder(s) to search?  VFI will find/correct the file paths for any "missing" Exhibits if they are in the specifies folders.   It is often the case that Exhibits are assigned with the right file path, but one that is not the default Exhibit folder.  TMG will find them, but Slideshow might not</a:t>
            </a:r>
            <a:endParaRPr lang="en-CA" sz="1300"/>
          </a:p>
        </p:txBody>
      </p:sp>
      <p:pic>
        <p:nvPicPr>
          <p:cNvPr id="6" name="Picture 5">
            <a:extLst>
              <a:ext uri="{FF2B5EF4-FFF2-40B4-BE49-F238E27FC236}">
                <a16:creationId xmlns:a16="http://schemas.microsoft.com/office/drawing/2014/main" id="{BDE80744-3668-45E4-B5CA-363AA2FDEF67}"/>
              </a:ext>
            </a:extLst>
          </p:cNvPr>
          <p:cNvPicPr>
            <a:picLocks noChangeAspect="1"/>
          </p:cNvPicPr>
          <p:nvPr/>
        </p:nvPicPr>
        <p:blipFill>
          <a:blip r:embed="rId2"/>
          <a:stretch>
            <a:fillRect/>
          </a:stretch>
        </p:blipFill>
        <p:spPr>
          <a:xfrm>
            <a:off x="3773600" y="1286192"/>
            <a:ext cx="4887799" cy="4581207"/>
          </a:xfrm>
          <a:prstGeom prst="rect">
            <a:avLst/>
          </a:prstGeom>
        </p:spPr>
      </p:pic>
    </p:spTree>
    <p:extLst>
      <p:ext uri="{BB962C8B-B14F-4D97-AF65-F5344CB8AC3E}">
        <p14:creationId xmlns:p14="http://schemas.microsoft.com/office/powerpoint/2010/main" val="1518080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F68B-FFBD-409D-900C-7ADA7C3F30CB}"/>
              </a:ext>
            </a:extLst>
          </p:cNvPr>
          <p:cNvSpPr>
            <a:spLocks noGrp="1"/>
          </p:cNvSpPr>
          <p:nvPr>
            <p:ph type="title"/>
          </p:nvPr>
        </p:nvSpPr>
        <p:spPr/>
        <p:txBody>
          <a:bodyPr/>
          <a:lstStyle/>
          <a:p>
            <a:r>
              <a:rPr lang="en-CA" dirty="0"/>
              <a:t>Missing exhibits</a:t>
            </a:r>
          </a:p>
        </p:txBody>
      </p:sp>
      <p:sp>
        <p:nvSpPr>
          <p:cNvPr id="3" name="Content Placeholder 2">
            <a:extLst>
              <a:ext uri="{FF2B5EF4-FFF2-40B4-BE49-F238E27FC236}">
                <a16:creationId xmlns:a16="http://schemas.microsoft.com/office/drawing/2014/main" id="{6E367B1C-5119-498E-8158-5D55C4CFF9D5}"/>
              </a:ext>
            </a:extLst>
          </p:cNvPr>
          <p:cNvSpPr>
            <a:spLocks noGrp="1"/>
          </p:cNvSpPr>
          <p:nvPr>
            <p:ph idx="1"/>
          </p:nvPr>
        </p:nvSpPr>
        <p:spPr>
          <a:xfrm>
            <a:off x="1028700" y="1844824"/>
            <a:ext cx="7200900" cy="4536504"/>
          </a:xfrm>
        </p:spPr>
        <p:txBody>
          <a:bodyPr>
            <a:noAutofit/>
          </a:bodyPr>
          <a:lstStyle/>
          <a:p>
            <a:pPr marL="0" indent="0">
              <a:buNone/>
            </a:pPr>
            <a:r>
              <a:rPr lang="en-CA" dirty="0">
                <a:effectLst/>
                <a:latin typeface="Calibri" panose="020F0502020204030204" pitchFamily="34" charset="0"/>
                <a:ea typeface="Calibri" panose="020F0502020204030204" pitchFamily="34" charset="0"/>
                <a:cs typeface="Calibri" panose="020F0502020204030204" pitchFamily="34" charset="0"/>
              </a:rPr>
              <a:t>TMG Utility also has </a:t>
            </a:r>
            <a:r>
              <a:rPr lang="en-US" b="1" i="0" dirty="0">
                <a:solidFill>
                  <a:srgbClr val="000000"/>
                </a:solidFill>
                <a:effectLst/>
                <a:latin typeface="Calibri" panose="020F0502020204030204" pitchFamily="34" charset="0"/>
                <a:cs typeface="Calibri" panose="020F0502020204030204" pitchFamily="34" charset="0"/>
              </a:rPr>
              <a:t>Verify Exhibit Paths</a:t>
            </a:r>
            <a:r>
              <a:rPr lang="en-US" b="0" i="0" dirty="0">
                <a:solidFill>
                  <a:srgbClr val="000000"/>
                </a:solidFill>
                <a:effectLst/>
                <a:latin typeface="Calibri" panose="020F0502020204030204" pitchFamily="34" charset="0"/>
                <a:cs typeface="Calibri" panose="020F0502020204030204" pitchFamily="34" charset="0"/>
              </a:rPr>
              <a:t> that verifies the filename and </a:t>
            </a:r>
            <a:r>
              <a:rPr lang="en-US" b="0" i="0" dirty="0" err="1">
                <a:solidFill>
                  <a:srgbClr val="000000"/>
                </a:solidFill>
                <a:effectLst/>
                <a:latin typeface="Calibri" panose="020F0502020204030204" pitchFamily="34" charset="0"/>
                <a:cs typeface="Calibri" panose="020F0502020204030204" pitchFamily="34" charset="0"/>
              </a:rPr>
              <a:t>filepath</a:t>
            </a:r>
            <a:r>
              <a:rPr lang="en-US" b="0" i="0" dirty="0">
                <a:solidFill>
                  <a:srgbClr val="000000"/>
                </a:solidFill>
                <a:effectLst/>
                <a:latin typeface="Calibri" panose="020F0502020204030204" pitchFamily="34" charset="0"/>
                <a:cs typeface="Calibri" panose="020F0502020204030204" pitchFamily="34" charset="0"/>
              </a:rPr>
              <a:t> of external exhibit files.</a:t>
            </a:r>
          </a:p>
          <a:p>
            <a:pPr marL="0" indent="0">
              <a:buNone/>
            </a:pPr>
            <a:r>
              <a:rPr lang="en-US" dirty="0">
                <a:latin typeface="Calibri" panose="020F0502020204030204" pitchFamily="34" charset="0"/>
                <a:cs typeface="Calibri" panose="020F0502020204030204" pitchFamily="34" charset="0"/>
              </a:rPr>
              <a:t>When an external exhibit file is not found, Verify Exhibit Paths writes an entry to the log file that indicates there was an error. If you see one of those messages, you should investigate to determine what is wrong. In most cases, the external exhibit file was moved or renamed after it was added as an external exhibit.</a:t>
            </a:r>
          </a:p>
          <a:p>
            <a:pPr marL="0" indent="0">
              <a:buNone/>
            </a:pPr>
            <a:r>
              <a:rPr lang="en-US" dirty="0">
                <a:latin typeface="Calibri" panose="020F0502020204030204" pitchFamily="34" charset="0"/>
                <a:cs typeface="Calibri" panose="020F0502020204030204" pitchFamily="34" charset="0"/>
              </a:rPr>
              <a:t>You can not use the existence of a thumbnail image in the TMG Exhibit Log as an indication that the path to the file is correct. TMG loads the thumbnail image when you add the exhibit or when you enable the thumbnail option in Preferences. If the path is correct at that time, the thumbnail will be created properly. If the file is later moved or renamed, the thumbnail image is not removed. So, a thumbnail image can appear in the TMG Exhibit Log even though the external exhibit file path is incorrect.</a:t>
            </a:r>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739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C366-13E6-445A-B5D1-C4273B2D966F}"/>
              </a:ext>
            </a:extLst>
          </p:cNvPr>
          <p:cNvSpPr>
            <a:spLocks noGrp="1"/>
          </p:cNvSpPr>
          <p:nvPr>
            <p:ph type="title"/>
          </p:nvPr>
        </p:nvSpPr>
        <p:spPr/>
        <p:txBody>
          <a:bodyPr/>
          <a:lstStyle/>
          <a:p>
            <a:r>
              <a:rPr lang="en-CA" dirty="0"/>
              <a:t>Missing exhibits - TMGU</a:t>
            </a:r>
          </a:p>
        </p:txBody>
      </p:sp>
      <p:sp>
        <p:nvSpPr>
          <p:cNvPr id="3" name="Content Placeholder 2">
            <a:extLst>
              <a:ext uri="{FF2B5EF4-FFF2-40B4-BE49-F238E27FC236}">
                <a16:creationId xmlns:a16="http://schemas.microsoft.com/office/drawing/2014/main" id="{3AE15B11-E773-489A-9A10-D2AD3CFAE853}"/>
              </a:ext>
            </a:extLst>
          </p:cNvPr>
          <p:cNvSpPr>
            <a:spLocks noGrp="1"/>
          </p:cNvSpPr>
          <p:nvPr>
            <p:ph idx="1"/>
          </p:nvPr>
        </p:nvSpPr>
        <p:spPr>
          <a:xfrm>
            <a:off x="1028700" y="1844824"/>
            <a:ext cx="4191372" cy="4752528"/>
          </a:xfrm>
        </p:spPr>
        <p:txBody>
          <a:bodyPr>
            <a:normAutofit fontScale="25000" lnSpcReduction="20000"/>
          </a:bodyPr>
          <a:lstStyle/>
          <a:p>
            <a:pPr marL="0" indent="0">
              <a:buNone/>
            </a:pPr>
            <a:r>
              <a:rPr lang="en-US" sz="8000" dirty="0"/>
              <a:t>TMG Utility v7.4.0</a:t>
            </a:r>
          </a:p>
          <a:p>
            <a:pPr marL="0" indent="0">
              <a:buNone/>
            </a:pPr>
            <a:r>
              <a:rPr lang="en-US" sz="8000" dirty="0"/>
              <a:t>Function=Verify Exhibit Paths</a:t>
            </a:r>
          </a:p>
          <a:p>
            <a:pPr marL="0" indent="0">
              <a:buNone/>
            </a:pPr>
            <a:r>
              <a:rPr lang="en-US" sz="8000" dirty="0"/>
              <a:t>Project=More_ (C:\Users\more0\OneDrive\Documents\The Master Genealogist v9\Projects\More_)</a:t>
            </a:r>
          </a:p>
          <a:p>
            <a:pPr marL="0" indent="0">
              <a:buNone/>
            </a:pPr>
            <a:r>
              <a:rPr lang="en-US" sz="8000" dirty="0"/>
              <a:t>Dataset=</a:t>
            </a:r>
            <a:r>
              <a:rPr lang="en-US" sz="8000" dirty="0" err="1"/>
              <a:t>Mjmore</a:t>
            </a:r>
            <a:r>
              <a:rPr lang="en-US" sz="8000" dirty="0"/>
              <a:t> imported on 08 Feb 2004 14:24:53</a:t>
            </a:r>
          </a:p>
          <a:p>
            <a:pPr marL="0" indent="0">
              <a:buNone/>
            </a:pPr>
            <a:r>
              <a:rPr lang="en-US" sz="8000" dirty="0"/>
              <a:t>Started at 15:19:16</a:t>
            </a:r>
          </a:p>
          <a:p>
            <a:pPr marL="0" indent="0">
              <a:buNone/>
            </a:pPr>
            <a:r>
              <a:rPr lang="en-US" sz="8000" dirty="0"/>
              <a:t>Options:</a:t>
            </a:r>
          </a:p>
          <a:p>
            <a:pPr marL="530352" lvl="1" indent="0">
              <a:buNone/>
            </a:pPr>
            <a:r>
              <a:rPr lang="en-US" sz="8000" dirty="0"/>
              <a:t>  Missing Only: Checked</a:t>
            </a:r>
          </a:p>
          <a:p>
            <a:pPr marL="530352" lvl="1" indent="0">
              <a:buNone/>
            </a:pPr>
            <a:r>
              <a:rPr lang="en-US" sz="8000" dirty="0"/>
              <a:t>  Create Folders Report: Checked</a:t>
            </a:r>
          </a:p>
          <a:p>
            <a:pPr marL="530352" lvl="1" indent="0">
              <a:buNone/>
            </a:pPr>
            <a:r>
              <a:rPr lang="en-US" sz="8000" dirty="0"/>
              <a:t>  TMG Exhibit Folder: C:\Users\more0\OneDrive\Documents\Data\TMGExhibits\</a:t>
            </a:r>
          </a:p>
          <a:p>
            <a:endParaRPr lang="en-CA" dirty="0"/>
          </a:p>
        </p:txBody>
      </p:sp>
      <p:sp>
        <p:nvSpPr>
          <p:cNvPr id="4" name="TextBox 3">
            <a:extLst>
              <a:ext uri="{FF2B5EF4-FFF2-40B4-BE49-F238E27FC236}">
                <a16:creationId xmlns:a16="http://schemas.microsoft.com/office/drawing/2014/main" id="{48EC715C-414B-42CB-A38E-A707D3912457}"/>
              </a:ext>
            </a:extLst>
          </p:cNvPr>
          <p:cNvSpPr txBox="1"/>
          <p:nvPr/>
        </p:nvSpPr>
        <p:spPr>
          <a:xfrm>
            <a:off x="5364088" y="2286000"/>
            <a:ext cx="3240360" cy="2215991"/>
          </a:xfrm>
          <a:prstGeom prst="rect">
            <a:avLst/>
          </a:prstGeom>
          <a:noFill/>
        </p:spPr>
        <p:txBody>
          <a:bodyPr wrap="square" rtlCol="0">
            <a:spAutoFit/>
          </a:bodyPr>
          <a:lstStyle/>
          <a:p>
            <a:r>
              <a:rPr lang="en-US" sz="2000" dirty="0"/>
              <a:t>Finished at 15:19:16</a:t>
            </a:r>
          </a:p>
          <a:p>
            <a:r>
              <a:rPr lang="en-US" sz="2000" dirty="0"/>
              <a:t>Exhibits=430</a:t>
            </a:r>
          </a:p>
          <a:p>
            <a:r>
              <a:rPr lang="en-US" sz="2000" dirty="0"/>
              <a:t>External Exhibits=421</a:t>
            </a:r>
          </a:p>
          <a:p>
            <a:r>
              <a:rPr lang="en-US" sz="2000" dirty="0"/>
              <a:t>External Exhibits Found=421</a:t>
            </a:r>
          </a:p>
          <a:p>
            <a:r>
              <a:rPr lang="en-US" sz="2000" dirty="0"/>
              <a:t>External Exhibits Missing=0</a:t>
            </a:r>
          </a:p>
          <a:p>
            <a:endParaRPr lang="en-CA" dirty="0"/>
          </a:p>
        </p:txBody>
      </p:sp>
    </p:spTree>
    <p:extLst>
      <p:ext uri="{BB962C8B-B14F-4D97-AF65-F5344CB8AC3E}">
        <p14:creationId xmlns:p14="http://schemas.microsoft.com/office/powerpoint/2010/main" val="898636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99" y="685800"/>
            <a:ext cx="7200900" cy="1485900"/>
          </a:xfrm>
          <a:noFill/>
        </p:spPr>
        <p:txBody>
          <a:bodyPr>
            <a:normAutofit/>
          </a:bodyPr>
          <a:lstStyle/>
          <a:p>
            <a:pPr algn="ctr"/>
            <a:r>
              <a:rPr lang="en-US" b="1" dirty="0">
                <a:solidFill>
                  <a:srgbClr val="FF0000"/>
                </a:solidFill>
                <a:latin typeface="+mn-lt"/>
              </a:rPr>
              <a:t>Upcoming Presentations</a:t>
            </a:r>
          </a:p>
        </p:txBody>
      </p:sp>
      <p:sp>
        <p:nvSpPr>
          <p:cNvPr id="3" name="Content Placeholder 2"/>
          <p:cNvSpPr>
            <a:spLocks noGrp="1"/>
          </p:cNvSpPr>
          <p:nvPr>
            <p:ph idx="1"/>
          </p:nvPr>
        </p:nvSpPr>
        <p:spPr>
          <a:xfrm>
            <a:off x="1028700" y="1844824"/>
            <a:ext cx="7200900" cy="4022576"/>
          </a:xfrm>
          <a:noFill/>
        </p:spPr>
        <p:txBody>
          <a:bodyPr vert="horz" wrap="square" lIns="28932" tIns="14467" rIns="28932" bIns="14467" numCol="1" rtlCol="0" anchor="t" anchorCtr="0" compatLnSpc="1">
            <a:prstTxWarp prst="textNoShape">
              <a:avLst/>
            </a:prstTxWarp>
            <a:noAutofit/>
          </a:bodyPr>
          <a:lstStyle/>
          <a:p>
            <a:pPr algn="ctr">
              <a:buNone/>
            </a:pPr>
            <a:r>
              <a:rPr lang="en-CA" sz="2800" b="1" dirty="0">
                <a:solidFill>
                  <a:srgbClr val="FF0000"/>
                </a:solidFill>
              </a:rPr>
              <a:t>Saturday 24 Apr</a:t>
            </a:r>
          </a:p>
          <a:p>
            <a:pPr algn="ctr">
              <a:buNone/>
            </a:pPr>
            <a:r>
              <a:rPr lang="en-US" sz="2800" b="1" dirty="0">
                <a:solidFill>
                  <a:srgbClr val="FF0000"/>
                </a:solidFill>
              </a:rPr>
              <a:t>Royal Heraldry Society of Canada</a:t>
            </a:r>
            <a:endParaRPr lang="en-CA" sz="2800" b="1" dirty="0">
              <a:solidFill>
                <a:srgbClr val="FF0000"/>
              </a:solidFill>
            </a:endParaRPr>
          </a:p>
          <a:p>
            <a:pPr algn="ctr">
              <a:buNone/>
            </a:pPr>
            <a:r>
              <a:rPr lang="en-US" sz="2800" b="0" i="0" dirty="0">
                <a:solidFill>
                  <a:srgbClr val="000000"/>
                </a:solidFill>
                <a:effectLst/>
              </a:rPr>
              <a:t>Vicken Koundakjian</a:t>
            </a:r>
          </a:p>
          <a:p>
            <a:pPr algn="ctr">
              <a:buNone/>
            </a:pPr>
            <a:r>
              <a:rPr lang="en-CA" sz="2800" dirty="0"/>
              <a:t>1:00pm online via Ontario Ancestors</a:t>
            </a:r>
          </a:p>
          <a:p>
            <a:pPr algn="ctr">
              <a:spcBef>
                <a:spcPts val="600"/>
              </a:spcBef>
              <a:buNone/>
            </a:pPr>
            <a:endParaRPr lang="en-CA" sz="2800" b="1" dirty="0">
              <a:solidFill>
                <a:srgbClr val="FF0000"/>
              </a:solidFill>
            </a:endParaRPr>
          </a:p>
          <a:p>
            <a:pPr algn="ctr">
              <a:spcBef>
                <a:spcPts val="600"/>
              </a:spcBef>
              <a:buNone/>
            </a:pPr>
            <a:r>
              <a:rPr lang="en-CA" sz="2800" b="1" dirty="0">
                <a:solidFill>
                  <a:srgbClr val="FF0000"/>
                </a:solidFill>
              </a:rPr>
              <a:t>Saturday 22 May</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lang="en-US" sz="2800" b="0" i="0" dirty="0">
                <a:solidFill>
                  <a:srgbClr val="000000"/>
                </a:solidFill>
                <a:effectLst/>
              </a:rPr>
              <a:t>Arnprior McNab Braeside Archives Update</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lang="en-CA" sz="2800" b="0" i="0" dirty="0">
                <a:solidFill>
                  <a:srgbClr val="000000"/>
                </a:solidFill>
                <a:effectLst/>
              </a:rPr>
              <a:t>Irene Robillard</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kumimoji="0" lang="en-CA" sz="2800" b="0" i="0" u="none" strike="noStrike" kern="1200" cap="none" spc="0" normalizeH="0" baseline="0" noProof="0" dirty="0">
                <a:ln>
                  <a:noFill/>
                </a:ln>
                <a:solidFill>
                  <a:prstClr val="black"/>
                </a:solidFill>
                <a:effectLst/>
                <a:uLnTx/>
                <a:uFillTx/>
                <a:ea typeface="+mn-ea"/>
                <a:cs typeface="+mn-cs"/>
              </a:rPr>
              <a:t>1:00pm online via Ontario Ancestors</a:t>
            </a:r>
          </a:p>
          <a:p>
            <a:pPr algn="ctr">
              <a:buNone/>
            </a:pPr>
            <a:endParaRPr lang="en-CA" sz="2100" dirty="0"/>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970631926"/>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SIG Meetings</a:t>
            </a:r>
            <a:endParaRPr lang="en-US" dirty="0"/>
          </a:p>
        </p:txBody>
      </p:sp>
      <p:sp>
        <p:nvSpPr>
          <p:cNvPr id="3" name="Content Placeholder 2"/>
          <p:cNvSpPr>
            <a:spLocks noGrp="1"/>
          </p:cNvSpPr>
          <p:nvPr>
            <p:ph idx="1"/>
          </p:nvPr>
        </p:nvSpPr>
        <p:spPr>
          <a:xfrm>
            <a:off x="827584" y="1700808"/>
            <a:ext cx="7992888" cy="4608512"/>
          </a:xfrm>
        </p:spPr>
        <p:txBody>
          <a:bodyPr>
            <a:normAutofit fontScale="85000" lnSpcReduction="10000"/>
          </a:bodyPr>
          <a:lstStyle/>
          <a:p>
            <a:r>
              <a:rPr lang="en-CA" dirty="0"/>
              <a:t>DNA Tools Workshop:  </a:t>
            </a:r>
            <a:r>
              <a:rPr lang="en-US" dirty="0"/>
              <a:t>contact Jason Porteous at yakapoww@yahoo.com</a:t>
            </a:r>
            <a:endParaRPr lang="en-CA" dirty="0"/>
          </a:p>
          <a:p>
            <a:r>
              <a:rPr lang="en-CA" dirty="0"/>
              <a:t>Irish Research Group:  Cancelled until further notice</a:t>
            </a:r>
          </a:p>
          <a:p>
            <a:r>
              <a:rPr lang="en-CA" dirty="0"/>
              <a:t>London SIG</a:t>
            </a:r>
          </a:p>
          <a:p>
            <a:pPr lvl="1"/>
            <a:r>
              <a:rPr lang="en-CA" dirty="0"/>
              <a:t>Wednesday, March 10, 2:00pm – (</a:t>
            </a:r>
            <a:r>
              <a:rPr lang="en-US" b="0" i="0" dirty="0">
                <a:solidFill>
                  <a:srgbClr val="333333"/>
                </a:solidFill>
                <a:effectLst/>
                <a:latin typeface="Helvetica" panose="020B0604020202020204" pitchFamily="34" charset="0"/>
              </a:rPr>
              <a:t>contact </a:t>
            </a:r>
            <a:r>
              <a:rPr lang="en-US" b="0" i="0" u="none" strike="noStrike" dirty="0">
                <a:solidFill>
                  <a:srgbClr val="BF2519"/>
                </a:solidFill>
                <a:effectLst/>
                <a:latin typeface="Helvetica" panose="020B0604020202020204" pitchFamily="34" charset="0"/>
                <a:hlinkClick r:id="rId2"/>
              </a:rPr>
              <a:t>queries@bifhsgo.ca</a:t>
            </a:r>
            <a:r>
              <a:rPr lang="en-US" b="0" i="0" u="none" strike="noStrike" dirty="0">
                <a:solidFill>
                  <a:srgbClr val="BF2519"/>
                </a:solidFill>
                <a:effectLst/>
                <a:latin typeface="Helvetica" panose="020B0604020202020204" pitchFamily="34" charset="0"/>
              </a:rPr>
              <a:t>)</a:t>
            </a:r>
            <a:endParaRPr lang="en-CA" dirty="0"/>
          </a:p>
          <a:p>
            <a:r>
              <a:rPr lang="en-US" dirty="0"/>
              <a:t>British Colonial America  SIG</a:t>
            </a:r>
          </a:p>
          <a:p>
            <a:pPr lvl="1"/>
            <a:r>
              <a:rPr lang="en-US" dirty="0"/>
              <a:t>Wednesday 24 Mar, 7:00pm - (contact </a:t>
            </a:r>
            <a:r>
              <a:rPr lang="en-US" dirty="0">
                <a:hlinkClick r:id="rId3"/>
              </a:rPr>
              <a:t>treasurer@bifhsgo.ca</a:t>
            </a:r>
            <a:r>
              <a:rPr lang="en-US" dirty="0"/>
              <a:t>)</a:t>
            </a:r>
          </a:p>
          <a:p>
            <a:r>
              <a:rPr lang="en-CA" dirty="0"/>
              <a:t>Scottish Genealogy Group</a:t>
            </a:r>
          </a:p>
          <a:p>
            <a:pPr lvl="1"/>
            <a:r>
              <a:rPr lang="en-CA" dirty="0">
                <a:solidFill>
                  <a:srgbClr val="FF0000"/>
                </a:solidFill>
              </a:rPr>
              <a:t>Saturday 27 Mar, 14:30am online via Zoom </a:t>
            </a:r>
            <a:r>
              <a:rPr lang="en-CA" dirty="0"/>
              <a:t>(</a:t>
            </a:r>
            <a:r>
              <a:rPr lang="en-US" dirty="0"/>
              <a:t>contact </a:t>
            </a:r>
            <a:r>
              <a:rPr lang="en-US" dirty="0">
                <a:hlinkClick r:id="rId2"/>
              </a:rPr>
              <a:t>queries@bifhsgo.ca</a:t>
            </a:r>
            <a:r>
              <a:rPr lang="en-US" dirty="0"/>
              <a:t>)</a:t>
            </a:r>
          </a:p>
          <a:p>
            <a:r>
              <a:rPr lang="en-CA" dirty="0"/>
              <a:t>DNA Interest Group:</a:t>
            </a:r>
          </a:p>
          <a:p>
            <a:pPr lvl="1"/>
            <a:r>
              <a:rPr lang="en-CA" dirty="0"/>
              <a:t> </a:t>
            </a:r>
            <a:r>
              <a:rPr lang="en-US" sz="1900" dirty="0"/>
              <a:t>Saturday 3 Apr, 9:30 to 11:30am (see </a:t>
            </a:r>
            <a:r>
              <a:rPr lang="en-US" sz="1900" dirty="0">
                <a:hlinkClick r:id="rId4"/>
              </a:rPr>
              <a:t>https://bifhsgo.ca/cpage.php?pt=21</a:t>
            </a:r>
            <a:r>
              <a:rPr lang="en-US" sz="1900" dirty="0"/>
              <a:t>)</a:t>
            </a:r>
          </a:p>
          <a:p>
            <a:r>
              <a:rPr lang="en-CA" dirty="0"/>
              <a:t>Ottawa TMG Users Group (webcast on Google Hangouts)</a:t>
            </a:r>
          </a:p>
          <a:p>
            <a:pPr lvl="1"/>
            <a:r>
              <a:rPr lang="en-CA" dirty="0"/>
              <a:t>Saturday 10 Apr, 2:00pm online </a:t>
            </a:r>
          </a:p>
          <a:p>
            <a:pPr lvl="1"/>
            <a:r>
              <a:rPr lang="en-US" dirty="0">
                <a:hlinkClick r:id="rId5"/>
              </a:rPr>
              <a:t>https://meet.google.com/nvz-kftj-dax</a:t>
            </a:r>
            <a:endParaRPr lang="en-US" dirty="0"/>
          </a:p>
          <a:p>
            <a:pPr lvl="1"/>
            <a:endParaRPr lang="en-US"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1610286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D53C2-8590-4B26-A9FF-E07261D02466}"/>
              </a:ext>
            </a:extLst>
          </p:cNvPr>
          <p:cNvSpPr>
            <a:spLocks noGrp="1"/>
          </p:cNvSpPr>
          <p:nvPr>
            <p:ph type="title"/>
          </p:nvPr>
        </p:nvSpPr>
        <p:spPr/>
        <p:txBody>
          <a:bodyPr/>
          <a:lstStyle/>
          <a:p>
            <a:endParaRPr lang="en-CA"/>
          </a:p>
        </p:txBody>
      </p:sp>
      <p:pic>
        <p:nvPicPr>
          <p:cNvPr id="5" name="Content Placeholder 4" descr="Text&#10;&#10;Description automatically generated">
            <a:extLst>
              <a:ext uri="{FF2B5EF4-FFF2-40B4-BE49-F238E27FC236}">
                <a16:creationId xmlns:a16="http://schemas.microsoft.com/office/drawing/2014/main" id="{C1C19476-0F6D-438C-A6B6-78B2D75F37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8700" y="685800"/>
            <a:ext cx="7200900" cy="5695528"/>
          </a:xfrm>
        </p:spPr>
      </p:pic>
    </p:spTree>
    <p:extLst>
      <p:ext uri="{BB962C8B-B14F-4D97-AF65-F5344CB8AC3E}">
        <p14:creationId xmlns:p14="http://schemas.microsoft.com/office/powerpoint/2010/main" val="2552337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9000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br>
              <a:rPr kumimoji="0" lang="en-US" altLang="en-US" sz="11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B980-E1AF-46FD-8DB5-183EE577585A}"/>
              </a:ext>
            </a:extLst>
          </p:cNvPr>
          <p:cNvSpPr>
            <a:spLocks noGrp="1"/>
          </p:cNvSpPr>
          <p:nvPr>
            <p:ph type="title"/>
          </p:nvPr>
        </p:nvSpPr>
        <p:spPr/>
        <p:txBody>
          <a:bodyPr/>
          <a:lstStyle/>
          <a:p>
            <a:r>
              <a:rPr lang="en-CA" dirty="0"/>
              <a:t>Windows Characters Map</a:t>
            </a:r>
          </a:p>
        </p:txBody>
      </p:sp>
      <p:sp>
        <p:nvSpPr>
          <p:cNvPr id="3" name="Content Placeholder 2">
            <a:extLst>
              <a:ext uri="{FF2B5EF4-FFF2-40B4-BE49-F238E27FC236}">
                <a16:creationId xmlns:a16="http://schemas.microsoft.com/office/drawing/2014/main" id="{98359E37-7799-4F35-93E9-E438536141D9}"/>
              </a:ext>
            </a:extLst>
          </p:cNvPr>
          <p:cNvSpPr>
            <a:spLocks noGrp="1"/>
          </p:cNvSpPr>
          <p:nvPr>
            <p:ph idx="1"/>
          </p:nvPr>
        </p:nvSpPr>
        <p:spPr>
          <a:xfrm>
            <a:off x="1028700" y="2286000"/>
            <a:ext cx="7200900" cy="3581400"/>
          </a:xfrm>
        </p:spPr>
        <p:txBody>
          <a:bodyPr>
            <a:normAutofit/>
          </a:bodyPr>
          <a:lstStyle/>
          <a:p>
            <a:pPr marL="0" indent="0">
              <a:buNone/>
            </a:pPr>
            <a:r>
              <a:rPr lang="en-CA" sz="2400" dirty="0">
                <a:effectLst/>
                <a:latin typeface="Helvetica" panose="020B0604020202020204" pitchFamily="34" charset="0"/>
                <a:ea typeface="Times New Roman" panose="02020603050405020304" pitchFamily="18" charset="0"/>
              </a:rPr>
              <a:t>From TMG's Main Menu, select Tools=&gt;External Utilities=&gt;Windows Characters Map. </a:t>
            </a:r>
          </a:p>
          <a:p>
            <a:pPr marL="0" indent="0">
              <a:buNone/>
            </a:pPr>
            <a:r>
              <a:rPr lang="en-CA" sz="2400" dirty="0">
                <a:effectLst/>
                <a:latin typeface="Helvetica" panose="020B0604020202020204" pitchFamily="34" charset="0"/>
                <a:ea typeface="Times New Roman" panose="02020603050405020304" pitchFamily="18" charset="0"/>
              </a:rPr>
              <a:t>Scroll down to find the desired character and click on it to highlight it.  </a:t>
            </a:r>
          </a:p>
          <a:p>
            <a:pPr marL="0" indent="0">
              <a:buNone/>
            </a:pPr>
            <a:r>
              <a:rPr lang="en-CA" sz="2400" dirty="0">
                <a:effectLst/>
                <a:latin typeface="Helvetica" panose="020B0604020202020204" pitchFamily="34" charset="0"/>
                <a:ea typeface="Times New Roman" panose="02020603050405020304" pitchFamily="18" charset="0"/>
              </a:rPr>
              <a:t>Click [Select] and [Copy]. Go back to where you want the character, and press [Control]+V.   </a:t>
            </a:r>
            <a:endParaRPr lang="en-CA"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58822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B980-E1AF-46FD-8DB5-183EE577585A}"/>
              </a:ext>
            </a:extLst>
          </p:cNvPr>
          <p:cNvSpPr>
            <a:spLocks noGrp="1"/>
          </p:cNvSpPr>
          <p:nvPr>
            <p:ph type="title"/>
          </p:nvPr>
        </p:nvSpPr>
        <p:spPr/>
        <p:txBody>
          <a:bodyPr/>
          <a:lstStyle/>
          <a:p>
            <a:r>
              <a:rPr lang="en-CA" dirty="0"/>
              <a:t>Windows Characters Map</a:t>
            </a:r>
          </a:p>
        </p:txBody>
      </p:sp>
      <p:pic>
        <p:nvPicPr>
          <p:cNvPr id="7" name="Content Placeholder 6">
            <a:extLst>
              <a:ext uri="{FF2B5EF4-FFF2-40B4-BE49-F238E27FC236}">
                <a16:creationId xmlns:a16="http://schemas.microsoft.com/office/drawing/2014/main" id="{8BBB0D06-0DE7-44F4-8F19-B34120934BD6}"/>
              </a:ext>
            </a:extLst>
          </p:cNvPr>
          <p:cNvPicPr>
            <a:picLocks noGrp="1" noChangeAspect="1"/>
          </p:cNvPicPr>
          <p:nvPr>
            <p:ph idx="1"/>
          </p:nvPr>
        </p:nvPicPr>
        <p:blipFill>
          <a:blip r:embed="rId2"/>
          <a:stretch>
            <a:fillRect/>
          </a:stretch>
        </p:blipFill>
        <p:spPr>
          <a:xfrm>
            <a:off x="1028701" y="1607347"/>
            <a:ext cx="6567636" cy="4860314"/>
          </a:xfrm>
        </p:spPr>
      </p:pic>
      <p:sp>
        <p:nvSpPr>
          <p:cNvPr id="8" name="Arrow: Left 7">
            <a:extLst>
              <a:ext uri="{FF2B5EF4-FFF2-40B4-BE49-F238E27FC236}">
                <a16:creationId xmlns:a16="http://schemas.microsoft.com/office/drawing/2014/main" id="{2ABFAA33-69B5-4D11-BB3D-09A76F809A7E}"/>
              </a:ext>
            </a:extLst>
          </p:cNvPr>
          <p:cNvSpPr/>
          <p:nvPr/>
        </p:nvSpPr>
        <p:spPr>
          <a:xfrm>
            <a:off x="7845522" y="6169353"/>
            <a:ext cx="1046957" cy="497160"/>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1818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1135-2592-49F0-8AEF-77DA4E398A6B}"/>
              </a:ext>
            </a:extLst>
          </p:cNvPr>
          <p:cNvSpPr>
            <a:spLocks noGrp="1"/>
          </p:cNvSpPr>
          <p:nvPr>
            <p:ph type="title"/>
          </p:nvPr>
        </p:nvSpPr>
        <p:spPr/>
        <p:txBody>
          <a:bodyPr/>
          <a:lstStyle/>
          <a:p>
            <a:r>
              <a:rPr lang="en-US" dirty="0"/>
              <a:t>One Individual Crashes Relationship Report</a:t>
            </a:r>
            <a:endParaRPr lang="en-CA" dirty="0"/>
          </a:p>
        </p:txBody>
      </p:sp>
      <p:sp>
        <p:nvSpPr>
          <p:cNvPr id="3" name="Content Placeholder 2">
            <a:extLst>
              <a:ext uri="{FF2B5EF4-FFF2-40B4-BE49-F238E27FC236}">
                <a16:creationId xmlns:a16="http://schemas.microsoft.com/office/drawing/2014/main" id="{64CBF3DB-4DA5-4043-8680-722DD6EFE1E5}"/>
              </a:ext>
            </a:extLst>
          </p:cNvPr>
          <p:cNvSpPr>
            <a:spLocks noGrp="1"/>
          </p:cNvSpPr>
          <p:nvPr>
            <p:ph idx="1"/>
          </p:nvPr>
        </p:nvSpPr>
        <p:spPr>
          <a:xfrm>
            <a:off x="1028700" y="2286000"/>
            <a:ext cx="7359724" cy="3581400"/>
          </a:xfrm>
        </p:spPr>
        <p:txBody>
          <a:bodyPr/>
          <a:lstStyle/>
          <a:p>
            <a:pPr marL="0" indent="0">
              <a:buNone/>
            </a:pPr>
            <a:r>
              <a:rPr lang="en-CA" sz="2800" dirty="0">
                <a:effectLst/>
                <a:latin typeface="Helvetica" panose="020B0604020202020204" pitchFamily="34" charset="0"/>
                <a:ea typeface="Times New Roman" panose="02020603050405020304" pitchFamily="18" charset="0"/>
              </a:rPr>
              <a:t>Check if the individual is related to themself.  </a:t>
            </a:r>
          </a:p>
          <a:p>
            <a:pPr marL="0" indent="0">
              <a:buNone/>
            </a:pPr>
            <a:endParaRPr lang="en-CA" sz="2800" dirty="0">
              <a:latin typeface="Helvetica" panose="020B0604020202020204" pitchFamily="34" charset="0"/>
              <a:ea typeface="Times New Roman" panose="02020603050405020304" pitchFamily="18" charset="0"/>
            </a:endParaRPr>
          </a:p>
          <a:p>
            <a:pPr marL="0" indent="0">
              <a:buNone/>
            </a:pPr>
            <a:r>
              <a:rPr lang="en-CA" sz="2800" dirty="0">
                <a:effectLst/>
                <a:latin typeface="Helvetica" panose="020B0604020202020204" pitchFamily="34" charset="0"/>
                <a:ea typeface="Times New Roman" panose="02020603050405020304" pitchFamily="18" charset="0"/>
              </a:rPr>
              <a:t>This sets up a loop whereby the individual is recorded as a descendant or ancestor of themselves.</a:t>
            </a:r>
            <a:endParaRPr lang="en-CA" sz="2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2312664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B7CB-6C84-4539-8537-D2CE765A30EB}"/>
              </a:ext>
            </a:extLst>
          </p:cNvPr>
          <p:cNvSpPr>
            <a:spLocks noGrp="1"/>
          </p:cNvSpPr>
          <p:nvPr>
            <p:ph type="title"/>
          </p:nvPr>
        </p:nvSpPr>
        <p:spPr/>
        <p:txBody>
          <a:bodyPr/>
          <a:lstStyle/>
          <a:p>
            <a:r>
              <a:rPr lang="en-CA" dirty="0"/>
              <a:t>Name Variation Sentences</a:t>
            </a:r>
          </a:p>
        </p:txBody>
      </p:sp>
      <p:sp>
        <p:nvSpPr>
          <p:cNvPr id="3" name="Content Placeholder 2">
            <a:extLst>
              <a:ext uri="{FF2B5EF4-FFF2-40B4-BE49-F238E27FC236}">
                <a16:creationId xmlns:a16="http://schemas.microsoft.com/office/drawing/2014/main" id="{9CF63E52-479F-4D6E-B575-0B668792DAA9}"/>
              </a:ext>
            </a:extLst>
          </p:cNvPr>
          <p:cNvSpPr>
            <a:spLocks noGrp="1"/>
          </p:cNvSpPr>
          <p:nvPr>
            <p:ph idx="1"/>
          </p:nvPr>
        </p:nvSpPr>
        <p:spPr/>
        <p:txBody>
          <a:bodyPr/>
          <a:lstStyle/>
          <a:p>
            <a:pPr marL="0" indent="0">
              <a:buNone/>
            </a:pPr>
            <a:r>
              <a:rPr lang="en-CA" sz="2400" dirty="0">
                <a:solidFill>
                  <a:srgbClr val="26282A"/>
                </a:solidFill>
                <a:effectLst/>
                <a:latin typeface="Helvetica" panose="020B0604020202020204" pitchFamily="34" charset="0"/>
                <a:ea typeface="Times New Roman" panose="02020603050405020304" pitchFamily="18" charset="0"/>
              </a:rPr>
              <a:t>How do you collect name variations and have them output into a narrative in a single sentence, where all of the names were recorded in TMG as name variations with dates recording the date the name was used. ? </a:t>
            </a:r>
          </a:p>
          <a:p>
            <a:pPr marL="0" indent="0">
              <a:buNone/>
            </a:pPr>
            <a:r>
              <a:rPr lang="en-CA" sz="2400" dirty="0">
                <a:solidFill>
                  <a:srgbClr val="26282A"/>
                </a:solidFill>
                <a:effectLst/>
                <a:latin typeface="Helvetica" panose="020B0604020202020204" pitchFamily="34" charset="0"/>
                <a:ea typeface="Times New Roman" panose="02020603050405020304" pitchFamily="18" charset="0"/>
              </a:rPr>
              <a:t>For example: John Joseph Smith was also known as Joe Smith, Joseph Smith, John Smith, and J.J. Smith.</a:t>
            </a:r>
            <a:endParaRPr lang="en-CA" sz="24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54276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B7CB-6C84-4539-8537-D2CE765A30EB}"/>
              </a:ext>
            </a:extLst>
          </p:cNvPr>
          <p:cNvSpPr>
            <a:spLocks noGrp="1"/>
          </p:cNvSpPr>
          <p:nvPr>
            <p:ph type="title"/>
          </p:nvPr>
        </p:nvSpPr>
        <p:spPr/>
        <p:txBody>
          <a:bodyPr/>
          <a:lstStyle/>
          <a:p>
            <a:r>
              <a:rPr lang="en-CA" dirty="0"/>
              <a:t>Name Variation Sentences</a:t>
            </a:r>
          </a:p>
        </p:txBody>
      </p:sp>
      <p:sp>
        <p:nvSpPr>
          <p:cNvPr id="3" name="Content Placeholder 2">
            <a:extLst>
              <a:ext uri="{FF2B5EF4-FFF2-40B4-BE49-F238E27FC236}">
                <a16:creationId xmlns:a16="http://schemas.microsoft.com/office/drawing/2014/main" id="{9CF63E52-479F-4D6E-B575-0B668792DAA9}"/>
              </a:ext>
            </a:extLst>
          </p:cNvPr>
          <p:cNvSpPr>
            <a:spLocks noGrp="1"/>
          </p:cNvSpPr>
          <p:nvPr>
            <p:ph idx="1"/>
          </p:nvPr>
        </p:nvSpPr>
        <p:spPr/>
        <p:txBody>
          <a:bodyPr/>
          <a:lstStyle/>
          <a:p>
            <a:pPr marL="0" indent="0">
              <a:buNone/>
            </a:pPr>
            <a:r>
              <a:rPr lang="en-US" sz="2400" dirty="0">
                <a:solidFill>
                  <a:srgbClr val="26282A"/>
                </a:solidFill>
                <a:effectLst/>
                <a:latin typeface="Helvetica" panose="020B0604020202020204" pitchFamily="34" charset="0"/>
                <a:ea typeface="Times New Roman" panose="02020603050405020304" pitchFamily="18" charset="0"/>
              </a:rPr>
              <a:t>You need to concatenate the Sentences from the non-Primary Name Tags.  </a:t>
            </a:r>
          </a:p>
          <a:p>
            <a:pPr marL="0" indent="0">
              <a:buNone/>
            </a:pPr>
            <a:r>
              <a:rPr lang="en-US" sz="2400" dirty="0">
                <a:solidFill>
                  <a:srgbClr val="26282A"/>
                </a:solidFill>
                <a:effectLst/>
                <a:latin typeface="Helvetica" panose="020B0604020202020204" pitchFamily="34" charset="0"/>
                <a:ea typeface="Times New Roman" panose="02020603050405020304" pitchFamily="18" charset="0"/>
              </a:rPr>
              <a:t>See the "Concatenating Sentences" topic in TMG Help.  </a:t>
            </a:r>
          </a:p>
          <a:p>
            <a:pPr marL="0" indent="0">
              <a:buNone/>
            </a:pPr>
            <a:r>
              <a:rPr lang="en-US" sz="2400" dirty="0">
                <a:solidFill>
                  <a:srgbClr val="26282A"/>
                </a:solidFill>
                <a:effectLst/>
                <a:latin typeface="Helvetica" panose="020B0604020202020204" pitchFamily="34" charset="0"/>
                <a:ea typeface="Times New Roman" panose="02020603050405020304" pitchFamily="18" charset="0"/>
              </a:rPr>
              <a:t>Note that these Tags need to be together date-wise (or at least Sort Date-wise) as having a name used across the individual's lifetime can cause other events to keep the sentences spread apart.</a:t>
            </a:r>
            <a:endParaRPr lang="en-CA" dirty="0"/>
          </a:p>
        </p:txBody>
      </p:sp>
    </p:spTree>
    <p:extLst>
      <p:ext uri="{BB962C8B-B14F-4D97-AF65-F5344CB8AC3E}">
        <p14:creationId xmlns:p14="http://schemas.microsoft.com/office/powerpoint/2010/main" val="1333711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B7CB-6C84-4539-8537-D2CE765A30EB}"/>
              </a:ext>
            </a:extLst>
          </p:cNvPr>
          <p:cNvSpPr>
            <a:spLocks noGrp="1"/>
          </p:cNvSpPr>
          <p:nvPr>
            <p:ph type="title"/>
          </p:nvPr>
        </p:nvSpPr>
        <p:spPr/>
        <p:txBody>
          <a:bodyPr/>
          <a:lstStyle/>
          <a:p>
            <a:r>
              <a:rPr lang="en-CA" dirty="0"/>
              <a:t>Name Variation Sentences</a:t>
            </a:r>
          </a:p>
        </p:txBody>
      </p:sp>
      <p:pic>
        <p:nvPicPr>
          <p:cNvPr id="7" name="Content Placeholder 6">
            <a:extLst>
              <a:ext uri="{FF2B5EF4-FFF2-40B4-BE49-F238E27FC236}">
                <a16:creationId xmlns:a16="http://schemas.microsoft.com/office/drawing/2014/main" id="{31F3B7D5-454D-4E7A-B950-04B391AA0C7E}"/>
              </a:ext>
            </a:extLst>
          </p:cNvPr>
          <p:cNvPicPr>
            <a:picLocks noGrp="1" noChangeAspect="1"/>
          </p:cNvPicPr>
          <p:nvPr>
            <p:ph idx="1"/>
          </p:nvPr>
        </p:nvPicPr>
        <p:blipFill>
          <a:blip r:embed="rId2"/>
          <a:stretch>
            <a:fillRect/>
          </a:stretch>
        </p:blipFill>
        <p:spPr>
          <a:xfrm>
            <a:off x="2129127" y="1844824"/>
            <a:ext cx="5986173" cy="2088232"/>
          </a:xfrm>
        </p:spPr>
      </p:pic>
      <p:pic>
        <p:nvPicPr>
          <p:cNvPr id="9" name="Picture 8">
            <a:extLst>
              <a:ext uri="{FF2B5EF4-FFF2-40B4-BE49-F238E27FC236}">
                <a16:creationId xmlns:a16="http://schemas.microsoft.com/office/drawing/2014/main" id="{45943D67-DBC2-44A8-B7C9-A538994CC130}"/>
              </a:ext>
            </a:extLst>
          </p:cNvPr>
          <p:cNvPicPr>
            <a:picLocks noChangeAspect="1"/>
          </p:cNvPicPr>
          <p:nvPr/>
        </p:nvPicPr>
        <p:blipFill>
          <a:blip r:embed="rId3"/>
          <a:stretch>
            <a:fillRect/>
          </a:stretch>
        </p:blipFill>
        <p:spPr>
          <a:xfrm>
            <a:off x="2123728" y="4210008"/>
            <a:ext cx="5986173" cy="2315335"/>
          </a:xfrm>
          <a:prstGeom prst="rect">
            <a:avLst/>
          </a:prstGeom>
        </p:spPr>
      </p:pic>
    </p:spTree>
    <p:extLst>
      <p:ext uri="{BB962C8B-B14F-4D97-AF65-F5344CB8AC3E}">
        <p14:creationId xmlns:p14="http://schemas.microsoft.com/office/powerpoint/2010/main" val="504951631"/>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TotalTime>
  <Words>1640</Words>
  <Application>Microsoft Office PowerPoint</Application>
  <PresentationFormat>On-screen Show (4:3)</PresentationFormat>
  <Paragraphs>127</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Franklin Gothic Book</vt:lpstr>
      <vt:lpstr>Helvetica</vt:lpstr>
      <vt:lpstr>Times New Roman</vt:lpstr>
      <vt:lpstr>Crop</vt:lpstr>
      <vt:lpstr>TMG Tips</vt:lpstr>
      <vt:lpstr>Ottawa TMG Users Group  (Ottawa, Ontario, Canada) </vt:lpstr>
      <vt:lpstr>Ottawa TMG Users Group  (Ottawa, Ontario, Canada)   http://ottawa-tmg-ug.ca/articlesandpresentations.htm</vt:lpstr>
      <vt:lpstr>Windows Characters Map</vt:lpstr>
      <vt:lpstr>Windows Characters Map</vt:lpstr>
      <vt:lpstr>One Individual Crashes Relationship Report</vt:lpstr>
      <vt:lpstr>Name Variation Sentences</vt:lpstr>
      <vt:lpstr>Name Variation Sentences</vt:lpstr>
      <vt:lpstr>Name Variation Sentences</vt:lpstr>
      <vt:lpstr>Name Variation Sentences</vt:lpstr>
      <vt:lpstr>Duplicate people…not</vt:lpstr>
      <vt:lpstr>Duplicate people…not</vt:lpstr>
      <vt:lpstr>Duplicate people…not</vt:lpstr>
      <vt:lpstr>Missing Exhibits</vt:lpstr>
      <vt:lpstr>Missing exhibits</vt:lpstr>
      <vt:lpstr>Missing exhibits</vt:lpstr>
      <vt:lpstr>Missing exhibits</vt:lpstr>
      <vt:lpstr>Missing exhibits - TMGU</vt:lpstr>
      <vt:lpstr>Upcoming Presentations</vt:lpstr>
      <vt:lpstr>SIG Meetings</vt:lpstr>
      <vt:lpstr>PowerPoint Presentation</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55</cp:revision>
  <dcterms:created xsi:type="dcterms:W3CDTF">2021-01-07T20:25:22Z</dcterms:created>
  <dcterms:modified xsi:type="dcterms:W3CDTF">2021-03-05T20:27:16Z</dcterms:modified>
</cp:coreProperties>
</file>