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1"/>
  </p:notesMasterIdLst>
  <p:sldIdLst>
    <p:sldId id="256" r:id="rId2"/>
    <p:sldId id="486" r:id="rId3"/>
    <p:sldId id="487" r:id="rId4"/>
    <p:sldId id="506" r:id="rId5"/>
    <p:sldId id="507" r:id="rId6"/>
    <p:sldId id="508" r:id="rId7"/>
    <p:sldId id="509" r:id="rId8"/>
    <p:sldId id="510" r:id="rId9"/>
    <p:sldId id="511" r:id="rId10"/>
    <p:sldId id="512" r:id="rId11"/>
    <p:sldId id="514" r:id="rId12"/>
    <p:sldId id="513" r:id="rId13"/>
    <p:sldId id="515" r:id="rId14"/>
    <p:sldId id="516" r:id="rId15"/>
    <p:sldId id="517" r:id="rId16"/>
    <p:sldId id="518" r:id="rId17"/>
    <p:sldId id="519" r:id="rId18"/>
    <p:sldId id="520" r:id="rId19"/>
    <p:sldId id="521" r:id="rId20"/>
    <p:sldId id="522" r:id="rId21"/>
    <p:sldId id="523" r:id="rId22"/>
    <p:sldId id="524" r:id="rId23"/>
    <p:sldId id="525" r:id="rId24"/>
    <p:sldId id="526" r:id="rId25"/>
    <p:sldId id="503" r:id="rId26"/>
    <p:sldId id="505" r:id="rId27"/>
    <p:sldId id="492" r:id="rId28"/>
    <p:sldId id="493" r:id="rId29"/>
    <p:sldId id="46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249" autoAdjust="0"/>
  </p:normalViewPr>
  <p:slideViewPr>
    <p:cSldViewPr>
      <p:cViewPr varScale="1">
        <p:scale>
          <a:sx n="72" d="100"/>
          <a:sy n="72" d="100"/>
        </p:scale>
        <p:origin x="1308"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36"/>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2021-04-09</a:t>
            </a:fld>
            <a:endParaRPr lang="en-C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dirty="0"/>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dirty="0"/>
          </a:p>
        </p:txBody>
      </p:sp>
    </p:spTree>
    <p:extLst>
      <p:ext uri="{BB962C8B-B14F-4D97-AF65-F5344CB8AC3E}">
        <p14:creationId xmlns:p14="http://schemas.microsoft.com/office/powerpoint/2010/main" val="1904502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dirty="0"/>
          </a:p>
        </p:txBody>
      </p:sp>
    </p:spTree>
    <p:extLst>
      <p:ext uri="{BB962C8B-B14F-4D97-AF65-F5344CB8AC3E}">
        <p14:creationId xmlns:p14="http://schemas.microsoft.com/office/powerpoint/2010/main" val="3831755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E88CAE-10BA-4873-8BAE-1C627E5654B8}" type="slidenum">
              <a:rPr lang="en-CA" smtClean="0"/>
              <a:t>25</a:t>
            </a:fld>
            <a:endParaRPr lang="en-CA" dirty="0"/>
          </a:p>
        </p:txBody>
      </p:sp>
    </p:spTree>
    <p:extLst>
      <p:ext uri="{BB962C8B-B14F-4D97-AF65-F5344CB8AC3E}">
        <p14:creationId xmlns:p14="http://schemas.microsoft.com/office/powerpoint/2010/main" val="55218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dirty="0"/>
              <a:t>Copyright (2007)   The Ontario Genealogical 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27</a:t>
            </a:fld>
            <a:endParaRPr lang="en-US" dirty="0"/>
          </a:p>
        </p:txBody>
      </p:sp>
    </p:spTree>
    <p:extLst>
      <p:ext uri="{BB962C8B-B14F-4D97-AF65-F5344CB8AC3E}">
        <p14:creationId xmlns:p14="http://schemas.microsoft.com/office/powerpoint/2010/main" val="315961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dirty="0"/>
              <a:t>Copyright (2007)   The Ontario Genealogical 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28</a:t>
            </a:fld>
            <a:endParaRPr lang="en-US" dirty="0"/>
          </a:p>
        </p:txBody>
      </p:sp>
    </p:spTree>
    <p:extLst>
      <p:ext uri="{BB962C8B-B14F-4D97-AF65-F5344CB8AC3E}">
        <p14:creationId xmlns:p14="http://schemas.microsoft.com/office/powerpoint/2010/main" val="2524586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F65D4DDB-8D61-4776-B05F-BBA6861E4ACF}" type="datetimeFigureOut">
              <a:rPr lang="en-CA" smtClean="0"/>
              <a:pPr/>
              <a:t>2021-04-09</a:t>
            </a:fld>
            <a:endParaRPr lang="en-CA"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59ACB91F-E25E-4806-8852-E679DD28E97C}" type="slidenum">
              <a:rPr lang="en-CA" smtClean="0"/>
              <a:pPr/>
              <a:t>‹#›</a:t>
            </a:fld>
            <a:endParaRPr lang="en-CA" dirty="0"/>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8457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2021-04-09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400687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2021-04-09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2155328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2021-04-09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07568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F65D4DDB-8D61-4776-B05F-BBA6861E4ACF}" type="datetimeFigureOut">
              <a:rPr lang="en-CA" smtClean="0"/>
              <a:pPr/>
              <a:t>2021-04-09</a:t>
            </a:fld>
            <a:endParaRPr lang="en-CA"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323861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5D4DDB-8D61-4776-B05F-BBA6861E4ACF}" type="datetimeFigureOut">
              <a:rPr lang="en-CA" smtClean="0"/>
              <a:pPr/>
              <a:t>2021-04-09</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275933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5D4DDB-8D61-4776-B05F-BBA6861E4ACF}" type="datetimeFigureOut">
              <a:rPr lang="en-CA" smtClean="0"/>
              <a:pPr/>
              <a:t>2021-04-09</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57539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5D4DDB-8D61-4776-B05F-BBA6861E4ACF}" type="datetimeFigureOut">
              <a:rPr lang="en-CA" smtClean="0"/>
              <a:pPr/>
              <a:t>2021-04-09</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98394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2021-04-09</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841725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2021-04-09</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738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2021-04-09</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07431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F65D4DDB-8D61-4776-B05F-BBA6861E4ACF}" type="datetimeFigureOut">
              <a:rPr lang="en-CA" smtClean="0"/>
              <a:pPr/>
              <a:t>2021-04-09</a:t>
            </a:fld>
            <a:endParaRPr lang="en-CA"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CA" dirty="0"/>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43597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90" r:id="rId6"/>
    <p:sldLayoutId id="2147483685" r:id="rId7"/>
    <p:sldLayoutId id="2147483691" r:id="rId8"/>
    <p:sldLayoutId id="2147483687" r:id="rId9"/>
    <p:sldLayoutId id="2147483688" r:id="rId10"/>
    <p:sldLayoutId id="2147483689"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hyperlink" Target="https://tmg.reigelridge.com/new-computer-version.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mjh-nm.net/STYLE.HTML#DisplayFont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k:@MSITStore:c:\programdata\the%20master%20genealogist%20v9\tmg.chm::/index168.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k:@MSITStore:c:\programdata\the%20master%20genealogist%20v9\tmg.chm::/index44.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et.google.com/nvz-kftj-da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treasurer@bighsgo.ca" TargetMode="External"/><Relationship Id="rId2" Type="http://schemas.openxmlformats.org/officeDocument/2006/relationships/hyperlink" Target="mailto:queries@bifhsgo.ca" TargetMode="External"/><Relationship Id="rId1" Type="http://schemas.openxmlformats.org/officeDocument/2006/relationships/slideLayout" Target="../slideLayouts/slideLayout2.xml"/><Relationship Id="rId5" Type="http://schemas.openxmlformats.org/officeDocument/2006/relationships/hyperlink" Target="https://meet.google.com/nvz-kftj-dax" TargetMode="External"/><Relationship Id="rId4" Type="http://schemas.openxmlformats.org/officeDocument/2006/relationships/hyperlink" Target="https://bifhsgo.ca/cpage.php?pt=21"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et.google.com/nvz-kftj-da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ottawawebmaster@ogs.on.ca"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ogs.on.ca/events-calenda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ottawa-tmg-ug.ca/articlesandpresentations.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mjh-nm.net/TAGCUSTM.HTML#GuardianTa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mjh-nm.net/NON_PRIM.HTML#AdoptionTags" TargetMode="External"/><Relationship Id="rId2" Type="http://schemas.openxmlformats.org/officeDocument/2006/relationships/hyperlink" Target="https://www.mjh-nm.net/SENTENCE.HTML#GuardianSentenc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mjh-nm.net/TAGCUSTM.HTML#Adop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mjh-nm.net/NON_PRIM.HTML#AdopteeTa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mjh-nm.net/SENTENCE.HTML#AdoptingSentences" TargetMode="External"/><Relationship Id="rId2" Type="http://schemas.openxmlformats.org/officeDocument/2006/relationships/hyperlink" Target="https://www.mjh-nm.net/SENTENCE.HTML#AdopteeSentenc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8511CAE-6AAD-4026-90B0-6917258C1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115639" y="634028"/>
            <a:ext cx="2516957" cy="3732835"/>
          </a:xfrm>
        </p:spPr>
        <p:txBody>
          <a:bodyPr>
            <a:normAutofit/>
          </a:bodyPr>
          <a:lstStyle/>
          <a:p>
            <a:r>
              <a:rPr lang="en-CA" sz="5200" b="1"/>
              <a:t>TMG Tips</a:t>
            </a:r>
            <a:endParaRPr lang="en-CA" sz="5200"/>
          </a:p>
        </p:txBody>
      </p:sp>
      <p:sp>
        <p:nvSpPr>
          <p:cNvPr id="3" name="Subtitle 2"/>
          <p:cNvSpPr>
            <a:spLocks noGrp="1"/>
          </p:cNvSpPr>
          <p:nvPr>
            <p:ph type="subTitle" idx="1"/>
          </p:nvPr>
        </p:nvSpPr>
        <p:spPr>
          <a:xfrm>
            <a:off x="6115639" y="4436462"/>
            <a:ext cx="2516957" cy="1794656"/>
          </a:xfrm>
        </p:spPr>
        <p:txBody>
          <a:bodyPr>
            <a:normAutofit/>
          </a:bodyPr>
          <a:lstStyle/>
          <a:p>
            <a:pPr>
              <a:spcAft>
                <a:spcPts val="600"/>
              </a:spcAft>
            </a:pPr>
            <a:r>
              <a:rPr lang="en-CA" dirty="0"/>
              <a:t>Ottawa TMGUG</a:t>
            </a:r>
          </a:p>
          <a:p>
            <a:pPr>
              <a:spcAft>
                <a:spcPts val="600"/>
              </a:spcAft>
            </a:pPr>
            <a:r>
              <a:rPr lang="en-CA" dirty="0"/>
              <a:t>10 Apr 2021</a:t>
            </a:r>
          </a:p>
        </p:txBody>
      </p:sp>
      <p:sp>
        <p:nvSpPr>
          <p:cNvPr id="23" name="Freeform 6">
            <a:extLst>
              <a:ext uri="{FF2B5EF4-FFF2-40B4-BE49-F238E27FC236}">
                <a16:creationId xmlns:a16="http://schemas.microsoft.com/office/drawing/2014/main" id="{7388763A-4025-4433-A72C-457FC3763E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486872" y="634028"/>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pic>
        <p:nvPicPr>
          <p:cNvPr id="7" name="Picture 6">
            <a:extLst>
              <a:ext uri="{FF2B5EF4-FFF2-40B4-BE49-F238E27FC236}">
                <a16:creationId xmlns:a16="http://schemas.microsoft.com/office/drawing/2014/main" id="{ABA4FD87-E92C-4688-A8F9-E2453479E5C5}"/>
              </a:ext>
            </a:extLst>
          </p:cNvPr>
          <p:cNvPicPr>
            <a:picLocks noChangeAspect="1"/>
          </p:cNvPicPr>
          <p:nvPr/>
        </p:nvPicPr>
        <p:blipFill>
          <a:blip r:embed="rId2"/>
          <a:stretch>
            <a:fillRect/>
          </a:stretch>
        </p:blipFill>
        <p:spPr>
          <a:xfrm>
            <a:off x="1034267" y="1817172"/>
            <a:ext cx="2571431" cy="1440000"/>
          </a:xfrm>
          <a:prstGeom prst="rect">
            <a:avLst/>
          </a:prstGeom>
        </p:spPr>
      </p:pic>
      <p:pic>
        <p:nvPicPr>
          <p:cNvPr id="4" name="Picture 3"/>
          <p:cNvPicPr>
            <a:picLocks noChangeAspect="1"/>
          </p:cNvPicPr>
          <p:nvPr/>
        </p:nvPicPr>
        <p:blipFill>
          <a:blip r:embed="rId3"/>
          <a:stretch>
            <a:fillRect/>
          </a:stretch>
        </p:blipFill>
        <p:spPr>
          <a:xfrm>
            <a:off x="1034267" y="4436462"/>
            <a:ext cx="4244416" cy="1512817"/>
          </a:xfrm>
          <a:prstGeom prst="rect">
            <a:avLst/>
          </a:prstGeom>
        </p:spPr>
      </p:pic>
      <p:sp>
        <p:nvSpPr>
          <p:cNvPr id="25" name="Freeform 6">
            <a:extLst>
              <a:ext uri="{FF2B5EF4-FFF2-40B4-BE49-F238E27FC236}">
                <a16:creationId xmlns:a16="http://schemas.microsoft.com/office/drawing/2014/main" id="{8A2DFE20-1EAE-45A9-AD16-D4DBD0ABB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71002" y="2016617"/>
            <a:ext cx="2456260"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6" name="Picture 5" descr="Needle and vial">
            <a:extLst>
              <a:ext uri="{FF2B5EF4-FFF2-40B4-BE49-F238E27FC236}">
                <a16:creationId xmlns:a16="http://schemas.microsoft.com/office/drawing/2014/main" id="{1E2F67DD-CD75-44D4-BDFF-C1C5AAA86D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62196" y="2836281"/>
            <a:ext cx="2160000" cy="1440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24392-E595-45BC-AAD1-CD4CFBF11947}"/>
              </a:ext>
            </a:extLst>
          </p:cNvPr>
          <p:cNvSpPr>
            <a:spLocks noGrp="1"/>
          </p:cNvSpPr>
          <p:nvPr>
            <p:ph type="title"/>
          </p:nvPr>
        </p:nvSpPr>
        <p:spPr/>
        <p:txBody>
          <a:bodyPr/>
          <a:lstStyle/>
          <a:p>
            <a:r>
              <a:rPr lang="en-CA" dirty="0"/>
              <a:t>Report options backed up?</a:t>
            </a:r>
          </a:p>
        </p:txBody>
      </p:sp>
      <p:sp>
        <p:nvSpPr>
          <p:cNvPr id="3" name="Content Placeholder 2">
            <a:extLst>
              <a:ext uri="{FF2B5EF4-FFF2-40B4-BE49-F238E27FC236}">
                <a16:creationId xmlns:a16="http://schemas.microsoft.com/office/drawing/2014/main" id="{D38746E0-B3E0-437C-A87F-D37686C490AA}"/>
              </a:ext>
            </a:extLst>
          </p:cNvPr>
          <p:cNvSpPr>
            <a:spLocks noGrp="1"/>
          </p:cNvSpPr>
          <p:nvPr>
            <p:ph idx="1"/>
          </p:nvPr>
        </p:nvSpPr>
        <p:spPr>
          <a:xfrm>
            <a:off x="1028700" y="1916832"/>
            <a:ext cx="7200900" cy="4464496"/>
          </a:xfrm>
        </p:spPr>
        <p:txBody>
          <a:bodyPr>
            <a:normAutofit/>
          </a:bodyPr>
          <a:lstStyle/>
          <a:p>
            <a:pPr marL="0" indent="0">
              <a:buNone/>
            </a:pPr>
            <a:r>
              <a:rPr lang="en-CA" sz="1800" i="1" dirty="0">
                <a:effectLst/>
                <a:latin typeface="Calibri" panose="020F0502020204030204" pitchFamily="34" charset="0"/>
                <a:ea typeface="Calibri" panose="020F0502020204030204" pitchFamily="34" charset="0"/>
                <a:cs typeface="Arial" panose="020B0604020202020204" pitchFamily="34" charset="0"/>
              </a:rPr>
              <a:t>JM: I discovered that on my new laptop, my report options were back to their defaults (footnote options, ID# options, etc.) after recently restoring my TMG data. Are report options part of a full backup, or do I have to select something?</a:t>
            </a:r>
          </a:p>
          <a:p>
            <a:pPr marL="0" indent="0">
              <a:buNone/>
            </a:pPr>
            <a:r>
              <a:rPr lang="en-CA" sz="1800" dirty="0">
                <a:effectLst/>
                <a:latin typeface="Calibri" panose="020F0502020204030204" pitchFamily="34" charset="0"/>
                <a:ea typeface="Calibri" panose="020F0502020204030204" pitchFamily="34" charset="0"/>
                <a:cs typeface="Arial" panose="020B0604020202020204" pitchFamily="34" charset="0"/>
              </a:rPr>
              <a:t>Terry </a:t>
            </a:r>
            <a:r>
              <a:rPr lang="en-CA" sz="1800" dirty="0" err="1">
                <a:effectLst/>
                <a:latin typeface="Calibri" panose="020F0502020204030204" pitchFamily="34" charset="0"/>
                <a:ea typeface="Calibri" panose="020F0502020204030204" pitchFamily="34" charset="0"/>
                <a:cs typeface="Arial" panose="020B0604020202020204" pitchFamily="34" charset="0"/>
              </a:rPr>
              <a:t>Reigel</a:t>
            </a:r>
            <a:r>
              <a:rPr lang="en-CA" sz="1800" dirty="0">
                <a:effectLst/>
                <a:latin typeface="Calibri" panose="020F0502020204030204" pitchFamily="34" charset="0"/>
                <a:ea typeface="Calibri" panose="020F0502020204030204" pitchFamily="34" charset="0"/>
                <a:cs typeface="Arial" panose="020B0604020202020204" pitchFamily="34" charset="0"/>
              </a:rPr>
              <a:t>: "Report Configurations" as they are called are selected on Step 3, on the right side about half way down. You would need to have them selected on both the Backup and Restore to get them transferred.</a:t>
            </a:r>
          </a:p>
          <a:p>
            <a:pPr marL="0" indent="0">
              <a:buNone/>
            </a:pPr>
            <a:r>
              <a:rPr lang="en-CA" sz="1800" dirty="0">
                <a:effectLst/>
                <a:latin typeface="Calibri" panose="020F0502020204030204" pitchFamily="34" charset="0"/>
                <a:ea typeface="Calibri" panose="020F0502020204030204" pitchFamily="34" charset="0"/>
                <a:cs typeface="Arial" panose="020B0604020202020204" pitchFamily="34" charset="0"/>
              </a:rPr>
              <a:t>If they were not selected before you can select just that item now to make the transfer.</a:t>
            </a:r>
          </a:p>
          <a:p>
            <a:pPr marL="0" indent="0">
              <a:buNone/>
            </a:pPr>
            <a:r>
              <a:rPr lang="en-CA" sz="1800" b="1" dirty="0">
                <a:effectLst/>
                <a:latin typeface="Calibri" panose="020F0502020204030204" pitchFamily="34" charset="0"/>
                <a:ea typeface="Calibri" panose="020F0502020204030204" pitchFamily="34" charset="0"/>
                <a:cs typeface="Arial" panose="020B0604020202020204" pitchFamily="34" charset="0"/>
              </a:rPr>
              <a:t>Note</a:t>
            </a:r>
            <a:r>
              <a:rPr lang="en-CA" sz="1800" dirty="0">
                <a:effectLst/>
                <a:latin typeface="Calibri" panose="020F0502020204030204" pitchFamily="34" charset="0"/>
                <a:ea typeface="Calibri" panose="020F0502020204030204" pitchFamily="34" charset="0"/>
                <a:cs typeface="Arial" panose="020B0604020202020204" pitchFamily="34" charset="0"/>
              </a:rPr>
              <a:t> that if your saved report options include saving files they are likely to refer to non-existent paths on your new computer, which you will have to fix. The process is described in the article on my website on transferring to a new computer.</a:t>
            </a:r>
          </a:p>
          <a:p>
            <a:pPr marL="0" indent="0" algn="ctr">
              <a:buNone/>
            </a:pPr>
            <a:r>
              <a:rPr lang="en-CA" sz="1800" dirty="0">
                <a:effectLst/>
                <a:latin typeface="Calibri" panose="020F0502020204030204" pitchFamily="34" charset="0"/>
                <a:ea typeface="Calibri" panose="020F0502020204030204" pitchFamily="34" charset="0"/>
                <a:cs typeface="Arial" panose="020B0604020202020204" pitchFamily="34" charset="0"/>
                <a:hlinkClick r:id="rId2"/>
              </a:rPr>
              <a:t>https://tmg.reigelridge.com/new-computer-version.htm</a:t>
            </a:r>
            <a:endParaRPr lang="en-CA" sz="1800" dirty="0">
              <a:effectLst/>
              <a:latin typeface="Calibri" panose="020F0502020204030204" pitchFamily="34" charset="0"/>
              <a:ea typeface="Calibri" panose="020F050202020403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323819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F80E8-B3F4-4E3F-B643-2144C378EDD7}"/>
              </a:ext>
            </a:extLst>
          </p:cNvPr>
          <p:cNvSpPr>
            <a:spLocks noGrp="1"/>
          </p:cNvSpPr>
          <p:nvPr>
            <p:ph type="title"/>
          </p:nvPr>
        </p:nvSpPr>
        <p:spPr/>
        <p:txBody>
          <a:bodyPr/>
          <a:lstStyle/>
          <a:p>
            <a:r>
              <a:rPr lang="en-CA" dirty="0"/>
              <a:t>Font Dilemma</a:t>
            </a:r>
          </a:p>
        </p:txBody>
      </p:sp>
      <p:sp>
        <p:nvSpPr>
          <p:cNvPr id="3" name="Content Placeholder 2">
            <a:extLst>
              <a:ext uri="{FF2B5EF4-FFF2-40B4-BE49-F238E27FC236}">
                <a16:creationId xmlns:a16="http://schemas.microsoft.com/office/drawing/2014/main" id="{7263537C-E561-4C8D-8286-510890D17BB3}"/>
              </a:ext>
            </a:extLst>
          </p:cNvPr>
          <p:cNvSpPr>
            <a:spLocks noGrp="1"/>
          </p:cNvSpPr>
          <p:nvPr>
            <p:ph idx="1"/>
          </p:nvPr>
        </p:nvSpPr>
        <p:spPr>
          <a:xfrm>
            <a:off x="1028700" y="1628800"/>
            <a:ext cx="7200900" cy="4752528"/>
          </a:xfrm>
        </p:spPr>
        <p:txBody>
          <a:bodyPr>
            <a:normAutofit/>
          </a:bodyPr>
          <a:lstStyle/>
          <a:p>
            <a:pPr marL="0" indent="0">
              <a:buNone/>
            </a:pPr>
            <a:r>
              <a:rPr lang="en-CA" sz="2200" i="1" dirty="0">
                <a:latin typeface="Calibri" panose="020F0502020204030204" pitchFamily="34" charset="0"/>
                <a:ea typeface="Calibri" panose="020F0502020204030204" pitchFamily="34" charset="0"/>
                <a:cs typeface="Arial" panose="020B0604020202020204" pitchFamily="34" charset="0"/>
              </a:rPr>
              <a:t>M</a:t>
            </a:r>
            <a:r>
              <a:rPr lang="en-CA" sz="2200" i="1" dirty="0">
                <a:effectLst/>
                <a:latin typeface="Calibri" panose="020F0502020204030204" pitchFamily="34" charset="0"/>
                <a:ea typeface="Calibri" panose="020F0502020204030204" pitchFamily="34" charset="0"/>
                <a:cs typeface="Arial" panose="020B0604020202020204" pitchFamily="34" charset="0"/>
              </a:rPr>
              <a:t>y layout shows the Focus Group and Project Explorer in a readable Bold Font whilst the Details screen is in a very small and  faint Font and difficult to read.  I have tried resizing the Details pane but it does not help.</a:t>
            </a:r>
          </a:p>
          <a:p>
            <a:pPr marL="0" indent="0">
              <a:buNone/>
            </a:pPr>
            <a:endParaRPr lang="en-CA" sz="2200" i="1"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en-CA" sz="2200" dirty="0">
                <a:effectLst/>
                <a:latin typeface="Calibri" panose="020F0502020204030204" pitchFamily="34" charset="0"/>
                <a:ea typeface="Calibri" panose="020F0502020204030204" pitchFamily="34" charset="0"/>
                <a:cs typeface="Arial" panose="020B0604020202020204" pitchFamily="34" charset="0"/>
              </a:rPr>
              <a:t>File=&gt;Preferences=&gt;Program Options=&gt;Lists.  Set the Minimum and Maximum Font Sizes to suit your need.  With the Preferences window open and place so that you can see the Details window, adjust the font sizes and click the [Apply] button.  If the result doesn't suit, try other settings.  When the result is OK, click the [OK] button.</a:t>
            </a:r>
          </a:p>
          <a:p>
            <a:pPr marL="0" indent="0">
              <a:buNone/>
            </a:pPr>
            <a:r>
              <a:rPr lang="en-CA" sz="1800" i="1" dirty="0">
                <a:effectLst/>
                <a:latin typeface="Calibri" panose="020F0502020204030204" pitchFamily="34" charset="0"/>
                <a:ea typeface="Calibri" panose="020F0502020204030204" pitchFamily="34" charset="0"/>
                <a:cs typeface="Arial" panose="020B0604020202020204" pitchFamily="34" charset="0"/>
              </a:rPr>
              <a:t>-Lee Hoffmann</a:t>
            </a:r>
          </a:p>
          <a:p>
            <a:r>
              <a:rPr lang="en-CA" dirty="0"/>
              <a:t>Also change fonts at &gt;Data Entry, &gt;Project Explorer, &gt;Other</a:t>
            </a:r>
          </a:p>
        </p:txBody>
      </p:sp>
    </p:spTree>
    <p:extLst>
      <p:ext uri="{BB962C8B-B14F-4D97-AF65-F5344CB8AC3E}">
        <p14:creationId xmlns:p14="http://schemas.microsoft.com/office/powerpoint/2010/main" val="652683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F80E8-B3F4-4E3F-B643-2144C378EDD7}"/>
              </a:ext>
            </a:extLst>
          </p:cNvPr>
          <p:cNvSpPr>
            <a:spLocks noGrp="1"/>
          </p:cNvSpPr>
          <p:nvPr>
            <p:ph type="title"/>
          </p:nvPr>
        </p:nvSpPr>
        <p:spPr/>
        <p:txBody>
          <a:bodyPr/>
          <a:lstStyle/>
          <a:p>
            <a:r>
              <a:rPr lang="en-CA" dirty="0"/>
              <a:t>Font Dilemma</a:t>
            </a:r>
          </a:p>
        </p:txBody>
      </p:sp>
      <p:pic>
        <p:nvPicPr>
          <p:cNvPr id="7" name="Content Placeholder 6">
            <a:extLst>
              <a:ext uri="{FF2B5EF4-FFF2-40B4-BE49-F238E27FC236}">
                <a16:creationId xmlns:a16="http://schemas.microsoft.com/office/drawing/2014/main" id="{354809D7-77A9-4C73-B4E6-94A373B4FA5D}"/>
              </a:ext>
            </a:extLst>
          </p:cNvPr>
          <p:cNvPicPr>
            <a:picLocks noGrp="1" noChangeAspect="1"/>
          </p:cNvPicPr>
          <p:nvPr>
            <p:ph idx="1"/>
          </p:nvPr>
        </p:nvPicPr>
        <p:blipFill>
          <a:blip r:embed="rId2"/>
          <a:stretch>
            <a:fillRect/>
          </a:stretch>
        </p:blipFill>
        <p:spPr>
          <a:xfrm>
            <a:off x="1028700" y="1747126"/>
            <a:ext cx="7200900" cy="4431362"/>
          </a:xfrm>
        </p:spPr>
      </p:pic>
      <p:sp>
        <p:nvSpPr>
          <p:cNvPr id="8" name="Arrow: Left 7">
            <a:extLst>
              <a:ext uri="{FF2B5EF4-FFF2-40B4-BE49-F238E27FC236}">
                <a16:creationId xmlns:a16="http://schemas.microsoft.com/office/drawing/2014/main" id="{D1309694-CD46-4368-A774-00CFC840F681}"/>
              </a:ext>
            </a:extLst>
          </p:cNvPr>
          <p:cNvSpPr/>
          <p:nvPr/>
        </p:nvSpPr>
        <p:spPr>
          <a:xfrm>
            <a:off x="6948264" y="2708920"/>
            <a:ext cx="1008112" cy="7200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0070C0"/>
              </a:solidFill>
            </a:endParaRPr>
          </a:p>
        </p:txBody>
      </p:sp>
    </p:spTree>
    <p:extLst>
      <p:ext uri="{BB962C8B-B14F-4D97-AF65-F5344CB8AC3E}">
        <p14:creationId xmlns:p14="http://schemas.microsoft.com/office/powerpoint/2010/main" val="4145834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F80E8-B3F4-4E3F-B643-2144C378EDD7}"/>
              </a:ext>
            </a:extLst>
          </p:cNvPr>
          <p:cNvSpPr>
            <a:spLocks noGrp="1"/>
          </p:cNvSpPr>
          <p:nvPr>
            <p:ph type="title"/>
          </p:nvPr>
        </p:nvSpPr>
        <p:spPr/>
        <p:txBody>
          <a:bodyPr/>
          <a:lstStyle/>
          <a:p>
            <a:r>
              <a:rPr lang="en-CA" dirty="0"/>
              <a:t>Font Dilemma</a:t>
            </a:r>
          </a:p>
        </p:txBody>
      </p:sp>
      <p:sp>
        <p:nvSpPr>
          <p:cNvPr id="3" name="Content Placeholder 2">
            <a:extLst>
              <a:ext uri="{FF2B5EF4-FFF2-40B4-BE49-F238E27FC236}">
                <a16:creationId xmlns:a16="http://schemas.microsoft.com/office/drawing/2014/main" id="{7263537C-E561-4C8D-8286-510890D17BB3}"/>
              </a:ext>
            </a:extLst>
          </p:cNvPr>
          <p:cNvSpPr>
            <a:spLocks noGrp="1"/>
          </p:cNvSpPr>
          <p:nvPr>
            <p:ph idx="1"/>
          </p:nvPr>
        </p:nvSpPr>
        <p:spPr>
          <a:xfrm>
            <a:off x="1028700" y="1628800"/>
            <a:ext cx="7200900" cy="4752528"/>
          </a:xfrm>
        </p:spPr>
        <p:txBody>
          <a:bodyPr>
            <a:normAutofit/>
          </a:bodyPr>
          <a:lstStyle/>
          <a:p>
            <a:pPr marL="0"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If you want more details about which TMG fonts you can change, and which you cannot, see Michael Hannah’s on-line book about TMG.  The word "Fonts" in the Index will take you directly to a separate section about controlling the Display of fonts:</a:t>
            </a:r>
          </a:p>
          <a:p>
            <a:pPr marL="0"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 </a:t>
            </a:r>
          </a:p>
          <a:p>
            <a:pPr marL="0" indent="0">
              <a:buNone/>
            </a:pPr>
            <a:r>
              <a:rPr lang="en-CA"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http://www.mjh-nm.net/STYLE.HTML#DisplayFonts</a:t>
            </a:r>
            <a:endParaRPr lang="en-CA"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29220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F80E8-B3F4-4E3F-B643-2144C378EDD7}"/>
              </a:ext>
            </a:extLst>
          </p:cNvPr>
          <p:cNvSpPr>
            <a:spLocks noGrp="1"/>
          </p:cNvSpPr>
          <p:nvPr>
            <p:ph type="title"/>
          </p:nvPr>
        </p:nvSpPr>
        <p:spPr/>
        <p:txBody>
          <a:bodyPr/>
          <a:lstStyle/>
          <a:p>
            <a:r>
              <a:rPr lang="en-CA" dirty="0"/>
              <a:t>Font Dilemma</a:t>
            </a:r>
          </a:p>
        </p:txBody>
      </p:sp>
      <p:pic>
        <p:nvPicPr>
          <p:cNvPr id="7" name="Content Placeholder 6">
            <a:extLst>
              <a:ext uri="{FF2B5EF4-FFF2-40B4-BE49-F238E27FC236}">
                <a16:creationId xmlns:a16="http://schemas.microsoft.com/office/drawing/2014/main" id="{6692DC37-E0E7-473E-9E29-A531FCF739E9}"/>
              </a:ext>
            </a:extLst>
          </p:cNvPr>
          <p:cNvPicPr>
            <a:picLocks noGrp="1" noChangeAspect="1"/>
          </p:cNvPicPr>
          <p:nvPr>
            <p:ph idx="1"/>
          </p:nvPr>
        </p:nvPicPr>
        <p:blipFill>
          <a:blip r:embed="rId2"/>
          <a:stretch>
            <a:fillRect/>
          </a:stretch>
        </p:blipFill>
        <p:spPr>
          <a:xfrm>
            <a:off x="1028700" y="1556792"/>
            <a:ext cx="7200900" cy="4968552"/>
          </a:xfrm>
        </p:spPr>
      </p:pic>
    </p:spTree>
    <p:extLst>
      <p:ext uri="{BB962C8B-B14F-4D97-AF65-F5344CB8AC3E}">
        <p14:creationId xmlns:p14="http://schemas.microsoft.com/office/powerpoint/2010/main" val="2084520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22F16-58F5-46DB-968E-AB9675261A7A}"/>
              </a:ext>
            </a:extLst>
          </p:cNvPr>
          <p:cNvSpPr>
            <a:spLocks noGrp="1"/>
          </p:cNvSpPr>
          <p:nvPr>
            <p:ph type="title"/>
          </p:nvPr>
        </p:nvSpPr>
        <p:spPr/>
        <p:txBody>
          <a:bodyPr/>
          <a:lstStyle/>
          <a:p>
            <a:r>
              <a:rPr lang="en-CA" dirty="0"/>
              <a:t>Exclusion marker issue</a:t>
            </a:r>
          </a:p>
        </p:txBody>
      </p:sp>
      <p:sp>
        <p:nvSpPr>
          <p:cNvPr id="3" name="Content Placeholder 2">
            <a:extLst>
              <a:ext uri="{FF2B5EF4-FFF2-40B4-BE49-F238E27FC236}">
                <a16:creationId xmlns:a16="http://schemas.microsoft.com/office/drawing/2014/main" id="{F2F15A2B-E4DB-47F6-9D80-16FF74E4A86B}"/>
              </a:ext>
            </a:extLst>
          </p:cNvPr>
          <p:cNvSpPr>
            <a:spLocks noGrp="1"/>
          </p:cNvSpPr>
          <p:nvPr>
            <p:ph idx="1"/>
          </p:nvPr>
        </p:nvSpPr>
        <p:spPr/>
        <p:txBody>
          <a:bodyPr>
            <a:normAutofit lnSpcReduction="10000"/>
          </a:bodyPr>
          <a:lstStyle/>
          <a:p>
            <a:pPr marL="0" indent="0">
              <a:buNone/>
            </a:pPr>
            <a:r>
              <a:rPr lang="en-CA" sz="2800" i="1" dirty="0">
                <a:effectLst/>
                <a:latin typeface="Calibri" panose="020F0502020204030204" pitchFamily="34" charset="0"/>
                <a:ea typeface="Calibri" panose="020F0502020204030204" pitchFamily="34" charset="0"/>
                <a:cs typeface="Arial" panose="020B0604020202020204" pitchFamily="34" charset="0"/>
              </a:rPr>
              <a:t>I have a citation which has the exclusion marker (-) in [CD2] but it still prints.</a:t>
            </a:r>
          </a:p>
          <a:p>
            <a:pPr marL="0" indent="0">
              <a:buNone/>
            </a:pPr>
            <a:endParaRPr lang="en-CA" sz="28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en-CA" sz="2800" dirty="0">
                <a:effectLst/>
                <a:latin typeface="Calibri" panose="020F0502020204030204" pitchFamily="34" charset="0"/>
                <a:ea typeface="Calibri" panose="020F0502020204030204" pitchFamily="34" charset="0"/>
                <a:cs typeface="Arial" panose="020B0604020202020204" pitchFamily="34" charset="0"/>
              </a:rPr>
              <a:t>The exclusion marker only works when it is the first character in the whole field, not in a segment within the CD field. If there is nothing else in the segment, just leave it empty (that is, put in a space). </a:t>
            </a:r>
          </a:p>
        </p:txBody>
      </p:sp>
    </p:spTree>
    <p:extLst>
      <p:ext uri="{BB962C8B-B14F-4D97-AF65-F5344CB8AC3E}">
        <p14:creationId xmlns:p14="http://schemas.microsoft.com/office/powerpoint/2010/main" val="4008239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22F16-58F5-46DB-968E-AB9675261A7A}"/>
              </a:ext>
            </a:extLst>
          </p:cNvPr>
          <p:cNvSpPr>
            <a:spLocks noGrp="1"/>
          </p:cNvSpPr>
          <p:nvPr>
            <p:ph type="title"/>
          </p:nvPr>
        </p:nvSpPr>
        <p:spPr/>
        <p:txBody>
          <a:bodyPr/>
          <a:lstStyle/>
          <a:p>
            <a:r>
              <a:rPr lang="en-CA" dirty="0"/>
              <a:t>Exclusion marker issue</a:t>
            </a:r>
          </a:p>
        </p:txBody>
      </p:sp>
      <p:sp>
        <p:nvSpPr>
          <p:cNvPr id="3" name="Content Placeholder 2">
            <a:extLst>
              <a:ext uri="{FF2B5EF4-FFF2-40B4-BE49-F238E27FC236}">
                <a16:creationId xmlns:a16="http://schemas.microsoft.com/office/drawing/2014/main" id="{F2F15A2B-E4DB-47F6-9D80-16FF74E4A86B}"/>
              </a:ext>
            </a:extLst>
          </p:cNvPr>
          <p:cNvSpPr>
            <a:spLocks noGrp="1"/>
          </p:cNvSpPr>
          <p:nvPr>
            <p:ph idx="1"/>
          </p:nvPr>
        </p:nvSpPr>
        <p:spPr>
          <a:xfrm>
            <a:off x="1028700" y="1844824"/>
            <a:ext cx="7200900" cy="4896544"/>
          </a:xfrm>
        </p:spPr>
        <p:txBody>
          <a:bodyPr>
            <a:normAutofit fontScale="92500" lnSpcReduction="20000"/>
          </a:bodyPr>
          <a:lstStyle/>
          <a:p>
            <a:pPr marL="0" indent="0" algn="l">
              <a:buNone/>
            </a:pPr>
            <a:r>
              <a:rPr lang="en-US" dirty="0">
                <a:effectLst/>
              </a:rPr>
              <a:t>A single Exclusion Marker at the beginning of a </a:t>
            </a:r>
            <a:r>
              <a:rPr lang="en-US" b="1" dirty="0">
                <a:effectLst/>
              </a:rPr>
              <a:t>Sentence</a:t>
            </a:r>
            <a:r>
              <a:rPr lang="en-US" dirty="0">
                <a:effectLst/>
              </a:rPr>
              <a:t> field in any tag, or at the beginning of the </a:t>
            </a:r>
            <a:r>
              <a:rPr lang="en-US" b="1" dirty="0">
                <a:effectLst/>
              </a:rPr>
              <a:t>Memo</a:t>
            </a:r>
            <a:r>
              <a:rPr lang="en-US" dirty="0">
                <a:effectLst/>
              </a:rPr>
              <a:t> field in a </a:t>
            </a:r>
            <a:r>
              <a:rPr lang="en-US" b="1" dirty="0">
                <a:effectLst/>
              </a:rPr>
              <a:t>Note</a:t>
            </a:r>
            <a:r>
              <a:rPr lang="en-US" dirty="0">
                <a:effectLst/>
              </a:rPr>
              <a:t> tag, prevents the printing of that tag and the export of that </a:t>
            </a:r>
            <a:r>
              <a:rPr lang="en-US" b="1" dirty="0">
                <a:effectLst/>
              </a:rPr>
              <a:t>entire tag</a:t>
            </a:r>
            <a:r>
              <a:rPr lang="en-US" dirty="0">
                <a:effectLst/>
              </a:rPr>
              <a:t> to GEDCOM if </a:t>
            </a:r>
            <a:r>
              <a:rPr lang="en-US" b="1" dirty="0">
                <a:effectLst/>
              </a:rPr>
              <a:t>Show excluded data</a:t>
            </a:r>
            <a:r>
              <a:rPr lang="en-US" dirty="0">
                <a:effectLst/>
              </a:rPr>
              <a:t> is not checked. A single Exclusion Marker at the beginning of the </a:t>
            </a:r>
            <a:r>
              <a:rPr lang="en-US" b="1" dirty="0">
                <a:effectLst/>
              </a:rPr>
              <a:t>Memo</a:t>
            </a:r>
            <a:r>
              <a:rPr lang="en-US" dirty="0">
                <a:effectLst/>
              </a:rPr>
              <a:t> field in any </a:t>
            </a:r>
            <a:r>
              <a:rPr lang="en-US" b="1" dirty="0">
                <a:effectLst/>
              </a:rPr>
              <a:t>non-Note</a:t>
            </a:r>
            <a:r>
              <a:rPr lang="en-US" dirty="0">
                <a:effectLst/>
              </a:rPr>
              <a:t> tag prevents the printing of that tag's Memo and the export of that Memo to GEDCOM if </a:t>
            </a:r>
            <a:r>
              <a:rPr lang="en-US" b="1" dirty="0">
                <a:effectLst/>
              </a:rPr>
              <a:t>Show excluded data</a:t>
            </a:r>
            <a:r>
              <a:rPr lang="en-US" dirty="0">
                <a:effectLst/>
              </a:rPr>
              <a:t> is not checked. </a:t>
            </a:r>
          </a:p>
          <a:p>
            <a:pPr marL="0" indent="0" algn="l">
              <a:buNone/>
            </a:pPr>
            <a:r>
              <a:rPr lang="en-US" dirty="0">
                <a:effectLst/>
              </a:rPr>
              <a:t>A double exclusion marker, "</a:t>
            </a:r>
            <a:r>
              <a:rPr lang="en-US" b="1" dirty="0">
                <a:effectLst/>
              </a:rPr>
              <a:t>--</a:t>
            </a:r>
            <a:r>
              <a:rPr lang="en-US" dirty="0">
                <a:effectLst/>
              </a:rPr>
              <a:t>" (two hyphens), is also provided in the interest of security. This marker can be put </a:t>
            </a:r>
            <a:r>
              <a:rPr lang="en-US" b="1" dirty="0">
                <a:effectLst/>
              </a:rPr>
              <a:t>at the beginning of a </a:t>
            </a:r>
            <a:r>
              <a:rPr lang="en-US" b="1" dirty="0">
                <a:solidFill>
                  <a:srgbClr val="FF0000"/>
                </a:solidFill>
                <a:effectLst/>
              </a:rPr>
              <a:t>[Sentence] field</a:t>
            </a:r>
            <a:r>
              <a:rPr lang="en-US" dirty="0">
                <a:effectLst/>
              </a:rPr>
              <a:t> to designate that this </a:t>
            </a:r>
            <a:r>
              <a:rPr lang="en-US" b="1" dirty="0">
                <a:effectLst/>
              </a:rPr>
              <a:t>tag</a:t>
            </a:r>
            <a:r>
              <a:rPr lang="en-US" dirty="0">
                <a:effectLst/>
              </a:rPr>
              <a:t> should </a:t>
            </a:r>
            <a:r>
              <a:rPr lang="en-US" b="1" i="1" dirty="0">
                <a:effectLst/>
              </a:rPr>
              <a:t>never</a:t>
            </a:r>
            <a:r>
              <a:rPr lang="en-US" dirty="0">
                <a:effectLst/>
              </a:rPr>
              <a:t> print in a narrative report or chart, or be exported to a GEDCOM file. </a:t>
            </a:r>
            <a:r>
              <a:rPr lang="en-US" b="1" dirty="0">
                <a:effectLst/>
              </a:rPr>
              <a:t>Fields</a:t>
            </a:r>
            <a:r>
              <a:rPr lang="en-US" b="1" dirty="0">
                <a:solidFill>
                  <a:srgbClr val="FF0000"/>
                </a:solidFill>
                <a:effectLst/>
              </a:rPr>
              <a:t> </a:t>
            </a:r>
            <a:r>
              <a:rPr lang="en-US" b="1" dirty="0">
                <a:effectLst/>
              </a:rPr>
              <a:t>marked with this symbol</a:t>
            </a:r>
            <a:r>
              <a:rPr lang="en-US" b="1" dirty="0">
                <a:solidFill>
                  <a:srgbClr val="FF0000"/>
                </a:solidFill>
                <a:effectLst/>
              </a:rPr>
              <a:t> in name and event tags</a:t>
            </a:r>
            <a:r>
              <a:rPr lang="en-US" dirty="0">
                <a:effectLst/>
              </a:rPr>
              <a:t> will not be included on the Person View (although they will be visible in the Tag Entry screen), in reports, charts, or GEDCOM export files. Double exclusion markers cannot be overridden by the </a:t>
            </a:r>
            <a:r>
              <a:rPr lang="en-US" b="1" dirty="0">
                <a:effectLst/>
              </a:rPr>
              <a:t>Show excluded data</a:t>
            </a:r>
            <a:r>
              <a:rPr lang="en-US" dirty="0">
                <a:effectLst/>
              </a:rPr>
              <a:t> option, either in </a:t>
            </a:r>
            <a:r>
              <a:rPr lang="en-US" dirty="0">
                <a:effectLst/>
                <a:hlinkClick r:id="rId2" action="ppaction://hlinkfile"/>
              </a:rPr>
              <a:t>File &gt; Preferences &gt; Program Options: Tag Box</a:t>
            </a:r>
            <a:r>
              <a:rPr lang="en-US" dirty="0">
                <a:effectLst/>
              </a:rPr>
              <a:t> or in individual reports. They must be changed in the field itself. The Full footnote, Short footnote, and Bibliography template fields on the Output form tab of the Source Definition screen also support the double exclusion marker. A template so marked does not show when previewed nor does it print.</a:t>
            </a:r>
          </a:p>
          <a:p>
            <a:pPr marL="0" indent="0" algn="l">
              <a:buNone/>
            </a:pPr>
            <a:endParaRPr lang="en-US" dirty="0">
              <a:effectLst/>
            </a:endParaRPr>
          </a:p>
        </p:txBody>
      </p:sp>
    </p:spTree>
    <p:extLst>
      <p:ext uri="{BB962C8B-B14F-4D97-AF65-F5344CB8AC3E}">
        <p14:creationId xmlns:p14="http://schemas.microsoft.com/office/powerpoint/2010/main" val="2591429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612F7-609A-4291-A7AC-66352250B856}"/>
              </a:ext>
            </a:extLst>
          </p:cNvPr>
          <p:cNvSpPr>
            <a:spLocks noGrp="1"/>
          </p:cNvSpPr>
          <p:nvPr>
            <p:ph type="title"/>
          </p:nvPr>
        </p:nvSpPr>
        <p:spPr/>
        <p:txBody>
          <a:bodyPr/>
          <a:lstStyle/>
          <a:p>
            <a:r>
              <a:rPr lang="en-US" b="1" dirty="0">
                <a:solidFill>
                  <a:srgbClr val="000080"/>
                </a:solidFill>
                <a:effectLst/>
              </a:rPr>
              <a:t>Split Citation Detai</a:t>
            </a:r>
            <a:r>
              <a:rPr lang="en-US" b="1" dirty="0">
                <a:effectLst/>
              </a:rPr>
              <a:t>l</a:t>
            </a:r>
            <a:br>
              <a:rPr lang="en-US" dirty="0">
                <a:effectLst/>
              </a:rPr>
            </a:br>
            <a:endParaRPr lang="en-CA" dirty="0"/>
          </a:p>
        </p:txBody>
      </p:sp>
      <p:sp>
        <p:nvSpPr>
          <p:cNvPr id="3" name="Content Placeholder 2">
            <a:extLst>
              <a:ext uri="{FF2B5EF4-FFF2-40B4-BE49-F238E27FC236}">
                <a16:creationId xmlns:a16="http://schemas.microsoft.com/office/drawing/2014/main" id="{EF04ABF3-B34C-4C2D-8004-57D745A442E6}"/>
              </a:ext>
            </a:extLst>
          </p:cNvPr>
          <p:cNvSpPr>
            <a:spLocks noGrp="1"/>
          </p:cNvSpPr>
          <p:nvPr>
            <p:ph idx="1"/>
          </p:nvPr>
        </p:nvSpPr>
        <p:spPr>
          <a:xfrm>
            <a:off x="1028700" y="1700808"/>
            <a:ext cx="7200900" cy="4752528"/>
          </a:xfrm>
        </p:spPr>
        <p:txBody>
          <a:bodyPr>
            <a:normAutofit fontScale="92500" lnSpcReduction="10000"/>
          </a:bodyPr>
          <a:lstStyle/>
          <a:p>
            <a:pPr marL="0" indent="0" algn="l">
              <a:buNone/>
            </a:pPr>
            <a:r>
              <a:rPr lang="en-US" dirty="0">
                <a:effectLst/>
                <a:latin typeface="Calibri" panose="020F0502020204030204" pitchFamily="34" charset="0"/>
                <a:cs typeface="Calibri" panose="020F0502020204030204" pitchFamily="34" charset="0"/>
              </a:rPr>
              <a:t>The Citation Detail field can be split into up to nine individual parts. The parts are separated by two vertical lines (||) in exactly the same way that a </a:t>
            </a:r>
            <a:r>
              <a:rPr lang="en-US" dirty="0">
                <a:effectLst/>
                <a:latin typeface="Calibri" panose="020F0502020204030204" pitchFamily="34" charset="0"/>
                <a:cs typeface="Calibri" panose="020F0502020204030204" pitchFamily="34" charset="0"/>
                <a:hlinkClick r:id="rId2" action="ppaction://hlinkfile"/>
              </a:rPr>
              <a:t>Memo</a:t>
            </a:r>
            <a:r>
              <a:rPr lang="en-US" dirty="0">
                <a:effectLst/>
                <a:latin typeface="Calibri" panose="020F0502020204030204" pitchFamily="34" charset="0"/>
                <a:cs typeface="Calibri" panose="020F0502020204030204" pitchFamily="34" charset="0"/>
              </a:rPr>
              <a:t> field can be partitioned. In reports, citation detail can be represented by the variable [CD], which represents the whole citation field, and [CD1], [CD2] ... [CD9] which represent elements of a citation detail which contains "||" delimiters (two vertical lines). Source templates may thus refer to the individual pieces of a citation detail in the same way that [M1] ... [M9] in a sentence structure refer to individual pieces of the memo. Whether or not the citation detail contains delimiters, [CD1] is equivalent to [CD].</a:t>
            </a:r>
          </a:p>
          <a:p>
            <a:pPr marL="0" indent="0" algn="l">
              <a:buNone/>
            </a:pPr>
            <a:r>
              <a:rPr lang="en-US" b="1" dirty="0">
                <a:solidFill>
                  <a:srgbClr val="FF0000"/>
                </a:solidFill>
                <a:effectLst/>
                <a:latin typeface="Calibri" panose="020F0502020204030204" pitchFamily="34" charset="0"/>
                <a:cs typeface="Calibri" panose="020F0502020204030204" pitchFamily="34" charset="0"/>
              </a:rPr>
              <a:t>Caution:</a:t>
            </a:r>
            <a:r>
              <a:rPr lang="en-US" dirty="0">
                <a:effectLst/>
                <a:latin typeface="Calibri" panose="020F0502020204030204" pitchFamily="34" charset="0"/>
                <a:cs typeface="Calibri" panose="020F0502020204030204" pitchFamily="34" charset="0"/>
              </a:rPr>
              <a:t> If you select </a:t>
            </a:r>
            <a:r>
              <a:rPr lang="en-US" b="1" dirty="0">
                <a:effectLst/>
                <a:latin typeface="Calibri" panose="020F0502020204030204" pitchFamily="34" charset="0"/>
                <a:cs typeface="Calibri" panose="020F0502020204030204" pitchFamily="34" charset="0"/>
              </a:rPr>
              <a:t>Unique endnotes</a:t>
            </a:r>
            <a:r>
              <a:rPr lang="en-US" dirty="0">
                <a:effectLst/>
                <a:latin typeface="Calibri" panose="020F0502020204030204" pitchFamily="34" charset="0"/>
                <a:cs typeface="Calibri" panose="020F0502020204030204" pitchFamily="34" charset="0"/>
              </a:rPr>
              <a:t> when creating a report that will contain split citation details, be aware that only the first citation detail field, i.e. [CD1], will print.</a:t>
            </a:r>
          </a:p>
          <a:p>
            <a:pPr marL="0" indent="0" algn="l">
              <a:buNone/>
            </a:pPr>
            <a:r>
              <a:rPr lang="en-US" b="1" dirty="0">
                <a:solidFill>
                  <a:srgbClr val="000080"/>
                </a:solidFill>
                <a:effectLst/>
                <a:latin typeface="Calibri" panose="020F0502020204030204" pitchFamily="34" charset="0"/>
                <a:cs typeface="Calibri" panose="020F0502020204030204" pitchFamily="34" charset="0"/>
              </a:rPr>
              <a:t>Empty Split Citation Detail and Citation Memo Field Parts </a:t>
            </a:r>
            <a:endParaRPr lang="en-US" dirty="0">
              <a:effectLst/>
              <a:latin typeface="Calibri" panose="020F0502020204030204" pitchFamily="34" charset="0"/>
              <a:cs typeface="Calibri" panose="020F0502020204030204" pitchFamily="34" charset="0"/>
            </a:endParaRPr>
          </a:p>
          <a:p>
            <a:pPr marL="0" indent="0" algn="l">
              <a:buNone/>
            </a:pPr>
            <a:r>
              <a:rPr lang="en-US" dirty="0">
                <a:effectLst/>
                <a:latin typeface="Calibri" panose="020F0502020204030204" pitchFamily="34" charset="0"/>
                <a:cs typeface="Calibri" panose="020F0502020204030204" pitchFamily="34" charset="0"/>
              </a:rPr>
              <a:t>If you use multiple split memo parts, you should always use a 'place holder' </a:t>
            </a:r>
            <a:r>
              <a:rPr lang="en-US" u="sng" dirty="0">
                <a:effectLst/>
                <a:latin typeface="Calibri" panose="020F0502020204030204" pitchFamily="34" charset="0"/>
                <a:cs typeface="Calibri" panose="020F0502020204030204" pitchFamily="34" charset="0"/>
              </a:rPr>
              <a:t>space</a:t>
            </a:r>
            <a:r>
              <a:rPr lang="en-US" dirty="0">
                <a:effectLst/>
                <a:latin typeface="Calibri" panose="020F0502020204030204" pitchFamily="34" charset="0"/>
                <a:cs typeface="Calibri" panose="020F0502020204030204" pitchFamily="34" charset="0"/>
              </a:rPr>
              <a:t> in any empty memo parts.</a:t>
            </a:r>
          </a:p>
          <a:p>
            <a:endParaRPr lang="en-CA" dirty="0"/>
          </a:p>
        </p:txBody>
      </p:sp>
    </p:spTree>
    <p:extLst>
      <p:ext uri="{BB962C8B-B14F-4D97-AF65-F5344CB8AC3E}">
        <p14:creationId xmlns:p14="http://schemas.microsoft.com/office/powerpoint/2010/main" val="1959927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2EEBA-E0EA-43CC-9323-41A7425D4821}"/>
              </a:ext>
            </a:extLst>
          </p:cNvPr>
          <p:cNvSpPr>
            <a:spLocks noGrp="1"/>
          </p:cNvSpPr>
          <p:nvPr>
            <p:ph type="title"/>
          </p:nvPr>
        </p:nvSpPr>
        <p:spPr/>
        <p:txBody>
          <a:bodyPr/>
          <a:lstStyle/>
          <a:p>
            <a:r>
              <a:rPr lang="en-CA" dirty="0"/>
              <a:t>Ancestors In Common</a:t>
            </a:r>
          </a:p>
        </p:txBody>
      </p:sp>
      <p:sp>
        <p:nvSpPr>
          <p:cNvPr id="3" name="Content Placeholder 2">
            <a:extLst>
              <a:ext uri="{FF2B5EF4-FFF2-40B4-BE49-F238E27FC236}">
                <a16:creationId xmlns:a16="http://schemas.microsoft.com/office/drawing/2014/main" id="{723D545F-7CA4-4FA8-BD9D-308A0075E14F}"/>
              </a:ext>
            </a:extLst>
          </p:cNvPr>
          <p:cNvSpPr>
            <a:spLocks noGrp="1"/>
          </p:cNvSpPr>
          <p:nvPr>
            <p:ph idx="1"/>
          </p:nvPr>
        </p:nvSpPr>
        <p:spPr>
          <a:xfrm>
            <a:off x="1028700" y="2286000"/>
            <a:ext cx="2074549" cy="3581400"/>
          </a:xfrm>
        </p:spPr>
        <p:txBody>
          <a:bodyPr/>
          <a:lstStyle/>
          <a:p>
            <a:pPr marL="0" indent="0">
              <a:buNone/>
            </a:pPr>
            <a:r>
              <a:rPr lang="en-CA" sz="1800" dirty="0">
                <a:effectLst/>
                <a:latin typeface="Calibri" panose="020F0502020204030204" pitchFamily="34" charset="0"/>
                <a:ea typeface="Calibri" panose="020F0502020204030204" pitchFamily="34" charset="0"/>
                <a:cs typeface="Arial" panose="020B0604020202020204" pitchFamily="34" charset="0"/>
              </a:rPr>
              <a:t>If you want to know the nearest common ancestors, you use the Relationship Calculator and then click the [Progenitors] button.</a:t>
            </a:r>
          </a:p>
          <a:p>
            <a:endParaRPr lang="en-CA" dirty="0"/>
          </a:p>
        </p:txBody>
      </p:sp>
      <p:pic>
        <p:nvPicPr>
          <p:cNvPr id="5" name="Picture 4">
            <a:extLst>
              <a:ext uri="{FF2B5EF4-FFF2-40B4-BE49-F238E27FC236}">
                <a16:creationId xmlns:a16="http://schemas.microsoft.com/office/drawing/2014/main" id="{2DA42B51-E937-451E-84F1-B368A2D5C4F2}"/>
              </a:ext>
            </a:extLst>
          </p:cNvPr>
          <p:cNvPicPr>
            <a:picLocks noChangeAspect="1"/>
          </p:cNvPicPr>
          <p:nvPr/>
        </p:nvPicPr>
        <p:blipFill>
          <a:blip r:embed="rId2"/>
          <a:stretch>
            <a:fillRect/>
          </a:stretch>
        </p:blipFill>
        <p:spPr>
          <a:xfrm>
            <a:off x="3103248" y="1628800"/>
            <a:ext cx="5126351" cy="4968551"/>
          </a:xfrm>
          <a:prstGeom prst="rect">
            <a:avLst/>
          </a:prstGeom>
        </p:spPr>
      </p:pic>
    </p:spTree>
    <p:extLst>
      <p:ext uri="{BB962C8B-B14F-4D97-AF65-F5344CB8AC3E}">
        <p14:creationId xmlns:p14="http://schemas.microsoft.com/office/powerpoint/2010/main" val="808909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2EEBA-E0EA-43CC-9323-41A7425D4821}"/>
              </a:ext>
            </a:extLst>
          </p:cNvPr>
          <p:cNvSpPr>
            <a:spLocks noGrp="1"/>
          </p:cNvSpPr>
          <p:nvPr>
            <p:ph type="title"/>
          </p:nvPr>
        </p:nvSpPr>
        <p:spPr/>
        <p:txBody>
          <a:bodyPr/>
          <a:lstStyle/>
          <a:p>
            <a:r>
              <a:rPr lang="en-CA" dirty="0"/>
              <a:t>Ancestors In Common</a:t>
            </a:r>
          </a:p>
        </p:txBody>
      </p:sp>
      <p:pic>
        <p:nvPicPr>
          <p:cNvPr id="8" name="Content Placeholder 7">
            <a:extLst>
              <a:ext uri="{FF2B5EF4-FFF2-40B4-BE49-F238E27FC236}">
                <a16:creationId xmlns:a16="http://schemas.microsoft.com/office/drawing/2014/main" id="{FA946F30-10C5-4574-A1D8-2149929F1D28}"/>
              </a:ext>
            </a:extLst>
          </p:cNvPr>
          <p:cNvPicPr>
            <a:picLocks noGrp="1" noChangeAspect="1"/>
          </p:cNvPicPr>
          <p:nvPr>
            <p:ph idx="1"/>
          </p:nvPr>
        </p:nvPicPr>
        <p:blipFill>
          <a:blip r:embed="rId2"/>
          <a:stretch>
            <a:fillRect/>
          </a:stretch>
        </p:blipFill>
        <p:spPr>
          <a:xfrm>
            <a:off x="972612" y="1428750"/>
            <a:ext cx="4666781" cy="4088482"/>
          </a:xfrm>
        </p:spPr>
      </p:pic>
      <p:sp>
        <p:nvSpPr>
          <p:cNvPr id="9" name="Oval 8">
            <a:extLst>
              <a:ext uri="{FF2B5EF4-FFF2-40B4-BE49-F238E27FC236}">
                <a16:creationId xmlns:a16="http://schemas.microsoft.com/office/drawing/2014/main" id="{A4BD015E-220D-4A93-8680-7322893A8587}"/>
              </a:ext>
            </a:extLst>
          </p:cNvPr>
          <p:cNvSpPr/>
          <p:nvPr/>
        </p:nvSpPr>
        <p:spPr>
          <a:xfrm>
            <a:off x="4139952" y="3574352"/>
            <a:ext cx="1656184"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1" name="Picture 10">
            <a:extLst>
              <a:ext uri="{FF2B5EF4-FFF2-40B4-BE49-F238E27FC236}">
                <a16:creationId xmlns:a16="http://schemas.microsoft.com/office/drawing/2014/main" id="{D39817E7-DBFE-48C0-8232-E70249ACAFD6}"/>
              </a:ext>
            </a:extLst>
          </p:cNvPr>
          <p:cNvPicPr>
            <a:picLocks noChangeAspect="1"/>
          </p:cNvPicPr>
          <p:nvPr/>
        </p:nvPicPr>
        <p:blipFill>
          <a:blip r:embed="rId3"/>
          <a:stretch>
            <a:fillRect/>
          </a:stretch>
        </p:blipFill>
        <p:spPr>
          <a:xfrm>
            <a:off x="3779912" y="5121258"/>
            <a:ext cx="4715533" cy="1485899"/>
          </a:xfrm>
          <a:prstGeom prst="rect">
            <a:avLst/>
          </a:prstGeom>
        </p:spPr>
      </p:pic>
    </p:spTree>
    <p:extLst>
      <p:ext uri="{BB962C8B-B14F-4D97-AF65-F5344CB8AC3E}">
        <p14:creationId xmlns:p14="http://schemas.microsoft.com/office/powerpoint/2010/main" val="1098483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00" y="2708920"/>
            <a:ext cx="7200900" cy="3158480"/>
          </a:xfrm>
        </p:spPr>
        <p:txBody>
          <a:bodyPr/>
          <a:lstStyle/>
          <a:p>
            <a:pPr marL="0" indent="0" algn="ctr">
              <a:buNone/>
            </a:pPr>
            <a:r>
              <a:rPr lang="en-US" b="1" dirty="0"/>
              <a:t>We are a group of enthusiastic users of The Master Genealogist, the genealogy software product "that does it all".</a:t>
            </a:r>
            <a:br>
              <a:rPr lang="en-US" dirty="0"/>
            </a:br>
            <a:br>
              <a:rPr lang="en-US" dirty="0"/>
            </a:br>
            <a:r>
              <a:rPr lang="en-US" b="1" i="1" dirty="0"/>
              <a:t>We meet at the City of Ottawa Archives to discuss various issues, give formal presentations and assist other users in developing their TMG and third party software skills.</a:t>
            </a:r>
            <a:br>
              <a:rPr lang="en-US" i="1" dirty="0"/>
            </a:br>
            <a:br>
              <a:rPr lang="en-US" dirty="0"/>
            </a:br>
            <a:r>
              <a:rPr lang="en-US" b="1" dirty="0"/>
              <a:t>Our monthly meetings are webcast and available to anyone in the world! </a:t>
            </a:r>
          </a:p>
          <a:p>
            <a:pPr marL="0" indent="0" algn="ctr">
              <a:buNone/>
            </a:pPr>
            <a:r>
              <a:rPr lang="en-US" b="1" dirty="0">
                <a:hlinkClick r:id="rId3"/>
              </a:rPr>
              <a:t>https://meet.google.com/nvz-kftj-dax</a:t>
            </a:r>
            <a:endParaRPr lang="en-US" dirty="0"/>
          </a:p>
        </p:txBody>
      </p:sp>
      <p:sp>
        <p:nvSpPr>
          <p:cNvPr id="4" name="Rectangle 1"/>
          <p:cNvSpPr>
            <a:spLocks noGrp="1" noChangeArrowheads="1"/>
          </p:cNvSpPr>
          <p:nvPr>
            <p:ph type="title"/>
          </p:nvPr>
        </p:nvSpPr>
        <p:spPr bwMode="auto">
          <a:xfrm>
            <a:off x="1028700" y="620837"/>
            <a:ext cx="7200900" cy="1615827"/>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lang="en-US" altLang="en-US" b="1" dirty="0">
                <a:solidFill>
                  <a:srgbClr val="330099"/>
                </a:solidFill>
                <a:latin typeface="Times New Roman" panose="02020603050405020304" pitchFamily="18" charset="0"/>
                <a:cs typeface="Times New Roman" panose="02020603050405020304" pitchFamily="18" charset="0"/>
              </a:rPr>
              <a:t>Ottawa TMG Users Group</a:t>
            </a:r>
            <a:br>
              <a:rPr lang="en-US" altLang="en-US" b="1" dirty="0">
                <a:solidFill>
                  <a:srgbClr val="330099"/>
                </a:solidFill>
                <a:latin typeface="Times New Roman" panose="02020603050405020304" pitchFamily="18" charset="0"/>
                <a:cs typeface="Times New Roman" panose="02020603050405020304" pitchFamily="18" charset="0"/>
              </a:rPr>
            </a:br>
            <a:br>
              <a:rPr lang="en-US" altLang="en-US" sz="1100" b="1" dirty="0">
                <a:solidFill>
                  <a:srgbClr val="330099"/>
                </a:solidFill>
                <a:latin typeface="Times New Roman" panose="02020603050405020304" pitchFamily="18" charset="0"/>
                <a:cs typeface="Times New Roman" panose="02020603050405020304" pitchFamily="18" charset="0"/>
              </a:rPr>
            </a:br>
            <a:r>
              <a:rPr lang="en-US" altLang="en-US" b="1" dirty="0">
                <a:solidFill>
                  <a:srgbClr val="330099"/>
                </a:solidFill>
                <a:latin typeface="Times New Roman" panose="02020603050405020304" pitchFamily="18" charset="0"/>
                <a:cs typeface="Times New Roman" panose="02020603050405020304" pitchFamily="18" charset="0"/>
              </a:rPr>
              <a:t>(Ottawa, Ontario, Canada)</a:t>
            </a:r>
            <a:r>
              <a:rPr lang="en-US" altLang="en-US" dirty="0">
                <a:solidFill>
                  <a:schemeClr val="tx1"/>
                </a:solidFill>
              </a:rPr>
              <a:t> </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3330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8871D-5BCD-474D-906A-9B62F8C78DF0}"/>
              </a:ext>
            </a:extLst>
          </p:cNvPr>
          <p:cNvSpPr>
            <a:spLocks noGrp="1"/>
          </p:cNvSpPr>
          <p:nvPr>
            <p:ph type="title"/>
          </p:nvPr>
        </p:nvSpPr>
        <p:spPr/>
        <p:txBody>
          <a:bodyPr/>
          <a:lstStyle/>
          <a:p>
            <a:r>
              <a:rPr lang="en-CA" dirty="0"/>
              <a:t>Unwanted space before punctuation</a:t>
            </a:r>
          </a:p>
        </p:txBody>
      </p:sp>
      <p:sp>
        <p:nvSpPr>
          <p:cNvPr id="3" name="Content Placeholder 2">
            <a:extLst>
              <a:ext uri="{FF2B5EF4-FFF2-40B4-BE49-F238E27FC236}">
                <a16:creationId xmlns:a16="http://schemas.microsoft.com/office/drawing/2014/main" id="{E345F72B-06A3-4F18-A05D-5429AEB5CFAE}"/>
              </a:ext>
            </a:extLst>
          </p:cNvPr>
          <p:cNvSpPr>
            <a:spLocks noGrp="1"/>
          </p:cNvSpPr>
          <p:nvPr>
            <p:ph idx="1"/>
          </p:nvPr>
        </p:nvSpPr>
        <p:spPr>
          <a:xfrm>
            <a:off x="1028700" y="2286000"/>
            <a:ext cx="7200900" cy="4167336"/>
          </a:xfrm>
        </p:spPr>
        <p:txBody>
          <a:bodyPr>
            <a:normAutofit/>
          </a:bodyPr>
          <a:lstStyle/>
          <a:p>
            <a:pPr marL="0" indent="0">
              <a:buNone/>
            </a:pPr>
            <a:r>
              <a:rPr lang="en-CA" dirty="0">
                <a:effectLst/>
                <a:latin typeface="Calibri" panose="020F0502020204030204" pitchFamily="34" charset="0"/>
                <a:ea typeface="Calibri" panose="020F0502020204030204" pitchFamily="34" charset="0"/>
                <a:cs typeface="Arial" panose="020B0604020202020204" pitchFamily="34" charset="0"/>
              </a:rPr>
              <a:t>Why is there a space before the ending period in this sentence?</a:t>
            </a:r>
          </a:p>
          <a:p>
            <a:pPr marL="530352" lvl="1" indent="0">
              <a:buNone/>
            </a:pPr>
            <a:r>
              <a:rPr lang="en-CA" dirty="0">
                <a:effectLst/>
                <a:latin typeface="Calibri" panose="020F0502020204030204" pitchFamily="34" charset="0"/>
                <a:ea typeface="Calibri" panose="020F0502020204030204" pitchFamily="34" charset="0"/>
                <a:cs typeface="Arial" panose="020B0604020202020204" pitchFamily="34" charset="0"/>
              </a:rPr>
              <a:t>[P] made a will &lt;[D]&gt; &lt;[L]&gt;&lt; in which he left property to [</a:t>
            </a:r>
            <a:r>
              <a:rPr lang="en-CA" dirty="0" err="1">
                <a:effectLst/>
                <a:latin typeface="Calibri" panose="020F0502020204030204" pitchFamily="34" charset="0"/>
                <a:ea typeface="Calibri" panose="020F0502020204030204" pitchFamily="34" charset="0"/>
                <a:cs typeface="Arial" panose="020B0604020202020204" pitchFamily="34" charset="0"/>
              </a:rPr>
              <a:t>R:Heir</a:t>
            </a:r>
            <a:r>
              <a:rPr lang="en-CA" dirty="0">
                <a:effectLst/>
                <a:latin typeface="Calibri" panose="020F0502020204030204" pitchFamily="34" charset="0"/>
                <a:ea typeface="Calibri" panose="020F0502020204030204" pitchFamily="34" charset="0"/>
                <a:cs typeface="Arial" panose="020B0604020202020204" pitchFamily="34" charset="0"/>
              </a:rPr>
              <a:t>]&gt;&lt;.  [M]&gt;</a:t>
            </a:r>
          </a:p>
          <a:p>
            <a:pPr marL="0" indent="0">
              <a:buNone/>
            </a:pPr>
            <a:r>
              <a:rPr lang="en-CA" dirty="0">
                <a:effectLst/>
                <a:latin typeface="Calibri" panose="020F0502020204030204" pitchFamily="34" charset="0"/>
                <a:ea typeface="Calibri" panose="020F0502020204030204" pitchFamily="34" charset="0"/>
                <a:cs typeface="Arial" panose="020B0604020202020204" pitchFamily="34" charset="0"/>
              </a:rPr>
              <a:t>Conditional brackets automatically provide a space, but only one, between the output of another pair. So they produce a space between the name, produced by variables in one pair, and the contents of the next pair.</a:t>
            </a:r>
          </a:p>
          <a:p>
            <a:pPr marL="0" indent="0">
              <a:buNone/>
            </a:pPr>
            <a:r>
              <a:rPr lang="en-CA" dirty="0">
                <a:effectLst/>
                <a:latin typeface="Calibri" panose="020F0502020204030204" pitchFamily="34" charset="0"/>
                <a:ea typeface="Calibri" panose="020F0502020204030204" pitchFamily="34" charset="0"/>
                <a:cs typeface="Arial" panose="020B0604020202020204" pitchFamily="34" charset="0"/>
              </a:rPr>
              <a:t> Put the period between the conditional brackets :</a:t>
            </a:r>
          </a:p>
          <a:p>
            <a:pPr marL="530352" lvl="1" indent="0">
              <a:buNone/>
            </a:pPr>
            <a:r>
              <a:rPr lang="en-CA" dirty="0">
                <a:latin typeface="Calibri" panose="020F0502020204030204" pitchFamily="34" charset="0"/>
                <a:ea typeface="Calibri" panose="020F0502020204030204" pitchFamily="34" charset="0"/>
                <a:cs typeface="Arial" panose="020B0604020202020204" pitchFamily="34" charset="0"/>
              </a:rPr>
              <a:t>[</a:t>
            </a:r>
            <a:r>
              <a:rPr lang="en-CA" dirty="0">
                <a:effectLst/>
                <a:latin typeface="Calibri" panose="020F0502020204030204" pitchFamily="34" charset="0"/>
                <a:ea typeface="Calibri" panose="020F0502020204030204" pitchFamily="34" charset="0"/>
                <a:cs typeface="Arial" panose="020B0604020202020204" pitchFamily="34" charset="0"/>
              </a:rPr>
              <a:t>P] made a will &lt;[D]&gt; &lt;[L]&gt;&lt; in which he left property to [</a:t>
            </a:r>
            <a:r>
              <a:rPr lang="en-CA" dirty="0" err="1">
                <a:effectLst/>
                <a:latin typeface="Calibri" panose="020F0502020204030204" pitchFamily="34" charset="0"/>
                <a:ea typeface="Calibri" panose="020F0502020204030204" pitchFamily="34" charset="0"/>
                <a:cs typeface="Arial" panose="020B0604020202020204" pitchFamily="34" charset="0"/>
              </a:rPr>
              <a:t>R:Heir</a:t>
            </a:r>
            <a:r>
              <a:rPr lang="en-CA" dirty="0">
                <a:effectLst/>
                <a:latin typeface="Calibri" panose="020F0502020204030204" pitchFamily="34" charset="0"/>
                <a:ea typeface="Calibri" panose="020F0502020204030204" pitchFamily="34" charset="0"/>
                <a:cs typeface="Arial" panose="020B0604020202020204" pitchFamily="34" charset="0"/>
              </a:rPr>
              <a:t>]&gt;.&lt;[M]&gt;</a:t>
            </a:r>
          </a:p>
          <a:p>
            <a:pPr marL="0" indent="0">
              <a:buNone/>
            </a:pPr>
            <a:r>
              <a:rPr lang="en-CA" dirty="0"/>
              <a:t>-</a:t>
            </a:r>
            <a:r>
              <a:rPr lang="en-CA" sz="1800" dirty="0">
                <a:effectLst/>
                <a:latin typeface="Calibri" panose="020F0502020204030204" pitchFamily="34" charset="0"/>
                <a:ea typeface="Calibri" panose="020F0502020204030204" pitchFamily="34" charset="0"/>
                <a:cs typeface="Arial" panose="020B0604020202020204" pitchFamily="34" charset="0"/>
              </a:rPr>
              <a:t> Terry </a:t>
            </a:r>
            <a:r>
              <a:rPr lang="en-CA" sz="1800" dirty="0" err="1">
                <a:effectLst/>
                <a:latin typeface="Calibri" panose="020F0502020204030204" pitchFamily="34" charset="0"/>
                <a:ea typeface="Calibri" panose="020F0502020204030204" pitchFamily="34" charset="0"/>
                <a:cs typeface="Arial" panose="020B0604020202020204" pitchFamily="34" charset="0"/>
              </a:rPr>
              <a:t>Reigel</a:t>
            </a:r>
            <a:endParaRPr lang="en-CA"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CA" dirty="0"/>
          </a:p>
        </p:txBody>
      </p:sp>
      <p:sp>
        <p:nvSpPr>
          <p:cNvPr id="4" name="Oval 3">
            <a:extLst>
              <a:ext uri="{FF2B5EF4-FFF2-40B4-BE49-F238E27FC236}">
                <a16:creationId xmlns:a16="http://schemas.microsoft.com/office/drawing/2014/main" id="{DFEB580F-7681-43ED-89B8-C4226BF86E8A}"/>
              </a:ext>
            </a:extLst>
          </p:cNvPr>
          <p:cNvSpPr/>
          <p:nvPr/>
        </p:nvSpPr>
        <p:spPr>
          <a:xfrm>
            <a:off x="2405066" y="2924944"/>
            <a:ext cx="648072"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n>
                <a:solidFill>
                  <a:srgbClr val="FF0000"/>
                </a:solidFill>
              </a:ln>
              <a:noFill/>
            </a:endParaRPr>
          </a:p>
        </p:txBody>
      </p:sp>
      <p:sp>
        <p:nvSpPr>
          <p:cNvPr id="5" name="Oval 4">
            <a:extLst>
              <a:ext uri="{FF2B5EF4-FFF2-40B4-BE49-F238E27FC236}">
                <a16:creationId xmlns:a16="http://schemas.microsoft.com/office/drawing/2014/main" id="{30367D2B-E4A8-48FB-AD12-0A8DEF8F112E}"/>
              </a:ext>
            </a:extLst>
          </p:cNvPr>
          <p:cNvSpPr/>
          <p:nvPr/>
        </p:nvSpPr>
        <p:spPr>
          <a:xfrm>
            <a:off x="2267744" y="5301208"/>
            <a:ext cx="648072" cy="5040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n>
                <a:solidFill>
                  <a:srgbClr val="FF0000"/>
                </a:solidFill>
              </a:ln>
              <a:noFill/>
            </a:endParaRPr>
          </a:p>
        </p:txBody>
      </p:sp>
    </p:spTree>
    <p:extLst>
      <p:ext uri="{BB962C8B-B14F-4D97-AF65-F5344CB8AC3E}">
        <p14:creationId xmlns:p14="http://schemas.microsoft.com/office/powerpoint/2010/main" val="546152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8871D-5BCD-474D-906A-9B62F8C78DF0}"/>
              </a:ext>
            </a:extLst>
          </p:cNvPr>
          <p:cNvSpPr>
            <a:spLocks noGrp="1"/>
          </p:cNvSpPr>
          <p:nvPr>
            <p:ph type="title"/>
          </p:nvPr>
        </p:nvSpPr>
        <p:spPr/>
        <p:txBody>
          <a:bodyPr/>
          <a:lstStyle/>
          <a:p>
            <a:r>
              <a:rPr lang="en-CA" dirty="0"/>
              <a:t>Unwanted space before punctuation</a:t>
            </a:r>
          </a:p>
        </p:txBody>
      </p:sp>
      <p:sp>
        <p:nvSpPr>
          <p:cNvPr id="3" name="Content Placeholder 2">
            <a:extLst>
              <a:ext uri="{FF2B5EF4-FFF2-40B4-BE49-F238E27FC236}">
                <a16:creationId xmlns:a16="http://schemas.microsoft.com/office/drawing/2014/main" id="{E345F72B-06A3-4F18-A05D-5429AEB5CFAE}"/>
              </a:ext>
            </a:extLst>
          </p:cNvPr>
          <p:cNvSpPr>
            <a:spLocks noGrp="1"/>
          </p:cNvSpPr>
          <p:nvPr>
            <p:ph idx="1"/>
          </p:nvPr>
        </p:nvSpPr>
        <p:spPr>
          <a:xfrm>
            <a:off x="1028700" y="2286000"/>
            <a:ext cx="7200900" cy="4167336"/>
          </a:xfrm>
        </p:spPr>
        <p:txBody>
          <a:bodyPr>
            <a:normAutofit lnSpcReduction="10000"/>
          </a:bodyPr>
          <a:lstStyle/>
          <a:p>
            <a:pPr marL="0"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I think they do that because of the difficulty of constructing Sentences with multiple conditionals and always getting the spaces right when varying combinations of them produce output. So the program looks at the output of two conditionals, and adds or subtracts spaces so there is only one. </a:t>
            </a:r>
          </a:p>
          <a:p>
            <a:pPr marL="0"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It seems to consider commas within the second conditional and avoids the space, but not periods. I don't know whether that was intended or bug.</a:t>
            </a:r>
          </a:p>
          <a:p>
            <a:pPr marL="0"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 </a:t>
            </a:r>
          </a:p>
          <a:p>
            <a:pPr marL="0"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Terry</a:t>
            </a:r>
          </a:p>
          <a:p>
            <a:pPr marL="0" indent="0">
              <a:buNone/>
            </a:pPr>
            <a:endParaRPr lang="en-CA" dirty="0"/>
          </a:p>
        </p:txBody>
      </p:sp>
    </p:spTree>
    <p:extLst>
      <p:ext uri="{BB962C8B-B14F-4D97-AF65-F5344CB8AC3E}">
        <p14:creationId xmlns:p14="http://schemas.microsoft.com/office/powerpoint/2010/main" val="2764523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AB2ED-82B4-4CA8-94FD-41E5B497EF94}"/>
              </a:ext>
            </a:extLst>
          </p:cNvPr>
          <p:cNvSpPr>
            <a:spLocks noGrp="1"/>
          </p:cNvSpPr>
          <p:nvPr>
            <p:ph type="title"/>
          </p:nvPr>
        </p:nvSpPr>
        <p:spPr/>
        <p:txBody>
          <a:bodyPr/>
          <a:lstStyle/>
          <a:p>
            <a:r>
              <a:rPr lang="en-CA" dirty="0"/>
              <a:t>Tidbits</a:t>
            </a:r>
          </a:p>
        </p:txBody>
      </p:sp>
      <p:sp>
        <p:nvSpPr>
          <p:cNvPr id="3" name="Content Placeholder 2">
            <a:extLst>
              <a:ext uri="{FF2B5EF4-FFF2-40B4-BE49-F238E27FC236}">
                <a16:creationId xmlns:a16="http://schemas.microsoft.com/office/drawing/2014/main" id="{CA1C0D4A-1703-41F3-8D4A-1A812E5BFC85}"/>
              </a:ext>
            </a:extLst>
          </p:cNvPr>
          <p:cNvSpPr>
            <a:spLocks noGrp="1"/>
          </p:cNvSpPr>
          <p:nvPr>
            <p:ph idx="1"/>
          </p:nvPr>
        </p:nvSpPr>
        <p:spPr>
          <a:xfrm>
            <a:off x="1028700" y="1772816"/>
            <a:ext cx="7200900" cy="4399384"/>
          </a:xfrm>
        </p:spPr>
        <p:txBody>
          <a:bodyPr>
            <a:normAutofit/>
          </a:bodyPr>
          <a:lstStyle/>
          <a:p>
            <a:r>
              <a:rPr lang="en-US" sz="1800" b="1" dirty="0">
                <a:effectLst/>
                <a:latin typeface="Calibri" panose="020F0502020204030204" pitchFamily="34" charset="0"/>
                <a:ea typeface="Calibri" panose="020F0502020204030204" pitchFamily="34" charset="0"/>
                <a:cs typeface="Arial" panose="020B0604020202020204" pitchFamily="34" charset="0"/>
              </a:rPr>
              <a:t>Grayed out pull down menus: </a:t>
            </a:r>
            <a:r>
              <a:rPr lang="en-CA" sz="1800" dirty="0">
                <a:effectLst/>
                <a:latin typeface="Calibri" panose="020F0502020204030204" pitchFamily="34" charset="0"/>
                <a:ea typeface="Calibri" panose="020F0502020204030204" pitchFamily="34" charset="0"/>
                <a:cs typeface="Arial" panose="020B0604020202020204" pitchFamily="34" charset="0"/>
              </a:rPr>
              <a:t>You probably have a window open in TMG such as  a Tag Entry,  Picklist, etc.  This open window is hidden somewhere behind the TMG screen.  Select Window=&gt;Center the current window.  That should bring it forward into view where you can close it.</a:t>
            </a:r>
          </a:p>
          <a:p>
            <a:r>
              <a:rPr lang="en-US" sz="1800" b="1" dirty="0">
                <a:effectLst/>
                <a:latin typeface="Calibri" panose="020F0502020204030204" pitchFamily="34" charset="0"/>
                <a:ea typeface="Calibri" panose="020F0502020204030204" pitchFamily="34" charset="0"/>
                <a:cs typeface="Arial" panose="020B0604020202020204" pitchFamily="34" charset="0"/>
              </a:rPr>
              <a:t>Unlocking the full version of TMG: </a:t>
            </a:r>
            <a:r>
              <a:rPr lang="en-CA" sz="1800" dirty="0">
                <a:effectLst/>
                <a:latin typeface="Calibri" panose="020F0502020204030204" pitchFamily="34" charset="0"/>
                <a:ea typeface="Calibri" panose="020F0502020204030204" pitchFamily="34" charset="0"/>
                <a:cs typeface="Arial" panose="020B0604020202020204" pitchFamily="34" charset="0"/>
              </a:rPr>
              <a:t>Have you changed your Email address since purchasing TMG? If so, you must enter your original address when entering the registration code as the two are linked. (it doesn't matter if you no longer use the old address for emails)</a:t>
            </a:r>
          </a:p>
          <a:p>
            <a:r>
              <a:rPr lang="en-CA" sz="1800" dirty="0">
                <a:effectLst/>
                <a:latin typeface="Calibri" panose="020F0502020204030204" pitchFamily="34" charset="0"/>
                <a:ea typeface="Calibri" panose="020F0502020204030204" pitchFamily="34" charset="0"/>
                <a:cs typeface="Arial" panose="020B0604020202020204" pitchFamily="34" charset="0"/>
              </a:rPr>
              <a:t>Open TMG and use the Help &gt; Technical Support command. In the screen that opens click the Trouble Report button at the lower left. When prompted, allows the report to open, which is a text document. Your user name, email, and serial number are a few lines from the top. You can copy and paste the three items into the  registration screen in TMG.</a:t>
            </a:r>
          </a:p>
          <a:p>
            <a:endParaRPr lang="en-CA" sz="1800" dirty="0">
              <a:effectLst/>
              <a:latin typeface="Calibri" panose="020F0502020204030204" pitchFamily="34" charset="0"/>
              <a:ea typeface="Calibri" panose="020F0502020204030204" pitchFamily="34" charset="0"/>
              <a:cs typeface="Arial" panose="020B0604020202020204" pitchFamily="34" charset="0"/>
            </a:endParaRPr>
          </a:p>
          <a:p>
            <a:endParaRPr lang="en-CA" sz="1800" b="1"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CA" dirty="0"/>
          </a:p>
        </p:txBody>
      </p:sp>
    </p:spTree>
    <p:extLst>
      <p:ext uri="{BB962C8B-B14F-4D97-AF65-F5344CB8AC3E}">
        <p14:creationId xmlns:p14="http://schemas.microsoft.com/office/powerpoint/2010/main" val="25065309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AB2ED-82B4-4CA8-94FD-41E5B497EF94}"/>
              </a:ext>
            </a:extLst>
          </p:cNvPr>
          <p:cNvSpPr>
            <a:spLocks noGrp="1"/>
          </p:cNvSpPr>
          <p:nvPr>
            <p:ph type="title"/>
          </p:nvPr>
        </p:nvSpPr>
        <p:spPr/>
        <p:txBody>
          <a:bodyPr/>
          <a:lstStyle/>
          <a:p>
            <a:r>
              <a:rPr lang="en-CA" dirty="0"/>
              <a:t>Tidbits</a:t>
            </a:r>
          </a:p>
        </p:txBody>
      </p:sp>
      <p:pic>
        <p:nvPicPr>
          <p:cNvPr id="7" name="Content Placeholder 6">
            <a:extLst>
              <a:ext uri="{FF2B5EF4-FFF2-40B4-BE49-F238E27FC236}">
                <a16:creationId xmlns:a16="http://schemas.microsoft.com/office/drawing/2014/main" id="{78C919C8-ED73-44E7-A1FC-3EFBDDD0EA3A}"/>
              </a:ext>
            </a:extLst>
          </p:cNvPr>
          <p:cNvPicPr>
            <a:picLocks noGrp="1" noChangeAspect="1"/>
          </p:cNvPicPr>
          <p:nvPr>
            <p:ph idx="1"/>
          </p:nvPr>
        </p:nvPicPr>
        <p:blipFill>
          <a:blip r:embed="rId2"/>
          <a:stretch>
            <a:fillRect/>
          </a:stretch>
        </p:blipFill>
        <p:spPr>
          <a:xfrm>
            <a:off x="1028700" y="1498187"/>
            <a:ext cx="7200900" cy="4811133"/>
          </a:xfrm>
        </p:spPr>
      </p:pic>
      <p:sp>
        <p:nvSpPr>
          <p:cNvPr id="8" name="Oval 7">
            <a:extLst>
              <a:ext uri="{FF2B5EF4-FFF2-40B4-BE49-F238E27FC236}">
                <a16:creationId xmlns:a16="http://schemas.microsoft.com/office/drawing/2014/main" id="{1E328B1D-E671-4B86-9661-E9D4DAF3D1D0}"/>
              </a:ext>
            </a:extLst>
          </p:cNvPr>
          <p:cNvSpPr/>
          <p:nvPr/>
        </p:nvSpPr>
        <p:spPr>
          <a:xfrm>
            <a:off x="1028700" y="5517232"/>
            <a:ext cx="2319164" cy="10081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170368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AB2ED-82B4-4CA8-94FD-41E5B497EF94}"/>
              </a:ext>
            </a:extLst>
          </p:cNvPr>
          <p:cNvSpPr>
            <a:spLocks noGrp="1"/>
          </p:cNvSpPr>
          <p:nvPr>
            <p:ph type="title"/>
          </p:nvPr>
        </p:nvSpPr>
        <p:spPr/>
        <p:txBody>
          <a:bodyPr/>
          <a:lstStyle/>
          <a:p>
            <a:r>
              <a:rPr lang="en-CA" dirty="0"/>
              <a:t>Tidbits</a:t>
            </a:r>
          </a:p>
        </p:txBody>
      </p:sp>
      <p:pic>
        <p:nvPicPr>
          <p:cNvPr id="6" name="Content Placeholder 5">
            <a:extLst>
              <a:ext uri="{FF2B5EF4-FFF2-40B4-BE49-F238E27FC236}">
                <a16:creationId xmlns:a16="http://schemas.microsoft.com/office/drawing/2014/main" id="{5910B2B6-7570-46C1-87B8-67DB27954993}"/>
              </a:ext>
            </a:extLst>
          </p:cNvPr>
          <p:cNvPicPr>
            <a:picLocks noGrp="1" noChangeAspect="1"/>
          </p:cNvPicPr>
          <p:nvPr>
            <p:ph idx="1"/>
          </p:nvPr>
        </p:nvPicPr>
        <p:blipFill>
          <a:blip r:embed="rId2"/>
          <a:stretch>
            <a:fillRect/>
          </a:stretch>
        </p:blipFill>
        <p:spPr>
          <a:xfrm>
            <a:off x="1028700" y="2171700"/>
            <a:ext cx="7086600" cy="4000500"/>
          </a:xfrm>
        </p:spPr>
      </p:pic>
    </p:spTree>
    <p:extLst>
      <p:ext uri="{BB962C8B-B14F-4D97-AF65-F5344CB8AC3E}">
        <p14:creationId xmlns:p14="http://schemas.microsoft.com/office/powerpoint/2010/main" val="36487507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699" y="685800"/>
            <a:ext cx="7200900" cy="1485900"/>
          </a:xfrm>
          <a:noFill/>
        </p:spPr>
        <p:txBody>
          <a:bodyPr>
            <a:normAutofit/>
          </a:bodyPr>
          <a:lstStyle/>
          <a:p>
            <a:pPr algn="ctr"/>
            <a:r>
              <a:rPr lang="en-US" b="1" dirty="0">
                <a:solidFill>
                  <a:srgbClr val="FF0000"/>
                </a:solidFill>
                <a:latin typeface="+mn-lt"/>
              </a:rPr>
              <a:t>Upcoming Presentations</a:t>
            </a:r>
            <a:br>
              <a:rPr lang="en-US" b="1" dirty="0">
                <a:solidFill>
                  <a:srgbClr val="FF0000"/>
                </a:solidFill>
                <a:latin typeface="+mn-lt"/>
              </a:rPr>
            </a:br>
            <a:r>
              <a:rPr lang="en-US" sz="1800" b="1" dirty="0">
                <a:solidFill>
                  <a:srgbClr val="FF0000"/>
                </a:solidFill>
                <a:latin typeface="+mn-lt"/>
              </a:rPr>
              <a:t>(https://ottawa.ogs.on.ca/)</a:t>
            </a:r>
          </a:p>
        </p:txBody>
      </p:sp>
      <p:sp>
        <p:nvSpPr>
          <p:cNvPr id="3" name="Content Placeholder 2"/>
          <p:cNvSpPr>
            <a:spLocks noGrp="1"/>
          </p:cNvSpPr>
          <p:nvPr>
            <p:ph idx="1"/>
          </p:nvPr>
        </p:nvSpPr>
        <p:spPr>
          <a:xfrm>
            <a:off x="1028700" y="1844824"/>
            <a:ext cx="7200900" cy="4022576"/>
          </a:xfrm>
          <a:noFill/>
        </p:spPr>
        <p:txBody>
          <a:bodyPr vert="horz" wrap="square" lIns="28932" tIns="14467" rIns="28932" bIns="14467" numCol="1" rtlCol="0" anchor="t" anchorCtr="0" compatLnSpc="1">
            <a:prstTxWarp prst="textNoShape">
              <a:avLst/>
            </a:prstTxWarp>
            <a:noAutofit/>
          </a:bodyPr>
          <a:lstStyle/>
          <a:p>
            <a:pPr algn="ctr">
              <a:buNone/>
            </a:pPr>
            <a:r>
              <a:rPr lang="en-CA" sz="2800" b="1" dirty="0">
                <a:solidFill>
                  <a:srgbClr val="FF0000"/>
                </a:solidFill>
              </a:rPr>
              <a:t>Saturday 24 Apr</a:t>
            </a:r>
          </a:p>
          <a:p>
            <a:pPr algn="ctr">
              <a:buNone/>
            </a:pPr>
            <a:r>
              <a:rPr lang="en-US" sz="2800" b="1" dirty="0">
                <a:solidFill>
                  <a:srgbClr val="FF0000"/>
                </a:solidFill>
              </a:rPr>
              <a:t>Royal Heraldry Society of Canada</a:t>
            </a:r>
            <a:endParaRPr lang="en-CA" sz="2800" b="1" dirty="0">
              <a:solidFill>
                <a:srgbClr val="FF0000"/>
              </a:solidFill>
            </a:endParaRPr>
          </a:p>
          <a:p>
            <a:pPr algn="ctr">
              <a:buNone/>
            </a:pPr>
            <a:r>
              <a:rPr lang="en-US" sz="2800" b="0" i="0" dirty="0">
                <a:solidFill>
                  <a:srgbClr val="000000"/>
                </a:solidFill>
                <a:effectLst/>
              </a:rPr>
              <a:t>Vicken Koundakjian</a:t>
            </a:r>
          </a:p>
          <a:p>
            <a:pPr algn="ctr">
              <a:buNone/>
            </a:pPr>
            <a:r>
              <a:rPr lang="en-CA" sz="2800" dirty="0"/>
              <a:t>1:00pm online via Ontario Ancestors</a:t>
            </a:r>
          </a:p>
          <a:p>
            <a:pPr algn="ctr">
              <a:spcBef>
                <a:spcPts val="600"/>
              </a:spcBef>
              <a:buNone/>
            </a:pPr>
            <a:endParaRPr lang="en-CA" sz="2800" b="1" dirty="0">
              <a:solidFill>
                <a:srgbClr val="FF0000"/>
              </a:solidFill>
            </a:endParaRPr>
          </a:p>
          <a:p>
            <a:pPr algn="ctr">
              <a:spcBef>
                <a:spcPts val="600"/>
              </a:spcBef>
              <a:buNone/>
            </a:pPr>
            <a:r>
              <a:rPr lang="en-CA" sz="2800" b="1" dirty="0">
                <a:solidFill>
                  <a:srgbClr val="FF0000"/>
                </a:solidFill>
              </a:rPr>
              <a:t>Saturday 22 May</a:t>
            </a:r>
          </a:p>
          <a:p>
            <a:pPr marL="342900" marR="0" lvl="0" indent="-342900" algn="ctr" defTabSz="914400" rtl="0" eaLnBrk="1" fontAlgn="auto" latinLnBrk="0" hangingPunct="1">
              <a:lnSpc>
                <a:spcPct val="100000"/>
              </a:lnSpc>
              <a:spcBef>
                <a:spcPts val="600"/>
              </a:spcBef>
              <a:buClrTx/>
              <a:buSzTx/>
              <a:buFont typeface="Arial" pitchFamily="34" charset="0"/>
              <a:buNone/>
              <a:tabLst/>
              <a:defRPr/>
            </a:pPr>
            <a:r>
              <a:rPr lang="en-US" sz="2800" b="0" i="0" dirty="0">
                <a:solidFill>
                  <a:srgbClr val="000000"/>
                </a:solidFill>
                <a:effectLst/>
              </a:rPr>
              <a:t>Arnprior McNab Braeside Archives Update</a:t>
            </a:r>
          </a:p>
          <a:p>
            <a:pPr marL="342900" marR="0" lvl="0" indent="-342900" algn="ctr" defTabSz="914400" rtl="0" eaLnBrk="1" fontAlgn="auto" latinLnBrk="0" hangingPunct="1">
              <a:lnSpc>
                <a:spcPct val="100000"/>
              </a:lnSpc>
              <a:spcBef>
                <a:spcPts val="600"/>
              </a:spcBef>
              <a:buClrTx/>
              <a:buSzTx/>
              <a:buFont typeface="Arial" pitchFamily="34" charset="0"/>
              <a:buNone/>
              <a:tabLst/>
              <a:defRPr/>
            </a:pPr>
            <a:r>
              <a:rPr lang="en-CA" sz="2800" b="0" i="0" dirty="0">
                <a:solidFill>
                  <a:srgbClr val="000000"/>
                </a:solidFill>
                <a:effectLst/>
              </a:rPr>
              <a:t>Irene Robillard</a:t>
            </a:r>
          </a:p>
          <a:p>
            <a:pPr marL="342900" marR="0" lvl="0" indent="-342900" algn="ctr" defTabSz="914400" rtl="0" eaLnBrk="1" fontAlgn="auto" latinLnBrk="0" hangingPunct="1">
              <a:lnSpc>
                <a:spcPct val="100000"/>
              </a:lnSpc>
              <a:spcBef>
                <a:spcPts val="600"/>
              </a:spcBef>
              <a:buClrTx/>
              <a:buSzTx/>
              <a:buFont typeface="Arial" pitchFamily="34" charset="0"/>
              <a:buNone/>
              <a:tabLst/>
              <a:defRPr/>
            </a:pPr>
            <a:r>
              <a:rPr kumimoji="0" lang="en-CA" sz="2800" b="0" i="0" u="none" strike="noStrike" kern="1200" cap="none" spc="0" normalizeH="0" baseline="0" noProof="0" dirty="0">
                <a:ln>
                  <a:noFill/>
                </a:ln>
                <a:solidFill>
                  <a:prstClr val="black"/>
                </a:solidFill>
                <a:effectLst/>
                <a:uLnTx/>
                <a:uFillTx/>
                <a:ea typeface="+mn-ea"/>
                <a:cs typeface="+mn-cs"/>
              </a:rPr>
              <a:t>1:00pm online via Ontario Ancestors</a:t>
            </a:r>
          </a:p>
          <a:p>
            <a:pPr algn="ctr">
              <a:buNone/>
            </a:pPr>
            <a:endParaRPr lang="en-CA" sz="2100" dirty="0"/>
          </a:p>
        </p:txBody>
      </p:sp>
      <p:sp>
        <p:nvSpPr>
          <p:cNvPr id="5" name="Rectangle 1"/>
          <p:cNvSpPr>
            <a:spLocks noChangeArrowheads="1"/>
          </p:cNvSpPr>
          <p:nvPr/>
        </p:nvSpPr>
        <p:spPr bwMode="auto">
          <a:xfrm>
            <a:off x="2269038" y="5202595"/>
            <a:ext cx="103923"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1435" tIns="25718" rIns="51435" bIns="25718" numCol="1" anchor="ctr" anchorCtr="0" compatLnSpc="1">
            <a:prstTxWarp prst="textNoShape">
              <a:avLst/>
            </a:prstTxWarp>
            <a:spAutoFit/>
          </a:bodyPr>
          <a:lstStyle/>
          <a:p>
            <a:endParaRPr lang="en-US" sz="1013" dirty="0"/>
          </a:p>
        </p:txBody>
      </p:sp>
    </p:spTree>
    <p:extLst>
      <p:ext uri="{BB962C8B-B14F-4D97-AF65-F5344CB8AC3E}">
        <p14:creationId xmlns:p14="http://schemas.microsoft.com/office/powerpoint/2010/main" val="970631926"/>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SIG Meetings</a:t>
            </a:r>
            <a:endParaRPr lang="en-US" dirty="0"/>
          </a:p>
        </p:txBody>
      </p:sp>
      <p:sp>
        <p:nvSpPr>
          <p:cNvPr id="3" name="Content Placeholder 2"/>
          <p:cNvSpPr>
            <a:spLocks noGrp="1"/>
          </p:cNvSpPr>
          <p:nvPr>
            <p:ph idx="1"/>
          </p:nvPr>
        </p:nvSpPr>
        <p:spPr>
          <a:xfrm>
            <a:off x="827584" y="1700808"/>
            <a:ext cx="7992888" cy="4608512"/>
          </a:xfrm>
        </p:spPr>
        <p:txBody>
          <a:bodyPr>
            <a:normAutofit fontScale="85000" lnSpcReduction="10000"/>
          </a:bodyPr>
          <a:lstStyle/>
          <a:p>
            <a:r>
              <a:rPr lang="en-CA" dirty="0"/>
              <a:t>DNA Tools Workshop:  </a:t>
            </a:r>
            <a:r>
              <a:rPr lang="en-US" dirty="0"/>
              <a:t>contact Jason Porteous at yakapoww@yahoo.com</a:t>
            </a:r>
            <a:endParaRPr lang="en-CA" dirty="0"/>
          </a:p>
          <a:p>
            <a:r>
              <a:rPr lang="en-CA" dirty="0"/>
              <a:t>Irish Research Group:  Cancelled until further notice</a:t>
            </a:r>
          </a:p>
          <a:p>
            <a:r>
              <a:rPr lang="en-CA" dirty="0"/>
              <a:t>London SIG</a:t>
            </a:r>
          </a:p>
          <a:p>
            <a:pPr lvl="1"/>
            <a:r>
              <a:rPr lang="en-CA" dirty="0"/>
              <a:t>Wednesday, 14 Apr, 2:00pm – (</a:t>
            </a:r>
            <a:r>
              <a:rPr lang="en-US" b="0" i="0" dirty="0">
                <a:solidFill>
                  <a:srgbClr val="333333"/>
                </a:solidFill>
                <a:effectLst/>
                <a:latin typeface="Helvetica" panose="020B0604020202020204" pitchFamily="34" charset="0"/>
              </a:rPr>
              <a:t>contact </a:t>
            </a:r>
            <a:r>
              <a:rPr lang="en-US" b="0" i="0" u="none" strike="noStrike" dirty="0">
                <a:solidFill>
                  <a:srgbClr val="BF2519"/>
                </a:solidFill>
                <a:effectLst/>
                <a:latin typeface="Helvetica" panose="020B0604020202020204" pitchFamily="34" charset="0"/>
                <a:hlinkClick r:id="rId2"/>
              </a:rPr>
              <a:t>queries@bifhsgo.ca</a:t>
            </a:r>
            <a:r>
              <a:rPr lang="en-US" b="0" i="0" u="none" strike="noStrike" dirty="0">
                <a:solidFill>
                  <a:srgbClr val="BF2519"/>
                </a:solidFill>
                <a:effectLst/>
                <a:latin typeface="Helvetica" panose="020B0604020202020204" pitchFamily="34" charset="0"/>
              </a:rPr>
              <a:t>)</a:t>
            </a:r>
            <a:endParaRPr lang="en-CA" dirty="0"/>
          </a:p>
          <a:p>
            <a:r>
              <a:rPr lang="en-US" dirty="0"/>
              <a:t>British Colonial America  SIG</a:t>
            </a:r>
          </a:p>
          <a:p>
            <a:pPr lvl="1"/>
            <a:r>
              <a:rPr lang="en-US" dirty="0"/>
              <a:t>Wednesday 21 Apr, 7:00pm - (contact </a:t>
            </a:r>
            <a:r>
              <a:rPr lang="en-US" dirty="0">
                <a:hlinkClick r:id="rId3"/>
              </a:rPr>
              <a:t>treasurer@bifhsgo.ca</a:t>
            </a:r>
            <a:r>
              <a:rPr lang="en-US" dirty="0"/>
              <a:t>)</a:t>
            </a:r>
          </a:p>
          <a:p>
            <a:r>
              <a:rPr lang="en-CA" dirty="0"/>
              <a:t>Scottish Genealogy Group</a:t>
            </a:r>
          </a:p>
          <a:p>
            <a:pPr lvl="1"/>
            <a:r>
              <a:rPr lang="en-CA" dirty="0">
                <a:solidFill>
                  <a:schemeClr val="tx1"/>
                </a:solidFill>
              </a:rPr>
              <a:t>Saturday 24 Apr 10:00am online via Zoom </a:t>
            </a:r>
            <a:r>
              <a:rPr lang="en-CA" dirty="0"/>
              <a:t>(</a:t>
            </a:r>
            <a:r>
              <a:rPr lang="en-US" dirty="0"/>
              <a:t>contact </a:t>
            </a:r>
            <a:r>
              <a:rPr lang="en-US" dirty="0">
                <a:hlinkClick r:id="rId2"/>
              </a:rPr>
              <a:t>queries@bifhsgo.ca</a:t>
            </a:r>
            <a:r>
              <a:rPr lang="en-US" dirty="0"/>
              <a:t>)</a:t>
            </a:r>
          </a:p>
          <a:p>
            <a:r>
              <a:rPr lang="en-CA" dirty="0"/>
              <a:t>DNA Interest Group:</a:t>
            </a:r>
          </a:p>
          <a:p>
            <a:pPr lvl="1"/>
            <a:r>
              <a:rPr lang="en-CA" dirty="0"/>
              <a:t> </a:t>
            </a:r>
            <a:r>
              <a:rPr lang="en-US" sz="1900" dirty="0"/>
              <a:t>Saturday 5 Jun, 9:30 to 11:30am (see </a:t>
            </a:r>
            <a:r>
              <a:rPr lang="en-US" sz="1900" dirty="0">
                <a:hlinkClick r:id="rId4"/>
              </a:rPr>
              <a:t>https://bifhsgo.ca/cpage.php?pt=21</a:t>
            </a:r>
            <a:r>
              <a:rPr lang="en-US" sz="1900" dirty="0"/>
              <a:t>)</a:t>
            </a:r>
          </a:p>
          <a:p>
            <a:r>
              <a:rPr lang="en-CA" dirty="0"/>
              <a:t>Ottawa TMG Users Group (webcast on Google Hangouts)</a:t>
            </a:r>
          </a:p>
          <a:p>
            <a:pPr lvl="1"/>
            <a:r>
              <a:rPr lang="en-CA" dirty="0"/>
              <a:t>Saturday 8 May, 2:00pm online </a:t>
            </a:r>
          </a:p>
          <a:p>
            <a:pPr lvl="1"/>
            <a:r>
              <a:rPr lang="en-US" dirty="0">
                <a:hlinkClick r:id="rId5"/>
              </a:rPr>
              <a:t>https://meet.google.com/nvz-kftj-dax</a:t>
            </a:r>
            <a:endParaRPr lang="en-US" dirty="0"/>
          </a:p>
          <a:p>
            <a:pPr lvl="1"/>
            <a:endParaRPr lang="en-US"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p:txBody>
      </p:sp>
    </p:spTree>
    <p:extLst>
      <p:ext uri="{BB962C8B-B14F-4D97-AF65-F5344CB8AC3E}">
        <p14:creationId xmlns:p14="http://schemas.microsoft.com/office/powerpoint/2010/main" val="16102868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901" y="2536086"/>
            <a:ext cx="8229600" cy="3785652"/>
          </a:xfrm>
          <a:prstGeom prst="rect">
            <a:avLst/>
          </a:prstGeom>
        </p:spPr>
        <p:txBody>
          <a:bodyPr wrap="square">
            <a:spAutoFit/>
          </a:bodyPr>
          <a:lstStyle/>
          <a:p>
            <a:r>
              <a:rPr lang="en-US" dirty="0"/>
              <a:t>Drop in to share research strategies, &amp; discover what resources are available for your research. Volunteers from The Ontario Genealogical Society will be here to answer questions &amp; help you get the most from on-line resources.</a:t>
            </a:r>
          </a:p>
          <a:p>
            <a:endParaRPr lang="en-US" b="1" dirty="0"/>
          </a:p>
          <a:p>
            <a:r>
              <a:rPr lang="en-US" sz="2100" dirty="0"/>
              <a:t>Join the meeting with this link: </a:t>
            </a:r>
            <a:r>
              <a:rPr lang="en-US" sz="2100" b="1" dirty="0">
                <a:hlinkClick r:id="rId3"/>
              </a:rPr>
              <a:t>https://meet.google.com/nvz-kftj-dax</a:t>
            </a:r>
            <a:endParaRPr lang="en-US" sz="2100" b="1" dirty="0"/>
          </a:p>
          <a:p>
            <a:endParaRPr lang="en-US" dirty="0"/>
          </a:p>
          <a:p>
            <a:r>
              <a:rPr lang="en-US" dirty="0"/>
              <a:t>You do NOT need a Google account but will be asked for a name. To listen only, you do not need a microphone or a camera. In fact, you are encouraged to turn your camera off, and also leave your microphone muted until you are called upon. Google Meet has been successfully tested with Firefox, Chrome and the newest Edge browsers in Windows 10. There are also apps for Android, iPad and iPhone. If you need help joining, send an e-mail to </a:t>
            </a:r>
            <a:r>
              <a:rPr lang="en-US" b="1" dirty="0">
                <a:hlinkClick r:id="rId4"/>
              </a:rPr>
              <a:t>ottawawebmaster@ogs.on.ca</a:t>
            </a:r>
            <a:r>
              <a:rPr lang="en-US" dirty="0"/>
              <a:t>.</a:t>
            </a:r>
          </a:p>
          <a:p>
            <a:pPr marL="600075" lvl="2" indent="-342900">
              <a:buFontTx/>
              <a:buChar char="-"/>
            </a:pPr>
            <a:endParaRPr lang="en-US" sz="2100" dirty="0">
              <a:solidFill>
                <a:srgbClr val="464547"/>
              </a:solidFill>
            </a:endParaRPr>
          </a:p>
        </p:txBody>
      </p:sp>
      <p:sp>
        <p:nvSpPr>
          <p:cNvPr id="2" name="Title 1"/>
          <p:cNvSpPr>
            <a:spLocks noGrp="1"/>
          </p:cNvSpPr>
          <p:nvPr>
            <p:ph type="title"/>
          </p:nvPr>
        </p:nvSpPr>
        <p:spPr>
          <a:xfrm>
            <a:off x="469901" y="1066528"/>
            <a:ext cx="8229600" cy="1469558"/>
          </a:xfrm>
        </p:spPr>
        <p:txBody>
          <a:bodyPr>
            <a:noAutofit/>
          </a:bodyPr>
          <a:lstStyle/>
          <a:p>
            <a:pPr algn="ctr"/>
            <a:r>
              <a:rPr lang="en-US" sz="3225" b="1" dirty="0">
                <a:latin typeface="+mn-lt"/>
              </a:rPr>
              <a:t>Virtual Genealogy Drop-In – Tuesday 2pm-3pm</a:t>
            </a:r>
            <a:br>
              <a:rPr lang="en-US" sz="3225" b="1" dirty="0">
                <a:latin typeface="+mn-lt"/>
              </a:rPr>
            </a:br>
            <a:r>
              <a:rPr lang="en-US" sz="3000" dirty="0"/>
              <a:t>In partnership with the </a:t>
            </a:r>
            <a:r>
              <a:rPr lang="en-US" sz="3000" b="1" dirty="0"/>
              <a:t>Ottawa Public Library</a:t>
            </a:r>
            <a:br>
              <a:rPr lang="en-US" sz="3000" dirty="0"/>
            </a:br>
            <a:endParaRPr lang="en-US" sz="3225" dirty="0">
              <a:latin typeface="+mn-lt"/>
            </a:endParaRPr>
          </a:p>
        </p:txBody>
      </p:sp>
    </p:spTree>
    <p:extLst>
      <p:ext uri="{BB962C8B-B14F-4D97-AF65-F5344CB8AC3E}">
        <p14:creationId xmlns:p14="http://schemas.microsoft.com/office/powerpoint/2010/main" val="3248953968"/>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901" y="2536086"/>
            <a:ext cx="8229600" cy="3046988"/>
          </a:xfrm>
          <a:prstGeom prst="rect">
            <a:avLst/>
          </a:prstGeom>
        </p:spPr>
        <p:txBody>
          <a:bodyPr wrap="square">
            <a:spAutoFit/>
          </a:bodyPr>
          <a:lstStyle/>
          <a:p>
            <a:pPr marL="257175" lvl="2"/>
            <a:r>
              <a:rPr lang="en-US" sz="2400" dirty="0">
                <a:solidFill>
                  <a:srgbClr val="464547"/>
                </a:solidFill>
              </a:rPr>
              <a:t>Many other branches of Ontario Ancestors are offering online presentations as we battle through the pandemic.</a:t>
            </a:r>
          </a:p>
          <a:p>
            <a:pPr marL="257175" lvl="2"/>
            <a:endParaRPr lang="en-US" sz="2400" dirty="0">
              <a:solidFill>
                <a:srgbClr val="464547"/>
              </a:solidFill>
            </a:endParaRPr>
          </a:p>
          <a:p>
            <a:pPr marL="257175" lvl="2"/>
            <a:r>
              <a:rPr lang="en-US" sz="2400" dirty="0"/>
              <a:t>Most are </a:t>
            </a:r>
            <a:r>
              <a:rPr lang="en-US" sz="2400" b="1" dirty="0"/>
              <a:t>open</a:t>
            </a:r>
            <a:r>
              <a:rPr lang="en-US" sz="2400" dirty="0"/>
              <a:t> to everyone, so please encourage friends who may be interested to register too!</a:t>
            </a:r>
            <a:endParaRPr lang="en-US" sz="2400" dirty="0">
              <a:solidFill>
                <a:srgbClr val="464547"/>
              </a:solidFill>
            </a:endParaRPr>
          </a:p>
          <a:p>
            <a:pPr marL="257175" lvl="2"/>
            <a:endParaRPr lang="en-US" sz="2400" dirty="0">
              <a:solidFill>
                <a:srgbClr val="464547"/>
              </a:solidFill>
            </a:endParaRPr>
          </a:p>
          <a:p>
            <a:pPr marL="257175" lvl="2"/>
            <a:r>
              <a:rPr lang="en-US" sz="2400" dirty="0">
                <a:solidFill>
                  <a:srgbClr val="464547"/>
                </a:solidFill>
              </a:rPr>
              <a:t>Check out the calendar at </a:t>
            </a:r>
            <a:r>
              <a:rPr lang="en-US" sz="2400" dirty="0">
                <a:hlinkClick r:id="rId3"/>
              </a:rPr>
              <a:t>https://ogs.on.ca/events-calendar/</a:t>
            </a:r>
            <a:endParaRPr lang="en-US" sz="2400" dirty="0">
              <a:solidFill>
                <a:srgbClr val="464547"/>
              </a:solidFill>
            </a:endParaRPr>
          </a:p>
        </p:txBody>
      </p:sp>
      <p:sp>
        <p:nvSpPr>
          <p:cNvPr id="2" name="Title 1"/>
          <p:cNvSpPr>
            <a:spLocks noGrp="1"/>
          </p:cNvSpPr>
          <p:nvPr>
            <p:ph type="title"/>
          </p:nvPr>
        </p:nvSpPr>
        <p:spPr>
          <a:xfrm>
            <a:off x="469901" y="1066528"/>
            <a:ext cx="8229600" cy="1469558"/>
          </a:xfrm>
        </p:spPr>
        <p:txBody>
          <a:bodyPr>
            <a:noAutofit/>
          </a:bodyPr>
          <a:lstStyle/>
          <a:p>
            <a:pPr algn="ctr"/>
            <a:r>
              <a:rPr lang="en-US" sz="3225" b="1" dirty="0">
                <a:latin typeface="+mn-lt"/>
              </a:rPr>
              <a:t>Ontario Ancestors’ Virtual Events</a:t>
            </a:r>
            <a:endParaRPr lang="en-US" sz="3225" dirty="0">
              <a:latin typeface="+mn-lt"/>
            </a:endParaRPr>
          </a:p>
        </p:txBody>
      </p:sp>
    </p:spTree>
    <p:extLst>
      <p:ext uri="{BB962C8B-B14F-4D97-AF65-F5344CB8AC3E}">
        <p14:creationId xmlns:p14="http://schemas.microsoft.com/office/powerpoint/2010/main" val="1148816261"/>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85800"/>
            <a:ext cx="7886700" cy="1485900"/>
          </a:xfrm>
        </p:spPr>
        <p:txBody>
          <a:bodyPr/>
          <a:lstStyle/>
          <a:p>
            <a:r>
              <a:rPr lang="en-US" dirty="0"/>
              <a:t>Ottawa Branch of Ontario Ancestors</a:t>
            </a:r>
          </a:p>
        </p:txBody>
      </p:sp>
      <p:sp>
        <p:nvSpPr>
          <p:cNvPr id="3" name="Content Placeholder 2"/>
          <p:cNvSpPr>
            <a:spLocks noGrp="1"/>
          </p:cNvSpPr>
          <p:nvPr>
            <p:ph idx="1"/>
          </p:nvPr>
        </p:nvSpPr>
        <p:spPr>
          <a:xfrm>
            <a:off x="628650" y="2226469"/>
            <a:ext cx="7886700" cy="3456782"/>
          </a:xfrm>
        </p:spPr>
        <p:txBody>
          <a:bodyPr>
            <a:normAutofit fontScale="92500" lnSpcReduction="10000"/>
          </a:bodyPr>
          <a:lstStyle/>
          <a:p>
            <a:r>
              <a:rPr lang="en-US" dirty="0"/>
              <a:t>Ottawa Branch includes the former counties of Carleton, Lanark, Renfrew, Prescott &amp; Russell. </a:t>
            </a:r>
          </a:p>
          <a:p>
            <a:r>
              <a:rPr lang="en-US" dirty="0"/>
              <a:t>Our Branch collection of 9000 publications is housed in the Reference Room of the City of Ottawa Archives and is available to the public from Tuesday to Saturday with volunteers on hand to assist you. </a:t>
            </a:r>
          </a:p>
          <a:p>
            <a:r>
              <a:rPr lang="en-US" dirty="0"/>
              <a:t>We hold monthly meetings (except during July, August, tornadoes and pandemics) at the City of Ottawa Archives. </a:t>
            </a:r>
          </a:p>
          <a:p>
            <a:r>
              <a:rPr lang="en-US" dirty="0"/>
              <a:t>Our Special Interest Groups include Irish Research, The Master Genealogist and DNA Tools. </a:t>
            </a:r>
          </a:p>
          <a:p>
            <a:r>
              <a:rPr lang="en-US" dirty="0"/>
              <a:t>Our annual mini conference, Gene-O-Rama is usually held in the spring of each year featuring local and international experts.</a:t>
            </a:r>
          </a:p>
          <a:p>
            <a:endParaRPr lang="en-US" dirty="0"/>
          </a:p>
        </p:txBody>
      </p:sp>
    </p:spTree>
    <p:extLst>
      <p:ext uri="{BB962C8B-B14F-4D97-AF65-F5344CB8AC3E}">
        <p14:creationId xmlns:p14="http://schemas.microsoft.com/office/powerpoint/2010/main" val="3235279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947579" y="359232"/>
            <a:ext cx="7248844" cy="2139047"/>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kumimoji="0" lang="en-US" altLang="en-US"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t>Ottawa TMG Users Group</a:t>
            </a:r>
            <a:br>
              <a:rPr kumimoji="0" lang="en-US" altLang="en-US"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br>
            <a:br>
              <a:rPr kumimoji="0" lang="en-US" altLang="en-US" sz="1100"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br>
            <a:r>
              <a:rPr kumimoji="0" lang="en-US" altLang="en-US" sz="4000" b="1" i="0" u="none" strike="noStrike" cap="none" normalizeH="0" baseline="0" dirty="0">
                <a:ln>
                  <a:noFill/>
                </a:ln>
                <a:solidFill>
                  <a:srgbClr val="330099"/>
                </a:solidFill>
                <a:effectLst/>
                <a:latin typeface="Times New Roman" panose="02020603050405020304" pitchFamily="18" charset="0"/>
                <a:cs typeface="Times New Roman" panose="02020603050405020304" pitchFamily="18" charset="0"/>
              </a:rPr>
              <a:t>(Ottawa, Ontario, Canada)</a:t>
            </a:r>
            <a:r>
              <a:rPr lang="en-US" altLang="en-US" sz="1400" dirty="0">
                <a:solidFill>
                  <a:schemeClr val="tx1"/>
                </a:solidFill>
              </a:rPr>
              <a:t> </a:t>
            </a:r>
            <a:br>
              <a:rPr lang="en-US" altLang="en-US" sz="1400" dirty="0">
                <a:solidFill>
                  <a:schemeClr val="tx1"/>
                </a:solidFill>
              </a:rPr>
            </a:br>
            <a:br>
              <a:rPr lang="en-US" altLang="en-US" sz="1400" dirty="0">
                <a:solidFill>
                  <a:schemeClr val="tx1"/>
                </a:solidFill>
              </a:rPr>
            </a:br>
            <a:r>
              <a:rPr lang="en-US" altLang="en-US" sz="2400" dirty="0">
                <a:solidFill>
                  <a:schemeClr val="tx1"/>
                </a:solidFill>
                <a:hlinkClick r:id="rId3"/>
              </a:rPr>
              <a:t>http://ottawa-tmg-ug.ca/articlesandpresentations.htm</a:t>
            </a:r>
            <a:endParaRPr kumimoji="0" lang="en-US" altLang="en-US" sz="4800" b="0" i="0" u="none" strike="noStrike" cap="none" normalizeH="0" baseline="0" dirty="0">
              <a:ln>
                <a:noFill/>
              </a:ln>
              <a:solidFill>
                <a:schemeClr val="tx1"/>
              </a:solidFill>
              <a:effectLst/>
              <a:latin typeface="Arial" panose="020B0604020202020204" pitchFamily="34" charset="0"/>
            </a:endParaRPr>
          </a:p>
        </p:txBody>
      </p:sp>
      <p:sp>
        <p:nvSpPr>
          <p:cNvPr id="7" name="Rectangle 6"/>
          <p:cNvSpPr/>
          <p:nvPr/>
        </p:nvSpPr>
        <p:spPr>
          <a:xfrm>
            <a:off x="1238171" y="2828836"/>
            <a:ext cx="6667659" cy="1200329"/>
          </a:xfrm>
          <a:prstGeom prst="rect">
            <a:avLst/>
          </a:prstGeom>
        </p:spPr>
        <p:txBody>
          <a:bodyPr wrap="square">
            <a:spAutoFit/>
          </a:bodyPr>
          <a:lstStyle/>
          <a:p>
            <a:pPr algn="ctr"/>
            <a:r>
              <a:rPr lang="en-US" b="1" dirty="0">
                <a:solidFill>
                  <a:srgbClr val="000000"/>
                </a:solidFill>
                <a:latin typeface="Times New Roman" panose="02020603050405020304" pitchFamily="18" charset="0"/>
              </a:rPr>
              <a:t>Articles and Presentations</a:t>
            </a:r>
            <a:endParaRPr lang="en-US" dirty="0">
              <a:solidFill>
                <a:srgbClr val="000000"/>
              </a:solidFill>
              <a:latin typeface="Times New Roman" panose="02020603050405020304" pitchFamily="18" charset="0"/>
            </a:endParaRPr>
          </a:p>
          <a:p>
            <a:pPr algn="ctr"/>
            <a:r>
              <a:rPr lang="en-US" dirty="0">
                <a:solidFill>
                  <a:srgbClr val="000000"/>
                </a:solidFill>
                <a:latin typeface="Times New Roman" panose="02020603050405020304" pitchFamily="18" charset="0"/>
              </a:rPr>
              <a:t> </a:t>
            </a:r>
          </a:p>
          <a:p>
            <a:pPr algn="ctr"/>
            <a:r>
              <a:rPr lang="en-US" b="1" dirty="0">
                <a:solidFill>
                  <a:srgbClr val="000000"/>
                </a:solidFill>
                <a:latin typeface="Times New Roman" panose="02020603050405020304" pitchFamily="18" charset="0"/>
              </a:rPr>
              <a:t>The following is our library of articles and presentations by this group's members.</a:t>
            </a:r>
            <a:endParaRPr lang="en-US" b="0" i="0" dirty="0">
              <a:solidFill>
                <a:srgbClr val="000000"/>
              </a:solidFill>
              <a:effectLst/>
              <a:latin typeface="Times New Roman" panose="02020603050405020304" pitchFamily="18" charset="0"/>
            </a:endParaRPr>
          </a:p>
        </p:txBody>
      </p:sp>
      <p:pic>
        <p:nvPicPr>
          <p:cNvPr id="3" name="Picture 2">
            <a:extLst>
              <a:ext uri="{FF2B5EF4-FFF2-40B4-BE49-F238E27FC236}">
                <a16:creationId xmlns:a16="http://schemas.microsoft.com/office/drawing/2014/main" id="{D64C3191-3476-423D-9D38-EEC228B8C405}"/>
              </a:ext>
            </a:extLst>
          </p:cNvPr>
          <p:cNvPicPr>
            <a:picLocks noChangeAspect="1"/>
          </p:cNvPicPr>
          <p:nvPr/>
        </p:nvPicPr>
        <p:blipFill>
          <a:blip r:embed="rId4"/>
          <a:stretch>
            <a:fillRect/>
          </a:stretch>
        </p:blipFill>
        <p:spPr>
          <a:xfrm>
            <a:off x="1238172" y="4359722"/>
            <a:ext cx="6667658" cy="1774198"/>
          </a:xfrm>
          <a:prstGeom prst="rect">
            <a:avLst/>
          </a:prstGeom>
        </p:spPr>
      </p:pic>
    </p:spTree>
    <p:extLst>
      <p:ext uri="{BB962C8B-B14F-4D97-AF65-F5344CB8AC3E}">
        <p14:creationId xmlns:p14="http://schemas.microsoft.com/office/powerpoint/2010/main" val="3628105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D1212-CA7D-4673-B6F1-BA1C24FE8B22}"/>
              </a:ext>
            </a:extLst>
          </p:cNvPr>
          <p:cNvSpPr>
            <a:spLocks noGrp="1"/>
          </p:cNvSpPr>
          <p:nvPr>
            <p:ph type="title"/>
          </p:nvPr>
        </p:nvSpPr>
        <p:spPr/>
        <p:txBody>
          <a:bodyPr/>
          <a:lstStyle/>
          <a:p>
            <a:r>
              <a:rPr lang="en-US" dirty="0"/>
              <a:t>How to treat "Foster" children</a:t>
            </a:r>
            <a:endParaRPr lang="en-CA" dirty="0"/>
          </a:p>
        </p:txBody>
      </p:sp>
      <p:sp>
        <p:nvSpPr>
          <p:cNvPr id="3" name="Content Placeholder 2">
            <a:extLst>
              <a:ext uri="{FF2B5EF4-FFF2-40B4-BE49-F238E27FC236}">
                <a16:creationId xmlns:a16="http://schemas.microsoft.com/office/drawing/2014/main" id="{8DF16008-E59E-4E5D-A14F-62A1A52F22E8}"/>
              </a:ext>
            </a:extLst>
          </p:cNvPr>
          <p:cNvSpPr>
            <a:spLocks noGrp="1"/>
          </p:cNvSpPr>
          <p:nvPr>
            <p:ph idx="1"/>
          </p:nvPr>
        </p:nvSpPr>
        <p:spPr/>
        <p:txBody>
          <a:bodyPr/>
          <a:lstStyle/>
          <a:p>
            <a:pPr marL="0" indent="0">
              <a:buNone/>
            </a:pPr>
            <a:r>
              <a:rPr lang="en-CA" sz="2400" dirty="0">
                <a:effectLst/>
                <a:latin typeface="Calibri" panose="020F0502020204030204" pitchFamily="34" charset="0"/>
                <a:ea typeface="Calibri" panose="020F0502020204030204" pitchFamily="34" charset="0"/>
                <a:cs typeface="Calibri" panose="020F0502020204030204" pitchFamily="34" charset="0"/>
              </a:rPr>
              <a:t>Don Gibson :</a:t>
            </a:r>
          </a:p>
          <a:p>
            <a:pPr marL="530352" lvl="1" indent="0">
              <a:buNone/>
            </a:pPr>
            <a:r>
              <a:rPr lang="en-US" sz="2800" dirty="0">
                <a:latin typeface="Calibri" panose="020F0502020204030204" pitchFamily="34" charset="0"/>
                <a:cs typeface="Calibri" panose="020F0502020204030204" pitchFamily="34" charset="0"/>
              </a:rPr>
              <a:t>I have several instances of children back in the 1880s raised by neighborhood families without benefit of adoption or guardianships and obviously no Welfare placement.</a:t>
            </a:r>
          </a:p>
          <a:p>
            <a:pPr marL="530352" lvl="1" indent="0">
              <a:buNone/>
            </a:pPr>
            <a:r>
              <a:rPr lang="en-US" sz="2800" dirty="0">
                <a:latin typeface="Calibri" panose="020F0502020204030204" pitchFamily="34" charset="0"/>
                <a:cs typeface="Calibri" panose="020F0502020204030204" pitchFamily="34" charset="0"/>
              </a:rPr>
              <a:t>I want to recognize these folks.</a:t>
            </a:r>
          </a:p>
          <a:p>
            <a:endParaRPr lang="en-CA" dirty="0"/>
          </a:p>
        </p:txBody>
      </p:sp>
    </p:spTree>
    <p:extLst>
      <p:ext uri="{BB962C8B-B14F-4D97-AF65-F5344CB8AC3E}">
        <p14:creationId xmlns:p14="http://schemas.microsoft.com/office/powerpoint/2010/main" val="627317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D1212-CA7D-4673-B6F1-BA1C24FE8B22}"/>
              </a:ext>
            </a:extLst>
          </p:cNvPr>
          <p:cNvSpPr>
            <a:spLocks noGrp="1"/>
          </p:cNvSpPr>
          <p:nvPr>
            <p:ph type="title"/>
          </p:nvPr>
        </p:nvSpPr>
        <p:spPr/>
        <p:txBody>
          <a:bodyPr/>
          <a:lstStyle/>
          <a:p>
            <a:r>
              <a:rPr lang="en-US" dirty="0"/>
              <a:t>How to treat "Foster" children</a:t>
            </a:r>
            <a:endParaRPr lang="en-CA" dirty="0"/>
          </a:p>
        </p:txBody>
      </p:sp>
      <p:sp>
        <p:nvSpPr>
          <p:cNvPr id="3" name="Content Placeholder 2">
            <a:extLst>
              <a:ext uri="{FF2B5EF4-FFF2-40B4-BE49-F238E27FC236}">
                <a16:creationId xmlns:a16="http://schemas.microsoft.com/office/drawing/2014/main" id="{8DF16008-E59E-4E5D-A14F-62A1A52F22E8}"/>
              </a:ext>
            </a:extLst>
          </p:cNvPr>
          <p:cNvSpPr>
            <a:spLocks noGrp="1"/>
          </p:cNvSpPr>
          <p:nvPr>
            <p:ph idx="1"/>
          </p:nvPr>
        </p:nvSpPr>
        <p:spPr>
          <a:xfrm>
            <a:off x="1028700" y="1772816"/>
            <a:ext cx="7200900" cy="4968552"/>
          </a:xfrm>
        </p:spPr>
        <p:txBody>
          <a:bodyPr>
            <a:normAutofit/>
          </a:bodyPr>
          <a:lstStyle/>
          <a:p>
            <a:pPr marL="0" indent="0">
              <a:buNone/>
            </a:pPr>
            <a:r>
              <a:rPr lang="en-CA" dirty="0">
                <a:effectLst/>
                <a:latin typeface="Calibri" panose="020F0502020204030204" pitchFamily="34" charset="0"/>
                <a:ea typeface="Calibri" panose="020F0502020204030204" pitchFamily="34" charset="0"/>
                <a:cs typeface="Calibri" panose="020F0502020204030204" pitchFamily="34" charset="0"/>
              </a:rPr>
              <a:t>Michael J Hannah:</a:t>
            </a:r>
          </a:p>
          <a:p>
            <a:pPr marL="0" indent="0">
              <a:buNone/>
            </a:pPr>
            <a:r>
              <a:rPr lang="en-CA" dirty="0">
                <a:effectLst/>
                <a:latin typeface="Calibri" panose="020F0502020204030204" pitchFamily="34" charset="0"/>
                <a:ea typeface="Calibri" panose="020F0502020204030204" pitchFamily="34" charset="0"/>
                <a:cs typeface="Arial" panose="020B0604020202020204" pitchFamily="34" charset="0"/>
              </a:rPr>
              <a:t>It all depends upon how you want to "recognize" these folks.  If you only want to mention this connection in the narratives of both the children and the couple who raised them, you might consider the custom "Guardian" tag type which I created for my projects.  I use this tag type to record this kind of relationship whether or not the "guardianship" involved any legal actions, since the terms "guardian" and "ward" do not necessarily imply any legal actions had taken place.  See the description of this tag type in the "Custom Tag Type" chapter of my book:</a:t>
            </a:r>
          </a:p>
          <a:p>
            <a:pPr marL="0" indent="0">
              <a:buNone/>
            </a:pPr>
            <a:r>
              <a:rPr lang="en-CA" dirty="0">
                <a:effectLst/>
                <a:latin typeface="Calibri" panose="020F0502020204030204" pitchFamily="34" charset="0"/>
                <a:ea typeface="Calibri" panose="020F0502020204030204" pitchFamily="34" charset="0"/>
                <a:cs typeface="Arial" panose="020B0604020202020204" pitchFamily="34" charset="0"/>
              </a:rPr>
              <a:t> </a:t>
            </a:r>
            <a:r>
              <a:rPr lang="en-CA"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http://www.mjh-nm.net/TAGCUSTM.HTML#GuardianTag</a:t>
            </a:r>
            <a:endParaRPr lang="en-CA"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CA" dirty="0">
                <a:effectLst/>
                <a:latin typeface="Calibri" panose="020F0502020204030204" pitchFamily="34" charset="0"/>
                <a:ea typeface="Calibri" panose="020F0502020204030204" pitchFamily="34" charset="0"/>
                <a:cs typeface="Arial" panose="020B0604020202020204" pitchFamily="34" charset="0"/>
              </a:rPr>
              <a:t> Click on the "sentences" link in that description to see the roles and their sentences I chose to create for this custom tag type.  If the children were raised by different sets of couples, you could have tags for each couple with each tag date entered as a From-To range.</a:t>
            </a:r>
          </a:p>
          <a:p>
            <a:endParaRPr lang="en-CA" dirty="0"/>
          </a:p>
        </p:txBody>
      </p:sp>
    </p:spTree>
    <p:extLst>
      <p:ext uri="{BB962C8B-B14F-4D97-AF65-F5344CB8AC3E}">
        <p14:creationId xmlns:p14="http://schemas.microsoft.com/office/powerpoint/2010/main" val="1168201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D1212-CA7D-4673-B6F1-BA1C24FE8B22}"/>
              </a:ext>
            </a:extLst>
          </p:cNvPr>
          <p:cNvSpPr>
            <a:spLocks noGrp="1"/>
          </p:cNvSpPr>
          <p:nvPr>
            <p:ph type="title"/>
          </p:nvPr>
        </p:nvSpPr>
        <p:spPr/>
        <p:txBody>
          <a:bodyPr/>
          <a:lstStyle/>
          <a:p>
            <a:r>
              <a:rPr lang="en-US" dirty="0"/>
              <a:t>How to treat "Foster" children</a:t>
            </a:r>
            <a:endParaRPr lang="en-CA" dirty="0"/>
          </a:p>
        </p:txBody>
      </p:sp>
      <p:sp>
        <p:nvSpPr>
          <p:cNvPr id="3" name="Content Placeholder 2">
            <a:extLst>
              <a:ext uri="{FF2B5EF4-FFF2-40B4-BE49-F238E27FC236}">
                <a16:creationId xmlns:a16="http://schemas.microsoft.com/office/drawing/2014/main" id="{8DF16008-E59E-4E5D-A14F-62A1A52F22E8}"/>
              </a:ext>
            </a:extLst>
          </p:cNvPr>
          <p:cNvSpPr>
            <a:spLocks noGrp="1"/>
          </p:cNvSpPr>
          <p:nvPr>
            <p:ph idx="1"/>
          </p:nvPr>
        </p:nvSpPr>
        <p:spPr>
          <a:xfrm>
            <a:off x="1028700" y="1772816"/>
            <a:ext cx="7719764" cy="4968552"/>
          </a:xfrm>
        </p:spPr>
        <p:txBody>
          <a:bodyPr>
            <a:normAutofit/>
          </a:bodyPr>
          <a:lstStyle/>
          <a:p>
            <a:pPr marL="0" marR="0" indent="0" algn="l" fontAlgn="base">
              <a:spcBef>
                <a:spcPts val="1800"/>
              </a:spcBef>
              <a:spcAft>
                <a:spcPts val="0"/>
              </a:spcAft>
              <a:buNone/>
            </a:pPr>
            <a:r>
              <a:rPr lang="en-US" b="1" i="0" u="sng" dirty="0">
                <a:solidFill>
                  <a:srgbClr val="000000"/>
                </a:solidFill>
                <a:effectLst/>
                <a:latin typeface="Calibri" panose="020F0502020204030204" pitchFamily="34" charset="0"/>
                <a:cs typeface="Calibri" panose="020F0502020204030204" pitchFamily="34" charset="0"/>
              </a:rPr>
              <a:t>Guardian</a:t>
            </a:r>
            <a:r>
              <a:rPr lang="en-US" b="1" u="sng" baseline="30000" dirty="0">
                <a:solidFill>
                  <a:srgbClr val="000000"/>
                </a:solidFill>
                <a:latin typeface="Calibri" panose="020F0502020204030204" pitchFamily="34" charset="0"/>
                <a:cs typeface="Calibri" panose="020F0502020204030204" pitchFamily="34" charset="0"/>
              </a:rPr>
              <a:t>: </a:t>
            </a:r>
            <a:r>
              <a:rPr lang="en-US" b="0" i="0" u="none" strike="noStrike" dirty="0">
                <a:solidFill>
                  <a:srgbClr val="000000"/>
                </a:solidFill>
                <a:effectLst/>
                <a:latin typeface="Calibri" panose="020F0502020204030204" pitchFamily="34" charset="0"/>
                <a:cs typeface="Calibri" panose="020F0502020204030204" pitchFamily="34" charset="0"/>
              </a:rPr>
              <a:t>Added as a custom tag type to the Other group</a:t>
            </a:r>
          </a:p>
          <a:p>
            <a:pPr marL="0" marR="0" indent="0" algn="l" fontAlgn="base">
              <a:spcBef>
                <a:spcPts val="1800"/>
              </a:spcBef>
              <a:spcAft>
                <a:spcPts val="0"/>
              </a:spcAft>
              <a:buNone/>
            </a:pPr>
            <a:r>
              <a:rPr lang="en-US" dirty="0">
                <a:solidFill>
                  <a:srgbClr val="000000"/>
                </a:solidFill>
                <a:latin typeface="Calibri" panose="020F0502020204030204" pitchFamily="34" charset="0"/>
                <a:cs typeface="Calibri" panose="020F0502020204030204" pitchFamily="34" charset="0"/>
              </a:rPr>
              <a:t>T</a:t>
            </a:r>
            <a:r>
              <a:rPr lang="en-US" b="0" i="0" u="none" strike="noStrike" dirty="0">
                <a:solidFill>
                  <a:srgbClr val="000000"/>
                </a:solidFill>
                <a:effectLst/>
                <a:latin typeface="Calibri" panose="020F0502020204030204" pitchFamily="34" charset="0"/>
                <a:cs typeface="Calibri" panose="020F0502020204030204" pitchFamily="34" charset="0"/>
              </a:rPr>
              <a:t>he </a:t>
            </a:r>
            <a:r>
              <a:rPr lang="en-US" b="1" i="0" u="none" strike="noStrike" dirty="0">
                <a:solidFill>
                  <a:srgbClr val="000000"/>
                </a:solidFill>
                <a:effectLst/>
                <a:latin typeface="Calibri" panose="020F0502020204030204" pitchFamily="34" charset="0"/>
                <a:cs typeface="Calibri" panose="020F0502020204030204" pitchFamily="34" charset="0"/>
              </a:rPr>
              <a:t>Guardian</a:t>
            </a:r>
            <a:r>
              <a:rPr lang="en-US" b="0" i="0" u="none" strike="noStrike" dirty="0">
                <a:solidFill>
                  <a:srgbClr val="000000"/>
                </a:solidFill>
                <a:effectLst/>
                <a:latin typeface="Calibri" panose="020F0502020204030204" pitchFamily="34" charset="0"/>
                <a:cs typeface="Calibri" panose="020F0502020204030204" pitchFamily="34" charset="0"/>
              </a:rPr>
              <a:t> tag type </a:t>
            </a:r>
            <a:r>
              <a:rPr lang="en-US" b="0" i="0" u="none" strike="noStrike" dirty="0">
                <a:solidFill>
                  <a:srgbClr val="000000"/>
                </a:solidFill>
                <a:effectLst/>
                <a:latin typeface="Calibri" panose="020F0502020204030204" pitchFamily="34" charset="0"/>
                <a:cs typeface="Calibri" panose="020F0502020204030204" pitchFamily="34" charset="0"/>
                <a:hlinkClick r:id="rId2"/>
              </a:rPr>
              <a:t>sentences</a:t>
            </a:r>
            <a:r>
              <a:rPr lang="en-US" b="0" i="0" u="none" strike="noStrike" dirty="0">
                <a:solidFill>
                  <a:srgbClr val="000000"/>
                </a:solidFill>
                <a:effectLst/>
                <a:latin typeface="Calibri" panose="020F0502020204030204" pitchFamily="34" charset="0"/>
                <a:cs typeface="Calibri" panose="020F0502020204030204" pitchFamily="34" charset="0"/>
              </a:rPr>
              <a:t> are similar to the </a:t>
            </a:r>
            <a:r>
              <a:rPr lang="en-US" b="1" i="0" u="none" strike="noStrike" dirty="0">
                <a:solidFill>
                  <a:srgbClr val="000000"/>
                </a:solidFill>
                <a:effectLst/>
                <a:latin typeface="Calibri" panose="020F0502020204030204" pitchFamily="34" charset="0"/>
                <a:cs typeface="Calibri" panose="020F0502020204030204" pitchFamily="34" charset="0"/>
                <a:hlinkClick r:id="rId3"/>
              </a:rPr>
              <a:t>Adopting</a:t>
            </a:r>
            <a:r>
              <a:rPr lang="en-US" b="0" i="0" u="none" strike="noStrike" dirty="0">
                <a:solidFill>
                  <a:srgbClr val="000000"/>
                </a:solidFill>
                <a:effectLst/>
                <a:latin typeface="Calibri" panose="020F0502020204030204" pitchFamily="34" charset="0"/>
                <a:cs typeface="Calibri" panose="020F0502020204030204" pitchFamily="34" charset="0"/>
              </a:rPr>
              <a:t> tag and record when an adult becomes guardian of a child. The child is a Witness but using the role </a:t>
            </a:r>
            <a:r>
              <a:rPr lang="en-US" b="1" i="0" u="none" strike="noStrike" dirty="0">
                <a:solidFill>
                  <a:srgbClr val="000000"/>
                </a:solidFill>
                <a:effectLst/>
                <a:latin typeface="Calibri" panose="020F0502020204030204" pitchFamily="34" charset="0"/>
                <a:cs typeface="Calibri" panose="020F0502020204030204" pitchFamily="34" charset="0"/>
              </a:rPr>
              <a:t>ward</a:t>
            </a:r>
            <a:r>
              <a:rPr lang="en-US" b="0" i="0" u="none" strike="noStrike" dirty="0">
                <a:solidFill>
                  <a:srgbClr val="000000"/>
                </a:solidFill>
                <a:effectLst/>
                <a:latin typeface="Calibri" panose="020F0502020204030204" pitchFamily="34" charset="0"/>
                <a:cs typeface="Calibri" panose="020F0502020204030204" pitchFamily="34" charset="0"/>
              </a:rPr>
              <a:t>, with up to two adults as the two Principals using their role </a:t>
            </a:r>
            <a:r>
              <a:rPr lang="en-US" b="1" i="0" u="none" strike="noStrike" dirty="0">
                <a:solidFill>
                  <a:srgbClr val="000000"/>
                </a:solidFill>
                <a:effectLst/>
                <a:latin typeface="Calibri" panose="020F0502020204030204" pitchFamily="34" charset="0"/>
                <a:cs typeface="Calibri" panose="020F0502020204030204" pitchFamily="34" charset="0"/>
              </a:rPr>
              <a:t>Guardian</a:t>
            </a:r>
            <a:r>
              <a:rPr lang="en-US" b="0" i="0" u="none" strike="noStrike" dirty="0">
                <a:solidFill>
                  <a:srgbClr val="000000"/>
                </a:solidFill>
                <a:effectLst/>
                <a:latin typeface="Calibri" panose="020F0502020204030204" pitchFamily="34" charset="0"/>
                <a:cs typeface="Calibri" panose="020F0502020204030204" pitchFamily="34" charset="0"/>
              </a:rPr>
              <a:t>. This tag uses my standard split memo structure for any details about the guardianship and allows linking any citations such as court records. </a:t>
            </a:r>
            <a:r>
              <a:rPr lang="en-US" b="1" i="0" u="none" strike="noStrike" dirty="0">
                <a:solidFill>
                  <a:srgbClr val="000000"/>
                </a:solidFill>
                <a:effectLst/>
                <a:latin typeface="Calibri" panose="020F0502020204030204" pitchFamily="34" charset="0"/>
                <a:cs typeface="Calibri" panose="020F0502020204030204" pitchFamily="34" charset="0"/>
              </a:rPr>
              <a:t>[M1]</a:t>
            </a:r>
            <a:r>
              <a:rPr lang="en-US" b="0" i="0" u="none" strike="noStrike" dirty="0">
                <a:solidFill>
                  <a:srgbClr val="000000"/>
                </a:solidFill>
                <a:effectLst/>
                <a:latin typeface="Calibri" panose="020F0502020204030204" pitchFamily="34" charset="0"/>
                <a:cs typeface="Calibri" panose="020F0502020204030204" pitchFamily="34" charset="0"/>
              </a:rPr>
              <a:t> provides general guardianship details for output for the Principals. </a:t>
            </a:r>
            <a:r>
              <a:rPr lang="en-US" b="1" i="0" u="none" strike="noStrike" dirty="0">
                <a:solidFill>
                  <a:srgbClr val="000000"/>
                </a:solidFill>
                <a:effectLst/>
                <a:latin typeface="Calibri" panose="020F0502020204030204" pitchFamily="34" charset="0"/>
                <a:cs typeface="Calibri" panose="020F0502020204030204" pitchFamily="34" charset="0"/>
              </a:rPr>
              <a:t>[M2]</a:t>
            </a:r>
            <a:r>
              <a:rPr lang="en-US" b="0" i="0" u="none" strike="noStrike" dirty="0">
                <a:solidFill>
                  <a:srgbClr val="000000"/>
                </a:solidFill>
                <a:effectLst/>
                <a:latin typeface="Calibri" panose="020F0502020204030204" pitchFamily="34" charset="0"/>
                <a:cs typeface="Calibri" panose="020F0502020204030204" pitchFamily="34" charset="0"/>
              </a:rPr>
              <a:t> is an optional comment that will precede the date, and </a:t>
            </a:r>
            <a:r>
              <a:rPr lang="en-US" b="1" i="0" u="none" strike="noStrike" dirty="0">
                <a:solidFill>
                  <a:srgbClr val="000000"/>
                </a:solidFill>
                <a:effectLst/>
                <a:latin typeface="Calibri" panose="020F0502020204030204" pitchFamily="34" charset="0"/>
                <a:cs typeface="Calibri" panose="020F0502020204030204" pitchFamily="34" charset="0"/>
              </a:rPr>
              <a:t>[M3]</a:t>
            </a:r>
            <a:r>
              <a:rPr lang="en-US" b="0" i="0" u="none" strike="noStrike" dirty="0">
                <a:solidFill>
                  <a:srgbClr val="000000"/>
                </a:solidFill>
                <a:effectLst/>
                <a:latin typeface="Calibri" panose="020F0502020204030204" pitchFamily="34" charset="0"/>
                <a:cs typeface="Calibri" panose="020F0502020204030204" pitchFamily="34" charset="0"/>
              </a:rPr>
              <a:t> an optional comment that will precede the location. Each child’s sentence uses the </a:t>
            </a:r>
            <a:r>
              <a:rPr lang="en-US" b="1" i="0" u="none" strike="noStrike" dirty="0">
                <a:solidFill>
                  <a:srgbClr val="000000"/>
                </a:solidFill>
                <a:effectLst/>
                <a:latin typeface="Calibri" panose="020F0502020204030204" pitchFamily="34" charset="0"/>
                <a:cs typeface="Calibri" panose="020F0502020204030204" pitchFamily="34" charset="0"/>
              </a:rPr>
              <a:t>[M2]</a:t>
            </a:r>
            <a:r>
              <a:rPr lang="en-US" b="0" i="0" u="none" strike="noStrike" dirty="0">
                <a:solidFill>
                  <a:srgbClr val="000000"/>
                </a:solidFill>
                <a:effectLst/>
                <a:latin typeface="Calibri" panose="020F0502020204030204" pitchFamily="34" charset="0"/>
                <a:cs typeface="Calibri" panose="020F0502020204030204" pitchFamily="34" charset="0"/>
              </a:rPr>
              <a:t> and </a:t>
            </a:r>
            <a:r>
              <a:rPr lang="en-US" b="1" i="0" u="none" strike="noStrike" dirty="0">
                <a:solidFill>
                  <a:srgbClr val="000000"/>
                </a:solidFill>
                <a:effectLst/>
                <a:latin typeface="Calibri" panose="020F0502020204030204" pitchFamily="34" charset="0"/>
                <a:cs typeface="Calibri" panose="020F0502020204030204" pitchFamily="34" charset="0"/>
              </a:rPr>
              <a:t>[M3]</a:t>
            </a:r>
            <a:r>
              <a:rPr lang="en-US" b="0" i="0" u="none" strike="noStrike" dirty="0">
                <a:solidFill>
                  <a:srgbClr val="000000"/>
                </a:solidFill>
                <a:effectLst/>
                <a:latin typeface="Calibri" panose="020F0502020204030204" pitchFamily="34" charset="0"/>
                <a:cs typeface="Calibri" panose="020F0502020204030204" pitchFamily="34" charset="0"/>
              </a:rPr>
              <a:t> guardianship details and its own optional </a:t>
            </a:r>
            <a:r>
              <a:rPr lang="en-US" b="1" i="0" u="none" strike="noStrike" dirty="0">
                <a:solidFill>
                  <a:srgbClr val="000000"/>
                </a:solidFill>
                <a:effectLst/>
                <a:latin typeface="Calibri" panose="020F0502020204030204" pitchFamily="34" charset="0"/>
                <a:cs typeface="Calibri" panose="020F0502020204030204" pitchFamily="34" charset="0"/>
              </a:rPr>
              <a:t>[WM]</a:t>
            </a:r>
            <a:r>
              <a:rPr lang="en-US" b="0" i="0" u="none" strike="noStrike" dirty="0">
                <a:solidFill>
                  <a:srgbClr val="000000"/>
                </a:solidFill>
                <a:effectLst/>
                <a:latin typeface="Calibri" panose="020F0502020204030204" pitchFamily="34" charset="0"/>
                <a:cs typeface="Calibri" panose="020F0502020204030204" pitchFamily="34" charset="0"/>
              </a:rPr>
              <a:t>. This also allows a single Guardian tag to be used when multiple children are assigned a guardian at the same time, each with their own unique </a:t>
            </a:r>
            <a:r>
              <a:rPr lang="en-US" b="1" i="0" u="none" strike="noStrike" dirty="0">
                <a:solidFill>
                  <a:srgbClr val="000000"/>
                </a:solidFill>
                <a:effectLst/>
                <a:latin typeface="Calibri" panose="020F0502020204030204" pitchFamily="34" charset="0"/>
                <a:cs typeface="Calibri" panose="020F0502020204030204" pitchFamily="34" charset="0"/>
              </a:rPr>
              <a:t>[WM]</a:t>
            </a:r>
            <a:r>
              <a:rPr lang="en-US" b="0" i="0" u="none" strike="noStrike" dirty="0">
                <a:solidFill>
                  <a:srgbClr val="000000"/>
                </a:solidFill>
                <a:effectLst/>
                <a:latin typeface="Calibri" panose="020F0502020204030204" pitchFamily="34" charset="0"/>
                <a:cs typeface="Calibri" panose="020F0502020204030204" pitchFamily="34" charset="0"/>
              </a:rPr>
              <a:t>, regardless of whether they share birth parents, and even allows for linking others using the standard Witness role with their separate witness memos to the guardianship event.</a:t>
            </a:r>
          </a:p>
          <a:p>
            <a:endParaRPr lang="en-CA" dirty="0"/>
          </a:p>
        </p:txBody>
      </p:sp>
    </p:spTree>
    <p:extLst>
      <p:ext uri="{BB962C8B-B14F-4D97-AF65-F5344CB8AC3E}">
        <p14:creationId xmlns:p14="http://schemas.microsoft.com/office/powerpoint/2010/main" val="2294478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D1212-CA7D-4673-B6F1-BA1C24FE8B22}"/>
              </a:ext>
            </a:extLst>
          </p:cNvPr>
          <p:cNvSpPr>
            <a:spLocks noGrp="1"/>
          </p:cNvSpPr>
          <p:nvPr>
            <p:ph type="title"/>
          </p:nvPr>
        </p:nvSpPr>
        <p:spPr/>
        <p:txBody>
          <a:bodyPr/>
          <a:lstStyle/>
          <a:p>
            <a:r>
              <a:rPr lang="en-US" dirty="0"/>
              <a:t>How to treat "Foster" children</a:t>
            </a:r>
            <a:endParaRPr lang="en-CA" dirty="0"/>
          </a:p>
        </p:txBody>
      </p:sp>
      <p:sp>
        <p:nvSpPr>
          <p:cNvPr id="3" name="Content Placeholder 2">
            <a:extLst>
              <a:ext uri="{FF2B5EF4-FFF2-40B4-BE49-F238E27FC236}">
                <a16:creationId xmlns:a16="http://schemas.microsoft.com/office/drawing/2014/main" id="{8DF16008-E59E-4E5D-A14F-62A1A52F22E8}"/>
              </a:ext>
            </a:extLst>
          </p:cNvPr>
          <p:cNvSpPr>
            <a:spLocks noGrp="1"/>
          </p:cNvSpPr>
          <p:nvPr>
            <p:ph idx="1"/>
          </p:nvPr>
        </p:nvSpPr>
        <p:spPr>
          <a:xfrm>
            <a:off x="1028700" y="1772816"/>
            <a:ext cx="7719764" cy="4968552"/>
          </a:xfrm>
        </p:spPr>
        <p:txBody>
          <a:bodyPr>
            <a:normAutofit/>
          </a:bodyPr>
          <a:lstStyle/>
          <a:p>
            <a:pPr marL="0" indent="0">
              <a:buNone/>
            </a:pPr>
            <a:r>
              <a:rPr lang="en-CA" sz="2400" dirty="0">
                <a:effectLst/>
                <a:latin typeface="Calibri" panose="020F0502020204030204" pitchFamily="34" charset="0"/>
                <a:ea typeface="Calibri" panose="020F0502020204030204" pitchFamily="34" charset="0"/>
                <a:cs typeface="Calibri" panose="020F0502020204030204" pitchFamily="34" charset="0"/>
              </a:rPr>
              <a:t>Michael J Hannah:</a:t>
            </a:r>
          </a:p>
          <a:p>
            <a:pPr marL="0" indent="0">
              <a:buNone/>
            </a:pPr>
            <a:endParaRPr lang="en-CA" sz="24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On the other hand, if you want these children to "appear" to be children of the couple who raised them, that is a completely different issue.  If this is what you want, you might wish to read my discussion of Adoption:</a:t>
            </a:r>
          </a:p>
          <a:p>
            <a:pPr marL="0" indent="0">
              <a:buNone/>
            </a:pPr>
            <a:r>
              <a:rPr lang="en-CA" sz="2400" dirty="0">
                <a:effectLst/>
                <a:latin typeface="Calibri" panose="020F0502020204030204" pitchFamily="34" charset="0"/>
                <a:ea typeface="Calibri" panose="020F0502020204030204" pitchFamily="34" charset="0"/>
                <a:cs typeface="Arial" panose="020B0604020202020204" pitchFamily="34" charset="0"/>
              </a:rPr>
              <a:t> </a:t>
            </a:r>
          </a:p>
          <a:p>
            <a:pPr marL="0" indent="0">
              <a:buNone/>
            </a:pPr>
            <a:r>
              <a:rPr lang="en-CA" sz="2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http://www.mjh-nm.net/TAGCUSTM.HTML#Adoption</a:t>
            </a:r>
            <a:endParaRPr lang="en-CA" sz="2400" dirty="0">
              <a:effectLst/>
              <a:latin typeface="Calibri" panose="020F0502020204030204" pitchFamily="34" charset="0"/>
              <a:ea typeface="Calibri" panose="020F050202020403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1840832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D1212-CA7D-4673-B6F1-BA1C24FE8B22}"/>
              </a:ext>
            </a:extLst>
          </p:cNvPr>
          <p:cNvSpPr>
            <a:spLocks noGrp="1"/>
          </p:cNvSpPr>
          <p:nvPr>
            <p:ph type="title"/>
          </p:nvPr>
        </p:nvSpPr>
        <p:spPr/>
        <p:txBody>
          <a:bodyPr/>
          <a:lstStyle/>
          <a:p>
            <a:r>
              <a:rPr lang="en-US" dirty="0"/>
              <a:t>How to treat "Foster" children</a:t>
            </a:r>
            <a:endParaRPr lang="en-CA" dirty="0"/>
          </a:p>
        </p:txBody>
      </p:sp>
      <p:sp>
        <p:nvSpPr>
          <p:cNvPr id="3" name="Content Placeholder 2">
            <a:extLst>
              <a:ext uri="{FF2B5EF4-FFF2-40B4-BE49-F238E27FC236}">
                <a16:creationId xmlns:a16="http://schemas.microsoft.com/office/drawing/2014/main" id="{8DF16008-E59E-4E5D-A14F-62A1A52F22E8}"/>
              </a:ext>
            </a:extLst>
          </p:cNvPr>
          <p:cNvSpPr>
            <a:spLocks noGrp="1"/>
          </p:cNvSpPr>
          <p:nvPr>
            <p:ph idx="1"/>
          </p:nvPr>
        </p:nvSpPr>
        <p:spPr>
          <a:xfrm>
            <a:off x="1028700" y="1772816"/>
            <a:ext cx="7719764" cy="4968552"/>
          </a:xfrm>
        </p:spPr>
        <p:txBody>
          <a:bodyPr>
            <a:normAutofit/>
          </a:bodyPr>
          <a:lstStyle/>
          <a:p>
            <a:pPr marL="0" marR="0" indent="0" algn="ctr" fontAlgn="base">
              <a:spcBef>
                <a:spcPts val="2200"/>
              </a:spcBef>
              <a:spcAft>
                <a:spcPts val="1400"/>
              </a:spcAft>
              <a:buNone/>
            </a:pPr>
            <a:r>
              <a:rPr lang="en-US" sz="2400" b="1" i="0" u="none" strike="noStrike" dirty="0">
                <a:solidFill>
                  <a:srgbClr val="000000"/>
                </a:solidFill>
                <a:effectLst/>
                <a:latin typeface="Calibri" panose="020F0502020204030204" pitchFamily="34" charset="0"/>
                <a:cs typeface="Calibri" panose="020F0502020204030204" pitchFamily="34" charset="0"/>
              </a:rPr>
              <a:t>Custom Adoption Tag Type Descriptions</a:t>
            </a:r>
          </a:p>
          <a:p>
            <a:pPr marL="530352" lvl="1" fontAlgn="base">
              <a:spcBef>
                <a:spcPts val="1800"/>
              </a:spcBef>
              <a:spcAft>
                <a:spcPts val="0"/>
              </a:spcAft>
            </a:pPr>
            <a:r>
              <a:rPr lang="en-US" sz="2400" b="1" i="0" dirty="0">
                <a:solidFill>
                  <a:srgbClr val="000000"/>
                </a:solidFill>
                <a:effectLst/>
                <a:latin typeface="Calibri" panose="020F0502020204030204" pitchFamily="34" charset="0"/>
                <a:cs typeface="Calibri" panose="020F0502020204030204" pitchFamily="34" charset="0"/>
              </a:rPr>
              <a:t>Adoption: </a:t>
            </a:r>
            <a:r>
              <a:rPr lang="en-US" sz="2400" i="0" dirty="0">
                <a:solidFill>
                  <a:srgbClr val="000000"/>
                </a:solidFill>
                <a:effectLst/>
                <a:latin typeface="Calibri" panose="020F0502020204030204" pitchFamily="34" charset="0"/>
                <a:cs typeface="Calibri" panose="020F0502020204030204" pitchFamily="34" charset="0"/>
              </a:rPr>
              <a:t>the</a:t>
            </a:r>
            <a:r>
              <a:rPr lang="en-US" sz="2400" b="1" i="0" dirty="0">
                <a:solidFill>
                  <a:srgbClr val="000000"/>
                </a:solidFill>
                <a:effectLst/>
                <a:latin typeface="Calibri" panose="020F0502020204030204" pitchFamily="34" charset="0"/>
                <a:cs typeface="Calibri" panose="020F0502020204030204" pitchFamily="34" charset="0"/>
              </a:rPr>
              <a:t> </a:t>
            </a:r>
            <a:r>
              <a:rPr lang="en-US" sz="2400" b="0" i="0" dirty="0">
                <a:solidFill>
                  <a:srgbClr val="000000"/>
                </a:solidFill>
                <a:effectLst/>
                <a:latin typeface="Calibri" panose="020F0502020204030204" pitchFamily="34" charset="0"/>
                <a:cs typeface="Calibri" panose="020F0502020204030204" pitchFamily="34" charset="0"/>
              </a:rPr>
              <a:t>standard tag type is designed to have the child as the Principal. That design of this single tag type does not provide the flexibility or document the event and its the relationships as I desire them. However my custom tag type </a:t>
            </a:r>
            <a:r>
              <a:rPr lang="en-US" sz="2400" b="1" i="0" dirty="0">
                <a:solidFill>
                  <a:srgbClr val="000000"/>
                </a:solidFill>
                <a:effectLst/>
                <a:latin typeface="Calibri" panose="020F0502020204030204" pitchFamily="34" charset="0"/>
                <a:cs typeface="Calibri" panose="020F0502020204030204" pitchFamily="34" charset="0"/>
                <a:hlinkClick r:id="rId2"/>
              </a:rPr>
              <a:t>Adoptee</a:t>
            </a:r>
            <a:r>
              <a:rPr lang="en-US" sz="2400" b="0" i="0" dirty="0">
                <a:solidFill>
                  <a:srgbClr val="000000"/>
                </a:solidFill>
                <a:effectLst/>
                <a:latin typeface="Calibri" panose="020F0502020204030204" pitchFamily="34" charset="0"/>
                <a:cs typeface="Calibri" panose="020F0502020204030204" pitchFamily="34" charset="0"/>
              </a:rPr>
              <a:t> can be used for circumstances when a child is known to be adopted but much of the data, including the parents, is unknown.</a:t>
            </a:r>
            <a:endParaRPr lang="en-US" sz="2400" b="1" i="0"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56250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D1212-CA7D-4673-B6F1-BA1C24FE8B22}"/>
              </a:ext>
            </a:extLst>
          </p:cNvPr>
          <p:cNvSpPr>
            <a:spLocks noGrp="1"/>
          </p:cNvSpPr>
          <p:nvPr>
            <p:ph type="title"/>
          </p:nvPr>
        </p:nvSpPr>
        <p:spPr/>
        <p:txBody>
          <a:bodyPr/>
          <a:lstStyle/>
          <a:p>
            <a:r>
              <a:rPr lang="en-US" dirty="0"/>
              <a:t>How to treat "Foster" children</a:t>
            </a:r>
            <a:endParaRPr lang="en-CA" dirty="0"/>
          </a:p>
        </p:txBody>
      </p:sp>
      <p:sp>
        <p:nvSpPr>
          <p:cNvPr id="3" name="Content Placeholder 2">
            <a:extLst>
              <a:ext uri="{FF2B5EF4-FFF2-40B4-BE49-F238E27FC236}">
                <a16:creationId xmlns:a16="http://schemas.microsoft.com/office/drawing/2014/main" id="{8DF16008-E59E-4E5D-A14F-62A1A52F22E8}"/>
              </a:ext>
            </a:extLst>
          </p:cNvPr>
          <p:cNvSpPr>
            <a:spLocks noGrp="1"/>
          </p:cNvSpPr>
          <p:nvPr>
            <p:ph idx="1"/>
          </p:nvPr>
        </p:nvSpPr>
        <p:spPr>
          <a:xfrm>
            <a:off x="1028700" y="1844824"/>
            <a:ext cx="7719764" cy="4896544"/>
          </a:xfrm>
        </p:spPr>
        <p:txBody>
          <a:bodyPr>
            <a:noAutofit/>
          </a:bodyPr>
          <a:lstStyle/>
          <a:p>
            <a:pPr marL="0" marR="0" indent="0" algn="l" fontAlgn="base">
              <a:spcBef>
                <a:spcPts val="0"/>
              </a:spcBef>
              <a:spcAft>
                <a:spcPts val="0"/>
              </a:spcAft>
              <a:buNone/>
            </a:pPr>
            <a:r>
              <a:rPr lang="en-US" sz="2200" b="0" i="0" u="none" strike="noStrike" dirty="0">
                <a:solidFill>
                  <a:srgbClr val="000000"/>
                </a:solidFill>
                <a:effectLst/>
                <a:latin typeface="Calibri" panose="020F0502020204030204" pitchFamily="34" charset="0"/>
                <a:cs typeface="Calibri" panose="020F0502020204030204" pitchFamily="34" charset="0"/>
              </a:rPr>
              <a:t>The following tag types provide a custom way to enter most of the information about any kind of adoption event.</a:t>
            </a:r>
          </a:p>
          <a:p>
            <a:pPr marL="530352" lvl="1" fontAlgn="base">
              <a:spcBef>
                <a:spcPts val="1800"/>
              </a:spcBef>
              <a:spcAft>
                <a:spcPts val="0"/>
              </a:spcAft>
            </a:pPr>
            <a:r>
              <a:rPr lang="en-US" sz="2200" b="1" i="0" dirty="0">
                <a:solidFill>
                  <a:srgbClr val="000000"/>
                </a:solidFill>
                <a:effectLst/>
                <a:latin typeface="Calibri" panose="020F0502020204030204" pitchFamily="34" charset="0"/>
                <a:cs typeface="Calibri" panose="020F0502020204030204" pitchFamily="34" charset="0"/>
              </a:rPr>
              <a:t>Adoptee: </a:t>
            </a:r>
            <a:r>
              <a:rPr lang="en-US" sz="2200" b="0" i="0" dirty="0">
                <a:solidFill>
                  <a:srgbClr val="000000"/>
                </a:solidFill>
                <a:effectLst/>
                <a:latin typeface="Calibri" panose="020F0502020204030204" pitchFamily="34" charset="0"/>
                <a:cs typeface="Calibri" panose="020F0502020204030204" pitchFamily="34" charset="0"/>
              </a:rPr>
              <a:t>where either or both sets of parents are not in the dataset, but either the events of giving up for adoption or the adoption itself are known to have occurred, this single custom tag type with its </a:t>
            </a:r>
            <a:r>
              <a:rPr lang="en-US" sz="2200" b="0" i="0" dirty="0">
                <a:effectLst/>
                <a:latin typeface="Calibri" panose="020F0502020204030204" pitchFamily="34" charset="0"/>
                <a:cs typeface="Calibri" panose="020F0502020204030204" pitchFamily="34" charset="0"/>
                <a:hlinkClick r:id="rId2"/>
              </a:rPr>
              <a:t>sentences</a:t>
            </a:r>
            <a:r>
              <a:rPr lang="en-US" sz="2200" b="0" i="0" dirty="0">
                <a:solidFill>
                  <a:srgbClr val="000000"/>
                </a:solidFill>
                <a:effectLst/>
                <a:latin typeface="Calibri" panose="020F0502020204030204" pitchFamily="34" charset="0"/>
                <a:cs typeface="Calibri" panose="020F0502020204030204" pitchFamily="34" charset="0"/>
              </a:rPr>
              <a:t> and my typical split memo can be used for either or both events.</a:t>
            </a:r>
            <a:endParaRPr lang="en-CA" sz="2200" dirty="0">
              <a:latin typeface="Calibri" panose="020F0502020204030204" pitchFamily="34" charset="0"/>
              <a:cs typeface="Calibri" panose="020F0502020204030204" pitchFamily="34" charset="0"/>
            </a:endParaRPr>
          </a:p>
          <a:p>
            <a:pPr marL="530352" lvl="1" fontAlgn="base">
              <a:spcBef>
                <a:spcPts val="1800"/>
              </a:spcBef>
              <a:spcAft>
                <a:spcPts val="0"/>
              </a:spcAft>
            </a:pPr>
            <a:r>
              <a:rPr lang="en-US" sz="2200" b="1" i="0" dirty="0" err="1">
                <a:solidFill>
                  <a:srgbClr val="000000"/>
                </a:solidFill>
                <a:effectLst/>
                <a:latin typeface="Calibri" panose="020F0502020204030204" pitchFamily="34" charset="0"/>
                <a:cs typeface="Calibri" panose="020F0502020204030204" pitchFamily="34" charset="0"/>
              </a:rPr>
              <a:t>AdoptGive</a:t>
            </a:r>
            <a:r>
              <a:rPr lang="en-US" sz="2200" b="1" i="0" dirty="0">
                <a:solidFill>
                  <a:srgbClr val="000000"/>
                </a:solidFill>
                <a:effectLst/>
                <a:latin typeface="Calibri" panose="020F0502020204030204" pitchFamily="34" charset="0"/>
                <a:cs typeface="Calibri" panose="020F0502020204030204" pitchFamily="34" charset="0"/>
              </a:rPr>
              <a:t>: </a:t>
            </a:r>
            <a:r>
              <a:rPr lang="en-US" sz="2200" b="0" i="0" dirty="0">
                <a:solidFill>
                  <a:srgbClr val="000000"/>
                </a:solidFill>
                <a:effectLst/>
                <a:latin typeface="Calibri" panose="020F0502020204030204" pitchFamily="34" charset="0"/>
                <a:cs typeface="Calibri" panose="020F0502020204030204" pitchFamily="34" charset="0"/>
              </a:rPr>
              <a:t>This custom tag type documents the first of the two possible adoption actions: disconnection from the birth parents.</a:t>
            </a:r>
            <a:endParaRPr lang="en-US" sz="2200" b="1" i="0" dirty="0">
              <a:solidFill>
                <a:srgbClr val="000000"/>
              </a:solidFill>
              <a:effectLst/>
              <a:latin typeface="Calibri" panose="020F0502020204030204" pitchFamily="34" charset="0"/>
              <a:cs typeface="Calibri" panose="020F0502020204030204" pitchFamily="34" charset="0"/>
            </a:endParaRPr>
          </a:p>
          <a:p>
            <a:pPr marL="530352" lvl="1" fontAlgn="base">
              <a:spcBef>
                <a:spcPts val="1800"/>
              </a:spcBef>
              <a:spcAft>
                <a:spcPts val="0"/>
              </a:spcAft>
            </a:pPr>
            <a:r>
              <a:rPr lang="en-US" sz="2200" b="1" i="0" dirty="0">
                <a:solidFill>
                  <a:srgbClr val="000000"/>
                </a:solidFill>
                <a:effectLst/>
                <a:latin typeface="Calibri" panose="020F0502020204030204" pitchFamily="34" charset="0"/>
                <a:cs typeface="Calibri" panose="020F0502020204030204" pitchFamily="34" charset="0"/>
              </a:rPr>
              <a:t>Adopting: </a:t>
            </a:r>
            <a:r>
              <a:rPr lang="en-US" sz="2200" b="0" i="0" dirty="0">
                <a:solidFill>
                  <a:srgbClr val="000000"/>
                </a:solidFill>
                <a:effectLst/>
                <a:latin typeface="Calibri" panose="020F0502020204030204" pitchFamily="34" charset="0"/>
                <a:cs typeface="Calibri" panose="020F0502020204030204" pitchFamily="34" charset="0"/>
              </a:rPr>
              <a:t>This custom tag type and its </a:t>
            </a:r>
            <a:r>
              <a:rPr lang="en-US" sz="2200" b="0" i="0" dirty="0">
                <a:effectLst/>
                <a:latin typeface="Calibri" panose="020F0502020204030204" pitchFamily="34" charset="0"/>
                <a:cs typeface="Calibri" panose="020F0502020204030204" pitchFamily="34" charset="0"/>
                <a:hlinkClick r:id="rId3"/>
              </a:rPr>
              <a:t>sentences</a:t>
            </a:r>
            <a:r>
              <a:rPr lang="en-US" sz="2200" b="0" i="0" dirty="0">
                <a:solidFill>
                  <a:srgbClr val="000000"/>
                </a:solidFill>
                <a:effectLst/>
                <a:latin typeface="Calibri" panose="020F0502020204030204" pitchFamily="34" charset="0"/>
                <a:cs typeface="Calibri" panose="020F0502020204030204" pitchFamily="34" charset="0"/>
              </a:rPr>
              <a:t> documents the second of the two possible adoption actions: connection to adopting parents when they take on parental status.</a:t>
            </a:r>
            <a:endParaRPr lang="en-US" sz="2200" b="1" i="0"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4439236"/>
      </p:ext>
    </p:extLst>
  </p:cSld>
  <p:clrMapOvr>
    <a:masterClrMapping/>
  </p:clrMapOvr>
</p:sld>
</file>

<file path=ppt/theme/theme1.xml><?xml version="1.0" encoding="utf-8"?>
<a:theme xmlns:a="http://schemas.openxmlformats.org/drawingml/2006/main" name="Crop">
  <a:themeElements>
    <a:clrScheme name="Custom 2">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4C7C99"/>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1507</TotalTime>
  <Words>2787</Words>
  <Application>Microsoft Office PowerPoint</Application>
  <PresentationFormat>On-screen Show (4:3)</PresentationFormat>
  <Paragraphs>148</Paragraphs>
  <Slides>29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Franklin Gothic Book</vt:lpstr>
      <vt:lpstr>Helvetica</vt:lpstr>
      <vt:lpstr>Times New Roman</vt:lpstr>
      <vt:lpstr>Crop</vt:lpstr>
      <vt:lpstr>TMG Tips</vt:lpstr>
      <vt:lpstr>Ottawa TMG Users Group  (Ottawa, Ontario, Canada) </vt:lpstr>
      <vt:lpstr>Ottawa TMG Users Group  (Ottawa, Ontario, Canada)   http://ottawa-tmg-ug.ca/articlesandpresentations.htm</vt:lpstr>
      <vt:lpstr>How to treat "Foster" children</vt:lpstr>
      <vt:lpstr>How to treat "Foster" children</vt:lpstr>
      <vt:lpstr>How to treat "Foster" children</vt:lpstr>
      <vt:lpstr>How to treat "Foster" children</vt:lpstr>
      <vt:lpstr>How to treat "Foster" children</vt:lpstr>
      <vt:lpstr>How to treat "Foster" children</vt:lpstr>
      <vt:lpstr>Report options backed up?</vt:lpstr>
      <vt:lpstr>Font Dilemma</vt:lpstr>
      <vt:lpstr>Font Dilemma</vt:lpstr>
      <vt:lpstr>Font Dilemma</vt:lpstr>
      <vt:lpstr>Font Dilemma</vt:lpstr>
      <vt:lpstr>Exclusion marker issue</vt:lpstr>
      <vt:lpstr>Exclusion marker issue</vt:lpstr>
      <vt:lpstr>Split Citation Detail </vt:lpstr>
      <vt:lpstr>Ancestors In Common</vt:lpstr>
      <vt:lpstr>Ancestors In Common</vt:lpstr>
      <vt:lpstr>Unwanted space before punctuation</vt:lpstr>
      <vt:lpstr>Unwanted space before punctuation</vt:lpstr>
      <vt:lpstr>Tidbits</vt:lpstr>
      <vt:lpstr>Tidbits</vt:lpstr>
      <vt:lpstr>Tidbits</vt:lpstr>
      <vt:lpstr>Upcoming Presentations (https://ottawa.ogs.on.ca/)</vt:lpstr>
      <vt:lpstr>SIG Meetings</vt:lpstr>
      <vt:lpstr>Virtual Genealogy Drop-In – Tuesday 2pm-3pm In partnership with the Ottawa Public Library </vt:lpstr>
      <vt:lpstr>Ontario Ancestors’ Virtual Events</vt:lpstr>
      <vt:lpstr>Ottawa Branch of Ontario Ancestors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TMG Tips</dc:title>
  <dc:creator>Michael More</dc:creator>
  <cp:lastModifiedBy>Michael More</cp:lastModifiedBy>
  <cp:revision>75</cp:revision>
  <dcterms:created xsi:type="dcterms:W3CDTF">2021-01-07T20:25:22Z</dcterms:created>
  <dcterms:modified xsi:type="dcterms:W3CDTF">2021-04-10T02:31:40Z</dcterms:modified>
</cp:coreProperties>
</file>