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 id="2147483684" r:id="rId2"/>
  </p:sldMasterIdLst>
  <p:notesMasterIdLst>
    <p:notesMasterId r:id="rId45"/>
  </p:notesMasterIdLst>
  <p:sldIdLst>
    <p:sldId id="256" r:id="rId3"/>
    <p:sldId id="526" r:id="rId4"/>
    <p:sldId id="486" r:id="rId5"/>
    <p:sldId id="487" r:id="rId6"/>
    <p:sldId id="515" r:id="rId7"/>
    <p:sldId id="516" r:id="rId8"/>
    <p:sldId id="517" r:id="rId9"/>
    <p:sldId id="518" r:id="rId10"/>
    <p:sldId id="519" r:id="rId11"/>
    <p:sldId id="510" r:id="rId12"/>
    <p:sldId id="511" r:id="rId13"/>
    <p:sldId id="513" r:id="rId14"/>
    <p:sldId id="514" r:id="rId15"/>
    <p:sldId id="509" r:id="rId16"/>
    <p:sldId id="512" r:id="rId17"/>
    <p:sldId id="520" r:id="rId18"/>
    <p:sldId id="521" r:id="rId19"/>
    <p:sldId id="522" r:id="rId20"/>
    <p:sldId id="523" r:id="rId21"/>
    <p:sldId id="524" r:id="rId22"/>
    <p:sldId id="525" r:id="rId23"/>
    <p:sldId id="527" r:id="rId24"/>
    <p:sldId id="528" r:id="rId25"/>
    <p:sldId id="530" r:id="rId26"/>
    <p:sldId id="531" r:id="rId27"/>
    <p:sldId id="529" r:id="rId28"/>
    <p:sldId id="532" r:id="rId29"/>
    <p:sldId id="533" r:id="rId30"/>
    <p:sldId id="534" r:id="rId31"/>
    <p:sldId id="535" r:id="rId32"/>
    <p:sldId id="536" r:id="rId33"/>
    <p:sldId id="537" r:id="rId34"/>
    <p:sldId id="538" r:id="rId35"/>
    <p:sldId id="539" r:id="rId36"/>
    <p:sldId id="540" r:id="rId37"/>
    <p:sldId id="541" r:id="rId38"/>
    <p:sldId id="508" r:id="rId39"/>
    <p:sldId id="506" r:id="rId40"/>
    <p:sldId id="507" r:id="rId41"/>
    <p:sldId id="492" r:id="rId42"/>
    <p:sldId id="493" r:id="rId43"/>
    <p:sldId id="462"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249" autoAdjust="0"/>
  </p:normalViewPr>
  <p:slideViewPr>
    <p:cSldViewPr>
      <p:cViewPr varScale="1">
        <p:scale>
          <a:sx n="72" d="100"/>
          <a:sy n="72" d="100"/>
        </p:scale>
        <p:origin x="1308" y="6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2578" y="53"/>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DEB516-4318-4CB2-BFD1-059BECC7F294}" type="datetimeFigureOut">
              <a:rPr lang="en-CA" smtClean="0"/>
              <a:t>2021-10-09</a:t>
            </a:fld>
            <a:endParaRPr lang="en-CA"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D56CBC-595B-47EB-ADAB-B4913021330E}" type="slidenum">
              <a:rPr lang="en-CA" smtClean="0"/>
              <a:t>‹#›</a:t>
            </a:fld>
            <a:endParaRPr lang="en-CA" dirty="0"/>
          </a:p>
        </p:txBody>
      </p:sp>
    </p:spTree>
    <p:extLst>
      <p:ext uri="{BB962C8B-B14F-4D97-AF65-F5344CB8AC3E}">
        <p14:creationId xmlns:p14="http://schemas.microsoft.com/office/powerpoint/2010/main" val="2091619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3</a:t>
            </a:fld>
            <a:endParaRPr lang="en-CA" dirty="0"/>
          </a:p>
        </p:txBody>
      </p:sp>
    </p:spTree>
    <p:extLst>
      <p:ext uri="{BB962C8B-B14F-4D97-AF65-F5344CB8AC3E}">
        <p14:creationId xmlns:p14="http://schemas.microsoft.com/office/powerpoint/2010/main" val="1904502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4</a:t>
            </a:fld>
            <a:endParaRPr lang="en-CA" dirty="0"/>
          </a:p>
        </p:txBody>
      </p:sp>
    </p:spTree>
    <p:extLst>
      <p:ext uri="{BB962C8B-B14F-4D97-AF65-F5344CB8AC3E}">
        <p14:creationId xmlns:p14="http://schemas.microsoft.com/office/powerpoint/2010/main" val="3831755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Latest newsletter was </a:t>
            </a:r>
            <a:r>
              <a:rPr lang="en-US" dirty="0"/>
              <a:t>Posted on 15 August 2019 </a:t>
            </a:r>
            <a:r>
              <a:rPr lang="en-CA" dirty="0"/>
              <a:t>. Anybody subscribe to their Mailing List?</a:t>
            </a:r>
          </a:p>
        </p:txBody>
      </p:sp>
      <p:sp>
        <p:nvSpPr>
          <p:cNvPr id="4" name="Slide Number Placeholder 3"/>
          <p:cNvSpPr>
            <a:spLocks noGrp="1"/>
          </p:cNvSpPr>
          <p:nvPr>
            <p:ph type="sldNum" sz="quarter" idx="10"/>
          </p:nvPr>
        </p:nvSpPr>
        <p:spPr/>
        <p:txBody>
          <a:bodyPr/>
          <a:lstStyle/>
          <a:p>
            <a:fld id="{CDD56CBC-595B-47EB-ADAB-B4913021330E}" type="slidenum">
              <a:rPr lang="en-CA" smtClean="0"/>
              <a:t>5</a:t>
            </a:fld>
            <a:endParaRPr lang="en-CA" dirty="0"/>
          </a:p>
        </p:txBody>
      </p:sp>
    </p:spTree>
    <p:extLst>
      <p:ext uri="{BB962C8B-B14F-4D97-AF65-F5344CB8AC3E}">
        <p14:creationId xmlns:p14="http://schemas.microsoft.com/office/powerpoint/2010/main" val="3699769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Most other Mailing Lists have now moved to </a:t>
            </a:r>
            <a:r>
              <a:rPr lang="en-CA" dirty="0" err="1"/>
              <a:t>Groups.Io</a:t>
            </a:r>
            <a:r>
              <a:rPr lang="en-CA" dirty="0"/>
              <a:t> or other services</a:t>
            </a:r>
          </a:p>
        </p:txBody>
      </p:sp>
      <p:sp>
        <p:nvSpPr>
          <p:cNvPr id="4" name="Slide Number Placeholder 3"/>
          <p:cNvSpPr>
            <a:spLocks noGrp="1"/>
          </p:cNvSpPr>
          <p:nvPr>
            <p:ph type="sldNum" sz="quarter" idx="10"/>
          </p:nvPr>
        </p:nvSpPr>
        <p:spPr/>
        <p:txBody>
          <a:bodyPr/>
          <a:lstStyle/>
          <a:p>
            <a:fld id="{CDD56CBC-595B-47EB-ADAB-B4913021330E}" type="slidenum">
              <a:rPr lang="en-CA" smtClean="0"/>
              <a:t>7</a:t>
            </a:fld>
            <a:endParaRPr lang="en-CA" dirty="0"/>
          </a:p>
        </p:txBody>
      </p:sp>
    </p:spTree>
    <p:extLst>
      <p:ext uri="{BB962C8B-B14F-4D97-AF65-F5344CB8AC3E}">
        <p14:creationId xmlns:p14="http://schemas.microsoft.com/office/powerpoint/2010/main" val="31186746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To be fair,</a:t>
            </a:r>
            <a:r>
              <a:rPr lang="en-CA" baseline="0" dirty="0"/>
              <a:t> al lot of the TMG messages had to do with the move to the new mailing list.</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8</a:t>
            </a:fld>
            <a:endParaRPr lang="en-CA" dirty="0"/>
          </a:p>
        </p:txBody>
      </p:sp>
    </p:spTree>
    <p:extLst>
      <p:ext uri="{BB962C8B-B14F-4D97-AF65-F5344CB8AC3E}">
        <p14:creationId xmlns:p14="http://schemas.microsoft.com/office/powerpoint/2010/main" val="31781665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some of the experts in TMG. The first four have websites with useful information on a wide ranges of aspects of TMG</a:t>
            </a:r>
          </a:p>
          <a:p>
            <a:endParaRPr lang="en-US" dirty="0"/>
          </a:p>
          <a:p>
            <a:r>
              <a:rPr lang="en-US" dirty="0"/>
              <a:t>Jim Byram is a technical expert and he tends to hang</a:t>
            </a:r>
            <a:r>
              <a:rPr lang="en-US" baseline="0" dirty="0"/>
              <a:t> out on the TMG forum rather than on the Mailing List.</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9</a:t>
            </a:fld>
            <a:endParaRPr lang="en-CA" dirty="0"/>
          </a:p>
        </p:txBody>
      </p:sp>
    </p:spTree>
    <p:extLst>
      <p:ext uri="{BB962C8B-B14F-4D97-AF65-F5344CB8AC3E}">
        <p14:creationId xmlns:p14="http://schemas.microsoft.com/office/powerpoint/2010/main" val="34173471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E88CAE-10BA-4873-8BAE-1C627E5654B8}" type="slidenum">
              <a:rPr lang="en-CA" smtClean="0"/>
              <a:t>38</a:t>
            </a:fld>
            <a:endParaRPr lang="en-CA" dirty="0"/>
          </a:p>
        </p:txBody>
      </p:sp>
    </p:spTree>
    <p:extLst>
      <p:ext uri="{BB962C8B-B14F-4D97-AF65-F5344CB8AC3E}">
        <p14:creationId xmlns:p14="http://schemas.microsoft.com/office/powerpoint/2010/main" val="552183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CA" dirty="0"/>
              <a:t>Copyright (2007)   The Ontario Genealogical Society    www.ogs.on.ca</a:t>
            </a:r>
            <a:endParaRPr lang="en-US" dirty="0"/>
          </a:p>
        </p:txBody>
      </p:sp>
      <p:sp>
        <p:nvSpPr>
          <p:cNvPr id="5" name="Slide Number Placeholder 4"/>
          <p:cNvSpPr>
            <a:spLocks noGrp="1"/>
          </p:cNvSpPr>
          <p:nvPr>
            <p:ph type="sldNum" sz="quarter" idx="11"/>
          </p:nvPr>
        </p:nvSpPr>
        <p:spPr/>
        <p:txBody>
          <a:bodyPr/>
          <a:lstStyle/>
          <a:p>
            <a:r>
              <a:rPr lang="en-US" dirty="0"/>
              <a:t>Page </a:t>
            </a:r>
            <a:fld id="{97F8340B-B207-4D4D-81A6-C384FF66789C}" type="slidenum">
              <a:rPr lang="en-US" smtClean="0"/>
              <a:pPr/>
              <a:t>40</a:t>
            </a:fld>
            <a:endParaRPr lang="en-US" dirty="0"/>
          </a:p>
        </p:txBody>
      </p:sp>
    </p:spTree>
    <p:extLst>
      <p:ext uri="{BB962C8B-B14F-4D97-AF65-F5344CB8AC3E}">
        <p14:creationId xmlns:p14="http://schemas.microsoft.com/office/powerpoint/2010/main" val="3159613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CA" dirty="0"/>
              <a:t>Copyright (2007)   The Ontario Genealogical Society    www.ogs.on.ca</a:t>
            </a:r>
            <a:endParaRPr lang="en-US" dirty="0"/>
          </a:p>
        </p:txBody>
      </p:sp>
      <p:sp>
        <p:nvSpPr>
          <p:cNvPr id="5" name="Slide Number Placeholder 4"/>
          <p:cNvSpPr>
            <a:spLocks noGrp="1"/>
          </p:cNvSpPr>
          <p:nvPr>
            <p:ph type="sldNum" sz="quarter" idx="11"/>
          </p:nvPr>
        </p:nvSpPr>
        <p:spPr/>
        <p:txBody>
          <a:bodyPr/>
          <a:lstStyle/>
          <a:p>
            <a:r>
              <a:rPr lang="en-US" dirty="0"/>
              <a:t>Page </a:t>
            </a:r>
            <a:fld id="{97F8340B-B207-4D4D-81A6-C384FF66789C}" type="slidenum">
              <a:rPr lang="en-US" smtClean="0"/>
              <a:pPr/>
              <a:t>41</a:t>
            </a:fld>
            <a:endParaRPr lang="en-US" dirty="0"/>
          </a:p>
        </p:txBody>
      </p:sp>
    </p:spTree>
    <p:extLst>
      <p:ext uri="{BB962C8B-B14F-4D97-AF65-F5344CB8AC3E}">
        <p14:creationId xmlns:p14="http://schemas.microsoft.com/office/powerpoint/2010/main" val="2524586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F65D4DDB-8D61-4776-B05F-BBA6861E4ACF}" type="datetimeFigureOut">
              <a:rPr lang="en-CA" smtClean="0"/>
              <a:pPr/>
              <a:t>2021-10-09</a:t>
            </a:fld>
            <a:endParaRPr lang="en-CA" dirty="0"/>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en-CA" dirty="0"/>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59ACB91F-E25E-4806-8852-E679DD28E97C}" type="slidenum">
              <a:rPr lang="en-CA" smtClean="0"/>
              <a:pPr/>
              <a:t>‹#›</a:t>
            </a:fld>
            <a:endParaRPr lang="en-CA" dirty="0"/>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584577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D4DDB-8D61-4776-B05F-BBA6861E4ACF}" type="datetimeFigureOut">
              <a:rPr lang="en-CA" smtClean="0"/>
              <a:pPr/>
              <a:t>2021-10-09</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400687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D4DDB-8D61-4776-B05F-BBA6861E4ACF}" type="datetimeFigureOut">
              <a:rPr lang="en-CA" smtClean="0"/>
              <a:pPr/>
              <a:t>2021-10-09</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21553286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48F39D-9183-4D7D-B28D-F0BC0EA19629}" type="datetimeFigureOut">
              <a:rPr lang="en-US" smtClean="0"/>
              <a:t>10/9/2021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141A17-74EC-463A-A66E-F88687689A0E}" type="slidenum">
              <a:rPr lang="en-US" smtClean="0"/>
              <a:t>‹#›</a:t>
            </a:fld>
            <a:endParaRPr lang="en-US" dirty="0"/>
          </a:p>
        </p:txBody>
      </p:sp>
    </p:spTree>
    <p:extLst>
      <p:ext uri="{BB962C8B-B14F-4D97-AF65-F5344CB8AC3E}">
        <p14:creationId xmlns:p14="http://schemas.microsoft.com/office/powerpoint/2010/main" val="224020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D4DDB-8D61-4776-B05F-BBA6861E4ACF}" type="datetimeFigureOut">
              <a:rPr lang="en-CA" smtClean="0"/>
              <a:pPr/>
              <a:t>2021-10-09</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3075683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F65D4DDB-8D61-4776-B05F-BBA6861E4ACF}" type="datetimeFigureOut">
              <a:rPr lang="en-CA" smtClean="0"/>
              <a:pPr/>
              <a:t>2021-10-09</a:t>
            </a:fld>
            <a:endParaRPr lang="en-CA" dirty="0"/>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en-CA" dirty="0"/>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59ACB91F-E25E-4806-8852-E679DD28E97C}" type="slidenum">
              <a:rPr lang="en-CA" smtClean="0"/>
              <a:pPr/>
              <a:t>‹#›</a:t>
            </a:fld>
            <a:endParaRPr lang="en-CA" dirty="0"/>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53238617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5D4DDB-8D61-4776-B05F-BBA6861E4ACF}" type="datetimeFigureOut">
              <a:rPr lang="en-CA" smtClean="0"/>
              <a:pPr/>
              <a:t>2021-10-09</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3275933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5D4DDB-8D61-4776-B05F-BBA6861E4ACF}" type="datetimeFigureOut">
              <a:rPr lang="en-CA" smtClean="0"/>
              <a:pPr/>
              <a:t>2021-10-09</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1575397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5D4DDB-8D61-4776-B05F-BBA6861E4ACF}" type="datetimeFigureOut">
              <a:rPr lang="en-CA" smtClean="0"/>
              <a:pPr/>
              <a:t>2021-10-09</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1983947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D4DDB-8D61-4776-B05F-BBA6861E4ACF}" type="datetimeFigureOut">
              <a:rPr lang="en-CA" smtClean="0"/>
              <a:pPr/>
              <a:t>2021-10-09</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1841725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F65D4DDB-8D61-4776-B05F-BBA6861E4ACF}" type="datetimeFigureOut">
              <a:rPr lang="en-CA" smtClean="0"/>
              <a:pPr/>
              <a:t>2021-10-09</a:t>
            </a:fld>
            <a:endParaRPr lang="en-CA" dirty="0"/>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CA" dirty="0"/>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59ACB91F-E25E-4806-8852-E679DD28E97C}" type="slidenum">
              <a:rPr lang="en-CA" smtClean="0"/>
              <a:pPr/>
              <a:t>‹#›</a:t>
            </a:fld>
            <a:endParaRPr lang="en-CA" dirty="0"/>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97381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F65D4DDB-8D61-4776-B05F-BBA6861E4ACF}" type="datetimeFigureOut">
              <a:rPr lang="en-CA" smtClean="0"/>
              <a:pPr/>
              <a:t>2021-10-09</a:t>
            </a:fld>
            <a:endParaRPr lang="en-CA" dirty="0"/>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CA" dirty="0"/>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59ACB91F-E25E-4806-8852-E679DD28E97C}" type="slidenum">
              <a:rPr lang="en-CA" smtClean="0"/>
              <a:pPr/>
              <a:t>‹#›</a:t>
            </a:fld>
            <a:endParaRPr lang="en-CA" dirty="0"/>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07431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F65D4DDB-8D61-4776-B05F-BBA6861E4ACF}" type="datetimeFigureOut">
              <a:rPr lang="en-CA" smtClean="0"/>
              <a:pPr/>
              <a:t>2021-10-09</a:t>
            </a:fld>
            <a:endParaRPr lang="en-CA" dirty="0"/>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en-CA" dirty="0"/>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59ACB91F-E25E-4806-8852-E679DD28E97C}" type="slidenum">
              <a:rPr lang="en-CA" smtClean="0"/>
              <a:pPr/>
              <a:t>‹#›</a:t>
            </a:fld>
            <a:endParaRPr lang="en-CA" dirty="0"/>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7435978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90" r:id="rId6"/>
    <p:sldLayoutId id="2147483685" r:id="rId7"/>
    <p:sldLayoutId id="2147483691" r:id="rId8"/>
    <p:sldLayoutId id="2147483687" r:id="rId9"/>
    <p:sldLayoutId id="2147483688" r:id="rId10"/>
    <p:sldLayoutId id="2147483689"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4" orient="horz" pos="1368">
          <p15:clr>
            <a:srgbClr val="F26B43"/>
          </p15:clr>
        </p15:guide>
        <p15:guide id="5"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5184">
          <p15:clr>
            <a:srgbClr val="F26B43"/>
          </p15:clr>
        </p15:guide>
        <p15:guide id="10" pos="702">
          <p15:clr>
            <a:srgbClr val="F26B43"/>
          </p15:clr>
        </p15:guide>
        <p15:guide id="11" pos="648">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3">
            <a:alphaModFix amt="65000"/>
            <a:lum/>
          </a:blip>
          <a:srcRect/>
          <a:stretch>
            <a:fillRect l="-105000" r="-10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3B48F39D-9183-4D7D-B28D-F0BC0EA19629}" type="datetimeFigureOut">
              <a:rPr lang="en-US" smtClean="0"/>
              <a:t>10/9/2021</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2141A17-74EC-463A-A66E-F88687689A0E}" type="slidenum">
              <a:rPr lang="en-US" smtClean="0"/>
              <a:t>‹#›</a:t>
            </a:fld>
            <a:endParaRPr lang="en-US" dirty="0"/>
          </a:p>
        </p:txBody>
      </p:sp>
    </p:spTree>
    <p:extLst>
      <p:ext uri="{BB962C8B-B14F-4D97-AF65-F5344CB8AC3E}">
        <p14:creationId xmlns:p14="http://schemas.microsoft.com/office/powerpoint/2010/main" val="3442229563"/>
      </p:ext>
    </p:extLst>
  </p:cSld>
  <p:clrMap bg1="lt1" tx1="dk1" bg2="lt2" tx2="dk2" accent1="accent1" accent2="accent2" accent3="accent3" accent4="accent4" accent5="accent5" accent6="accent6" hlink="hlink" folHlink="folHlink"/>
  <p:sldLayoutIdLst>
    <p:sldLayoutId id="214748368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mjh-nm.net/NON_PRIM.HTML#AdoptionApproache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et.google.com/nvz-kftj-da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www.excelcampus.com/tips/compare-sheets-duplicates/?vgo_ee=jPEoY0wd8H6jWo6mw0Uy50zkASpiHornD%2Fz2wZTd1jg%3D"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3" Type="http://schemas.openxmlformats.org/officeDocument/2006/relationships/hyperlink" Target="https://bifhsgo.ca/cpage.php?pt=21" TargetMode="External"/><Relationship Id="rId2" Type="http://schemas.openxmlformats.org/officeDocument/2006/relationships/hyperlink" Target="mailto:queries@bifhsgo.ca" TargetMode="External"/><Relationship Id="rId1" Type="http://schemas.openxmlformats.org/officeDocument/2006/relationships/slideLayout" Target="../slideLayouts/slideLayout12.xml"/><Relationship Id="rId4" Type="http://schemas.openxmlformats.org/officeDocument/2006/relationships/hyperlink" Target="mailto:treasurer@bighsgo.ca"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ottawa-tmg-ug.ca/articlesandpresentations.ht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0.xml.rels><?xml version="1.0" encoding="UTF-8" standalone="yes"?>
<Relationships xmlns="http://schemas.openxmlformats.org/package/2006/relationships"><Relationship Id="rId3" Type="http://schemas.openxmlformats.org/officeDocument/2006/relationships/hyperlink" Target="https://meet.google.com/nvz-kftj-da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mailto:ottawawebmaster@ogs.on.ca"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ogs.on.ca/events-calendar/"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historyresearchenvironment.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groups.io/g/HistoryResearchEnvironment" TargetMode="External"/><Relationship Id="rId5" Type="http://schemas.openxmlformats.org/officeDocument/2006/relationships/hyperlink" Target="https://historyresearchenvironment.org/donate/" TargetMode="External"/><Relationship Id="rId4" Type="http://schemas.openxmlformats.org/officeDocument/2006/relationships/hyperlink" Target="https://historyresearchenvironment.org/become-a-volunteer/"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historyresearchenvironment.files.wordpress.com/2021/09/hre-rug-2020-12-12-v2-1.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groups.io/g/TMG-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groups.io/" TargetMode="External"/><Relationship Id="rId4" Type="http://schemas.openxmlformats.org/officeDocument/2006/relationships/hyperlink" Target="mailto:TMG-L@groups.io"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groups.io/g/TMG-Refugees" TargetMode="External"/><Relationship Id="rId7" Type="http://schemas.openxmlformats.org/officeDocument/2006/relationships/hyperlink" Target="http://www.whollygenes.com/forums201/index.php"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groups.io/g/TMG-L" TargetMode="External"/><Relationship Id="rId5" Type="http://schemas.openxmlformats.org/officeDocument/2006/relationships/hyperlink" Target="https://www.facebook.com/groups/themastergenealogist/" TargetMode="External"/><Relationship Id="rId4" Type="http://schemas.openxmlformats.org/officeDocument/2006/relationships/hyperlink" Target="https://www.google.com/url?q=https%3A%2F%2Fgroups.io%2Fg%2FTMG-Refugees&amp;sa=D&amp;sntz=1&amp;usg=AOvVaw2QVyMO9ziB1avuRiCiAd26"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tmg.reigelridg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www.mjh-nm.net/MY_WAY.HTML" TargetMode="External"/><Relationship Id="rId5" Type="http://schemas.openxmlformats.org/officeDocument/2006/relationships/hyperlink" Target="http://www.johncardinal.com/" TargetMode="External"/><Relationship Id="rId4" Type="http://schemas.openxmlformats.org/officeDocument/2006/relationships/hyperlink" Target="http://www.tmgtip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78511CAE-6AAD-4026-90B0-6917258C1C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115639" y="634028"/>
            <a:ext cx="2516957" cy="3732835"/>
          </a:xfrm>
        </p:spPr>
        <p:txBody>
          <a:bodyPr>
            <a:normAutofit/>
          </a:bodyPr>
          <a:lstStyle/>
          <a:p>
            <a:r>
              <a:rPr lang="en-CA" sz="5200" b="1"/>
              <a:t>TMG Tips</a:t>
            </a:r>
            <a:endParaRPr lang="en-CA" sz="5200"/>
          </a:p>
        </p:txBody>
      </p:sp>
      <p:sp>
        <p:nvSpPr>
          <p:cNvPr id="3" name="Subtitle 2"/>
          <p:cNvSpPr>
            <a:spLocks noGrp="1"/>
          </p:cNvSpPr>
          <p:nvPr>
            <p:ph type="subTitle" idx="1"/>
          </p:nvPr>
        </p:nvSpPr>
        <p:spPr>
          <a:xfrm>
            <a:off x="6115639" y="4436462"/>
            <a:ext cx="2516957" cy="1794656"/>
          </a:xfrm>
        </p:spPr>
        <p:txBody>
          <a:bodyPr>
            <a:normAutofit/>
          </a:bodyPr>
          <a:lstStyle/>
          <a:p>
            <a:pPr>
              <a:spcAft>
                <a:spcPts val="600"/>
              </a:spcAft>
            </a:pPr>
            <a:r>
              <a:rPr lang="en-CA" dirty="0"/>
              <a:t>Ottawa TMGUG</a:t>
            </a:r>
          </a:p>
          <a:p>
            <a:pPr>
              <a:spcAft>
                <a:spcPts val="600"/>
              </a:spcAft>
            </a:pPr>
            <a:r>
              <a:rPr lang="en-CA" dirty="0"/>
              <a:t>9 Oct 2021</a:t>
            </a:r>
          </a:p>
        </p:txBody>
      </p:sp>
      <p:sp>
        <p:nvSpPr>
          <p:cNvPr id="23" name="Freeform 6">
            <a:extLst>
              <a:ext uri="{FF2B5EF4-FFF2-40B4-BE49-F238E27FC236}">
                <a16:creationId xmlns:a16="http://schemas.microsoft.com/office/drawing/2014/main" id="{7388763A-4025-4433-A72C-457FC3763E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486872" y="634028"/>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pic>
        <p:nvPicPr>
          <p:cNvPr id="7" name="Picture 6">
            <a:extLst>
              <a:ext uri="{FF2B5EF4-FFF2-40B4-BE49-F238E27FC236}">
                <a16:creationId xmlns:a16="http://schemas.microsoft.com/office/drawing/2014/main" id="{ABA4FD87-E92C-4688-A8F9-E2453479E5C5}"/>
              </a:ext>
            </a:extLst>
          </p:cNvPr>
          <p:cNvPicPr>
            <a:picLocks noChangeAspect="1"/>
          </p:cNvPicPr>
          <p:nvPr/>
        </p:nvPicPr>
        <p:blipFill>
          <a:blip r:embed="rId2"/>
          <a:stretch>
            <a:fillRect/>
          </a:stretch>
        </p:blipFill>
        <p:spPr>
          <a:xfrm>
            <a:off x="1034267" y="1817172"/>
            <a:ext cx="2571431" cy="1440000"/>
          </a:xfrm>
          <a:prstGeom prst="rect">
            <a:avLst/>
          </a:prstGeom>
        </p:spPr>
      </p:pic>
      <p:pic>
        <p:nvPicPr>
          <p:cNvPr id="4" name="Picture 3"/>
          <p:cNvPicPr>
            <a:picLocks noChangeAspect="1"/>
          </p:cNvPicPr>
          <p:nvPr/>
        </p:nvPicPr>
        <p:blipFill>
          <a:blip r:embed="rId3"/>
          <a:stretch>
            <a:fillRect/>
          </a:stretch>
        </p:blipFill>
        <p:spPr>
          <a:xfrm>
            <a:off x="1034267" y="4436462"/>
            <a:ext cx="4244416" cy="1512817"/>
          </a:xfrm>
          <a:prstGeom prst="rect">
            <a:avLst/>
          </a:prstGeom>
        </p:spPr>
      </p:pic>
      <p:sp>
        <p:nvSpPr>
          <p:cNvPr id="25" name="Freeform 6">
            <a:extLst>
              <a:ext uri="{FF2B5EF4-FFF2-40B4-BE49-F238E27FC236}">
                <a16:creationId xmlns:a16="http://schemas.microsoft.com/office/drawing/2014/main" id="{8A2DFE20-1EAE-45A9-AD16-D4DBD0ABB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71002" y="2016617"/>
            <a:ext cx="2456260"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pic>
        <p:nvPicPr>
          <p:cNvPr id="6" name="Picture 5" descr="Needle and vial">
            <a:extLst>
              <a:ext uri="{FF2B5EF4-FFF2-40B4-BE49-F238E27FC236}">
                <a16:creationId xmlns:a16="http://schemas.microsoft.com/office/drawing/2014/main" id="{1E2F67DD-CD75-44D4-BDFF-C1C5AAA86D5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62196" y="2836281"/>
            <a:ext cx="2160000" cy="1440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FD721-E10B-43BD-B344-A7F885484504}"/>
              </a:ext>
            </a:extLst>
          </p:cNvPr>
          <p:cNvSpPr>
            <a:spLocks noGrp="1"/>
          </p:cNvSpPr>
          <p:nvPr>
            <p:ph type="title"/>
          </p:nvPr>
        </p:nvSpPr>
        <p:spPr/>
        <p:txBody>
          <a:bodyPr/>
          <a:lstStyle/>
          <a:p>
            <a:r>
              <a:rPr lang="en-CA" dirty="0"/>
              <a:t>One Drive Question</a:t>
            </a:r>
          </a:p>
        </p:txBody>
      </p:sp>
      <p:sp>
        <p:nvSpPr>
          <p:cNvPr id="3" name="Content Placeholder 2">
            <a:extLst>
              <a:ext uri="{FF2B5EF4-FFF2-40B4-BE49-F238E27FC236}">
                <a16:creationId xmlns:a16="http://schemas.microsoft.com/office/drawing/2014/main" id="{1B8D05B0-A96F-46B2-86D7-24ECD93A3093}"/>
              </a:ext>
            </a:extLst>
          </p:cNvPr>
          <p:cNvSpPr>
            <a:spLocks noGrp="1"/>
          </p:cNvSpPr>
          <p:nvPr>
            <p:ph idx="1"/>
          </p:nvPr>
        </p:nvSpPr>
        <p:spPr>
          <a:xfrm>
            <a:off x="1028700" y="1772816"/>
            <a:ext cx="7575848" cy="4752528"/>
          </a:xfrm>
        </p:spPr>
        <p:txBody>
          <a:bodyPr>
            <a:normAutofit fontScale="77500" lnSpcReduction="20000"/>
          </a:bodyPr>
          <a:lstStyle/>
          <a:p>
            <a:pPr marL="0" indent="0">
              <a:buNone/>
            </a:pPr>
            <a:r>
              <a:rPr lang="en-CA" sz="1800" dirty="0">
                <a:effectLst/>
                <a:latin typeface="Calibri" panose="020F0502020204030204" pitchFamily="34" charset="0"/>
                <a:ea typeface="Calibri" panose="020F0502020204030204" pitchFamily="34" charset="0"/>
                <a:cs typeface="Arial" panose="020B0604020202020204" pitchFamily="34" charset="0"/>
              </a:rPr>
              <a:t>Odd issues may or may not be related to OneDrive.  Losing a Source is  very possibly related to One Drive IF the TMG folders are included in the OneDrive backup.</a:t>
            </a:r>
          </a:p>
          <a:p>
            <a:pPr marL="0" indent="0">
              <a:buNone/>
            </a:pPr>
            <a:r>
              <a:rPr lang="en-CA" sz="1800" dirty="0">
                <a:effectLst/>
                <a:latin typeface="Calibri" panose="020F0502020204030204" pitchFamily="34" charset="0"/>
                <a:ea typeface="Calibri" panose="020F0502020204030204" pitchFamily="34" charset="0"/>
                <a:cs typeface="Arial" panose="020B0604020202020204" pitchFamily="34" charset="0"/>
              </a:rPr>
              <a:t>Keep in mind that some 80 files are kept open when TMG is running.   When you open a Tag, Source, or other record in TMG and then save it (click on [OK]), TMG writes that information to the appropriate open files.  If One Drive happens to do a backup of the folders holding those open files at the time TMG is writing to the files, then the update to the file may not actually be made.  Thus data can be lost. I would </a:t>
            </a:r>
            <a:r>
              <a:rPr lang="en-CA" sz="1800" b="1" dirty="0">
                <a:effectLst/>
                <a:latin typeface="Calibri" panose="020F0502020204030204" pitchFamily="34" charset="0"/>
                <a:ea typeface="Calibri" panose="020F0502020204030204" pitchFamily="34" charset="0"/>
                <a:cs typeface="Arial" panose="020B0604020202020204" pitchFamily="34" charset="0"/>
              </a:rPr>
              <a:t>double-check to see if OneDrive is running </a:t>
            </a:r>
            <a:r>
              <a:rPr lang="en-CA" sz="1800" dirty="0">
                <a:effectLst/>
                <a:latin typeface="Calibri" panose="020F0502020204030204" pitchFamily="34" charset="0"/>
                <a:ea typeface="Calibri" panose="020F0502020204030204" pitchFamily="34" charset="0"/>
                <a:cs typeface="Arial" panose="020B0604020202020204" pitchFamily="34" charset="0"/>
              </a:rPr>
              <a:t>on your system and if so, what folder are included in it.  Normally, it backs up the User Documents folder and all its sub-folders.  If you installed TMG normally then the TMG folders are located in that folder.  </a:t>
            </a:r>
          </a:p>
          <a:p>
            <a:pPr marL="0" indent="0">
              <a:buNone/>
            </a:pPr>
            <a:r>
              <a:rPr lang="en-CA" sz="1800" dirty="0">
                <a:effectLst/>
                <a:latin typeface="Calibri" panose="020F0502020204030204" pitchFamily="34" charset="0"/>
                <a:ea typeface="Calibri" panose="020F0502020204030204" pitchFamily="34" charset="0"/>
                <a:cs typeface="Arial" panose="020B0604020202020204" pitchFamily="34" charset="0"/>
              </a:rPr>
              <a:t>If so, and if OneDrive is running then you need to do one of three things; </a:t>
            </a:r>
          </a:p>
          <a:p>
            <a:pPr marL="0" indent="0">
              <a:buNone/>
            </a:pPr>
            <a:r>
              <a:rPr lang="en-CA" sz="1800" dirty="0">
                <a:effectLst/>
                <a:latin typeface="Calibri" panose="020F0502020204030204" pitchFamily="34" charset="0"/>
                <a:ea typeface="Calibri" panose="020F0502020204030204" pitchFamily="34" charset="0"/>
                <a:cs typeface="Arial" panose="020B0604020202020204" pitchFamily="34" charset="0"/>
              </a:rPr>
              <a:t>1.  Uninstall TMG and then re-install to a different folder (e.g., not the Documents folder (I have mine installed to C:\TMGv9)).</a:t>
            </a:r>
          </a:p>
          <a:p>
            <a:pPr marL="0" indent="0">
              <a:buNone/>
            </a:pPr>
            <a:r>
              <a:rPr lang="en-CA" sz="1800" dirty="0">
                <a:effectLst/>
                <a:latin typeface="Calibri" panose="020F0502020204030204" pitchFamily="34" charset="0"/>
                <a:ea typeface="Calibri" panose="020F0502020204030204" pitchFamily="34" charset="0"/>
                <a:cs typeface="Arial" panose="020B0604020202020204" pitchFamily="34" charset="0"/>
              </a:rPr>
              <a:t>2.  Remove the TMG data files from the OneDrive backup.</a:t>
            </a:r>
          </a:p>
          <a:p>
            <a:pPr marL="0" indent="0">
              <a:buNone/>
            </a:pPr>
            <a:r>
              <a:rPr lang="en-CA" sz="1800" dirty="0">
                <a:effectLst/>
                <a:latin typeface="Calibri" panose="020F0502020204030204" pitchFamily="34" charset="0"/>
                <a:ea typeface="Calibri" panose="020F0502020204030204" pitchFamily="34" charset="0"/>
                <a:cs typeface="Arial" panose="020B0604020202020204" pitchFamily="34" charset="0"/>
              </a:rPr>
              <a:t>3.  Uninstall OneDrive from your system.  This is not easy to do, but there are directions for doing this on the internet.  This may or may not be good for you if that is your main backup plan.</a:t>
            </a:r>
          </a:p>
          <a:p>
            <a:pPr marL="0" indent="0">
              <a:buNone/>
            </a:pPr>
            <a:r>
              <a:rPr lang="en-CA" sz="1800" dirty="0">
                <a:effectLst/>
                <a:latin typeface="Calibri" panose="020F0502020204030204" pitchFamily="34" charset="0"/>
                <a:ea typeface="Calibri" panose="020F0502020204030204" pitchFamily="34" charset="0"/>
                <a:cs typeface="Arial" panose="020B0604020202020204" pitchFamily="34" charset="0"/>
              </a:rPr>
              <a:t>Number 2 is probably the best.  But if you do this, there would be no backup for your TMG data.  That is easily resolved if. when you do a TMG backup, copy the resulting </a:t>
            </a:r>
            <a:r>
              <a:rPr lang="en-CA" sz="1800" dirty="0" err="1">
                <a:effectLst/>
                <a:latin typeface="Calibri" panose="020F0502020204030204" pitchFamily="34" charset="0"/>
                <a:ea typeface="Calibri" panose="020F0502020204030204" pitchFamily="34" charset="0"/>
                <a:cs typeface="Arial" panose="020B0604020202020204" pitchFamily="34" charset="0"/>
              </a:rPr>
              <a:t>SQZ</a:t>
            </a:r>
            <a:r>
              <a:rPr lang="en-CA" sz="1800" dirty="0">
                <a:effectLst/>
                <a:latin typeface="Calibri" panose="020F0502020204030204" pitchFamily="34" charset="0"/>
                <a:ea typeface="Calibri" panose="020F0502020204030204" pitchFamily="34" charset="0"/>
                <a:cs typeface="Arial" panose="020B0604020202020204" pitchFamily="34" charset="0"/>
              </a:rPr>
              <a:t> file to a folder in your User Documents folder.  This allows OneDrive to backup the TMG </a:t>
            </a:r>
            <a:r>
              <a:rPr lang="en-CA" sz="1800" dirty="0" err="1">
                <a:effectLst/>
                <a:latin typeface="Calibri" panose="020F0502020204030204" pitchFamily="34" charset="0"/>
                <a:ea typeface="Calibri" panose="020F0502020204030204" pitchFamily="34" charset="0"/>
                <a:cs typeface="Arial" panose="020B0604020202020204" pitchFamily="34" charset="0"/>
              </a:rPr>
              <a:t>SQZ</a:t>
            </a:r>
            <a:r>
              <a:rPr lang="en-CA" sz="1800" dirty="0">
                <a:effectLst/>
                <a:latin typeface="Calibri" panose="020F0502020204030204" pitchFamily="34" charset="0"/>
                <a:ea typeface="Calibri" panose="020F0502020204030204" pitchFamily="34" charset="0"/>
                <a:cs typeface="Arial" panose="020B0604020202020204" pitchFamily="34" charset="0"/>
              </a:rPr>
              <a:t> file copy normally giving you protection for your TMG data.</a:t>
            </a:r>
          </a:p>
          <a:p>
            <a:pPr marL="0" indent="0">
              <a:buNone/>
            </a:pPr>
            <a:r>
              <a:rPr lang="en-CA" sz="1800" dirty="0">
                <a:effectLst/>
                <a:latin typeface="Calibri" panose="020F0502020204030204" pitchFamily="34" charset="0"/>
                <a:ea typeface="Calibri" panose="020F0502020204030204" pitchFamily="34" charset="0"/>
                <a:cs typeface="Arial" panose="020B0604020202020204" pitchFamily="34" charset="0"/>
              </a:rPr>
              <a:t>-Lee Hoffman</a:t>
            </a:r>
            <a:endParaRPr lang="en-CA" dirty="0"/>
          </a:p>
        </p:txBody>
      </p:sp>
    </p:spTree>
    <p:extLst>
      <p:ext uri="{BB962C8B-B14F-4D97-AF65-F5344CB8AC3E}">
        <p14:creationId xmlns:p14="http://schemas.microsoft.com/office/powerpoint/2010/main" val="536106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19F84-2E7D-4154-89DC-043CA74E7B12}"/>
              </a:ext>
            </a:extLst>
          </p:cNvPr>
          <p:cNvSpPr>
            <a:spLocks noGrp="1"/>
          </p:cNvSpPr>
          <p:nvPr>
            <p:ph type="title"/>
          </p:nvPr>
        </p:nvSpPr>
        <p:spPr/>
        <p:txBody>
          <a:bodyPr/>
          <a:lstStyle/>
          <a:p>
            <a:r>
              <a:rPr lang="en-CA" dirty="0"/>
              <a:t>Age Tag Sentence</a:t>
            </a:r>
          </a:p>
        </p:txBody>
      </p:sp>
      <p:sp>
        <p:nvSpPr>
          <p:cNvPr id="3" name="Content Placeholder 2">
            <a:extLst>
              <a:ext uri="{FF2B5EF4-FFF2-40B4-BE49-F238E27FC236}">
                <a16:creationId xmlns:a16="http://schemas.microsoft.com/office/drawing/2014/main" id="{DE587981-3983-49E3-A9F6-80992305E6E3}"/>
              </a:ext>
            </a:extLst>
          </p:cNvPr>
          <p:cNvSpPr>
            <a:spLocks noGrp="1"/>
          </p:cNvSpPr>
          <p:nvPr>
            <p:ph idx="1"/>
          </p:nvPr>
        </p:nvSpPr>
        <p:spPr/>
        <p:txBody>
          <a:bodyPr>
            <a:normAutofit fontScale="85000" lnSpcReduction="20000"/>
          </a:bodyPr>
          <a:lstStyle/>
          <a:p>
            <a:pPr marL="0" indent="0">
              <a:buNone/>
            </a:pPr>
            <a:r>
              <a:rPr lang="en-CA" sz="2400" dirty="0">
                <a:solidFill>
                  <a:srgbClr val="FF0000"/>
                </a:solidFill>
                <a:effectLst/>
                <a:latin typeface="Calibri" panose="020F0502020204030204" pitchFamily="34" charset="0"/>
                <a:ea typeface="Calibri" panose="020F0502020204030204" pitchFamily="34" charset="0"/>
              </a:rPr>
              <a:t>Where do I put a person’s age when using the Age tag?</a:t>
            </a:r>
          </a:p>
          <a:p>
            <a:pPr marL="0" indent="0">
              <a:buNone/>
            </a:pPr>
            <a:endParaRPr lang="en-CA" sz="2400" dirty="0">
              <a:effectLst/>
              <a:latin typeface="Calibri" panose="020F0502020204030204" pitchFamily="34" charset="0"/>
              <a:ea typeface="Calibri" panose="020F0502020204030204" pitchFamily="34" charset="0"/>
            </a:endParaRPr>
          </a:p>
          <a:p>
            <a:pPr marL="0" indent="0">
              <a:buNone/>
            </a:pPr>
            <a:r>
              <a:rPr lang="en-US" sz="2400" dirty="0"/>
              <a:t>The [A] variable in the Sentence calculates the age from the date in the primary Birth Tag, and the date entered in the Age Tag. Both must be full day-month-year dates for the [A] variable to work. - Terry </a:t>
            </a:r>
            <a:r>
              <a:rPr lang="en-US" sz="2400" dirty="0" err="1"/>
              <a:t>Reigel</a:t>
            </a:r>
            <a:endParaRPr lang="en-US" sz="2400" dirty="0"/>
          </a:p>
          <a:p>
            <a:pPr marL="0" indent="0">
              <a:buNone/>
            </a:pPr>
            <a:r>
              <a:rPr lang="en-US" sz="2400" dirty="0"/>
              <a:t>As Terry says, the [A] Variable works only when the Primary Birth Tag Date and the Age Tag Date are both full dates (day, month, and year).  If you have cases where the Date in either or both Tags are year only or approximate dates, then you should use the [AE] Variable.  The [AE] Variable will produce exact days, months and years if both Dates are full dates - else just the year will be produced. - Lee Hoffman</a:t>
            </a:r>
          </a:p>
          <a:p>
            <a:pPr marL="0" indent="0">
              <a:buNone/>
            </a:pPr>
            <a:endParaRPr lang="en-CA" dirty="0"/>
          </a:p>
        </p:txBody>
      </p:sp>
    </p:spTree>
    <p:extLst>
      <p:ext uri="{BB962C8B-B14F-4D97-AF65-F5344CB8AC3E}">
        <p14:creationId xmlns:p14="http://schemas.microsoft.com/office/powerpoint/2010/main" val="3782643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129CE-2F44-43F0-9F09-E2C46BF367A4}"/>
              </a:ext>
            </a:extLst>
          </p:cNvPr>
          <p:cNvSpPr>
            <a:spLocks noGrp="1"/>
          </p:cNvSpPr>
          <p:nvPr>
            <p:ph type="title"/>
          </p:nvPr>
        </p:nvSpPr>
        <p:spPr/>
        <p:txBody>
          <a:bodyPr/>
          <a:lstStyle/>
          <a:p>
            <a:r>
              <a:rPr lang="en-US" dirty="0"/>
              <a:t>Change focus to this person Issue</a:t>
            </a:r>
            <a:endParaRPr lang="en-CA" dirty="0"/>
          </a:p>
        </p:txBody>
      </p:sp>
      <p:sp>
        <p:nvSpPr>
          <p:cNvPr id="3" name="Content Placeholder 2">
            <a:extLst>
              <a:ext uri="{FF2B5EF4-FFF2-40B4-BE49-F238E27FC236}">
                <a16:creationId xmlns:a16="http://schemas.microsoft.com/office/drawing/2014/main" id="{8CAFCAA7-73F9-412B-9226-717F90F60066}"/>
              </a:ext>
            </a:extLst>
          </p:cNvPr>
          <p:cNvSpPr>
            <a:spLocks noGrp="1"/>
          </p:cNvSpPr>
          <p:nvPr>
            <p:ph idx="1"/>
          </p:nvPr>
        </p:nvSpPr>
        <p:spPr>
          <a:xfrm>
            <a:off x="1028700" y="2286000"/>
            <a:ext cx="7200900" cy="4167336"/>
          </a:xfrm>
        </p:spPr>
        <p:txBody>
          <a:bodyPr>
            <a:normAutofit lnSpcReduction="10000"/>
          </a:bodyPr>
          <a:lstStyle/>
          <a:p>
            <a:pPr marL="0" indent="0">
              <a:buNone/>
            </a:pPr>
            <a:r>
              <a:rPr lang="en-CA" sz="1800" dirty="0">
                <a:effectLst/>
                <a:latin typeface="Calibri" panose="020F0502020204030204" pitchFamily="34" charset="0"/>
                <a:ea typeface="Calibri" panose="020F0502020204030204" pitchFamily="34" charset="0"/>
              </a:rPr>
              <a:t>The issue only occurs if you have the "Show Item Tips in Person View" option turned on. That's the one that creates a pop-up to display more information when the Name/Place field is not large enough to show all the name, place, and memo text for tag.</a:t>
            </a:r>
          </a:p>
          <a:p>
            <a:pPr marL="0" indent="0">
              <a:buNone/>
            </a:pPr>
            <a:r>
              <a:rPr lang="en-CA" sz="1800" dirty="0">
                <a:effectLst/>
                <a:latin typeface="Calibri" panose="020F0502020204030204" pitchFamily="34" charset="0"/>
                <a:ea typeface="Calibri" panose="020F0502020204030204" pitchFamily="34" charset="0"/>
              </a:rPr>
              <a:t>The problem is that with this option on, when you double-click on the name of another person in the Tag Box in order to change the focus to that person, instead it tends to turn the item tip on and off. </a:t>
            </a:r>
          </a:p>
          <a:p>
            <a:pPr marL="0" indent="0">
              <a:buNone/>
            </a:pPr>
            <a:r>
              <a:rPr lang="en-CA" sz="1800" dirty="0">
                <a:effectLst/>
                <a:latin typeface="Calibri" panose="020F0502020204030204" pitchFamily="34" charset="0"/>
                <a:ea typeface="Calibri" panose="020F0502020204030204" pitchFamily="34" charset="0"/>
              </a:rPr>
              <a:t>In theory, if you click once to turn off the item tip, then quickly, before it comes back on because you are hovering over it, double-click, you can change the focus. But in practice it's hard to get the timing right. Making multiple clicks generally works eventually, but can be frustrating.</a:t>
            </a:r>
          </a:p>
          <a:p>
            <a:pPr marL="0" indent="0">
              <a:buNone/>
            </a:pPr>
            <a:r>
              <a:rPr lang="en-CA" sz="1800" dirty="0">
                <a:effectLst/>
                <a:latin typeface="Calibri" panose="020F0502020204030204" pitchFamily="34" charset="0"/>
                <a:ea typeface="Calibri" panose="020F0502020204030204" pitchFamily="34" charset="0"/>
              </a:rPr>
              <a:t>The "Show Item Tips" feature doesn't apply in the Children, Siblings, or Associates windows, so using them instead of the main Tag Box to change focus will avoid the issue. - Terry </a:t>
            </a:r>
            <a:r>
              <a:rPr lang="en-CA" sz="1800" dirty="0" err="1">
                <a:effectLst/>
                <a:latin typeface="Calibri" panose="020F0502020204030204" pitchFamily="34" charset="0"/>
                <a:ea typeface="Calibri" panose="020F0502020204030204" pitchFamily="34" charset="0"/>
              </a:rPr>
              <a:t>Reigel</a:t>
            </a:r>
            <a:endParaRPr lang="en-CA" sz="1800" dirty="0">
              <a:effectLst/>
              <a:latin typeface="Calibri" panose="020F0502020204030204" pitchFamily="34" charset="0"/>
              <a:ea typeface="Calibri" panose="020F0502020204030204" pitchFamily="34" charset="0"/>
            </a:endParaRPr>
          </a:p>
          <a:p>
            <a:endParaRPr lang="en-CA" dirty="0"/>
          </a:p>
        </p:txBody>
      </p:sp>
    </p:spTree>
    <p:extLst>
      <p:ext uri="{BB962C8B-B14F-4D97-AF65-F5344CB8AC3E}">
        <p14:creationId xmlns:p14="http://schemas.microsoft.com/office/powerpoint/2010/main" val="2918418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129CE-2F44-43F0-9F09-E2C46BF367A4}"/>
              </a:ext>
            </a:extLst>
          </p:cNvPr>
          <p:cNvSpPr>
            <a:spLocks noGrp="1"/>
          </p:cNvSpPr>
          <p:nvPr>
            <p:ph type="title"/>
          </p:nvPr>
        </p:nvSpPr>
        <p:spPr/>
        <p:txBody>
          <a:bodyPr/>
          <a:lstStyle/>
          <a:p>
            <a:r>
              <a:rPr lang="en-US" dirty="0"/>
              <a:t>Change focus to this person Issue</a:t>
            </a:r>
            <a:endParaRPr lang="en-CA" dirty="0"/>
          </a:p>
        </p:txBody>
      </p:sp>
      <p:pic>
        <p:nvPicPr>
          <p:cNvPr id="7" name="Content Placeholder 6">
            <a:extLst>
              <a:ext uri="{FF2B5EF4-FFF2-40B4-BE49-F238E27FC236}">
                <a16:creationId xmlns:a16="http://schemas.microsoft.com/office/drawing/2014/main" id="{385DC164-A673-48FB-8771-90047C573043}"/>
              </a:ext>
            </a:extLst>
          </p:cNvPr>
          <p:cNvPicPr>
            <a:picLocks noGrp="1" noChangeAspect="1"/>
          </p:cNvPicPr>
          <p:nvPr>
            <p:ph idx="1"/>
          </p:nvPr>
        </p:nvPicPr>
        <p:blipFill>
          <a:blip r:embed="rId2"/>
          <a:stretch>
            <a:fillRect/>
          </a:stretch>
        </p:blipFill>
        <p:spPr>
          <a:xfrm>
            <a:off x="1028700" y="2348880"/>
            <a:ext cx="7200900" cy="3384376"/>
          </a:xfrm>
        </p:spPr>
      </p:pic>
      <p:sp>
        <p:nvSpPr>
          <p:cNvPr id="8" name="Arrow: Left 7">
            <a:extLst>
              <a:ext uri="{FF2B5EF4-FFF2-40B4-BE49-F238E27FC236}">
                <a16:creationId xmlns:a16="http://schemas.microsoft.com/office/drawing/2014/main" id="{0EAC9A4C-1D41-4451-80FF-417214829DE4}"/>
              </a:ext>
            </a:extLst>
          </p:cNvPr>
          <p:cNvSpPr/>
          <p:nvPr/>
        </p:nvSpPr>
        <p:spPr>
          <a:xfrm>
            <a:off x="7308304" y="5013176"/>
            <a:ext cx="1584176" cy="648072"/>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4219819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3080B-D1C9-4C02-AFDB-1DF575651D1B}"/>
              </a:ext>
            </a:extLst>
          </p:cNvPr>
          <p:cNvSpPr>
            <a:spLocks noGrp="1"/>
          </p:cNvSpPr>
          <p:nvPr>
            <p:ph type="title"/>
          </p:nvPr>
        </p:nvSpPr>
        <p:spPr/>
        <p:txBody>
          <a:bodyPr/>
          <a:lstStyle/>
          <a:p>
            <a:r>
              <a:rPr lang="en-CA" dirty="0"/>
              <a:t>Adoption by Aunt</a:t>
            </a:r>
          </a:p>
        </p:txBody>
      </p:sp>
      <p:sp>
        <p:nvSpPr>
          <p:cNvPr id="3" name="Content Placeholder 2">
            <a:extLst>
              <a:ext uri="{FF2B5EF4-FFF2-40B4-BE49-F238E27FC236}">
                <a16:creationId xmlns:a16="http://schemas.microsoft.com/office/drawing/2014/main" id="{82EA74D6-E0EC-4ECC-9404-43468DA7E000}"/>
              </a:ext>
            </a:extLst>
          </p:cNvPr>
          <p:cNvSpPr>
            <a:spLocks noGrp="1"/>
          </p:cNvSpPr>
          <p:nvPr>
            <p:ph idx="1"/>
          </p:nvPr>
        </p:nvSpPr>
        <p:spPr>
          <a:xfrm>
            <a:off x="1028700" y="2286000"/>
            <a:ext cx="7200900" cy="4239344"/>
          </a:xfrm>
        </p:spPr>
        <p:txBody>
          <a:bodyPr>
            <a:normAutofit fontScale="85000" lnSpcReduction="20000"/>
          </a:bodyPr>
          <a:lstStyle/>
          <a:p>
            <a:pPr marL="0" indent="0">
              <a:buNone/>
            </a:pPr>
            <a:r>
              <a:rPr lang="en-CA" sz="2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A baby girl from Family A was adopted by her aunt (Family B) after her mother died in childbirth.  In TMG do I list her in Family A and in Family B?</a:t>
            </a:r>
          </a:p>
          <a:p>
            <a:pPr marL="0" indent="0">
              <a:buNone/>
            </a:pPr>
            <a:endParaRPr lang="en-CA" sz="21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2100" dirty="0">
                <a:effectLst/>
                <a:latin typeface="Calibri" panose="020F0502020204030204" pitchFamily="34" charset="0"/>
                <a:ea typeface="Calibri" panose="020F0502020204030204" pitchFamily="34" charset="0"/>
                <a:cs typeface="Arial" panose="020B0604020202020204" pitchFamily="34" charset="0"/>
              </a:rPr>
              <a:t>It all depends on what you want to see in your output. The TMG issue is that you need to choose one set of parents as ‘primary’, which TMG will then use as the "only" parental relationships for that child for all ancestor/descendant relationship calculations.</a:t>
            </a:r>
          </a:p>
          <a:p>
            <a:pPr marL="0" indent="0">
              <a:buNone/>
            </a:pPr>
            <a:r>
              <a:rPr lang="en-US" sz="2100" dirty="0">
                <a:effectLst/>
                <a:latin typeface="Calibri" panose="020F0502020204030204" pitchFamily="34" charset="0"/>
                <a:ea typeface="Calibri" panose="020F0502020204030204" pitchFamily="34" charset="0"/>
                <a:cs typeface="Arial" panose="020B0604020202020204" pitchFamily="34" charset="0"/>
              </a:rPr>
              <a:t>Fortunately, both TMG and Second Site have optional configurations and features that greatly help in getting the output </a:t>
            </a:r>
            <a:r>
              <a:rPr lang="en-US" sz="2100" dirty="0">
                <a:latin typeface="Calibri" panose="020F0502020204030204" pitchFamily="34" charset="0"/>
                <a:ea typeface="Calibri" panose="020F0502020204030204" pitchFamily="34" charset="0"/>
                <a:cs typeface="Arial" panose="020B0604020202020204" pitchFamily="34" charset="0"/>
              </a:rPr>
              <a:t>you </a:t>
            </a:r>
            <a:r>
              <a:rPr lang="en-US" sz="2100" dirty="0">
                <a:effectLst/>
                <a:latin typeface="Calibri" panose="020F0502020204030204" pitchFamily="34" charset="0"/>
                <a:ea typeface="Calibri" panose="020F0502020204030204" pitchFamily="34" charset="0"/>
                <a:cs typeface="Arial" panose="020B0604020202020204" pitchFamily="34" charset="0"/>
              </a:rPr>
              <a:t>want.  I suggest you spend some time and review the lengthy section on "Approaches to Recording Adoption" in my on-line book which discusses the many features in both programs which can be used to help record this situation:</a:t>
            </a:r>
          </a:p>
          <a:p>
            <a:pPr marL="0" indent="0">
              <a:buNone/>
            </a:pPr>
            <a:r>
              <a:rPr lang="en-US" sz="2100" dirty="0">
                <a:effectLst/>
                <a:latin typeface="Calibri" panose="020F0502020204030204" pitchFamily="34" charset="0"/>
                <a:ea typeface="Calibri" panose="020F0502020204030204" pitchFamily="34" charset="0"/>
                <a:cs typeface="Arial" panose="020B0604020202020204" pitchFamily="34" charset="0"/>
                <a:hlinkClick r:id="rId2"/>
              </a:rPr>
              <a:t>https://www.mjh-nm.net/NON_PRIM.HTML#AdoptionApproaches</a:t>
            </a:r>
            <a:endParaRPr lang="en-US" sz="21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latin typeface="Calibri" panose="020F0502020204030204" pitchFamily="34" charset="0"/>
                <a:ea typeface="Calibri" panose="020F0502020204030204" pitchFamily="34" charset="0"/>
                <a:cs typeface="Arial" panose="020B0604020202020204" pitchFamily="34" charset="0"/>
              </a:rPr>
              <a:t>	-</a:t>
            </a:r>
            <a:r>
              <a:rPr lang="en-CA" sz="1800" dirty="0">
                <a:effectLst/>
                <a:latin typeface="Calibri" panose="020F0502020204030204" pitchFamily="34" charset="0"/>
                <a:ea typeface="Calibri" panose="020F0502020204030204" pitchFamily="34" charset="0"/>
                <a:cs typeface="Arial" panose="020B0604020202020204" pitchFamily="34" charset="0"/>
              </a:rPr>
              <a:t>Michael J Hannah</a:t>
            </a:r>
          </a:p>
          <a:p>
            <a:pPr marL="0" indent="0">
              <a:buNone/>
            </a:pPr>
            <a:r>
              <a:rPr lang="en-US" sz="1800" dirty="0">
                <a:effectLst/>
                <a:latin typeface="Calibri" panose="020F0502020204030204" pitchFamily="34" charset="0"/>
                <a:ea typeface="Calibri" panose="020F0502020204030204" pitchFamily="34" charset="0"/>
                <a:cs typeface="Arial" panose="020B0604020202020204" pitchFamily="34" charset="0"/>
              </a:rPr>
              <a:t> </a:t>
            </a:r>
          </a:p>
          <a:p>
            <a:pPr marL="0" indent="0">
              <a:buNone/>
            </a:pPr>
            <a:endParaRPr lang="en-CA" sz="1800" dirty="0">
              <a:effectLst/>
              <a:latin typeface="Calibri" panose="020F0502020204030204" pitchFamily="34" charset="0"/>
              <a:ea typeface="Calibri" panose="020F0502020204030204" pitchFamily="34" charset="0"/>
              <a:cs typeface="Arial" panose="020B0604020202020204" pitchFamily="34" charset="0"/>
            </a:endParaRPr>
          </a:p>
          <a:p>
            <a:endParaRPr lang="en-CA" dirty="0"/>
          </a:p>
        </p:txBody>
      </p:sp>
    </p:spTree>
    <p:extLst>
      <p:ext uri="{BB962C8B-B14F-4D97-AF65-F5344CB8AC3E}">
        <p14:creationId xmlns:p14="http://schemas.microsoft.com/office/powerpoint/2010/main" val="444837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9D6C1-B5BA-473D-8EFC-BF97B6CE9DCC}"/>
              </a:ext>
            </a:extLst>
          </p:cNvPr>
          <p:cNvSpPr>
            <a:spLocks noGrp="1"/>
          </p:cNvSpPr>
          <p:nvPr>
            <p:ph type="title"/>
          </p:nvPr>
        </p:nvSpPr>
        <p:spPr/>
        <p:txBody>
          <a:bodyPr/>
          <a:lstStyle/>
          <a:p>
            <a:r>
              <a:rPr lang="en-CA" dirty="0"/>
              <a:t>Adoption</a:t>
            </a:r>
          </a:p>
        </p:txBody>
      </p:sp>
      <p:pic>
        <p:nvPicPr>
          <p:cNvPr id="5" name="Content Placeholder 4">
            <a:extLst>
              <a:ext uri="{FF2B5EF4-FFF2-40B4-BE49-F238E27FC236}">
                <a16:creationId xmlns:a16="http://schemas.microsoft.com/office/drawing/2014/main" id="{DAFB21A6-C971-446C-A0CA-4780842809F3}"/>
              </a:ext>
            </a:extLst>
          </p:cNvPr>
          <p:cNvPicPr>
            <a:picLocks noGrp="1" noChangeAspect="1"/>
          </p:cNvPicPr>
          <p:nvPr>
            <p:ph idx="1"/>
          </p:nvPr>
        </p:nvPicPr>
        <p:blipFill>
          <a:blip r:embed="rId2"/>
          <a:stretch>
            <a:fillRect/>
          </a:stretch>
        </p:blipFill>
        <p:spPr>
          <a:xfrm>
            <a:off x="877755" y="2780928"/>
            <a:ext cx="7296471" cy="2952328"/>
          </a:xfrm>
        </p:spPr>
      </p:pic>
      <p:sp>
        <p:nvSpPr>
          <p:cNvPr id="6" name="Rectangle 5">
            <a:extLst>
              <a:ext uri="{FF2B5EF4-FFF2-40B4-BE49-F238E27FC236}">
                <a16:creationId xmlns:a16="http://schemas.microsoft.com/office/drawing/2014/main" id="{90703C67-FD7B-42AF-850E-0749276E47C7}"/>
              </a:ext>
            </a:extLst>
          </p:cNvPr>
          <p:cNvSpPr/>
          <p:nvPr/>
        </p:nvSpPr>
        <p:spPr>
          <a:xfrm>
            <a:off x="2987824" y="5373216"/>
            <a:ext cx="1224136" cy="36004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846941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7856E0BB-740E-4345-802F-A2A3135F75CC}"/>
              </a:ext>
            </a:extLst>
          </p:cNvPr>
          <p:cNvPicPr>
            <a:picLocks noGrp="1" noChangeAspect="1"/>
          </p:cNvPicPr>
          <p:nvPr>
            <p:ph idx="1"/>
          </p:nvPr>
        </p:nvPicPr>
        <p:blipFill>
          <a:blip r:embed="rId2"/>
          <a:stretch>
            <a:fillRect/>
          </a:stretch>
        </p:blipFill>
        <p:spPr>
          <a:xfrm>
            <a:off x="967986" y="1988840"/>
            <a:ext cx="7193649" cy="3888432"/>
          </a:xfrm>
        </p:spPr>
      </p:pic>
      <p:sp>
        <p:nvSpPr>
          <p:cNvPr id="6" name="Arrow: Left 5">
            <a:extLst>
              <a:ext uri="{FF2B5EF4-FFF2-40B4-BE49-F238E27FC236}">
                <a16:creationId xmlns:a16="http://schemas.microsoft.com/office/drawing/2014/main" id="{16247865-5EDA-47A6-9836-C77E7E2B1C6D}"/>
              </a:ext>
            </a:extLst>
          </p:cNvPr>
          <p:cNvSpPr/>
          <p:nvPr/>
        </p:nvSpPr>
        <p:spPr>
          <a:xfrm>
            <a:off x="6732240" y="3284984"/>
            <a:ext cx="1872208" cy="2592288"/>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0070C0"/>
              </a:solidFill>
            </a:endParaRPr>
          </a:p>
        </p:txBody>
      </p:sp>
    </p:spTree>
    <p:extLst>
      <p:ext uri="{BB962C8B-B14F-4D97-AF65-F5344CB8AC3E}">
        <p14:creationId xmlns:p14="http://schemas.microsoft.com/office/powerpoint/2010/main" val="11024700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5F93A-6512-42ED-A4FC-2E4586961234}"/>
              </a:ext>
            </a:extLst>
          </p:cNvPr>
          <p:cNvSpPr>
            <a:spLocks noGrp="1"/>
          </p:cNvSpPr>
          <p:nvPr>
            <p:ph type="title"/>
          </p:nvPr>
        </p:nvSpPr>
        <p:spPr/>
        <p:txBody>
          <a:bodyPr/>
          <a:lstStyle/>
          <a:p>
            <a:r>
              <a:rPr lang="en-CA" dirty="0"/>
              <a:t>TMG AUDIT Report</a:t>
            </a:r>
          </a:p>
        </p:txBody>
      </p:sp>
      <p:sp>
        <p:nvSpPr>
          <p:cNvPr id="3" name="Content Placeholder 2">
            <a:extLst>
              <a:ext uri="{FF2B5EF4-FFF2-40B4-BE49-F238E27FC236}">
                <a16:creationId xmlns:a16="http://schemas.microsoft.com/office/drawing/2014/main" id="{4DCA0892-4F79-4418-A91F-AC455541948B}"/>
              </a:ext>
            </a:extLst>
          </p:cNvPr>
          <p:cNvSpPr>
            <a:spLocks noGrp="1"/>
          </p:cNvSpPr>
          <p:nvPr>
            <p:ph idx="1"/>
          </p:nvPr>
        </p:nvSpPr>
        <p:spPr>
          <a:xfrm>
            <a:off x="1028700" y="1772816"/>
            <a:ext cx="7200900" cy="4536504"/>
          </a:xfrm>
        </p:spPr>
        <p:txBody>
          <a:bodyPr>
            <a:normAutofit lnSpcReduction="10000"/>
          </a:bodyPr>
          <a:lstStyle/>
          <a:p>
            <a:pPr marL="0" indent="0">
              <a:buNone/>
            </a:pPr>
            <a:r>
              <a:rPr lang="en-CA" sz="1800" dirty="0">
                <a:effectLst/>
                <a:latin typeface="Helvetica Neue"/>
                <a:ea typeface="Times New Roman" panose="02020603050405020304" pitchFamily="18" charset="0"/>
              </a:rPr>
              <a:t>I rarely run the Audit report for more than one criteria at a time.  Running a small test at a time seems to give me more control.</a:t>
            </a:r>
            <a:endParaRPr lang="en-CA" sz="1800" dirty="0">
              <a:effectLst/>
              <a:latin typeface="Calibri" panose="020F0502020204030204" pitchFamily="34" charset="0"/>
              <a:ea typeface="Calibri" panose="020F0502020204030204" pitchFamily="34" charset="0"/>
            </a:endParaRPr>
          </a:p>
          <a:p>
            <a:pPr marL="0" indent="0">
              <a:buNone/>
            </a:pPr>
            <a:r>
              <a:rPr lang="en-CA" sz="1800" dirty="0">
                <a:effectLst/>
                <a:latin typeface="Helvetica Neue"/>
                <a:ea typeface="Times New Roman" panose="02020603050405020304" pitchFamily="18" charset="0"/>
              </a:rPr>
              <a:t>I usually run the report to a word processor file.   When the report if finished, I open it in my word processor and then format the report the way I want.  The normal format is okay, but it is not the way I want it and my way seems easier to use.</a:t>
            </a:r>
            <a:endParaRPr lang="en-CA" sz="1800" dirty="0">
              <a:effectLst/>
              <a:latin typeface="Calibri" panose="020F0502020204030204" pitchFamily="34" charset="0"/>
              <a:ea typeface="Calibri" panose="020F0502020204030204" pitchFamily="34" charset="0"/>
            </a:endParaRPr>
          </a:p>
          <a:p>
            <a:pPr marL="0" indent="0">
              <a:buNone/>
            </a:pPr>
            <a:r>
              <a:rPr lang="en-CA" sz="1800" dirty="0">
                <a:effectLst/>
                <a:latin typeface="Helvetica Neue"/>
                <a:ea typeface="Times New Roman" panose="02020603050405020304" pitchFamily="18" charset="0"/>
              </a:rPr>
              <a:t>In the word processor, since the report is most a single criteria, I copy that criteria (repeated under each "failed" entry) and use it as the sub-title for the report.   I then effectively delete those redundant entries and most extra spaces.  This only takes a few minutes and gives me a nice clean list of persons/IDs that need reviewing.  If the report is long enough, I will make the list into multiple columns.</a:t>
            </a:r>
            <a:endParaRPr lang="en-CA" sz="1800" dirty="0">
              <a:effectLst/>
              <a:latin typeface="Calibri" panose="020F0502020204030204" pitchFamily="34" charset="0"/>
              <a:ea typeface="Calibri" panose="020F0502020204030204" pitchFamily="34" charset="0"/>
            </a:endParaRPr>
          </a:p>
          <a:p>
            <a:pPr marL="0" indent="0">
              <a:buNone/>
            </a:pPr>
            <a:r>
              <a:rPr lang="en-CA" sz="1800" dirty="0">
                <a:effectLst/>
                <a:latin typeface="Helvetica Neue"/>
                <a:ea typeface="Times New Roman" panose="02020603050405020304" pitchFamily="18" charset="0"/>
              </a:rPr>
              <a:t> After I get through reviewing each of the "hits" and making corrections/ changes as needed, I usually run the report again.  This second (or later) run is reviewed in the same way.  If I still have unresolved "hits", I run the report a final time for the record. - </a:t>
            </a:r>
            <a:r>
              <a:rPr lang="en-CA" sz="1800" dirty="0">
                <a:effectLst/>
                <a:latin typeface="Helvetica Neue"/>
                <a:ea typeface="Times New Roman" panose="02020603050405020304" pitchFamily="18" charset="0"/>
                <a:cs typeface="Calibri" panose="020F0502020204030204" pitchFamily="34" charset="0"/>
              </a:rPr>
              <a:t>Lee Hoffman</a:t>
            </a:r>
            <a:endParaRPr lang="en-CA"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149252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4D9E4-3551-4FD8-A35F-88207D9B52B9}"/>
              </a:ext>
            </a:extLst>
          </p:cNvPr>
          <p:cNvSpPr>
            <a:spLocks noGrp="1"/>
          </p:cNvSpPr>
          <p:nvPr>
            <p:ph type="title"/>
          </p:nvPr>
        </p:nvSpPr>
        <p:spPr/>
        <p:txBody>
          <a:bodyPr/>
          <a:lstStyle/>
          <a:p>
            <a:endParaRPr lang="en-CA"/>
          </a:p>
        </p:txBody>
      </p:sp>
      <p:pic>
        <p:nvPicPr>
          <p:cNvPr id="5" name="Content Placeholder 4">
            <a:extLst>
              <a:ext uri="{FF2B5EF4-FFF2-40B4-BE49-F238E27FC236}">
                <a16:creationId xmlns:a16="http://schemas.microsoft.com/office/drawing/2014/main" id="{75DDB669-A4DE-45FA-A1AF-11714B2B841B}"/>
              </a:ext>
            </a:extLst>
          </p:cNvPr>
          <p:cNvPicPr>
            <a:picLocks noGrp="1" noChangeAspect="1"/>
          </p:cNvPicPr>
          <p:nvPr>
            <p:ph idx="1"/>
          </p:nvPr>
        </p:nvPicPr>
        <p:blipFill>
          <a:blip r:embed="rId2"/>
          <a:stretch>
            <a:fillRect/>
          </a:stretch>
        </p:blipFill>
        <p:spPr>
          <a:xfrm>
            <a:off x="1011714" y="700365"/>
            <a:ext cx="7200900" cy="5167035"/>
          </a:xfrm>
        </p:spPr>
      </p:pic>
    </p:spTree>
    <p:extLst>
      <p:ext uri="{BB962C8B-B14F-4D97-AF65-F5344CB8AC3E}">
        <p14:creationId xmlns:p14="http://schemas.microsoft.com/office/powerpoint/2010/main" val="14364267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0FB9A-2483-4354-9404-0707372BF53E}"/>
              </a:ext>
            </a:extLst>
          </p:cNvPr>
          <p:cNvSpPr>
            <a:spLocks noGrp="1"/>
          </p:cNvSpPr>
          <p:nvPr>
            <p:ph type="title"/>
          </p:nvPr>
        </p:nvSpPr>
        <p:spPr/>
        <p:txBody>
          <a:bodyPr/>
          <a:lstStyle/>
          <a:p>
            <a:endParaRPr lang="en-CA"/>
          </a:p>
        </p:txBody>
      </p:sp>
      <p:pic>
        <p:nvPicPr>
          <p:cNvPr id="5" name="Content Placeholder 4">
            <a:extLst>
              <a:ext uri="{FF2B5EF4-FFF2-40B4-BE49-F238E27FC236}">
                <a16:creationId xmlns:a16="http://schemas.microsoft.com/office/drawing/2014/main" id="{BEB3BC86-213B-4AEC-BDAF-2ADAF9531D7B}"/>
              </a:ext>
            </a:extLst>
          </p:cNvPr>
          <p:cNvPicPr>
            <a:picLocks noGrp="1" noChangeAspect="1"/>
          </p:cNvPicPr>
          <p:nvPr>
            <p:ph idx="1"/>
          </p:nvPr>
        </p:nvPicPr>
        <p:blipFill>
          <a:blip r:embed="rId2"/>
          <a:stretch>
            <a:fillRect/>
          </a:stretch>
        </p:blipFill>
        <p:spPr>
          <a:xfrm>
            <a:off x="1028700" y="685800"/>
            <a:ext cx="7200900" cy="5486400"/>
          </a:xfrm>
        </p:spPr>
      </p:pic>
    </p:spTree>
    <p:extLst>
      <p:ext uri="{BB962C8B-B14F-4D97-AF65-F5344CB8AC3E}">
        <p14:creationId xmlns:p14="http://schemas.microsoft.com/office/powerpoint/2010/main" val="2279237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6D1606B-3571-4C6D-9EB9-D5EC62252A82}"/>
              </a:ext>
            </a:extLst>
          </p:cNvPr>
          <p:cNvSpPr txBox="1"/>
          <p:nvPr/>
        </p:nvSpPr>
        <p:spPr>
          <a:xfrm>
            <a:off x="539552" y="1690063"/>
            <a:ext cx="8352928" cy="2800767"/>
          </a:xfrm>
          <a:prstGeom prst="rect">
            <a:avLst/>
          </a:prstGeom>
          <a:noFill/>
        </p:spPr>
        <p:txBody>
          <a:bodyPr wrap="square">
            <a:spAutoFit/>
          </a:bodyPr>
          <a:lstStyle/>
          <a:p>
            <a:pPr algn="ctr"/>
            <a:r>
              <a:rPr lang="en-US" sz="4400" i="1" dirty="0"/>
              <a:t>Ottawa Branch of Ontario Ancestors is located on the traditional and unceded territory of the Algonquin Anishinaabeg</a:t>
            </a:r>
            <a:r>
              <a:rPr lang="en-US" dirty="0"/>
              <a:t>.</a:t>
            </a:r>
            <a:endParaRPr lang="en-CA" dirty="0"/>
          </a:p>
        </p:txBody>
      </p:sp>
    </p:spTree>
    <p:extLst>
      <p:ext uri="{BB962C8B-B14F-4D97-AF65-F5344CB8AC3E}">
        <p14:creationId xmlns:p14="http://schemas.microsoft.com/office/powerpoint/2010/main" val="12344840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82817-5747-4367-B7B3-02A3D5F6495E}"/>
              </a:ext>
            </a:extLst>
          </p:cNvPr>
          <p:cNvSpPr>
            <a:spLocks noGrp="1"/>
          </p:cNvSpPr>
          <p:nvPr>
            <p:ph type="title"/>
          </p:nvPr>
        </p:nvSpPr>
        <p:spPr/>
        <p:txBody>
          <a:bodyPr/>
          <a:lstStyle/>
          <a:p>
            <a:r>
              <a:rPr lang="en-CA" dirty="0"/>
              <a:t>Audit Report from TMG</a:t>
            </a:r>
          </a:p>
        </p:txBody>
      </p:sp>
      <p:pic>
        <p:nvPicPr>
          <p:cNvPr id="5" name="Content Placeholder 4">
            <a:extLst>
              <a:ext uri="{FF2B5EF4-FFF2-40B4-BE49-F238E27FC236}">
                <a16:creationId xmlns:a16="http://schemas.microsoft.com/office/drawing/2014/main" id="{01592D54-EB44-4599-94DE-6DCD6FC93014}"/>
              </a:ext>
            </a:extLst>
          </p:cNvPr>
          <p:cNvPicPr>
            <a:picLocks noGrp="1" noChangeAspect="1"/>
          </p:cNvPicPr>
          <p:nvPr>
            <p:ph idx="1"/>
          </p:nvPr>
        </p:nvPicPr>
        <p:blipFill>
          <a:blip r:embed="rId2"/>
          <a:stretch>
            <a:fillRect/>
          </a:stretch>
        </p:blipFill>
        <p:spPr>
          <a:xfrm>
            <a:off x="1028700" y="1916832"/>
            <a:ext cx="7200900" cy="4524254"/>
          </a:xfrm>
        </p:spPr>
      </p:pic>
    </p:spTree>
    <p:extLst>
      <p:ext uri="{BB962C8B-B14F-4D97-AF65-F5344CB8AC3E}">
        <p14:creationId xmlns:p14="http://schemas.microsoft.com/office/powerpoint/2010/main" val="33321720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AEC2-54CF-4892-8520-F6635C933369}"/>
              </a:ext>
            </a:extLst>
          </p:cNvPr>
          <p:cNvSpPr>
            <a:spLocks noGrp="1"/>
          </p:cNvSpPr>
          <p:nvPr>
            <p:ph type="title"/>
          </p:nvPr>
        </p:nvSpPr>
        <p:spPr/>
        <p:txBody>
          <a:bodyPr/>
          <a:lstStyle/>
          <a:p>
            <a:r>
              <a:rPr lang="en-CA" dirty="0"/>
              <a:t>Lee’s version</a:t>
            </a:r>
          </a:p>
        </p:txBody>
      </p:sp>
      <p:pic>
        <p:nvPicPr>
          <p:cNvPr id="5" name="Content Placeholder 4">
            <a:extLst>
              <a:ext uri="{FF2B5EF4-FFF2-40B4-BE49-F238E27FC236}">
                <a16:creationId xmlns:a16="http://schemas.microsoft.com/office/drawing/2014/main" id="{27DE7F39-047F-4F18-997F-4E07AAE800E6}"/>
              </a:ext>
            </a:extLst>
          </p:cNvPr>
          <p:cNvPicPr>
            <a:picLocks noGrp="1" noChangeAspect="1"/>
          </p:cNvPicPr>
          <p:nvPr>
            <p:ph idx="1"/>
          </p:nvPr>
        </p:nvPicPr>
        <p:blipFill>
          <a:blip r:embed="rId2"/>
          <a:stretch>
            <a:fillRect/>
          </a:stretch>
        </p:blipFill>
        <p:spPr>
          <a:xfrm>
            <a:off x="1210939" y="1916832"/>
            <a:ext cx="7018661" cy="4255368"/>
          </a:xfrm>
        </p:spPr>
      </p:pic>
    </p:spTree>
    <p:extLst>
      <p:ext uri="{BB962C8B-B14F-4D97-AF65-F5344CB8AC3E}">
        <p14:creationId xmlns:p14="http://schemas.microsoft.com/office/powerpoint/2010/main" val="35027987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A23F9-C932-4E70-A0F5-6800707EA984}"/>
              </a:ext>
            </a:extLst>
          </p:cNvPr>
          <p:cNvSpPr>
            <a:spLocks noGrp="1"/>
          </p:cNvSpPr>
          <p:nvPr>
            <p:ph type="title"/>
          </p:nvPr>
        </p:nvSpPr>
        <p:spPr/>
        <p:txBody>
          <a:bodyPr/>
          <a:lstStyle/>
          <a:p>
            <a:r>
              <a:rPr lang="en-CA" dirty="0"/>
              <a:t>Renumber Person IDs </a:t>
            </a:r>
          </a:p>
        </p:txBody>
      </p:sp>
      <p:sp>
        <p:nvSpPr>
          <p:cNvPr id="3" name="Content Placeholder 2">
            <a:extLst>
              <a:ext uri="{FF2B5EF4-FFF2-40B4-BE49-F238E27FC236}">
                <a16:creationId xmlns:a16="http://schemas.microsoft.com/office/drawing/2014/main" id="{5ECA3636-E87E-4724-BCC0-7961F371F402}"/>
              </a:ext>
            </a:extLst>
          </p:cNvPr>
          <p:cNvSpPr>
            <a:spLocks noGrp="1"/>
          </p:cNvSpPr>
          <p:nvPr>
            <p:ph idx="1"/>
          </p:nvPr>
        </p:nvSpPr>
        <p:spPr>
          <a:xfrm>
            <a:off x="1028700" y="1723787"/>
            <a:ext cx="2751212" cy="4448413"/>
          </a:xfrm>
        </p:spPr>
        <p:txBody>
          <a:bodyPr>
            <a:normAutofit/>
          </a:bodyPr>
          <a:lstStyle/>
          <a:p>
            <a:pPr marL="0" indent="0">
              <a:buNone/>
            </a:pPr>
            <a:r>
              <a:rPr lang="en-CA" sz="2400" dirty="0">
                <a:effectLst/>
                <a:latin typeface="Helvetica Neue"/>
                <a:ea typeface="Times New Roman" panose="02020603050405020304" pitchFamily="18" charset="0"/>
              </a:rPr>
              <a:t>There are two ways to renumber person IDs in TMG.  One is to renumber each person that you want the ID number to be different -- one person at a time.</a:t>
            </a:r>
            <a:endParaRPr lang="en-CA" sz="2400" dirty="0">
              <a:effectLst/>
              <a:latin typeface="Calibri" panose="020F0502020204030204" pitchFamily="34" charset="0"/>
              <a:ea typeface="Calibri" panose="020F0502020204030204" pitchFamily="34" charset="0"/>
            </a:endParaRPr>
          </a:p>
          <a:p>
            <a:pPr marL="0" indent="0">
              <a:buNone/>
            </a:pPr>
            <a:endParaRPr lang="en-CA" dirty="0"/>
          </a:p>
        </p:txBody>
      </p:sp>
      <p:pic>
        <p:nvPicPr>
          <p:cNvPr id="5" name="Picture 4">
            <a:extLst>
              <a:ext uri="{FF2B5EF4-FFF2-40B4-BE49-F238E27FC236}">
                <a16:creationId xmlns:a16="http://schemas.microsoft.com/office/drawing/2014/main" id="{BD1C570C-91A6-43AE-9B0D-EA18E25940B7}"/>
              </a:ext>
            </a:extLst>
          </p:cNvPr>
          <p:cNvPicPr>
            <a:picLocks noChangeAspect="1"/>
          </p:cNvPicPr>
          <p:nvPr/>
        </p:nvPicPr>
        <p:blipFill>
          <a:blip r:embed="rId2"/>
          <a:stretch>
            <a:fillRect/>
          </a:stretch>
        </p:blipFill>
        <p:spPr>
          <a:xfrm>
            <a:off x="3923928" y="1723786"/>
            <a:ext cx="4696480" cy="4448413"/>
          </a:xfrm>
          <a:prstGeom prst="rect">
            <a:avLst/>
          </a:prstGeom>
        </p:spPr>
      </p:pic>
      <p:sp>
        <p:nvSpPr>
          <p:cNvPr id="6" name="Arrow: Left 5">
            <a:extLst>
              <a:ext uri="{FF2B5EF4-FFF2-40B4-BE49-F238E27FC236}">
                <a16:creationId xmlns:a16="http://schemas.microsoft.com/office/drawing/2014/main" id="{0CADBC55-FE57-4A96-ADA2-14414613FAD7}"/>
              </a:ext>
            </a:extLst>
          </p:cNvPr>
          <p:cNvSpPr/>
          <p:nvPr/>
        </p:nvSpPr>
        <p:spPr>
          <a:xfrm>
            <a:off x="5868144" y="3209686"/>
            <a:ext cx="3024336" cy="363330"/>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4127750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A23F9-C932-4E70-A0F5-6800707EA984}"/>
              </a:ext>
            </a:extLst>
          </p:cNvPr>
          <p:cNvSpPr>
            <a:spLocks noGrp="1"/>
          </p:cNvSpPr>
          <p:nvPr>
            <p:ph type="title"/>
          </p:nvPr>
        </p:nvSpPr>
        <p:spPr/>
        <p:txBody>
          <a:bodyPr/>
          <a:lstStyle/>
          <a:p>
            <a:r>
              <a:rPr lang="en-CA" dirty="0"/>
              <a:t>Renumber Person IDs </a:t>
            </a:r>
          </a:p>
        </p:txBody>
      </p:sp>
      <p:sp>
        <p:nvSpPr>
          <p:cNvPr id="3" name="Content Placeholder 2">
            <a:extLst>
              <a:ext uri="{FF2B5EF4-FFF2-40B4-BE49-F238E27FC236}">
                <a16:creationId xmlns:a16="http://schemas.microsoft.com/office/drawing/2014/main" id="{5ECA3636-E87E-4724-BCC0-7961F371F402}"/>
              </a:ext>
            </a:extLst>
          </p:cNvPr>
          <p:cNvSpPr>
            <a:spLocks noGrp="1"/>
          </p:cNvSpPr>
          <p:nvPr>
            <p:ph idx="1"/>
          </p:nvPr>
        </p:nvSpPr>
        <p:spPr>
          <a:xfrm>
            <a:off x="1028700" y="1723787"/>
            <a:ext cx="2823220" cy="4143613"/>
          </a:xfrm>
        </p:spPr>
        <p:txBody>
          <a:bodyPr/>
          <a:lstStyle/>
          <a:p>
            <a:pPr marL="0" indent="0">
              <a:buNone/>
            </a:pPr>
            <a:r>
              <a:rPr lang="en-CA" sz="2400" dirty="0">
                <a:effectLst/>
                <a:latin typeface="Helvetica Neue"/>
                <a:ea typeface="Times New Roman" panose="02020603050405020304" pitchFamily="18" charset="0"/>
              </a:rPr>
              <a:t>The second method is a global renumbering.  This is a renumbering of the entire data set and eliminates any number gaps.</a:t>
            </a:r>
            <a:endParaRPr lang="en-CA" sz="2400" dirty="0">
              <a:effectLst/>
              <a:latin typeface="Calibri" panose="020F0502020204030204" pitchFamily="34" charset="0"/>
              <a:ea typeface="Calibri" panose="020F0502020204030204" pitchFamily="34" charset="0"/>
            </a:endParaRPr>
          </a:p>
          <a:p>
            <a:pPr marL="0" indent="0">
              <a:buNone/>
            </a:pPr>
            <a:endParaRPr lang="en-CA" dirty="0"/>
          </a:p>
        </p:txBody>
      </p:sp>
      <p:pic>
        <p:nvPicPr>
          <p:cNvPr id="5" name="Picture 4">
            <a:extLst>
              <a:ext uri="{FF2B5EF4-FFF2-40B4-BE49-F238E27FC236}">
                <a16:creationId xmlns:a16="http://schemas.microsoft.com/office/drawing/2014/main" id="{512D2E4A-5755-4A6A-AB21-7987E5A31E6A}"/>
              </a:ext>
            </a:extLst>
          </p:cNvPr>
          <p:cNvPicPr>
            <a:picLocks noChangeAspect="1"/>
          </p:cNvPicPr>
          <p:nvPr/>
        </p:nvPicPr>
        <p:blipFill>
          <a:blip r:embed="rId2"/>
          <a:stretch>
            <a:fillRect/>
          </a:stretch>
        </p:blipFill>
        <p:spPr>
          <a:xfrm>
            <a:off x="3995936" y="1723786"/>
            <a:ext cx="4696480" cy="4143613"/>
          </a:xfrm>
          <a:prstGeom prst="rect">
            <a:avLst/>
          </a:prstGeom>
        </p:spPr>
      </p:pic>
      <p:pic>
        <p:nvPicPr>
          <p:cNvPr id="6" name="Picture 5">
            <a:extLst>
              <a:ext uri="{FF2B5EF4-FFF2-40B4-BE49-F238E27FC236}">
                <a16:creationId xmlns:a16="http://schemas.microsoft.com/office/drawing/2014/main" id="{F989C486-0BB3-4EDE-9DA2-73215299B662}"/>
              </a:ext>
            </a:extLst>
          </p:cNvPr>
          <p:cNvPicPr>
            <a:picLocks noChangeAspect="1"/>
          </p:cNvPicPr>
          <p:nvPr/>
        </p:nvPicPr>
        <p:blipFill>
          <a:blip r:embed="rId3"/>
          <a:stretch>
            <a:fillRect/>
          </a:stretch>
        </p:blipFill>
        <p:spPr>
          <a:xfrm>
            <a:off x="6444208" y="4233705"/>
            <a:ext cx="2427991" cy="396274"/>
          </a:xfrm>
          <a:prstGeom prst="rect">
            <a:avLst/>
          </a:prstGeom>
        </p:spPr>
      </p:pic>
    </p:spTree>
    <p:extLst>
      <p:ext uri="{BB962C8B-B14F-4D97-AF65-F5344CB8AC3E}">
        <p14:creationId xmlns:p14="http://schemas.microsoft.com/office/powerpoint/2010/main" val="15544344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A23F9-C932-4E70-A0F5-6800707EA984}"/>
              </a:ext>
            </a:extLst>
          </p:cNvPr>
          <p:cNvSpPr>
            <a:spLocks noGrp="1"/>
          </p:cNvSpPr>
          <p:nvPr>
            <p:ph type="title"/>
          </p:nvPr>
        </p:nvSpPr>
        <p:spPr/>
        <p:txBody>
          <a:bodyPr/>
          <a:lstStyle/>
          <a:p>
            <a:r>
              <a:rPr lang="en-CA" dirty="0"/>
              <a:t>Renumber Person IDs </a:t>
            </a:r>
          </a:p>
        </p:txBody>
      </p:sp>
      <p:sp>
        <p:nvSpPr>
          <p:cNvPr id="3" name="Content Placeholder 2">
            <a:extLst>
              <a:ext uri="{FF2B5EF4-FFF2-40B4-BE49-F238E27FC236}">
                <a16:creationId xmlns:a16="http://schemas.microsoft.com/office/drawing/2014/main" id="{5ECA3636-E87E-4724-BCC0-7961F371F402}"/>
              </a:ext>
            </a:extLst>
          </p:cNvPr>
          <p:cNvSpPr>
            <a:spLocks noGrp="1"/>
          </p:cNvSpPr>
          <p:nvPr>
            <p:ph idx="1"/>
          </p:nvPr>
        </p:nvSpPr>
        <p:spPr>
          <a:xfrm>
            <a:off x="1028700" y="1723787"/>
            <a:ext cx="7200900" cy="4657541"/>
          </a:xfrm>
        </p:spPr>
        <p:txBody>
          <a:bodyPr>
            <a:normAutofit lnSpcReduction="10000"/>
          </a:bodyPr>
          <a:lstStyle/>
          <a:p>
            <a:pPr marL="0" indent="0">
              <a:buNone/>
            </a:pPr>
            <a:r>
              <a:rPr lang="en-CA" sz="1800" dirty="0">
                <a:effectLst/>
                <a:latin typeface="Helvetica Neue"/>
                <a:ea typeface="Times New Roman" panose="02020603050405020304" pitchFamily="18" charset="0"/>
                <a:cs typeface="Calibri" panose="020F0502020204030204" pitchFamily="34" charset="0"/>
              </a:rPr>
              <a:t>This global renumbering actually does not renumber “everyone” in the dataset except in certain circumstances. </a:t>
            </a:r>
          </a:p>
          <a:p>
            <a:pPr marL="0" indent="0">
              <a:buNone/>
            </a:pPr>
            <a:r>
              <a:rPr lang="en-CA" sz="1800" dirty="0">
                <a:effectLst/>
                <a:latin typeface="Helvetica Neue"/>
                <a:ea typeface="Times New Roman" panose="02020603050405020304" pitchFamily="18" charset="0"/>
              </a:rPr>
              <a:t>Only persons following a gap are renumbered  However, if Person ID #1 had been deleted and that number was unused then </a:t>
            </a:r>
            <a:r>
              <a:rPr lang="en-CA" sz="1800" b="1" dirty="0">
                <a:effectLst/>
                <a:latin typeface="Helvetica Neue"/>
                <a:ea typeface="Times New Roman" panose="02020603050405020304" pitchFamily="18" charset="0"/>
              </a:rPr>
              <a:t>all</a:t>
            </a:r>
            <a:r>
              <a:rPr lang="en-CA" sz="1800" dirty="0">
                <a:effectLst/>
                <a:latin typeface="Helvetica Neue"/>
                <a:ea typeface="Times New Roman" panose="02020603050405020304" pitchFamily="18" charset="0"/>
              </a:rPr>
              <a:t> IDs would be renumbered.  But, normally the gap IDs are spread throughout the data set with maybe a dozen or so gaps in a thousand or so data set. </a:t>
            </a:r>
          </a:p>
          <a:p>
            <a:pPr marL="0" indent="0">
              <a:buNone/>
            </a:pPr>
            <a:r>
              <a:rPr lang="en-CA" sz="1800" dirty="0">
                <a:effectLst/>
                <a:latin typeface="Helvetica Neue"/>
                <a:ea typeface="Times New Roman" panose="02020603050405020304" pitchFamily="18" charset="0"/>
              </a:rPr>
              <a:t>So, if you record the ID number for a person on a source record in your files, and that person is renumbered (in either way) then the ID# on the source record will be wrong.  This is not a "showstopper" as you can correct the record.  But, if a long time passes and you forget that the number was changed then it can be confusing,  </a:t>
            </a:r>
            <a:endParaRPr lang="en-CA" sz="1800" dirty="0">
              <a:effectLst/>
              <a:latin typeface="Calibri" panose="020F0502020204030204" pitchFamily="34" charset="0"/>
              <a:ea typeface="Calibri" panose="020F0502020204030204" pitchFamily="34" charset="0"/>
            </a:endParaRPr>
          </a:p>
          <a:p>
            <a:pPr marL="0" indent="0">
              <a:buNone/>
            </a:pPr>
            <a:r>
              <a:rPr lang="en-CA" sz="1800" dirty="0">
                <a:effectLst/>
                <a:latin typeface="Helvetica Neue"/>
                <a:ea typeface="Times New Roman" panose="02020603050405020304" pitchFamily="18" charset="0"/>
              </a:rPr>
              <a:t>I rarely consider the use of global renumbering, but often do individual renumbering.  Keep in mind that merging two persons causes the effective renumbering of the person that was deleted.  So if you merge ID #10 with ID #7 and delete ID #10 then ID #10 is now a gap number with the person Tags previously attached to ID #10 now attached to ID #7. - </a:t>
            </a:r>
            <a:r>
              <a:rPr lang="en-CA" sz="1800" dirty="0">
                <a:effectLst/>
                <a:latin typeface="Helvetica Neue"/>
                <a:ea typeface="Times New Roman" panose="02020603050405020304" pitchFamily="18" charset="0"/>
                <a:cs typeface="Calibri" panose="020F0502020204030204" pitchFamily="34" charset="0"/>
              </a:rPr>
              <a:t>Lee Hoffman</a:t>
            </a:r>
            <a:endParaRPr lang="en-CA" sz="1800" dirty="0">
              <a:effectLst/>
              <a:latin typeface="Calibri" panose="020F0502020204030204" pitchFamily="34" charset="0"/>
              <a:ea typeface="Calibri" panose="020F0502020204030204" pitchFamily="34" charset="0"/>
            </a:endParaRPr>
          </a:p>
          <a:p>
            <a:pPr marL="0" indent="0">
              <a:buNone/>
            </a:pPr>
            <a:endParaRPr lang="en-CA" dirty="0"/>
          </a:p>
        </p:txBody>
      </p:sp>
    </p:spTree>
    <p:extLst>
      <p:ext uri="{BB962C8B-B14F-4D97-AF65-F5344CB8AC3E}">
        <p14:creationId xmlns:p14="http://schemas.microsoft.com/office/powerpoint/2010/main" val="41453637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A23F9-C932-4E70-A0F5-6800707EA984}"/>
              </a:ext>
            </a:extLst>
          </p:cNvPr>
          <p:cNvSpPr>
            <a:spLocks noGrp="1"/>
          </p:cNvSpPr>
          <p:nvPr>
            <p:ph type="title"/>
          </p:nvPr>
        </p:nvSpPr>
        <p:spPr/>
        <p:txBody>
          <a:bodyPr/>
          <a:lstStyle/>
          <a:p>
            <a:r>
              <a:rPr lang="en-CA" dirty="0"/>
              <a:t>Renumber Person IDs </a:t>
            </a:r>
          </a:p>
        </p:txBody>
      </p:sp>
      <p:sp>
        <p:nvSpPr>
          <p:cNvPr id="3" name="Content Placeholder 2">
            <a:extLst>
              <a:ext uri="{FF2B5EF4-FFF2-40B4-BE49-F238E27FC236}">
                <a16:creationId xmlns:a16="http://schemas.microsoft.com/office/drawing/2014/main" id="{5ECA3636-E87E-4724-BCC0-7961F371F402}"/>
              </a:ext>
            </a:extLst>
          </p:cNvPr>
          <p:cNvSpPr>
            <a:spLocks noGrp="1"/>
          </p:cNvSpPr>
          <p:nvPr>
            <p:ph idx="1"/>
          </p:nvPr>
        </p:nvSpPr>
        <p:spPr>
          <a:xfrm>
            <a:off x="1028700" y="1723787"/>
            <a:ext cx="3543300" cy="4657541"/>
          </a:xfrm>
        </p:spPr>
        <p:txBody>
          <a:bodyPr>
            <a:normAutofit/>
          </a:bodyPr>
          <a:lstStyle/>
          <a:p>
            <a:pPr marL="0" indent="0">
              <a:buNone/>
            </a:pPr>
            <a:r>
              <a:rPr lang="en-CA" sz="1800" dirty="0">
                <a:effectLst/>
                <a:latin typeface="Helvetica Neue"/>
                <a:ea typeface="Times New Roman" panose="02020603050405020304" pitchFamily="18" charset="0"/>
              </a:rPr>
              <a:t>1  John Smith</a:t>
            </a:r>
            <a:endParaRPr lang="en-CA" sz="1800" dirty="0">
              <a:effectLst/>
              <a:latin typeface="Calibri" panose="020F0502020204030204" pitchFamily="34" charset="0"/>
              <a:ea typeface="Calibri" panose="020F0502020204030204" pitchFamily="34" charset="0"/>
            </a:endParaRPr>
          </a:p>
          <a:p>
            <a:pPr marL="0" indent="0">
              <a:buNone/>
            </a:pPr>
            <a:r>
              <a:rPr lang="en-CA" sz="1800" dirty="0">
                <a:effectLst/>
                <a:latin typeface="Helvetica Neue"/>
                <a:ea typeface="Times New Roman" panose="02020603050405020304" pitchFamily="18" charset="0"/>
              </a:rPr>
              <a:t> 2  Mary Jones</a:t>
            </a:r>
            <a:endParaRPr lang="en-CA" sz="1800" dirty="0">
              <a:effectLst/>
              <a:latin typeface="Calibri" panose="020F0502020204030204" pitchFamily="34" charset="0"/>
              <a:ea typeface="Calibri" panose="020F0502020204030204" pitchFamily="34" charset="0"/>
            </a:endParaRPr>
          </a:p>
          <a:p>
            <a:pPr marL="0" indent="0">
              <a:buNone/>
            </a:pPr>
            <a:r>
              <a:rPr lang="en-CA" sz="1800" dirty="0">
                <a:effectLst/>
                <a:latin typeface="Helvetica Neue"/>
                <a:ea typeface="Times New Roman" panose="02020603050405020304" pitchFamily="18" charset="0"/>
              </a:rPr>
              <a:t> 4  William Smith</a:t>
            </a:r>
            <a:endParaRPr lang="en-CA" sz="1800" dirty="0">
              <a:effectLst/>
              <a:latin typeface="Calibri" panose="020F0502020204030204" pitchFamily="34" charset="0"/>
              <a:ea typeface="Calibri" panose="020F0502020204030204" pitchFamily="34" charset="0"/>
            </a:endParaRPr>
          </a:p>
          <a:p>
            <a:pPr marL="0" indent="0">
              <a:buNone/>
            </a:pPr>
            <a:r>
              <a:rPr lang="en-CA" sz="1800" dirty="0">
                <a:effectLst/>
                <a:latin typeface="Helvetica Neue"/>
                <a:ea typeface="Times New Roman" panose="02020603050405020304" pitchFamily="18" charset="0"/>
              </a:rPr>
              <a:t> 5  John Smith Jr</a:t>
            </a:r>
            <a:endParaRPr lang="en-CA" sz="1800" dirty="0">
              <a:effectLst/>
              <a:latin typeface="Calibri" panose="020F0502020204030204" pitchFamily="34" charset="0"/>
              <a:ea typeface="Calibri" panose="020F0502020204030204" pitchFamily="34" charset="0"/>
            </a:endParaRPr>
          </a:p>
          <a:p>
            <a:pPr marL="0" indent="0">
              <a:buNone/>
            </a:pPr>
            <a:r>
              <a:rPr lang="en-CA" sz="1800" dirty="0">
                <a:effectLst/>
                <a:latin typeface="Helvetica Neue"/>
                <a:ea typeface="Times New Roman" panose="02020603050405020304" pitchFamily="18" charset="0"/>
              </a:rPr>
              <a:t> 7  James White</a:t>
            </a:r>
            <a:endParaRPr lang="en-CA" sz="1800" dirty="0">
              <a:effectLst/>
              <a:latin typeface="Calibri" panose="020F0502020204030204" pitchFamily="34" charset="0"/>
              <a:ea typeface="Calibri" panose="020F0502020204030204" pitchFamily="34" charset="0"/>
            </a:endParaRPr>
          </a:p>
          <a:p>
            <a:pPr marL="0" indent="0">
              <a:buNone/>
            </a:pPr>
            <a:r>
              <a:rPr lang="en-CA" sz="1800" dirty="0">
                <a:effectLst/>
                <a:latin typeface="Helvetica Neue"/>
                <a:ea typeface="Times New Roman" panose="02020603050405020304" pitchFamily="18" charset="0"/>
              </a:rPr>
              <a:t> 9  Susan Wright</a:t>
            </a:r>
            <a:endParaRPr lang="en-CA" sz="1800" dirty="0">
              <a:effectLst/>
              <a:latin typeface="Calibri" panose="020F0502020204030204" pitchFamily="34" charset="0"/>
              <a:ea typeface="Calibri" panose="020F0502020204030204" pitchFamily="34" charset="0"/>
            </a:endParaRPr>
          </a:p>
          <a:p>
            <a:pPr marL="0" indent="0">
              <a:buNone/>
            </a:pPr>
            <a:r>
              <a:rPr lang="en-CA" sz="1800" dirty="0">
                <a:effectLst/>
                <a:latin typeface="Helvetica Neue"/>
                <a:ea typeface="Times New Roman" panose="02020603050405020304" pitchFamily="18" charset="0"/>
              </a:rPr>
              <a:t>10  Jane Carpenter</a:t>
            </a:r>
            <a:endParaRPr lang="en-CA" sz="1800" dirty="0">
              <a:effectLst/>
              <a:latin typeface="Calibri" panose="020F0502020204030204" pitchFamily="34" charset="0"/>
              <a:ea typeface="Calibri" panose="020F0502020204030204" pitchFamily="34" charset="0"/>
            </a:endParaRPr>
          </a:p>
          <a:p>
            <a:pPr marL="0" indent="0">
              <a:buNone/>
            </a:pPr>
            <a:r>
              <a:rPr lang="en-CA" sz="1800" dirty="0">
                <a:effectLst/>
                <a:latin typeface="Helvetica Neue"/>
                <a:ea typeface="Times New Roman" panose="02020603050405020304" pitchFamily="18" charset="0"/>
              </a:rPr>
              <a:t>11  Georgetta White</a:t>
            </a:r>
            <a:endParaRPr lang="en-CA" sz="1800" dirty="0">
              <a:effectLst/>
              <a:latin typeface="Calibri" panose="020F0502020204030204" pitchFamily="34" charset="0"/>
              <a:ea typeface="Calibri" panose="020F0502020204030204" pitchFamily="34" charset="0"/>
            </a:endParaRPr>
          </a:p>
          <a:p>
            <a:pPr marL="0" indent="0">
              <a:buNone/>
            </a:pPr>
            <a:r>
              <a:rPr lang="en-CA" sz="1800" dirty="0">
                <a:effectLst/>
                <a:latin typeface="Helvetica Neue"/>
                <a:ea typeface="Times New Roman" panose="02020603050405020304" pitchFamily="18" charset="0"/>
              </a:rPr>
              <a:t>14  Harry White</a:t>
            </a:r>
            <a:endParaRPr lang="en-CA" sz="1800" dirty="0">
              <a:effectLst/>
              <a:latin typeface="Calibri" panose="020F0502020204030204" pitchFamily="34" charset="0"/>
              <a:ea typeface="Calibri" panose="020F0502020204030204" pitchFamily="34" charset="0"/>
            </a:endParaRPr>
          </a:p>
          <a:p>
            <a:pPr marL="0" indent="0">
              <a:buNone/>
            </a:pPr>
            <a:r>
              <a:rPr lang="en-CA" sz="1800" dirty="0">
                <a:effectLst/>
                <a:latin typeface="Helvetica Neue"/>
                <a:ea typeface="Times New Roman" panose="02020603050405020304" pitchFamily="18" charset="0"/>
                <a:cs typeface="Calibri" panose="020F0502020204030204" pitchFamily="34" charset="0"/>
              </a:rPr>
              <a:t>15  Catherine White</a:t>
            </a:r>
            <a:endParaRPr lang="en-CA" dirty="0"/>
          </a:p>
        </p:txBody>
      </p:sp>
      <p:sp>
        <p:nvSpPr>
          <p:cNvPr id="4" name="TextBox 3">
            <a:extLst>
              <a:ext uri="{FF2B5EF4-FFF2-40B4-BE49-F238E27FC236}">
                <a16:creationId xmlns:a16="http://schemas.microsoft.com/office/drawing/2014/main" id="{487583C5-DF8E-4134-8C3C-4646CE6E58D3}"/>
              </a:ext>
            </a:extLst>
          </p:cNvPr>
          <p:cNvSpPr txBox="1"/>
          <p:nvPr/>
        </p:nvSpPr>
        <p:spPr>
          <a:xfrm>
            <a:off x="5148064" y="1723787"/>
            <a:ext cx="2304256" cy="4196020"/>
          </a:xfrm>
          <a:prstGeom prst="rect">
            <a:avLst/>
          </a:prstGeom>
          <a:noFill/>
        </p:spPr>
        <p:txBody>
          <a:bodyPr wrap="square" rtlCol="0">
            <a:spAutoFit/>
          </a:bodyPr>
          <a:lstStyle/>
          <a:p>
            <a:pPr>
              <a:lnSpc>
                <a:spcPct val="150000"/>
              </a:lnSpc>
            </a:pPr>
            <a:r>
              <a:rPr lang="en-US" dirty="0">
                <a:latin typeface="Helvetica Neue"/>
              </a:rPr>
              <a:t> 1  John Smith</a:t>
            </a:r>
          </a:p>
          <a:p>
            <a:pPr>
              <a:lnSpc>
                <a:spcPct val="150000"/>
              </a:lnSpc>
            </a:pPr>
            <a:r>
              <a:rPr lang="en-US" dirty="0">
                <a:latin typeface="Helvetica Neue"/>
              </a:rPr>
              <a:t>  2  Mary Jones</a:t>
            </a:r>
          </a:p>
          <a:p>
            <a:pPr>
              <a:lnSpc>
                <a:spcPct val="150000"/>
              </a:lnSpc>
            </a:pPr>
            <a:r>
              <a:rPr lang="en-US" dirty="0">
                <a:latin typeface="Helvetica Neue"/>
              </a:rPr>
              <a:t>  3  William Smith</a:t>
            </a:r>
          </a:p>
          <a:p>
            <a:pPr>
              <a:lnSpc>
                <a:spcPct val="150000"/>
              </a:lnSpc>
            </a:pPr>
            <a:r>
              <a:rPr lang="en-US" dirty="0">
                <a:latin typeface="Helvetica Neue"/>
              </a:rPr>
              <a:t>  4  John Smith Jr</a:t>
            </a:r>
          </a:p>
          <a:p>
            <a:pPr>
              <a:lnSpc>
                <a:spcPct val="150000"/>
              </a:lnSpc>
            </a:pPr>
            <a:r>
              <a:rPr lang="en-US" dirty="0">
                <a:latin typeface="Helvetica Neue"/>
              </a:rPr>
              <a:t>  5  James White</a:t>
            </a:r>
          </a:p>
          <a:p>
            <a:pPr>
              <a:lnSpc>
                <a:spcPct val="150000"/>
              </a:lnSpc>
            </a:pPr>
            <a:r>
              <a:rPr lang="en-US" dirty="0">
                <a:latin typeface="Helvetica Neue"/>
              </a:rPr>
              <a:t>  6  Susan Wright</a:t>
            </a:r>
          </a:p>
          <a:p>
            <a:pPr>
              <a:lnSpc>
                <a:spcPct val="150000"/>
              </a:lnSpc>
            </a:pPr>
            <a:r>
              <a:rPr lang="en-US" dirty="0">
                <a:latin typeface="Helvetica Neue"/>
              </a:rPr>
              <a:t>  7 Jane Carpenter</a:t>
            </a:r>
          </a:p>
          <a:p>
            <a:pPr>
              <a:lnSpc>
                <a:spcPct val="150000"/>
              </a:lnSpc>
            </a:pPr>
            <a:r>
              <a:rPr lang="en-US" dirty="0">
                <a:latin typeface="Helvetica Neue"/>
              </a:rPr>
              <a:t>  8  Georgetta White</a:t>
            </a:r>
          </a:p>
          <a:p>
            <a:pPr>
              <a:lnSpc>
                <a:spcPct val="150000"/>
              </a:lnSpc>
            </a:pPr>
            <a:r>
              <a:rPr lang="en-US" dirty="0">
                <a:latin typeface="Helvetica Neue"/>
              </a:rPr>
              <a:t>  9  Harry White</a:t>
            </a:r>
          </a:p>
          <a:p>
            <a:pPr>
              <a:lnSpc>
                <a:spcPct val="150000"/>
              </a:lnSpc>
            </a:pPr>
            <a:r>
              <a:rPr lang="en-US" dirty="0">
                <a:latin typeface="Helvetica Neue"/>
              </a:rPr>
              <a:t>10  Catherine White</a:t>
            </a:r>
          </a:p>
        </p:txBody>
      </p:sp>
    </p:spTree>
    <p:extLst>
      <p:ext uri="{BB962C8B-B14F-4D97-AF65-F5344CB8AC3E}">
        <p14:creationId xmlns:p14="http://schemas.microsoft.com/office/powerpoint/2010/main" val="3410935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90071-F388-46CA-B44A-4CB639A8674E}"/>
              </a:ext>
            </a:extLst>
          </p:cNvPr>
          <p:cNvSpPr>
            <a:spLocks noGrp="1"/>
          </p:cNvSpPr>
          <p:nvPr>
            <p:ph type="title"/>
          </p:nvPr>
        </p:nvSpPr>
        <p:spPr/>
        <p:txBody>
          <a:bodyPr/>
          <a:lstStyle/>
          <a:p>
            <a:r>
              <a:rPr lang="en-US" dirty="0"/>
              <a:t>List of Unused ID Numbers</a:t>
            </a:r>
            <a:endParaRPr lang="en-CA" dirty="0"/>
          </a:p>
        </p:txBody>
      </p:sp>
      <p:sp>
        <p:nvSpPr>
          <p:cNvPr id="3" name="Content Placeholder 2">
            <a:extLst>
              <a:ext uri="{FF2B5EF4-FFF2-40B4-BE49-F238E27FC236}">
                <a16:creationId xmlns:a16="http://schemas.microsoft.com/office/drawing/2014/main" id="{6FC242C7-4893-4B27-AB28-85F2C636DF2C}"/>
              </a:ext>
            </a:extLst>
          </p:cNvPr>
          <p:cNvSpPr>
            <a:spLocks noGrp="1"/>
          </p:cNvSpPr>
          <p:nvPr>
            <p:ph idx="1"/>
          </p:nvPr>
        </p:nvSpPr>
        <p:spPr>
          <a:xfrm>
            <a:off x="1028700" y="1844824"/>
            <a:ext cx="7431732" cy="4824536"/>
          </a:xfrm>
        </p:spPr>
        <p:txBody>
          <a:bodyPr>
            <a:normAutofit fontScale="92500" lnSpcReduction="20000"/>
          </a:bodyPr>
          <a:lstStyle/>
          <a:p>
            <a:pPr marL="0" indent="0">
              <a:buNone/>
            </a:pPr>
            <a:r>
              <a:rPr lang="en-CA" sz="1800" dirty="0">
                <a:latin typeface="Helvetica Neue"/>
                <a:ea typeface="Calibri" panose="020F0502020204030204" pitchFamily="34" charset="0"/>
              </a:rPr>
              <a:t>T</a:t>
            </a:r>
            <a:r>
              <a:rPr lang="en-CA" sz="1800" dirty="0">
                <a:effectLst/>
                <a:latin typeface="Helvetica Neue"/>
                <a:ea typeface="Calibri" panose="020F0502020204030204" pitchFamily="34" charset="0"/>
              </a:rPr>
              <a:t>here is no TMG report of unused ID numbers that can be printed.  However, when you wish to renumber one person’s ID number </a:t>
            </a:r>
            <a:br>
              <a:rPr lang="en-CA" sz="1800" dirty="0">
                <a:effectLst/>
                <a:latin typeface="Helvetica Neue"/>
                <a:ea typeface="Calibri" panose="020F0502020204030204" pitchFamily="34" charset="0"/>
              </a:rPr>
            </a:br>
            <a:r>
              <a:rPr lang="en-CA" sz="1800" dirty="0">
                <a:effectLst/>
                <a:latin typeface="Helvetica Neue"/>
                <a:ea typeface="Calibri" panose="020F0502020204030204" pitchFamily="34" charset="0"/>
              </a:rPr>
              <a:t>(Tools=&gt;Renumber People =&gt;Renumber one person), click in the To field, and press [F2].  The List of Unused ID window will display.</a:t>
            </a:r>
            <a:endParaRPr lang="en-CA" sz="1800" dirty="0">
              <a:effectLst/>
              <a:latin typeface="Calibri" panose="020F0502020204030204" pitchFamily="34" charset="0"/>
              <a:ea typeface="Calibri" panose="020F0502020204030204" pitchFamily="34" charset="0"/>
            </a:endParaRPr>
          </a:p>
          <a:p>
            <a:pPr marL="0" indent="0">
              <a:buNone/>
            </a:pPr>
            <a:r>
              <a:rPr lang="en-CA" sz="1800" dirty="0">
                <a:effectLst/>
                <a:latin typeface="Helvetica Neue"/>
                <a:ea typeface="Calibri" panose="020F0502020204030204" pitchFamily="34" charset="0"/>
              </a:rPr>
              <a:t>This list starts with the lowest unused ID number showing all unused numbers in order.  If your data set has seven people and the highest numbered person is 10, then the List of Unused ID might be like:</a:t>
            </a:r>
            <a:br>
              <a:rPr lang="en-CA" sz="1800" dirty="0">
                <a:effectLst/>
                <a:latin typeface="Helvetica Neue"/>
                <a:ea typeface="Calibri" panose="020F0502020204030204" pitchFamily="34" charset="0"/>
              </a:rPr>
            </a:br>
            <a:r>
              <a:rPr lang="en-CA" sz="1800" dirty="0">
                <a:effectLst/>
                <a:latin typeface="Helvetica Neue"/>
                <a:ea typeface="Calibri" panose="020F0502020204030204" pitchFamily="34" charset="0"/>
              </a:rPr>
              <a:t>  </a:t>
            </a:r>
            <a:r>
              <a:rPr lang="en-CA" sz="1500" dirty="0">
                <a:effectLst/>
                <a:latin typeface="Helvetica Neue"/>
                <a:ea typeface="Calibri" panose="020F0502020204030204" pitchFamily="34" charset="0"/>
              </a:rPr>
              <a:t>6</a:t>
            </a:r>
            <a:br>
              <a:rPr lang="en-CA" sz="1500" dirty="0">
                <a:effectLst/>
                <a:latin typeface="Helvetica Neue"/>
                <a:ea typeface="Calibri" panose="020F0502020204030204" pitchFamily="34" charset="0"/>
              </a:rPr>
            </a:br>
            <a:r>
              <a:rPr lang="en-CA" sz="1500" dirty="0">
                <a:effectLst/>
                <a:latin typeface="Helvetica Neue"/>
                <a:ea typeface="Calibri" panose="020F0502020204030204" pitchFamily="34" charset="0"/>
              </a:rPr>
              <a:t>   7</a:t>
            </a:r>
            <a:br>
              <a:rPr lang="en-CA" sz="1500" dirty="0">
                <a:effectLst/>
                <a:latin typeface="Helvetica Neue"/>
                <a:ea typeface="Calibri" panose="020F0502020204030204" pitchFamily="34" charset="0"/>
              </a:rPr>
            </a:br>
            <a:r>
              <a:rPr lang="en-CA" sz="1500" dirty="0">
                <a:effectLst/>
                <a:latin typeface="Helvetica Neue"/>
                <a:ea typeface="Calibri" panose="020F0502020204030204" pitchFamily="34" charset="0"/>
              </a:rPr>
              <a:t>   9</a:t>
            </a:r>
            <a:br>
              <a:rPr lang="en-CA" sz="1500" dirty="0">
                <a:effectLst/>
                <a:latin typeface="Helvetica Neue"/>
                <a:ea typeface="Calibri" panose="020F0502020204030204" pitchFamily="34" charset="0"/>
              </a:rPr>
            </a:br>
            <a:r>
              <a:rPr lang="en-CA" sz="1500" dirty="0">
                <a:effectLst/>
                <a:latin typeface="Helvetica Neue"/>
                <a:ea typeface="Calibri" panose="020F0502020204030204" pitchFamily="34" charset="0"/>
              </a:rPr>
              <a:t> 11</a:t>
            </a:r>
            <a:br>
              <a:rPr lang="en-CA" sz="1500" dirty="0">
                <a:effectLst/>
                <a:latin typeface="Helvetica Neue"/>
                <a:ea typeface="Calibri" panose="020F0502020204030204" pitchFamily="34" charset="0"/>
              </a:rPr>
            </a:br>
            <a:r>
              <a:rPr lang="en-CA" sz="1500" dirty="0">
                <a:effectLst/>
                <a:latin typeface="Helvetica Neue"/>
                <a:ea typeface="Calibri" panose="020F0502020204030204" pitchFamily="34" charset="0"/>
              </a:rPr>
              <a:t> 12</a:t>
            </a:r>
            <a:br>
              <a:rPr lang="en-CA" sz="1500" dirty="0">
                <a:effectLst/>
                <a:latin typeface="Helvetica Neue"/>
                <a:ea typeface="Calibri" panose="020F0502020204030204" pitchFamily="34" charset="0"/>
              </a:rPr>
            </a:br>
            <a:r>
              <a:rPr lang="en-CA" sz="1500" dirty="0">
                <a:effectLst/>
                <a:latin typeface="Helvetica Neue"/>
                <a:ea typeface="Calibri" panose="020F0502020204030204" pitchFamily="34" charset="0"/>
              </a:rPr>
              <a:t> 13</a:t>
            </a:r>
            <a:br>
              <a:rPr lang="en-CA" sz="1500" dirty="0">
                <a:effectLst/>
                <a:latin typeface="Helvetica Neue"/>
                <a:ea typeface="Calibri" panose="020F0502020204030204" pitchFamily="34" charset="0"/>
              </a:rPr>
            </a:br>
            <a:r>
              <a:rPr lang="en-CA" sz="1500" dirty="0">
                <a:effectLst/>
                <a:latin typeface="Helvetica Neue"/>
                <a:ea typeface="Calibri" panose="020F0502020204030204" pitchFamily="34" charset="0"/>
              </a:rPr>
              <a:t> 14</a:t>
            </a:r>
            <a:br>
              <a:rPr lang="en-CA" sz="1500" dirty="0">
                <a:effectLst/>
                <a:latin typeface="Helvetica Neue"/>
                <a:ea typeface="Calibri" panose="020F0502020204030204" pitchFamily="34" charset="0"/>
              </a:rPr>
            </a:br>
            <a:r>
              <a:rPr lang="en-CA" sz="1500" dirty="0">
                <a:effectLst/>
                <a:latin typeface="Helvetica Neue"/>
                <a:ea typeface="Calibri" panose="020F0502020204030204" pitchFamily="34" charset="0"/>
              </a:rPr>
              <a:t> 15</a:t>
            </a:r>
            <a:br>
              <a:rPr lang="en-CA" sz="1500" dirty="0">
                <a:effectLst/>
                <a:latin typeface="Helvetica Neue"/>
                <a:ea typeface="Calibri" panose="020F0502020204030204" pitchFamily="34" charset="0"/>
              </a:rPr>
            </a:br>
            <a:r>
              <a:rPr lang="en-CA" sz="1500" dirty="0">
                <a:effectLst/>
                <a:latin typeface="Helvetica Neue"/>
                <a:ea typeface="Calibri" panose="020F0502020204030204" pitchFamily="34" charset="0"/>
              </a:rPr>
              <a:t> Etc.</a:t>
            </a:r>
            <a:endParaRPr lang="en-CA" sz="1500" dirty="0">
              <a:effectLst/>
              <a:latin typeface="Calibri" panose="020F0502020204030204" pitchFamily="34" charset="0"/>
              <a:ea typeface="Calibri" panose="020F0502020204030204" pitchFamily="34" charset="0"/>
            </a:endParaRPr>
          </a:p>
          <a:p>
            <a:pPr marL="0" indent="0">
              <a:buNone/>
            </a:pPr>
            <a:r>
              <a:rPr lang="en-CA" sz="1800" dirty="0">
                <a:effectLst/>
                <a:latin typeface="Helvetica Neue"/>
                <a:ea typeface="Calibri" panose="020F0502020204030204" pitchFamily="34" charset="0"/>
              </a:rPr>
              <a:t>The first three numbers in this list are numbers that had been previously assigned to persons.  Those persons have since been merged into another person or just deleted.  The remaining numbers are unused in the sense of never having been used.</a:t>
            </a:r>
            <a:endParaRPr lang="en-CA" sz="1800" dirty="0">
              <a:effectLst/>
              <a:latin typeface="Calibri" panose="020F0502020204030204" pitchFamily="34" charset="0"/>
              <a:ea typeface="Calibri" panose="020F0502020204030204" pitchFamily="34" charset="0"/>
            </a:endParaRPr>
          </a:p>
          <a:p>
            <a:pPr marL="0" indent="0">
              <a:buNone/>
            </a:pPr>
            <a:r>
              <a:rPr lang="en-CA" sz="1800" dirty="0">
                <a:effectLst/>
                <a:latin typeface="Helvetica Neue"/>
                <a:ea typeface="Calibri" panose="020F0502020204030204" pitchFamily="34" charset="0"/>
              </a:rPr>
              <a:t>You can then select any of the unused numbers for use in the To field and it will be the one assigned to the person represented in the From field.</a:t>
            </a:r>
            <a:endParaRPr lang="en-CA" sz="1800" dirty="0">
              <a:effectLst/>
              <a:latin typeface="Calibri" panose="020F0502020204030204" pitchFamily="34" charset="0"/>
              <a:ea typeface="Calibri" panose="020F0502020204030204" pitchFamily="34" charset="0"/>
            </a:endParaRPr>
          </a:p>
          <a:p>
            <a:endParaRPr lang="en-CA" dirty="0"/>
          </a:p>
        </p:txBody>
      </p:sp>
    </p:spTree>
    <p:extLst>
      <p:ext uri="{BB962C8B-B14F-4D97-AF65-F5344CB8AC3E}">
        <p14:creationId xmlns:p14="http://schemas.microsoft.com/office/powerpoint/2010/main" val="2697425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90071-F388-46CA-B44A-4CB639A8674E}"/>
              </a:ext>
            </a:extLst>
          </p:cNvPr>
          <p:cNvSpPr>
            <a:spLocks noGrp="1"/>
          </p:cNvSpPr>
          <p:nvPr>
            <p:ph type="title"/>
          </p:nvPr>
        </p:nvSpPr>
        <p:spPr/>
        <p:txBody>
          <a:bodyPr/>
          <a:lstStyle/>
          <a:p>
            <a:r>
              <a:rPr lang="en-US" dirty="0"/>
              <a:t>List of Unused ID Numbers</a:t>
            </a:r>
            <a:endParaRPr lang="en-CA" dirty="0"/>
          </a:p>
        </p:txBody>
      </p:sp>
      <p:sp>
        <p:nvSpPr>
          <p:cNvPr id="3" name="Content Placeholder 2">
            <a:extLst>
              <a:ext uri="{FF2B5EF4-FFF2-40B4-BE49-F238E27FC236}">
                <a16:creationId xmlns:a16="http://schemas.microsoft.com/office/drawing/2014/main" id="{6FC242C7-4893-4B27-AB28-85F2C636DF2C}"/>
              </a:ext>
            </a:extLst>
          </p:cNvPr>
          <p:cNvSpPr>
            <a:spLocks noGrp="1"/>
          </p:cNvSpPr>
          <p:nvPr>
            <p:ph idx="1"/>
          </p:nvPr>
        </p:nvSpPr>
        <p:spPr>
          <a:xfrm>
            <a:off x="1028700" y="1844824"/>
            <a:ext cx="7431732" cy="4824536"/>
          </a:xfrm>
        </p:spPr>
        <p:txBody>
          <a:bodyPr>
            <a:normAutofit/>
          </a:bodyPr>
          <a:lstStyle/>
          <a:p>
            <a:pPr marL="0" indent="0">
              <a:buNone/>
            </a:pPr>
            <a:r>
              <a:rPr lang="en-CA" sz="1800" dirty="0">
                <a:effectLst/>
                <a:latin typeface="Helvetica Neue"/>
                <a:ea typeface="Calibri" panose="020F0502020204030204" pitchFamily="34" charset="0"/>
              </a:rPr>
              <a:t>If you add a new person, clicking on the ID field and again press [F2], the same List of Unused ID window will appear giving you a similar choice.</a:t>
            </a:r>
            <a:endParaRPr lang="en-CA" sz="1800" dirty="0">
              <a:effectLst/>
              <a:latin typeface="Calibri" panose="020F0502020204030204" pitchFamily="34" charset="0"/>
              <a:ea typeface="Calibri" panose="020F0502020204030204" pitchFamily="34" charset="0"/>
            </a:endParaRPr>
          </a:p>
        </p:txBody>
      </p:sp>
      <p:pic>
        <p:nvPicPr>
          <p:cNvPr id="5" name="Picture 4">
            <a:extLst>
              <a:ext uri="{FF2B5EF4-FFF2-40B4-BE49-F238E27FC236}">
                <a16:creationId xmlns:a16="http://schemas.microsoft.com/office/drawing/2014/main" id="{692115E6-82D5-42D6-8A86-EF8F100BF4EA}"/>
              </a:ext>
            </a:extLst>
          </p:cNvPr>
          <p:cNvPicPr>
            <a:picLocks noChangeAspect="1"/>
          </p:cNvPicPr>
          <p:nvPr/>
        </p:nvPicPr>
        <p:blipFill>
          <a:blip r:embed="rId2"/>
          <a:stretch>
            <a:fillRect/>
          </a:stretch>
        </p:blipFill>
        <p:spPr>
          <a:xfrm>
            <a:off x="1028700" y="2996952"/>
            <a:ext cx="7200900" cy="3528392"/>
          </a:xfrm>
          <a:prstGeom prst="rect">
            <a:avLst/>
          </a:prstGeom>
        </p:spPr>
      </p:pic>
    </p:spTree>
    <p:extLst>
      <p:ext uri="{BB962C8B-B14F-4D97-AF65-F5344CB8AC3E}">
        <p14:creationId xmlns:p14="http://schemas.microsoft.com/office/powerpoint/2010/main" val="26218833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6F447-5833-40FA-A2A2-D5D26CDA2C8B}"/>
              </a:ext>
            </a:extLst>
          </p:cNvPr>
          <p:cNvSpPr>
            <a:spLocks noGrp="1"/>
          </p:cNvSpPr>
          <p:nvPr>
            <p:ph type="title"/>
          </p:nvPr>
        </p:nvSpPr>
        <p:spPr/>
        <p:txBody>
          <a:bodyPr/>
          <a:lstStyle/>
          <a:p>
            <a:r>
              <a:rPr lang="en-CA" dirty="0"/>
              <a:t>Shortcut to Select Search</a:t>
            </a:r>
          </a:p>
        </p:txBody>
      </p:sp>
      <p:sp>
        <p:nvSpPr>
          <p:cNvPr id="3" name="Content Placeholder 2">
            <a:extLst>
              <a:ext uri="{FF2B5EF4-FFF2-40B4-BE49-F238E27FC236}">
                <a16:creationId xmlns:a16="http://schemas.microsoft.com/office/drawing/2014/main" id="{E373C65B-06FF-4169-8651-B9B0314C4694}"/>
              </a:ext>
            </a:extLst>
          </p:cNvPr>
          <p:cNvSpPr>
            <a:spLocks noGrp="1"/>
          </p:cNvSpPr>
          <p:nvPr>
            <p:ph idx="1"/>
          </p:nvPr>
        </p:nvSpPr>
        <p:spPr/>
        <p:txBody>
          <a:bodyPr/>
          <a:lstStyle/>
          <a:p>
            <a:pPr marL="0" indent="0" algn="ctr">
              <a:buNone/>
            </a:pPr>
            <a:r>
              <a:rPr lang="en-CA" sz="2800" dirty="0">
                <a:effectLst/>
                <a:latin typeface="Calibri" panose="020F0502020204030204" pitchFamily="34" charset="0"/>
                <a:ea typeface="Calibri" panose="020F0502020204030204" pitchFamily="34" charset="0"/>
                <a:cs typeface="Arial" panose="020B0604020202020204" pitchFamily="34" charset="0"/>
              </a:rPr>
              <a:t>F2 is always "Search" in TMG. </a:t>
            </a:r>
          </a:p>
          <a:p>
            <a:pPr marL="0" indent="0" algn="ctr">
              <a:buNone/>
            </a:pPr>
            <a:r>
              <a:rPr lang="en-CA" sz="2800" dirty="0">
                <a:effectLst/>
                <a:latin typeface="Calibri" panose="020F0502020204030204" pitchFamily="34" charset="0"/>
                <a:ea typeface="Calibri" panose="020F0502020204030204" pitchFamily="34" charset="0"/>
                <a:cs typeface="Arial" panose="020B0604020202020204" pitchFamily="34" charset="0"/>
              </a:rPr>
              <a:t>It opens the search screen of whatever window is open if it has one. If no window is open it searches for people by opening the Picklist. </a:t>
            </a:r>
          </a:p>
          <a:p>
            <a:pPr marL="0" indent="0" algn="ctr">
              <a:buNone/>
            </a:pPr>
            <a:r>
              <a:rPr lang="en-CA" sz="2800" dirty="0">
                <a:effectLst/>
                <a:latin typeface="Calibri" panose="020F0502020204030204" pitchFamily="34" charset="0"/>
                <a:ea typeface="Calibri" panose="020F0502020204030204" pitchFamily="34" charset="0"/>
                <a:cs typeface="Arial" panose="020B0604020202020204" pitchFamily="34" charset="0"/>
              </a:rPr>
              <a:t>- Terry </a:t>
            </a:r>
            <a:r>
              <a:rPr lang="en-CA" sz="2800" dirty="0" err="1">
                <a:effectLst/>
                <a:latin typeface="Calibri" panose="020F0502020204030204" pitchFamily="34" charset="0"/>
                <a:ea typeface="Calibri" panose="020F0502020204030204" pitchFamily="34" charset="0"/>
                <a:cs typeface="Arial" panose="020B0604020202020204" pitchFamily="34" charset="0"/>
              </a:rPr>
              <a:t>Reigel</a:t>
            </a:r>
            <a:endParaRPr lang="en-CA" sz="2800" dirty="0">
              <a:effectLst/>
              <a:latin typeface="Calibri" panose="020F0502020204030204" pitchFamily="34" charset="0"/>
              <a:ea typeface="Calibri" panose="020F0502020204030204" pitchFamily="34" charset="0"/>
              <a:cs typeface="Arial" panose="020B0604020202020204" pitchFamily="34" charset="0"/>
            </a:endParaRPr>
          </a:p>
          <a:p>
            <a:endParaRPr lang="en-CA" dirty="0"/>
          </a:p>
        </p:txBody>
      </p:sp>
    </p:spTree>
    <p:extLst>
      <p:ext uri="{BB962C8B-B14F-4D97-AF65-F5344CB8AC3E}">
        <p14:creationId xmlns:p14="http://schemas.microsoft.com/office/powerpoint/2010/main" val="14416664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BBF79-D351-41DD-91D0-51A8336E046F}"/>
              </a:ext>
            </a:extLst>
          </p:cNvPr>
          <p:cNvSpPr>
            <a:spLocks noGrp="1"/>
          </p:cNvSpPr>
          <p:nvPr>
            <p:ph type="title"/>
          </p:nvPr>
        </p:nvSpPr>
        <p:spPr/>
        <p:txBody>
          <a:bodyPr/>
          <a:lstStyle/>
          <a:p>
            <a:r>
              <a:rPr lang="en-CA" dirty="0"/>
              <a:t>Printing Name-married Tag</a:t>
            </a:r>
          </a:p>
        </p:txBody>
      </p:sp>
      <p:sp>
        <p:nvSpPr>
          <p:cNvPr id="3" name="Content Placeholder 2">
            <a:extLst>
              <a:ext uri="{FF2B5EF4-FFF2-40B4-BE49-F238E27FC236}">
                <a16:creationId xmlns:a16="http://schemas.microsoft.com/office/drawing/2014/main" id="{07C810CA-9630-4262-9E4F-994A6A53620C}"/>
              </a:ext>
            </a:extLst>
          </p:cNvPr>
          <p:cNvSpPr>
            <a:spLocks noGrp="1"/>
          </p:cNvSpPr>
          <p:nvPr>
            <p:ph idx="1"/>
          </p:nvPr>
        </p:nvSpPr>
        <p:spPr>
          <a:xfrm>
            <a:off x="1028700" y="1844824"/>
            <a:ext cx="7200900" cy="4536504"/>
          </a:xfrm>
        </p:spPr>
        <p:txBody>
          <a:bodyPr>
            <a:normAutofit fontScale="92500" lnSpcReduction="20000"/>
          </a:bodyPr>
          <a:lstStyle/>
          <a:p>
            <a:pPr marL="0" indent="0">
              <a:buNone/>
            </a:pPr>
            <a:r>
              <a:rPr lang="en-CA" sz="1800" dirty="0">
                <a:effectLst/>
                <a:latin typeface="Helvetica Neue"/>
                <a:ea typeface="Times New Roman" panose="02020603050405020304" pitchFamily="18" charset="0"/>
              </a:rPr>
              <a:t>All Name Tags will appear in reports based on certain rules.  Normally a Name-Var Tag is the Primary Name Tag, but actually any Name Tag could be used as the Primary Tag.  In any case, the Primary Name Tag other than Name-Var is treated as if it was a Name-Var Tag.</a:t>
            </a:r>
            <a:endParaRPr lang="en-CA" sz="1800" dirty="0">
              <a:effectLst/>
              <a:latin typeface="Calibri" panose="020F0502020204030204" pitchFamily="34" charset="0"/>
              <a:ea typeface="Calibri" panose="020F0502020204030204" pitchFamily="34" charset="0"/>
            </a:endParaRPr>
          </a:p>
          <a:p>
            <a:pPr marL="0" indent="0">
              <a:buNone/>
            </a:pPr>
            <a:r>
              <a:rPr lang="en-CA" sz="1800" dirty="0">
                <a:effectLst/>
                <a:latin typeface="Helvetica Neue"/>
                <a:ea typeface="Times New Roman" panose="02020603050405020304" pitchFamily="18" charset="0"/>
              </a:rPr>
              <a:t>Any non-Primary Name Tag (including the Name-Marr Tag) is included in reports using the Tag Sentence for that Tag depending on the selected options for the report.  One options that controls this is in the Tags tab of the Report Definition [Options] window under Events and whether Primary Events is selected or if either the All variations or All events and witnesses option is selected.  </a:t>
            </a:r>
            <a:endParaRPr lang="en-CA" sz="1800" dirty="0">
              <a:effectLst/>
              <a:latin typeface="Calibri" panose="020F0502020204030204" pitchFamily="34" charset="0"/>
              <a:ea typeface="Calibri" panose="020F0502020204030204" pitchFamily="34" charset="0"/>
            </a:endParaRPr>
          </a:p>
          <a:p>
            <a:pPr marL="0" indent="0">
              <a:buNone/>
            </a:pPr>
            <a:r>
              <a:rPr lang="en-CA" sz="1800" dirty="0">
                <a:effectLst/>
                <a:latin typeface="Helvetica Neue"/>
                <a:ea typeface="Times New Roman" panose="02020603050405020304" pitchFamily="18" charset="0"/>
              </a:rPr>
              <a:t> Again, the Tag Sentence defines how the Tag Sentence is defined.  </a:t>
            </a:r>
            <a:endParaRPr lang="en-CA" sz="1800" dirty="0">
              <a:effectLst/>
              <a:latin typeface="Calibri" panose="020F0502020204030204" pitchFamily="34" charset="0"/>
              <a:ea typeface="Calibri" panose="020F0502020204030204" pitchFamily="34" charset="0"/>
            </a:endParaRPr>
          </a:p>
          <a:p>
            <a:pPr marL="0" indent="0">
              <a:buNone/>
            </a:pPr>
            <a:r>
              <a:rPr lang="en-CA" sz="1800" dirty="0">
                <a:effectLst/>
                <a:latin typeface="Helvetica Neue"/>
                <a:ea typeface="Times New Roman" panose="02020603050405020304" pitchFamily="18" charset="0"/>
              </a:rPr>
              <a:t>The typical Tag Sentence of the Name-Marr Tag is </a:t>
            </a:r>
          </a:p>
          <a:p>
            <a:pPr marL="0" indent="0">
              <a:buNone/>
            </a:pPr>
            <a:r>
              <a:rPr lang="en-CA" sz="1800" dirty="0">
                <a:effectLst/>
                <a:latin typeface="Helvetica Neue"/>
                <a:ea typeface="Times New Roman" panose="02020603050405020304" pitchFamily="18" charset="0"/>
              </a:rPr>
              <a:t>&lt;As of [D],&gt;[PP] married name was [N] &lt;[M]&gt;</a:t>
            </a:r>
          </a:p>
          <a:p>
            <a:pPr marL="0" indent="0">
              <a:buNone/>
            </a:pPr>
            <a:r>
              <a:rPr lang="en-CA" sz="1800" dirty="0">
                <a:effectLst/>
                <a:latin typeface="Helvetica Neue"/>
                <a:ea typeface="Times New Roman" panose="02020603050405020304" pitchFamily="18" charset="0"/>
              </a:rPr>
              <a:t>If the Sentence begins with one or two dashes/hyphens, then that will suppress the sentence from printing.  The single dash (or Conditional Marker) allows the Sentence to print </a:t>
            </a:r>
            <a:r>
              <a:rPr lang="en-CA" sz="1800" b="1" dirty="0">
                <a:effectLst/>
                <a:latin typeface="Helvetica Neue"/>
                <a:ea typeface="Times New Roman" panose="02020603050405020304" pitchFamily="18" charset="0"/>
              </a:rPr>
              <a:t>IF</a:t>
            </a:r>
            <a:r>
              <a:rPr lang="en-CA" sz="1800" dirty="0">
                <a:effectLst/>
                <a:latin typeface="Helvetica Neue"/>
                <a:ea typeface="Times New Roman" panose="02020603050405020304" pitchFamily="18" charset="0"/>
              </a:rPr>
              <a:t> the Report Definition [Options] Miscellaneous tab has Show excluded data selected.  - </a:t>
            </a:r>
            <a:r>
              <a:rPr lang="en-CA" sz="1800" dirty="0">
                <a:effectLst/>
                <a:latin typeface="Helvetica Neue"/>
                <a:ea typeface="Times New Roman" panose="02020603050405020304" pitchFamily="18" charset="0"/>
                <a:cs typeface="Calibri" panose="020F0502020204030204" pitchFamily="34" charset="0"/>
              </a:rPr>
              <a:t>Lee Hoffman</a:t>
            </a:r>
            <a:endParaRPr lang="en-CA" dirty="0"/>
          </a:p>
        </p:txBody>
      </p:sp>
    </p:spTree>
    <p:extLst>
      <p:ext uri="{BB962C8B-B14F-4D97-AF65-F5344CB8AC3E}">
        <p14:creationId xmlns:p14="http://schemas.microsoft.com/office/powerpoint/2010/main" val="1670529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8700" y="2708920"/>
            <a:ext cx="7200900" cy="3158480"/>
          </a:xfrm>
        </p:spPr>
        <p:txBody>
          <a:bodyPr/>
          <a:lstStyle/>
          <a:p>
            <a:pPr marL="0" indent="0" algn="ctr">
              <a:buNone/>
            </a:pPr>
            <a:r>
              <a:rPr lang="en-US" b="1" dirty="0"/>
              <a:t>We are a group of enthusiastic users of The Master Genealogist, the genealogy software product "that does it all".</a:t>
            </a:r>
            <a:br>
              <a:rPr lang="en-US" dirty="0"/>
            </a:br>
            <a:br>
              <a:rPr lang="en-US" dirty="0"/>
            </a:br>
            <a:r>
              <a:rPr lang="en-US" b="1" i="1" dirty="0"/>
              <a:t>We meet at the City of Ottawa Archives to discuss various issues, give formal presentations and assist other users in developing their TMG and third party software skills.</a:t>
            </a:r>
            <a:br>
              <a:rPr lang="en-US" i="1" dirty="0"/>
            </a:br>
            <a:br>
              <a:rPr lang="en-US" dirty="0"/>
            </a:br>
            <a:r>
              <a:rPr lang="en-US" b="1" dirty="0"/>
              <a:t>Our monthly meetings are webcast and available to anyone in the world! </a:t>
            </a:r>
          </a:p>
          <a:p>
            <a:pPr marL="0" indent="0" algn="ctr">
              <a:buNone/>
            </a:pPr>
            <a:r>
              <a:rPr lang="en-US" b="1" dirty="0">
                <a:hlinkClick r:id="rId3"/>
              </a:rPr>
              <a:t>https://meet.google.com/nvz-kftj-dax</a:t>
            </a:r>
            <a:endParaRPr lang="en-US" dirty="0"/>
          </a:p>
        </p:txBody>
      </p:sp>
      <p:sp>
        <p:nvSpPr>
          <p:cNvPr id="4" name="Rectangle 1"/>
          <p:cNvSpPr>
            <a:spLocks noGrp="1" noChangeArrowheads="1"/>
          </p:cNvSpPr>
          <p:nvPr>
            <p:ph type="title"/>
          </p:nvPr>
        </p:nvSpPr>
        <p:spPr bwMode="auto">
          <a:xfrm>
            <a:off x="1028700" y="620837"/>
            <a:ext cx="7200900" cy="1615827"/>
          </a:xfrm>
          <a:prstGeom prst="rect">
            <a:avLst/>
          </a:prstGeom>
          <a:noFill/>
          <a:ln>
            <a:noFill/>
          </a:ln>
          <a:effectLst/>
        </p:spPr>
        <p:txBody>
          <a:bodyPr vert="horz" wrap="square" lIns="91440" tIns="45720" rIns="91440" bIns="45720" numCol="1" anchor="ctr" anchorCtr="0" compatLnSpc="1">
            <a:prstTxWarp prst="textNoShape">
              <a:avLst/>
            </a:prstTxWarp>
            <a:spAutoFit/>
          </a:bodyPr>
          <a:lstStyle/>
          <a:p>
            <a:pPr lvl="0" algn="ctr" defTabSz="914400" eaLnBrk="0" fontAlgn="base" hangingPunct="0">
              <a:lnSpc>
                <a:spcPct val="100000"/>
              </a:lnSpc>
              <a:spcAft>
                <a:spcPct val="0"/>
              </a:spcAft>
            </a:pPr>
            <a:r>
              <a:rPr lang="en-US" altLang="en-US" b="1" dirty="0">
                <a:solidFill>
                  <a:srgbClr val="330099"/>
                </a:solidFill>
                <a:latin typeface="Times New Roman" panose="02020603050405020304" pitchFamily="18" charset="0"/>
                <a:cs typeface="Times New Roman" panose="02020603050405020304" pitchFamily="18" charset="0"/>
              </a:rPr>
              <a:t>Ottawa TMG Users Group</a:t>
            </a:r>
            <a:br>
              <a:rPr lang="en-US" altLang="en-US" b="1" dirty="0">
                <a:solidFill>
                  <a:srgbClr val="330099"/>
                </a:solidFill>
                <a:latin typeface="Times New Roman" panose="02020603050405020304" pitchFamily="18" charset="0"/>
                <a:cs typeface="Times New Roman" panose="02020603050405020304" pitchFamily="18" charset="0"/>
              </a:rPr>
            </a:br>
            <a:br>
              <a:rPr lang="en-US" altLang="en-US" sz="1100" b="1" dirty="0">
                <a:solidFill>
                  <a:srgbClr val="330099"/>
                </a:solidFill>
                <a:latin typeface="Times New Roman" panose="02020603050405020304" pitchFamily="18" charset="0"/>
                <a:cs typeface="Times New Roman" panose="02020603050405020304" pitchFamily="18" charset="0"/>
              </a:rPr>
            </a:br>
            <a:r>
              <a:rPr lang="en-US" altLang="en-US" b="1" dirty="0">
                <a:solidFill>
                  <a:srgbClr val="330099"/>
                </a:solidFill>
                <a:latin typeface="Times New Roman" panose="02020603050405020304" pitchFamily="18" charset="0"/>
                <a:cs typeface="Times New Roman" panose="02020603050405020304" pitchFamily="18" charset="0"/>
              </a:rPr>
              <a:t>(Ottawa, Ontario, Canada)</a:t>
            </a:r>
            <a:r>
              <a:rPr lang="en-US" altLang="en-US" dirty="0">
                <a:solidFill>
                  <a:schemeClr val="tx1"/>
                </a:solidFill>
              </a:rPr>
              <a:t> </a:t>
            </a:r>
            <a:endParaRPr kumimoji="0" lang="en-US" altLang="en-US"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533307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BBF79-D351-41DD-91D0-51A8336E046F}"/>
              </a:ext>
            </a:extLst>
          </p:cNvPr>
          <p:cNvSpPr>
            <a:spLocks noGrp="1"/>
          </p:cNvSpPr>
          <p:nvPr>
            <p:ph type="title"/>
          </p:nvPr>
        </p:nvSpPr>
        <p:spPr/>
        <p:txBody>
          <a:bodyPr/>
          <a:lstStyle/>
          <a:p>
            <a:r>
              <a:rPr lang="en-CA" dirty="0"/>
              <a:t>Printing Name-married Tag</a:t>
            </a:r>
          </a:p>
        </p:txBody>
      </p:sp>
      <p:pic>
        <p:nvPicPr>
          <p:cNvPr id="7" name="Content Placeholder 6">
            <a:extLst>
              <a:ext uri="{FF2B5EF4-FFF2-40B4-BE49-F238E27FC236}">
                <a16:creationId xmlns:a16="http://schemas.microsoft.com/office/drawing/2014/main" id="{1A5CFBE3-9B3F-4A7D-967C-4BCCAC4FAB9F}"/>
              </a:ext>
            </a:extLst>
          </p:cNvPr>
          <p:cNvPicPr>
            <a:picLocks noGrp="1" noChangeAspect="1"/>
          </p:cNvPicPr>
          <p:nvPr>
            <p:ph idx="1"/>
          </p:nvPr>
        </p:nvPicPr>
        <p:blipFill>
          <a:blip r:embed="rId2"/>
          <a:stretch>
            <a:fillRect/>
          </a:stretch>
        </p:blipFill>
        <p:spPr>
          <a:xfrm>
            <a:off x="1028700" y="1844824"/>
            <a:ext cx="7200899" cy="1584176"/>
          </a:xfrm>
        </p:spPr>
      </p:pic>
      <p:pic>
        <p:nvPicPr>
          <p:cNvPr id="9" name="Picture 8">
            <a:extLst>
              <a:ext uri="{FF2B5EF4-FFF2-40B4-BE49-F238E27FC236}">
                <a16:creationId xmlns:a16="http://schemas.microsoft.com/office/drawing/2014/main" id="{F6F18B59-E009-488D-BDEB-57A742323AE5}"/>
              </a:ext>
            </a:extLst>
          </p:cNvPr>
          <p:cNvPicPr>
            <a:picLocks noChangeAspect="1"/>
          </p:cNvPicPr>
          <p:nvPr/>
        </p:nvPicPr>
        <p:blipFill>
          <a:blip r:embed="rId3"/>
          <a:stretch>
            <a:fillRect/>
          </a:stretch>
        </p:blipFill>
        <p:spPr>
          <a:xfrm>
            <a:off x="1028701" y="4040260"/>
            <a:ext cx="7200898" cy="1584176"/>
          </a:xfrm>
          <a:prstGeom prst="rect">
            <a:avLst/>
          </a:prstGeom>
        </p:spPr>
      </p:pic>
    </p:spTree>
    <p:extLst>
      <p:ext uri="{BB962C8B-B14F-4D97-AF65-F5344CB8AC3E}">
        <p14:creationId xmlns:p14="http://schemas.microsoft.com/office/powerpoint/2010/main" val="17694184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AA4CE-5DEA-4700-B5B8-804ED3CF95AE}"/>
              </a:ext>
            </a:extLst>
          </p:cNvPr>
          <p:cNvSpPr>
            <a:spLocks noGrp="1"/>
          </p:cNvSpPr>
          <p:nvPr>
            <p:ph type="title"/>
          </p:nvPr>
        </p:nvSpPr>
        <p:spPr/>
        <p:txBody>
          <a:bodyPr>
            <a:normAutofit fontScale="90000"/>
          </a:bodyPr>
          <a:lstStyle/>
          <a:p>
            <a:r>
              <a:rPr lang="en-CA" dirty="0"/>
              <a:t>Variables (Name Tags)</a:t>
            </a:r>
            <a:br>
              <a:rPr lang="en-CA" dirty="0"/>
            </a:br>
            <a:br>
              <a:rPr lang="en-CA" dirty="0"/>
            </a:br>
            <a:endParaRPr lang="en-CA" dirty="0"/>
          </a:p>
        </p:txBody>
      </p:sp>
      <p:sp>
        <p:nvSpPr>
          <p:cNvPr id="9" name="TextBox 8">
            <a:extLst>
              <a:ext uri="{FF2B5EF4-FFF2-40B4-BE49-F238E27FC236}">
                <a16:creationId xmlns:a16="http://schemas.microsoft.com/office/drawing/2014/main" id="{2E1E6883-B852-43CB-9525-70562F7035AF}"/>
              </a:ext>
            </a:extLst>
          </p:cNvPr>
          <p:cNvSpPr txBox="1"/>
          <p:nvPr/>
        </p:nvSpPr>
        <p:spPr>
          <a:xfrm>
            <a:off x="928142" y="1379577"/>
            <a:ext cx="7402016" cy="5047536"/>
          </a:xfrm>
          <a:prstGeom prst="rect">
            <a:avLst/>
          </a:prstGeom>
          <a:noFill/>
        </p:spPr>
        <p:txBody>
          <a:bodyPr wrap="square">
            <a:spAutoFit/>
          </a:bodyPr>
          <a:lstStyle/>
          <a:p>
            <a:r>
              <a:rPr lang="en-US" sz="1400" dirty="0"/>
              <a:t>The following variables may be used for name tags:</a:t>
            </a:r>
          </a:p>
          <a:p>
            <a:r>
              <a:rPr lang="en-US" sz="1400" dirty="0"/>
              <a:t> </a:t>
            </a:r>
          </a:p>
          <a:p>
            <a:r>
              <a:rPr lang="en-US" sz="1400" dirty="0"/>
              <a:t>[P]	Primary name of current principal (always produces He/She)</a:t>
            </a:r>
          </a:p>
          <a:p>
            <a:r>
              <a:rPr lang="en-US" sz="1400" dirty="0"/>
              <a:t>[P+]	forces the use of the Full name</a:t>
            </a:r>
          </a:p>
          <a:p>
            <a:r>
              <a:rPr lang="en-US" sz="1400" dirty="0"/>
              <a:t>[PG]	Given name (Robert Joseph)</a:t>
            </a:r>
          </a:p>
          <a:p>
            <a:r>
              <a:rPr lang="en-US" sz="1400" dirty="0"/>
              <a:t>[PF]	First word of Given name (Robert)</a:t>
            </a:r>
          </a:p>
          <a:p>
            <a:r>
              <a:rPr lang="en-US" sz="1400" dirty="0"/>
              <a:t>[PS]	Possessive name (Robert Joseph </a:t>
            </a:r>
            <a:r>
              <a:rPr lang="en-US" sz="1400" dirty="0" err="1"/>
              <a:t>Velke's</a:t>
            </a:r>
            <a:r>
              <a:rPr lang="en-US" sz="1400" dirty="0"/>
              <a:t>) (uses English possessive rules)</a:t>
            </a:r>
          </a:p>
          <a:p>
            <a:r>
              <a:rPr lang="en-US" sz="1400" dirty="0"/>
              <a:t>[N]	Current name of current principal (the name in the current tag)</a:t>
            </a:r>
          </a:p>
          <a:p>
            <a:r>
              <a:rPr lang="en-US" sz="1400" dirty="0"/>
              <a:t>[PP]	Possessive pronoun of [P] (his/her)</a:t>
            </a:r>
          </a:p>
          <a:p>
            <a:r>
              <a:rPr lang="en-US" sz="1400" dirty="0"/>
              <a:t>[OBJ]	Objective pronoun of [P] (him/her)</a:t>
            </a:r>
          </a:p>
          <a:p>
            <a:r>
              <a:rPr lang="en-US" sz="1400" dirty="0"/>
              <a:t>[D]	Date</a:t>
            </a:r>
          </a:p>
          <a:p>
            <a:r>
              <a:rPr lang="en-US" sz="1400" dirty="0"/>
              <a:t>[DD]	Precedes a regular, complete, and legal date with the day of the week.</a:t>
            </a:r>
          </a:p>
          <a:p>
            <a:r>
              <a:rPr lang="en-US" sz="1400" dirty="0"/>
              <a:t>[Y]	The year of an event or name tag.</a:t>
            </a:r>
          </a:p>
          <a:p>
            <a:r>
              <a:rPr lang="en-US" sz="1400" dirty="0"/>
              <a:t>[M]	Memo</a:t>
            </a:r>
          </a:p>
          <a:p>
            <a:r>
              <a:rPr lang="en-US" sz="1400" dirty="0"/>
              <a:t>[M1] - [M9]	Memo elements</a:t>
            </a:r>
          </a:p>
          <a:p>
            <a:r>
              <a:rPr lang="en-US" sz="1400" dirty="0"/>
              <a:t> </a:t>
            </a:r>
          </a:p>
          <a:p>
            <a:r>
              <a:rPr lang="en-US" sz="1400" dirty="0"/>
              <a:t>The values in square brackets ([ ]) are sentence variables. Each represents a certain kind of data as extracted or calculated from the tag.</a:t>
            </a:r>
          </a:p>
          <a:p>
            <a:r>
              <a:rPr lang="en-US" sz="1400" dirty="0"/>
              <a:t> </a:t>
            </a:r>
          </a:p>
          <a:p>
            <a:r>
              <a:rPr lang="en-US" sz="1400" dirty="0"/>
              <a:t>To enter these variables in a sentence:</a:t>
            </a:r>
          </a:p>
          <a:p>
            <a:r>
              <a:rPr lang="en-US" sz="1400" dirty="0"/>
              <a:t>Type them.</a:t>
            </a:r>
          </a:p>
          <a:p>
            <a:r>
              <a:rPr lang="en-US" sz="1400" dirty="0"/>
              <a:t>or</a:t>
            </a:r>
          </a:p>
          <a:p>
            <a:r>
              <a:rPr lang="en-US" sz="1400" dirty="0"/>
              <a:t>Select them from the right-click menu in any Sentence field.</a:t>
            </a:r>
          </a:p>
        </p:txBody>
      </p:sp>
    </p:spTree>
    <p:extLst>
      <p:ext uri="{BB962C8B-B14F-4D97-AF65-F5344CB8AC3E}">
        <p14:creationId xmlns:p14="http://schemas.microsoft.com/office/powerpoint/2010/main" val="3133636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27DC7-6D30-40AD-B7EC-DF56AA451FE5}"/>
              </a:ext>
            </a:extLst>
          </p:cNvPr>
          <p:cNvSpPr>
            <a:spLocks noGrp="1"/>
          </p:cNvSpPr>
          <p:nvPr>
            <p:ph type="title"/>
          </p:nvPr>
        </p:nvSpPr>
        <p:spPr/>
        <p:txBody>
          <a:bodyPr/>
          <a:lstStyle/>
          <a:p>
            <a:r>
              <a:rPr lang="en-CA" dirty="0"/>
              <a:t>Variables (Event Tags)</a:t>
            </a:r>
          </a:p>
        </p:txBody>
      </p:sp>
      <p:sp>
        <p:nvSpPr>
          <p:cNvPr id="3" name="Content Placeholder 2">
            <a:extLst>
              <a:ext uri="{FF2B5EF4-FFF2-40B4-BE49-F238E27FC236}">
                <a16:creationId xmlns:a16="http://schemas.microsoft.com/office/drawing/2014/main" id="{561B7786-EF71-4415-8ED9-CA36F9E3385B}"/>
              </a:ext>
            </a:extLst>
          </p:cNvPr>
          <p:cNvSpPr>
            <a:spLocks noGrp="1"/>
          </p:cNvSpPr>
          <p:nvPr>
            <p:ph idx="1"/>
          </p:nvPr>
        </p:nvSpPr>
        <p:spPr>
          <a:xfrm>
            <a:off x="1028700" y="1628800"/>
            <a:ext cx="7575748" cy="5112568"/>
          </a:xfrm>
        </p:spPr>
        <p:txBody>
          <a:bodyPr>
            <a:normAutofit fontScale="70000" lnSpcReduction="20000"/>
          </a:bodyPr>
          <a:lstStyle/>
          <a:p>
            <a:pPr marL="0" indent="0" algn="l">
              <a:lnSpc>
                <a:spcPct val="120000"/>
              </a:lnSpc>
              <a:spcBef>
                <a:spcPts val="0"/>
              </a:spcBef>
              <a:buNone/>
            </a:pPr>
            <a:r>
              <a:rPr lang="en-US" dirty="0">
                <a:effectLst/>
              </a:rPr>
              <a:t>By default, a sentence for an event tag is constructed according to the syntax described on the </a:t>
            </a:r>
            <a:r>
              <a:rPr lang="en-US" b="1" dirty="0">
                <a:effectLst/>
              </a:rPr>
              <a:t>Tag Type Definition Screen</a:t>
            </a:r>
            <a:r>
              <a:rPr lang="en-US" dirty="0">
                <a:effectLst/>
              </a:rPr>
              <a:t> for that </a:t>
            </a:r>
            <a:r>
              <a:rPr lang="en-US" b="1" dirty="0">
                <a:effectLst/>
              </a:rPr>
              <a:t>Tag Type</a:t>
            </a:r>
            <a:r>
              <a:rPr lang="en-US" dirty="0">
                <a:effectLst/>
              </a:rPr>
              <a:t>. For example, the sentence in a marriage tag might look like this:</a:t>
            </a:r>
          </a:p>
          <a:p>
            <a:pPr marL="0" indent="0" algn="l">
              <a:lnSpc>
                <a:spcPct val="120000"/>
              </a:lnSpc>
              <a:spcBef>
                <a:spcPts val="0"/>
              </a:spcBef>
              <a:buNone/>
            </a:pPr>
            <a:r>
              <a:rPr lang="en-US" b="1" dirty="0">
                <a:solidFill>
                  <a:srgbClr val="800000"/>
                </a:solidFill>
                <a:effectLst/>
              </a:rPr>
              <a:t>	[P] married [PO] &lt;[D]&gt; &lt;[L]&gt;</a:t>
            </a:r>
            <a:endParaRPr lang="en-US" dirty="0">
              <a:effectLst/>
            </a:endParaRPr>
          </a:p>
          <a:p>
            <a:pPr marL="0" indent="0" algn="l">
              <a:lnSpc>
                <a:spcPct val="120000"/>
              </a:lnSpc>
              <a:spcBef>
                <a:spcPts val="0"/>
              </a:spcBef>
              <a:buNone/>
            </a:pPr>
            <a:r>
              <a:rPr lang="en-US" dirty="0">
                <a:effectLst/>
              </a:rPr>
              <a:t>and might produce the following sentence:</a:t>
            </a:r>
          </a:p>
          <a:p>
            <a:pPr marL="0" indent="0" algn="l">
              <a:lnSpc>
                <a:spcPct val="120000"/>
              </a:lnSpc>
              <a:spcBef>
                <a:spcPts val="0"/>
              </a:spcBef>
              <a:buNone/>
            </a:pPr>
            <a:r>
              <a:rPr lang="en-US" b="1" dirty="0">
                <a:solidFill>
                  <a:srgbClr val="800000"/>
                </a:solidFill>
                <a:effectLst/>
              </a:rPr>
              <a:t>	John Smith married Jane Jones on 4 Jan 1884 in Bath County, Kentucky</a:t>
            </a:r>
            <a:r>
              <a:rPr lang="en-US" dirty="0">
                <a:solidFill>
                  <a:srgbClr val="800000"/>
                </a:solidFill>
                <a:effectLst/>
              </a:rPr>
              <a:t>.</a:t>
            </a:r>
            <a:endParaRPr lang="en-US" dirty="0">
              <a:effectLst/>
            </a:endParaRPr>
          </a:p>
          <a:p>
            <a:pPr marL="0" indent="0" algn="l">
              <a:lnSpc>
                <a:spcPct val="120000"/>
              </a:lnSpc>
              <a:spcBef>
                <a:spcPts val="0"/>
              </a:spcBef>
              <a:buNone/>
            </a:pPr>
            <a:r>
              <a:rPr lang="en-US" dirty="0">
                <a:effectLst/>
              </a:rPr>
              <a:t> The values in square brackets (</a:t>
            </a:r>
            <a:r>
              <a:rPr lang="en-US" b="1" dirty="0">
                <a:effectLst/>
              </a:rPr>
              <a:t>[ ]</a:t>
            </a:r>
            <a:r>
              <a:rPr lang="en-US" dirty="0">
                <a:effectLst/>
              </a:rPr>
              <a:t>) in the above example are </a:t>
            </a:r>
            <a:r>
              <a:rPr lang="en-US" b="1" dirty="0">
                <a:effectLst/>
              </a:rPr>
              <a:t>sentence </a:t>
            </a:r>
            <a:r>
              <a:rPr lang="en-US" b="1" u="sng" dirty="0">
                <a:effectLst/>
              </a:rPr>
              <a:t>variables</a:t>
            </a:r>
            <a:r>
              <a:rPr lang="en-US" dirty="0">
                <a:effectLst/>
              </a:rPr>
              <a:t>. Each represents a certain kind of data as extracted or calculated from the tag.</a:t>
            </a:r>
          </a:p>
          <a:p>
            <a:pPr marL="0" indent="0" algn="l">
              <a:lnSpc>
                <a:spcPct val="120000"/>
              </a:lnSpc>
              <a:spcBef>
                <a:spcPts val="0"/>
              </a:spcBef>
              <a:buNone/>
            </a:pPr>
            <a:r>
              <a:rPr lang="en-US" dirty="0">
                <a:effectLst/>
              </a:rPr>
              <a:t> </a:t>
            </a:r>
          </a:p>
          <a:p>
            <a:pPr marL="0" indent="0" algn="l">
              <a:lnSpc>
                <a:spcPct val="120000"/>
              </a:lnSpc>
              <a:spcBef>
                <a:spcPts val="0"/>
              </a:spcBef>
              <a:buNone/>
            </a:pPr>
            <a:r>
              <a:rPr lang="en-US" b="1" dirty="0">
                <a:solidFill>
                  <a:srgbClr val="000080"/>
                </a:solidFill>
                <a:effectLst/>
              </a:rPr>
              <a:t>To enter these variables in a sentence:</a:t>
            </a:r>
            <a:endParaRPr lang="en-US" dirty="0">
              <a:effectLst/>
            </a:endParaRPr>
          </a:p>
          <a:p>
            <a:pPr marL="0" indent="0" algn="l">
              <a:lnSpc>
                <a:spcPct val="120000"/>
              </a:lnSpc>
              <a:spcBef>
                <a:spcPts val="0"/>
              </a:spcBef>
              <a:buNone/>
            </a:pPr>
            <a:r>
              <a:rPr lang="en-US" dirty="0">
                <a:effectLst/>
              </a:rPr>
              <a:t>Type them.</a:t>
            </a:r>
          </a:p>
          <a:p>
            <a:pPr marL="0" indent="0" algn="l">
              <a:lnSpc>
                <a:spcPct val="120000"/>
              </a:lnSpc>
              <a:spcBef>
                <a:spcPts val="0"/>
              </a:spcBef>
              <a:buNone/>
            </a:pPr>
            <a:r>
              <a:rPr lang="en-US" dirty="0">
                <a:effectLst/>
              </a:rPr>
              <a:t>or</a:t>
            </a:r>
          </a:p>
          <a:p>
            <a:pPr marL="0" indent="0" algn="l">
              <a:lnSpc>
                <a:spcPct val="120000"/>
              </a:lnSpc>
              <a:spcBef>
                <a:spcPts val="0"/>
              </a:spcBef>
              <a:buNone/>
            </a:pPr>
            <a:r>
              <a:rPr lang="en-US" dirty="0">
                <a:effectLst/>
              </a:rPr>
              <a:t>Select them from the </a:t>
            </a:r>
            <a:r>
              <a:rPr lang="en-US" b="1" dirty="0">
                <a:effectLst/>
              </a:rPr>
              <a:t>right</a:t>
            </a:r>
            <a:r>
              <a:rPr lang="en-US" dirty="0">
                <a:effectLst/>
              </a:rPr>
              <a:t>-click menu in any Sentence field.</a:t>
            </a:r>
          </a:p>
          <a:p>
            <a:pPr marL="0" indent="0" algn="l">
              <a:lnSpc>
                <a:spcPct val="120000"/>
              </a:lnSpc>
              <a:spcBef>
                <a:spcPts val="0"/>
              </a:spcBef>
              <a:buNone/>
            </a:pPr>
            <a:r>
              <a:rPr lang="en-US" dirty="0">
                <a:effectLst/>
              </a:rPr>
              <a:t> </a:t>
            </a:r>
          </a:p>
          <a:p>
            <a:pPr marL="0" indent="0" algn="l">
              <a:lnSpc>
                <a:spcPct val="120000"/>
              </a:lnSpc>
              <a:spcBef>
                <a:spcPts val="0"/>
              </a:spcBef>
              <a:buNone/>
            </a:pPr>
            <a:r>
              <a:rPr lang="en-US" b="1" dirty="0">
                <a:solidFill>
                  <a:srgbClr val="000080"/>
                </a:solidFill>
                <a:effectLst/>
              </a:rPr>
              <a:t>Sentence Variables in Memos</a:t>
            </a:r>
            <a:endParaRPr lang="en-US" dirty="0">
              <a:effectLst/>
            </a:endParaRPr>
          </a:p>
          <a:p>
            <a:pPr marL="0" indent="0" algn="l">
              <a:lnSpc>
                <a:spcPct val="120000"/>
              </a:lnSpc>
              <a:spcBef>
                <a:spcPts val="0"/>
              </a:spcBef>
              <a:buNone/>
            </a:pPr>
            <a:r>
              <a:rPr lang="en-US" dirty="0">
                <a:effectLst/>
              </a:rPr>
              <a:t>Variables can also be used in memos. However, if you choose to do this you should be aware that variables within the memo field are included in reports only when the memo is used in a sentence. If the memo is used in a footnote or endnote, the variables are not included.</a:t>
            </a:r>
          </a:p>
          <a:p>
            <a:pPr marL="0" indent="0" algn="l">
              <a:lnSpc>
                <a:spcPct val="120000"/>
              </a:lnSpc>
              <a:spcBef>
                <a:spcPts val="0"/>
              </a:spcBef>
              <a:buNone/>
            </a:pPr>
            <a:r>
              <a:rPr lang="en-US" dirty="0">
                <a:effectLst/>
              </a:rPr>
              <a:t>For a complete list of variables that can be used for sentence construction in event tags, </a:t>
            </a:r>
            <a:r>
              <a:rPr lang="en-US" dirty="0"/>
              <a:t>go to the TMG Help.</a:t>
            </a:r>
            <a:endParaRPr lang="en-CA" dirty="0"/>
          </a:p>
        </p:txBody>
      </p:sp>
    </p:spTree>
    <p:extLst>
      <p:ext uri="{BB962C8B-B14F-4D97-AF65-F5344CB8AC3E}">
        <p14:creationId xmlns:p14="http://schemas.microsoft.com/office/powerpoint/2010/main" val="17316019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27DC7-6D30-40AD-B7EC-DF56AA451FE5}"/>
              </a:ext>
            </a:extLst>
          </p:cNvPr>
          <p:cNvSpPr>
            <a:spLocks noGrp="1"/>
          </p:cNvSpPr>
          <p:nvPr>
            <p:ph type="title"/>
          </p:nvPr>
        </p:nvSpPr>
        <p:spPr/>
        <p:txBody>
          <a:bodyPr/>
          <a:lstStyle/>
          <a:p>
            <a:r>
              <a:rPr lang="en-CA" dirty="0"/>
              <a:t>Variables (Event Tags)</a:t>
            </a:r>
          </a:p>
        </p:txBody>
      </p:sp>
      <p:pic>
        <p:nvPicPr>
          <p:cNvPr id="7" name="Content Placeholder 6">
            <a:extLst>
              <a:ext uri="{FF2B5EF4-FFF2-40B4-BE49-F238E27FC236}">
                <a16:creationId xmlns:a16="http://schemas.microsoft.com/office/drawing/2014/main" id="{F1C201EB-7E2D-41E4-918C-6E403D6B01DD}"/>
              </a:ext>
            </a:extLst>
          </p:cNvPr>
          <p:cNvPicPr>
            <a:picLocks noGrp="1" noChangeAspect="1"/>
          </p:cNvPicPr>
          <p:nvPr>
            <p:ph idx="1"/>
          </p:nvPr>
        </p:nvPicPr>
        <p:blipFill>
          <a:blip r:embed="rId2"/>
          <a:stretch>
            <a:fillRect/>
          </a:stretch>
        </p:blipFill>
        <p:spPr>
          <a:xfrm>
            <a:off x="1028700" y="1844824"/>
            <a:ext cx="7200900" cy="4176464"/>
          </a:xfrm>
        </p:spPr>
      </p:pic>
      <p:sp>
        <p:nvSpPr>
          <p:cNvPr id="8" name="Arrow: Up 7">
            <a:extLst>
              <a:ext uri="{FF2B5EF4-FFF2-40B4-BE49-F238E27FC236}">
                <a16:creationId xmlns:a16="http://schemas.microsoft.com/office/drawing/2014/main" id="{6CE45B87-A869-4EE0-9342-420E1FABF256}"/>
              </a:ext>
            </a:extLst>
          </p:cNvPr>
          <p:cNvSpPr/>
          <p:nvPr/>
        </p:nvSpPr>
        <p:spPr>
          <a:xfrm>
            <a:off x="1259632" y="5740152"/>
            <a:ext cx="720080" cy="864096"/>
          </a:xfrm>
          <a:prstGeom prst="up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952031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27DC7-6D30-40AD-B7EC-DF56AA451FE5}"/>
              </a:ext>
            </a:extLst>
          </p:cNvPr>
          <p:cNvSpPr>
            <a:spLocks noGrp="1"/>
          </p:cNvSpPr>
          <p:nvPr>
            <p:ph type="title"/>
          </p:nvPr>
        </p:nvSpPr>
        <p:spPr/>
        <p:txBody>
          <a:bodyPr/>
          <a:lstStyle/>
          <a:p>
            <a:r>
              <a:rPr lang="en-CA" dirty="0"/>
              <a:t>Variables (Event Tags)</a:t>
            </a:r>
          </a:p>
        </p:txBody>
      </p:sp>
      <p:pic>
        <p:nvPicPr>
          <p:cNvPr id="10" name="Content Placeholder 9">
            <a:extLst>
              <a:ext uri="{FF2B5EF4-FFF2-40B4-BE49-F238E27FC236}">
                <a16:creationId xmlns:a16="http://schemas.microsoft.com/office/drawing/2014/main" id="{95425530-0CA1-403B-8F1D-751CE82746F7}"/>
              </a:ext>
            </a:extLst>
          </p:cNvPr>
          <p:cNvPicPr>
            <a:picLocks noGrp="1" noChangeAspect="1"/>
          </p:cNvPicPr>
          <p:nvPr>
            <p:ph idx="1"/>
          </p:nvPr>
        </p:nvPicPr>
        <p:blipFill>
          <a:blip r:embed="rId2"/>
          <a:stretch>
            <a:fillRect/>
          </a:stretch>
        </p:blipFill>
        <p:spPr>
          <a:xfrm>
            <a:off x="1028700" y="1700808"/>
            <a:ext cx="7200899" cy="4752528"/>
          </a:xfrm>
        </p:spPr>
      </p:pic>
      <p:sp>
        <p:nvSpPr>
          <p:cNvPr id="11" name="Arrow: Left 10">
            <a:extLst>
              <a:ext uri="{FF2B5EF4-FFF2-40B4-BE49-F238E27FC236}">
                <a16:creationId xmlns:a16="http://schemas.microsoft.com/office/drawing/2014/main" id="{76429414-91A0-482C-A382-37FED9B16167}"/>
              </a:ext>
            </a:extLst>
          </p:cNvPr>
          <p:cNvSpPr/>
          <p:nvPr/>
        </p:nvSpPr>
        <p:spPr>
          <a:xfrm>
            <a:off x="6084168" y="3186708"/>
            <a:ext cx="2520280" cy="386308"/>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Arrow: Left 11">
            <a:extLst>
              <a:ext uri="{FF2B5EF4-FFF2-40B4-BE49-F238E27FC236}">
                <a16:creationId xmlns:a16="http://schemas.microsoft.com/office/drawing/2014/main" id="{10BFD0C6-B736-4A1C-8F3B-A2651C4DE0C8}"/>
              </a:ext>
            </a:extLst>
          </p:cNvPr>
          <p:cNvSpPr/>
          <p:nvPr/>
        </p:nvSpPr>
        <p:spPr>
          <a:xfrm>
            <a:off x="7524328" y="4637618"/>
            <a:ext cx="1080120" cy="576064"/>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Arrow: Down 12">
            <a:extLst>
              <a:ext uri="{FF2B5EF4-FFF2-40B4-BE49-F238E27FC236}">
                <a16:creationId xmlns:a16="http://schemas.microsoft.com/office/drawing/2014/main" id="{B844503D-925F-4717-8EA1-FE19EBA24A6C}"/>
              </a:ext>
            </a:extLst>
          </p:cNvPr>
          <p:cNvSpPr/>
          <p:nvPr/>
        </p:nvSpPr>
        <p:spPr>
          <a:xfrm>
            <a:off x="2820547" y="1556792"/>
            <a:ext cx="1008112" cy="614908"/>
          </a:xfrm>
          <a:prstGeom prst="down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1236477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27DC7-6D30-40AD-B7EC-DF56AA451FE5}"/>
              </a:ext>
            </a:extLst>
          </p:cNvPr>
          <p:cNvSpPr>
            <a:spLocks noGrp="1"/>
          </p:cNvSpPr>
          <p:nvPr>
            <p:ph type="title"/>
          </p:nvPr>
        </p:nvSpPr>
        <p:spPr/>
        <p:txBody>
          <a:bodyPr/>
          <a:lstStyle/>
          <a:p>
            <a:r>
              <a:rPr lang="en-CA" dirty="0"/>
              <a:t>Variables (Event Tags)</a:t>
            </a:r>
          </a:p>
        </p:txBody>
      </p:sp>
      <p:pic>
        <p:nvPicPr>
          <p:cNvPr id="6" name="Content Placeholder 5">
            <a:extLst>
              <a:ext uri="{FF2B5EF4-FFF2-40B4-BE49-F238E27FC236}">
                <a16:creationId xmlns:a16="http://schemas.microsoft.com/office/drawing/2014/main" id="{B7E7A0C7-ADE7-458B-8D18-E2E80B8B61CA}"/>
              </a:ext>
            </a:extLst>
          </p:cNvPr>
          <p:cNvPicPr>
            <a:picLocks noGrp="1" noChangeAspect="1"/>
          </p:cNvPicPr>
          <p:nvPr>
            <p:ph idx="1"/>
          </p:nvPr>
        </p:nvPicPr>
        <p:blipFill>
          <a:blip r:embed="rId2"/>
          <a:stretch>
            <a:fillRect/>
          </a:stretch>
        </p:blipFill>
        <p:spPr>
          <a:xfrm>
            <a:off x="1028700" y="1700808"/>
            <a:ext cx="7431731" cy="4752528"/>
          </a:xfrm>
        </p:spPr>
      </p:pic>
      <p:sp>
        <p:nvSpPr>
          <p:cNvPr id="7" name="Oval 6">
            <a:extLst>
              <a:ext uri="{FF2B5EF4-FFF2-40B4-BE49-F238E27FC236}">
                <a16:creationId xmlns:a16="http://schemas.microsoft.com/office/drawing/2014/main" id="{D605846B-910C-43B5-9759-5A252A653D13}"/>
              </a:ext>
            </a:extLst>
          </p:cNvPr>
          <p:cNvSpPr/>
          <p:nvPr/>
        </p:nvSpPr>
        <p:spPr>
          <a:xfrm>
            <a:off x="2483768" y="2924944"/>
            <a:ext cx="1152128"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 name="Arrow: Up-Down 14">
            <a:extLst>
              <a:ext uri="{FF2B5EF4-FFF2-40B4-BE49-F238E27FC236}">
                <a16:creationId xmlns:a16="http://schemas.microsoft.com/office/drawing/2014/main" id="{50AB3925-265D-4BBA-9CB9-3CDA857F5E1F}"/>
              </a:ext>
            </a:extLst>
          </p:cNvPr>
          <p:cNvSpPr/>
          <p:nvPr/>
        </p:nvSpPr>
        <p:spPr>
          <a:xfrm>
            <a:off x="3923928" y="3501008"/>
            <a:ext cx="288032" cy="1368152"/>
          </a:xfrm>
          <a:prstGeom prst="upDown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1085720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a:extLst>
              <a:ext uri="{FF2B5EF4-FFF2-40B4-BE49-F238E27FC236}">
                <a16:creationId xmlns:a16="http://schemas.microsoft.com/office/drawing/2014/main" id="{71681243-096E-47A6-8D40-AB57CFC505C7}"/>
              </a:ext>
            </a:extLst>
          </p:cNvPr>
          <p:cNvPicPr>
            <a:picLocks noGrp="1" noChangeAspect="1"/>
          </p:cNvPicPr>
          <p:nvPr>
            <p:ph idx="1"/>
          </p:nvPr>
        </p:nvPicPr>
        <p:blipFill>
          <a:blip r:embed="rId2"/>
          <a:stretch>
            <a:fillRect/>
          </a:stretch>
        </p:blipFill>
        <p:spPr>
          <a:xfrm>
            <a:off x="1115616" y="1700808"/>
            <a:ext cx="7113983" cy="4824536"/>
          </a:xfrm>
        </p:spPr>
      </p:pic>
      <p:sp>
        <p:nvSpPr>
          <p:cNvPr id="2" name="Title 1">
            <a:extLst>
              <a:ext uri="{FF2B5EF4-FFF2-40B4-BE49-F238E27FC236}">
                <a16:creationId xmlns:a16="http://schemas.microsoft.com/office/drawing/2014/main" id="{6B827DC7-6D30-40AD-B7EC-DF56AA451FE5}"/>
              </a:ext>
            </a:extLst>
          </p:cNvPr>
          <p:cNvSpPr>
            <a:spLocks noGrp="1"/>
          </p:cNvSpPr>
          <p:nvPr>
            <p:ph type="title"/>
          </p:nvPr>
        </p:nvSpPr>
        <p:spPr/>
        <p:txBody>
          <a:bodyPr/>
          <a:lstStyle/>
          <a:p>
            <a:r>
              <a:rPr lang="en-CA" dirty="0"/>
              <a:t>Variables (Event Tags)</a:t>
            </a:r>
          </a:p>
        </p:txBody>
      </p:sp>
      <p:sp>
        <p:nvSpPr>
          <p:cNvPr id="7" name="Oval 6">
            <a:extLst>
              <a:ext uri="{FF2B5EF4-FFF2-40B4-BE49-F238E27FC236}">
                <a16:creationId xmlns:a16="http://schemas.microsoft.com/office/drawing/2014/main" id="{D605846B-910C-43B5-9759-5A252A653D13}"/>
              </a:ext>
            </a:extLst>
          </p:cNvPr>
          <p:cNvSpPr/>
          <p:nvPr/>
        </p:nvSpPr>
        <p:spPr>
          <a:xfrm>
            <a:off x="2483768" y="2924944"/>
            <a:ext cx="1152128"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 name="Arrow: Up-Down 14">
            <a:extLst>
              <a:ext uri="{FF2B5EF4-FFF2-40B4-BE49-F238E27FC236}">
                <a16:creationId xmlns:a16="http://schemas.microsoft.com/office/drawing/2014/main" id="{50AB3925-265D-4BBA-9CB9-3CDA857F5E1F}"/>
              </a:ext>
            </a:extLst>
          </p:cNvPr>
          <p:cNvSpPr/>
          <p:nvPr/>
        </p:nvSpPr>
        <p:spPr>
          <a:xfrm>
            <a:off x="3923928" y="3501008"/>
            <a:ext cx="288032" cy="1368152"/>
          </a:xfrm>
          <a:prstGeom prst="upDown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101026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9ED04-8F7B-475A-BC8C-4DB2F94D0C70}"/>
              </a:ext>
            </a:extLst>
          </p:cNvPr>
          <p:cNvSpPr>
            <a:spLocks noGrp="1"/>
          </p:cNvSpPr>
          <p:nvPr>
            <p:ph type="title"/>
          </p:nvPr>
        </p:nvSpPr>
        <p:spPr/>
        <p:txBody>
          <a:bodyPr>
            <a:normAutofit/>
          </a:bodyPr>
          <a:lstStyle/>
          <a:p>
            <a:r>
              <a:rPr lang="en-US" dirty="0"/>
              <a:t>Reconciling Data in Separate Projects: Merge?</a:t>
            </a:r>
            <a:endParaRPr lang="en-CA" dirty="0"/>
          </a:p>
        </p:txBody>
      </p:sp>
      <p:sp>
        <p:nvSpPr>
          <p:cNvPr id="3" name="Content Placeholder 2">
            <a:extLst>
              <a:ext uri="{FF2B5EF4-FFF2-40B4-BE49-F238E27FC236}">
                <a16:creationId xmlns:a16="http://schemas.microsoft.com/office/drawing/2014/main" id="{DCC82737-6B6F-413C-B731-10B79DEE79D1}"/>
              </a:ext>
            </a:extLst>
          </p:cNvPr>
          <p:cNvSpPr>
            <a:spLocks noGrp="1"/>
          </p:cNvSpPr>
          <p:nvPr>
            <p:ph idx="1"/>
          </p:nvPr>
        </p:nvSpPr>
        <p:spPr>
          <a:xfrm>
            <a:off x="1028700" y="2348880"/>
            <a:ext cx="7200900" cy="4320480"/>
          </a:xfrm>
        </p:spPr>
        <p:txBody>
          <a:bodyPr>
            <a:normAutofit fontScale="92500" lnSpcReduction="20000"/>
          </a:bodyPr>
          <a:lstStyle/>
          <a:p>
            <a:pPr marL="0" indent="0">
              <a:buNone/>
            </a:pPr>
            <a:r>
              <a:rPr lang="en-CA" sz="1800" dirty="0">
                <a:effectLst/>
                <a:latin typeface="Calibri" panose="020F0502020204030204" pitchFamily="34" charset="0"/>
                <a:ea typeface="Calibri" panose="020F0502020204030204" pitchFamily="34" charset="0"/>
              </a:rPr>
              <a:t>Is there a way to identify the delta between two projects so that I can see if I should merge projects (possibly 1000+ duplicates) or can I identify what is different and just recreate or copy those. </a:t>
            </a:r>
          </a:p>
          <a:p>
            <a:pPr marL="0" indent="0">
              <a:buNone/>
            </a:pPr>
            <a:r>
              <a:rPr lang="en-CA" sz="1800" b="1" dirty="0">
                <a:latin typeface="Calibri" panose="020F0502020204030204" pitchFamily="34" charset="0"/>
                <a:ea typeface="Calibri" panose="020F0502020204030204" pitchFamily="34" charset="0"/>
              </a:rPr>
              <a:t>Options</a:t>
            </a:r>
            <a:r>
              <a:rPr lang="en-CA" sz="1800" dirty="0">
                <a:latin typeface="Calibri" panose="020F0502020204030204" pitchFamily="34" charset="0"/>
                <a:ea typeface="Calibri" panose="020F0502020204030204" pitchFamily="34" charset="0"/>
              </a:rPr>
              <a:t>:</a:t>
            </a:r>
            <a:endParaRPr lang="en-CA" sz="1800" dirty="0">
              <a:effectLst/>
              <a:latin typeface="Calibri" panose="020F0502020204030204" pitchFamily="34" charset="0"/>
              <a:ea typeface="Calibri" panose="020F0502020204030204" pitchFamily="34" charset="0"/>
            </a:endParaRPr>
          </a:p>
          <a:p>
            <a:pPr marL="342900" indent="-342900">
              <a:buAutoNum type="arabicPeriod"/>
            </a:pPr>
            <a:r>
              <a:rPr lang="en-CA" sz="1900" dirty="0">
                <a:effectLst/>
                <a:latin typeface="Calibri" panose="020F0502020204030204" pitchFamily="34" charset="0"/>
                <a:ea typeface="Calibri" panose="020F0502020204030204" pitchFamily="34" charset="0"/>
              </a:rPr>
              <a:t>Output a listing of the people to MS Excel and then use a comparison to see the changes. Here is a tutorial on how to compare two spreadsheets:  </a:t>
            </a:r>
            <a:br>
              <a:rPr lang="en-CA" sz="1900" dirty="0">
                <a:effectLst/>
                <a:latin typeface="Calibri" panose="020F0502020204030204" pitchFamily="34" charset="0"/>
                <a:ea typeface="Calibri" panose="020F0502020204030204" pitchFamily="34" charset="0"/>
              </a:rPr>
            </a:br>
            <a:r>
              <a:rPr lang="en-CA" sz="1500" u="sng" dirty="0">
                <a:solidFill>
                  <a:srgbClr val="0000FF"/>
                </a:solidFill>
                <a:effectLst/>
                <a:latin typeface="Calibri" panose="020F0502020204030204" pitchFamily="34" charset="0"/>
                <a:ea typeface="Calibri" panose="020F0502020204030204" pitchFamily="34" charset="0"/>
                <a:hlinkClick r:id="rId2"/>
              </a:rPr>
              <a:t>https://www.excelcampus.com/tips/compare-sheets-duplicates/?vgo_ee=jPEoY0wd8H6jWo6mw0Uy50zkASpiHornD%2Fz2wZTd1jg%3D</a:t>
            </a:r>
            <a:endParaRPr lang="en-CA" sz="1500" u="sng" dirty="0">
              <a:solidFill>
                <a:srgbClr val="0000FF"/>
              </a:solidFill>
              <a:effectLst/>
              <a:latin typeface="Calibri" panose="020F0502020204030204" pitchFamily="34" charset="0"/>
              <a:ea typeface="Calibri" panose="020F0502020204030204" pitchFamily="34" charset="0"/>
            </a:endParaRPr>
          </a:p>
          <a:p>
            <a:pPr marL="342900" indent="-342900">
              <a:buAutoNum type="arabicPeriod"/>
            </a:pPr>
            <a:r>
              <a:rPr lang="en-US" sz="1900" dirty="0">
                <a:effectLst/>
                <a:latin typeface="Calibri" panose="020F0502020204030204" pitchFamily="34" charset="0"/>
                <a:ea typeface="Calibri" panose="020F0502020204030204" pitchFamily="34" charset="0"/>
              </a:rPr>
              <a:t>Generate two identical COMPLETE reports from both projects to Word. Then open both in Word and use its ability under Review to "Compare" the two reports and place the differences in a new document. </a:t>
            </a:r>
            <a:br>
              <a:rPr lang="en-US" sz="1900" dirty="0">
                <a:effectLst/>
                <a:latin typeface="Calibri" panose="020F0502020204030204" pitchFamily="34" charset="0"/>
                <a:ea typeface="Calibri" panose="020F0502020204030204" pitchFamily="34" charset="0"/>
              </a:rPr>
            </a:br>
            <a:r>
              <a:rPr lang="en-US" sz="1900" dirty="0">
                <a:effectLst/>
                <a:latin typeface="Calibri" panose="020F0502020204030204" pitchFamily="34" charset="0"/>
                <a:ea typeface="Calibri" panose="020F0502020204030204" pitchFamily="34" charset="0"/>
              </a:rPr>
              <a:t>The most complete such TMG report to use seems to be the Journal report, although the Individual Detail might work.  Choose as the Subject(s) of the report "All people in the project".  In the Journal Report Options, set the "Number of generations" to one.  In all the other tabs for the Report Options set things to produce everything possible, such as All tag types and All events and witnessed events and show all excluded and sensitive data.</a:t>
            </a:r>
          </a:p>
          <a:p>
            <a:pPr marL="342900" indent="-342900">
              <a:buAutoNum type="arabicPeriod"/>
            </a:pPr>
            <a:endParaRPr lang="en-CA" sz="1800" dirty="0">
              <a:effectLst/>
              <a:latin typeface="Calibri" panose="020F0502020204030204" pitchFamily="34" charset="0"/>
              <a:ea typeface="Calibri" panose="020F0502020204030204" pitchFamily="34" charset="0"/>
            </a:endParaRPr>
          </a:p>
          <a:p>
            <a:pPr marL="0" indent="0">
              <a:buNone/>
            </a:pPr>
            <a:endParaRPr lang="en-CA" sz="1800" dirty="0">
              <a:effectLst/>
              <a:latin typeface="Calibri" panose="020F0502020204030204" pitchFamily="34" charset="0"/>
              <a:ea typeface="Calibri" panose="020F0502020204030204" pitchFamily="34" charset="0"/>
            </a:endParaRPr>
          </a:p>
          <a:p>
            <a:endParaRPr lang="en-CA" dirty="0"/>
          </a:p>
        </p:txBody>
      </p:sp>
    </p:spTree>
    <p:extLst>
      <p:ext uri="{BB962C8B-B14F-4D97-AF65-F5344CB8AC3E}">
        <p14:creationId xmlns:p14="http://schemas.microsoft.com/office/powerpoint/2010/main" val="37714797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1197" y="692696"/>
            <a:ext cx="8361608" cy="1159327"/>
          </a:xfrm>
          <a:noFill/>
        </p:spPr>
        <p:txBody>
          <a:bodyPr>
            <a:normAutofit/>
          </a:bodyPr>
          <a:lstStyle/>
          <a:p>
            <a:pPr algn="ctr"/>
            <a:r>
              <a:rPr lang="en-US" b="1" dirty="0">
                <a:solidFill>
                  <a:srgbClr val="FF0000"/>
                </a:solidFill>
                <a:latin typeface="+mn-lt"/>
              </a:rPr>
              <a:t>Upcoming Presentations</a:t>
            </a:r>
            <a:br>
              <a:rPr lang="en-US" b="1" dirty="0">
                <a:solidFill>
                  <a:srgbClr val="FF0000"/>
                </a:solidFill>
                <a:latin typeface="+mn-lt"/>
              </a:rPr>
            </a:br>
            <a:r>
              <a:rPr lang="en-US" sz="2200" b="1" dirty="0">
                <a:solidFill>
                  <a:srgbClr val="FF0000"/>
                </a:solidFill>
                <a:latin typeface="+mn-lt"/>
              </a:rPr>
              <a:t>(https://ottawa.ogs.on.ca/)</a:t>
            </a:r>
            <a:endParaRPr lang="en-US" b="1" dirty="0">
              <a:solidFill>
                <a:srgbClr val="FF0000"/>
              </a:solidFill>
              <a:latin typeface="+mn-lt"/>
            </a:endParaRPr>
          </a:p>
        </p:txBody>
      </p:sp>
      <p:sp>
        <p:nvSpPr>
          <p:cNvPr id="3" name="Content Placeholder 2"/>
          <p:cNvSpPr>
            <a:spLocks noGrp="1"/>
          </p:cNvSpPr>
          <p:nvPr>
            <p:ph idx="1"/>
          </p:nvPr>
        </p:nvSpPr>
        <p:spPr>
          <a:xfrm>
            <a:off x="391197" y="2348880"/>
            <a:ext cx="8361608" cy="3061464"/>
          </a:xfrm>
          <a:noFill/>
        </p:spPr>
        <p:txBody>
          <a:bodyPr vert="horz" wrap="square" lIns="28932" tIns="14467" rIns="28932" bIns="14467" numCol="1" rtlCol="0" anchor="t" anchorCtr="0" compatLnSpc="1">
            <a:prstTxWarp prst="textNoShape">
              <a:avLst/>
            </a:prstTxWarp>
            <a:noAutofit/>
          </a:bodyPr>
          <a:lstStyle/>
          <a:p>
            <a:pPr algn="ctr">
              <a:buNone/>
            </a:pPr>
            <a:endParaRPr lang="en-CA" sz="900" dirty="0"/>
          </a:p>
          <a:p>
            <a:pPr algn="ctr">
              <a:spcBef>
                <a:spcPts val="450"/>
              </a:spcBef>
              <a:buNone/>
            </a:pPr>
            <a:r>
              <a:rPr lang="en-CA" sz="1800" b="1" dirty="0">
                <a:solidFill>
                  <a:srgbClr val="FF0000"/>
                </a:solidFill>
              </a:rPr>
              <a:t>Saturday 23 Oct</a:t>
            </a:r>
          </a:p>
          <a:p>
            <a:pPr marL="257175" marR="0" lvl="0" indent="-257175" algn="ctr" defTabSz="685800" rtl="0" eaLnBrk="1" fontAlgn="auto" latinLnBrk="0" hangingPunct="1">
              <a:lnSpc>
                <a:spcPct val="100000"/>
              </a:lnSpc>
              <a:spcBef>
                <a:spcPts val="450"/>
              </a:spcBef>
              <a:buClrTx/>
              <a:buSzTx/>
              <a:buFont typeface="Arial" pitchFamily="34" charset="0"/>
              <a:buNone/>
              <a:tabLst/>
              <a:defRPr/>
            </a:pPr>
            <a:r>
              <a:rPr lang="en-US" sz="1800" b="0" i="0" dirty="0">
                <a:solidFill>
                  <a:srgbClr val="000000"/>
                </a:solidFill>
                <a:effectLst/>
                <a:latin typeface="Calibri" panose="020F0502020204030204" pitchFamily="34" charset="0"/>
              </a:rPr>
              <a:t>Silent No More: Researching Our Great War Dead</a:t>
            </a:r>
          </a:p>
          <a:p>
            <a:pPr marL="257175" marR="0" lvl="0" indent="-257175" algn="ctr" defTabSz="685800" rtl="0" eaLnBrk="1" fontAlgn="auto" latinLnBrk="0" hangingPunct="1">
              <a:lnSpc>
                <a:spcPct val="100000"/>
              </a:lnSpc>
              <a:spcBef>
                <a:spcPts val="450"/>
              </a:spcBef>
              <a:buClrTx/>
              <a:buSzTx/>
              <a:buFont typeface="Arial" pitchFamily="34" charset="0"/>
              <a:buNone/>
              <a:tabLst/>
              <a:defRPr/>
            </a:pPr>
            <a:r>
              <a:rPr lang="en-CA" sz="1800" dirty="0">
                <a:solidFill>
                  <a:srgbClr val="000000"/>
                </a:solidFill>
                <a:effectLst/>
                <a:latin typeface="Calibri" panose="020F0502020204030204" pitchFamily="34" charset="0"/>
                <a:ea typeface="Times New Roman" panose="02020603050405020304" pitchFamily="18" charset="0"/>
              </a:rPr>
              <a:t>Glenn Wright</a:t>
            </a:r>
          </a:p>
          <a:p>
            <a:pPr marL="257175" marR="0" lvl="0" indent="-257175" algn="ctr" defTabSz="685800" rtl="0" eaLnBrk="1" fontAlgn="auto" latinLnBrk="0" hangingPunct="1">
              <a:lnSpc>
                <a:spcPct val="100000"/>
              </a:lnSpc>
              <a:spcBef>
                <a:spcPts val="450"/>
              </a:spcBef>
              <a:buClrTx/>
              <a:buSzTx/>
              <a:buFont typeface="Arial" pitchFamily="34" charset="0"/>
              <a:buNone/>
              <a:tabLst/>
              <a:defRPr/>
            </a:pPr>
            <a:r>
              <a:rPr kumimoji="0" lang="en-CA" sz="1800" b="0" i="0" u="none" strike="noStrike" kern="1200" cap="none" spc="0" normalizeH="0" baseline="0" noProof="0" dirty="0">
                <a:ln>
                  <a:noFill/>
                </a:ln>
                <a:solidFill>
                  <a:prstClr val="black"/>
                </a:solidFill>
                <a:effectLst/>
                <a:uLnTx/>
                <a:uFillTx/>
                <a:latin typeface="Calibri"/>
                <a:ea typeface="+mn-ea"/>
                <a:cs typeface="+mn-cs"/>
              </a:rPr>
              <a:t>1:00pm online via Ontario Ancestors</a:t>
            </a:r>
          </a:p>
          <a:p>
            <a:pPr marL="257175" marR="0" lvl="0" indent="-257175" algn="ctr" defTabSz="685800" rtl="0" eaLnBrk="1" fontAlgn="auto" latinLnBrk="0" hangingPunct="1">
              <a:lnSpc>
                <a:spcPct val="100000"/>
              </a:lnSpc>
              <a:spcBef>
                <a:spcPts val="450"/>
              </a:spcBef>
              <a:buClrTx/>
              <a:buSzTx/>
              <a:buFont typeface="Arial" pitchFamily="34" charset="0"/>
              <a:buNone/>
              <a:tabLst/>
              <a:defRPr/>
            </a:pPr>
            <a:endParaRPr kumimoji="0" lang="en-CA" sz="900" b="0" i="0" u="none" strike="noStrike" kern="1200" cap="none" spc="0" normalizeH="0" baseline="0" noProof="0" dirty="0">
              <a:ln>
                <a:noFill/>
              </a:ln>
              <a:solidFill>
                <a:prstClr val="black"/>
              </a:solidFill>
              <a:effectLst/>
              <a:uLnTx/>
              <a:uFillTx/>
              <a:latin typeface="Calibri"/>
              <a:ea typeface="+mn-ea"/>
              <a:cs typeface="+mn-cs"/>
            </a:endParaRPr>
          </a:p>
          <a:p>
            <a:pPr algn="ctr">
              <a:spcBef>
                <a:spcPts val="450"/>
              </a:spcBef>
              <a:buNone/>
            </a:pPr>
            <a:r>
              <a:rPr lang="en-CA" sz="1800" b="1" dirty="0">
                <a:solidFill>
                  <a:srgbClr val="FF0000"/>
                </a:solidFill>
              </a:rPr>
              <a:t>Saturday 27 Nov</a:t>
            </a:r>
          </a:p>
          <a:p>
            <a:pPr algn="ctr">
              <a:spcBef>
                <a:spcPts val="450"/>
              </a:spcBef>
              <a:buNone/>
            </a:pPr>
            <a:r>
              <a:rPr lang="en-CA" sz="1800" b="1" dirty="0" err="1">
                <a:solidFill>
                  <a:srgbClr val="FF0000"/>
                </a:solidFill>
              </a:rPr>
              <a:t>tbd</a:t>
            </a:r>
            <a:endParaRPr lang="en-CA" sz="1800" b="1" dirty="0">
              <a:solidFill>
                <a:srgbClr val="FF0000"/>
              </a:solidFill>
            </a:endParaRPr>
          </a:p>
          <a:p>
            <a:pPr algn="ctr">
              <a:spcBef>
                <a:spcPts val="450"/>
              </a:spcBef>
              <a:buNone/>
            </a:pPr>
            <a:endParaRPr lang="en-CA" sz="1800" b="1" dirty="0">
              <a:solidFill>
                <a:srgbClr val="FF0000"/>
              </a:solidFill>
            </a:endParaRPr>
          </a:p>
          <a:p>
            <a:pPr algn="ctr">
              <a:spcBef>
                <a:spcPts val="450"/>
              </a:spcBef>
              <a:buNone/>
            </a:pPr>
            <a:r>
              <a:rPr lang="en-CA" sz="1800" b="1" dirty="0">
                <a:solidFill>
                  <a:srgbClr val="FF0000"/>
                </a:solidFill>
              </a:rPr>
              <a:t>Saturday 11 Dec</a:t>
            </a:r>
          </a:p>
          <a:p>
            <a:pPr marL="257175" marR="0" lvl="0" indent="-257175" algn="ctr" defTabSz="685800" rtl="0" eaLnBrk="1" fontAlgn="auto" latinLnBrk="0" hangingPunct="1">
              <a:lnSpc>
                <a:spcPct val="100000"/>
              </a:lnSpc>
              <a:spcBef>
                <a:spcPts val="450"/>
              </a:spcBef>
              <a:buClrTx/>
              <a:buSzTx/>
              <a:buFont typeface="Arial" pitchFamily="34" charset="0"/>
              <a:buNone/>
              <a:tabLst/>
              <a:defRPr/>
            </a:pPr>
            <a:r>
              <a:rPr lang="en-US" sz="1800" b="0" i="0" dirty="0">
                <a:solidFill>
                  <a:srgbClr val="000000"/>
                </a:solidFill>
                <a:effectLst/>
                <a:latin typeface="Calibri" panose="020F0502020204030204" pitchFamily="34" charset="0"/>
              </a:rPr>
              <a:t>"They Came on Ships“</a:t>
            </a:r>
          </a:p>
          <a:p>
            <a:pPr marL="257175" marR="0" lvl="0" indent="-257175" algn="ctr" defTabSz="685800" rtl="0" eaLnBrk="1" fontAlgn="auto" latinLnBrk="0" hangingPunct="1">
              <a:lnSpc>
                <a:spcPct val="100000"/>
              </a:lnSpc>
              <a:spcBef>
                <a:spcPts val="450"/>
              </a:spcBef>
              <a:buClrTx/>
              <a:buSzTx/>
              <a:buFont typeface="Arial" pitchFamily="34" charset="0"/>
              <a:buNone/>
              <a:tabLst/>
              <a:defRPr/>
            </a:pPr>
            <a:r>
              <a:rPr lang="en-CA" sz="1800" b="0" i="0" dirty="0">
                <a:solidFill>
                  <a:srgbClr val="000000"/>
                </a:solidFill>
                <a:effectLst/>
                <a:latin typeface="Calibri" panose="020F0502020204030204" pitchFamily="34" charset="0"/>
              </a:rPr>
              <a:t>David Walker</a:t>
            </a:r>
          </a:p>
          <a:p>
            <a:pPr marL="257175" marR="0" lvl="0" indent="-257175" algn="ctr" defTabSz="685800" rtl="0" eaLnBrk="1" fontAlgn="auto" latinLnBrk="0" hangingPunct="1">
              <a:lnSpc>
                <a:spcPct val="100000"/>
              </a:lnSpc>
              <a:spcBef>
                <a:spcPts val="450"/>
              </a:spcBef>
              <a:buClrTx/>
              <a:buSzTx/>
              <a:buFont typeface="Arial" pitchFamily="34" charset="0"/>
              <a:buNone/>
              <a:tabLst/>
              <a:defRPr/>
            </a:pPr>
            <a:r>
              <a:rPr kumimoji="0" lang="en-CA" sz="1800" b="0" i="0" u="none" strike="noStrike" kern="1200" cap="none" spc="0" normalizeH="0" baseline="0" noProof="0" dirty="0">
                <a:ln>
                  <a:noFill/>
                </a:ln>
                <a:solidFill>
                  <a:prstClr val="black"/>
                </a:solidFill>
                <a:effectLst/>
                <a:uLnTx/>
                <a:uFillTx/>
                <a:latin typeface="Calibri"/>
                <a:ea typeface="+mn-ea"/>
                <a:cs typeface="+mn-cs"/>
              </a:rPr>
              <a:t>1:00pm online via Ontario Ancestors</a:t>
            </a:r>
          </a:p>
          <a:p>
            <a:pPr marL="257175" marR="0" lvl="0" indent="-257175" algn="ctr" defTabSz="685800" rtl="0" eaLnBrk="1" fontAlgn="auto" latinLnBrk="0" hangingPunct="1">
              <a:lnSpc>
                <a:spcPct val="100000"/>
              </a:lnSpc>
              <a:spcBef>
                <a:spcPct val="20000"/>
              </a:spcBef>
              <a:spcAft>
                <a:spcPts val="0"/>
              </a:spcAft>
              <a:buClrTx/>
              <a:buSzTx/>
              <a:buFont typeface="Arial" pitchFamily="34" charset="0"/>
              <a:buNone/>
              <a:tabLst/>
              <a:defRPr/>
            </a:pPr>
            <a:endParaRPr kumimoji="0" lang="en-CA"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Rectangle 1"/>
          <p:cNvSpPr>
            <a:spLocks noChangeArrowheads="1"/>
          </p:cNvSpPr>
          <p:nvPr/>
        </p:nvSpPr>
        <p:spPr bwMode="auto">
          <a:xfrm>
            <a:off x="2269038" y="5202595"/>
            <a:ext cx="103923"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1435" tIns="25718" rIns="51435" bIns="25718" numCol="1" anchor="ctr" anchorCtr="0" compatLnSpc="1">
            <a:prstTxWarp prst="textNoShape">
              <a:avLst/>
            </a:prstTxWarp>
            <a:spAutoFit/>
          </a:bodyPr>
          <a:lstStyle/>
          <a:p>
            <a:endParaRPr lang="en-US" sz="1013" dirty="0"/>
          </a:p>
        </p:txBody>
      </p:sp>
    </p:spTree>
    <p:extLst>
      <p:ext uri="{BB962C8B-B14F-4D97-AF65-F5344CB8AC3E}">
        <p14:creationId xmlns:p14="http://schemas.microsoft.com/office/powerpoint/2010/main" val="3125399629"/>
      </p:ext>
    </p:extLst>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SIG Meetings</a:t>
            </a:r>
            <a:endParaRPr lang="en-US" dirty="0">
              <a:solidFill>
                <a:srgbClr val="FF0000"/>
              </a:solidFill>
            </a:endParaRPr>
          </a:p>
        </p:txBody>
      </p:sp>
      <p:sp>
        <p:nvSpPr>
          <p:cNvPr id="3" name="Content Placeholder 2"/>
          <p:cNvSpPr>
            <a:spLocks noGrp="1"/>
          </p:cNvSpPr>
          <p:nvPr>
            <p:ph idx="1"/>
          </p:nvPr>
        </p:nvSpPr>
        <p:spPr>
          <a:xfrm>
            <a:off x="628650" y="1690689"/>
            <a:ext cx="7886700" cy="4690639"/>
          </a:xfrm>
        </p:spPr>
        <p:txBody>
          <a:bodyPr>
            <a:normAutofit fontScale="92500" lnSpcReduction="10000"/>
          </a:bodyPr>
          <a:lstStyle/>
          <a:p>
            <a:pPr>
              <a:spcBef>
                <a:spcPts val="675"/>
              </a:spcBef>
            </a:pPr>
            <a:r>
              <a:rPr lang="en-CA" sz="1800" b="1" dirty="0"/>
              <a:t>DNA Tools Workshop</a:t>
            </a:r>
            <a:r>
              <a:rPr lang="en-CA" sz="1800" b="1" i="1" dirty="0">
                <a:effectLst>
                  <a:outerShdw blurRad="38100" dist="38100" dir="2700000" algn="tl">
                    <a:srgbClr val="000000">
                      <a:alpha val="43137"/>
                    </a:srgbClr>
                  </a:outerShdw>
                </a:effectLst>
              </a:rPr>
              <a:t>:  </a:t>
            </a:r>
            <a:r>
              <a:rPr lang="en-US" sz="1800" dirty="0"/>
              <a:t>contact Jason Porteous at yakapoww@yahoo.com</a:t>
            </a:r>
            <a:endParaRPr lang="en-CA" sz="1800" b="1" i="1" dirty="0">
              <a:effectLst>
                <a:outerShdw blurRad="38100" dist="38100" dir="2700000" algn="tl">
                  <a:srgbClr val="000000">
                    <a:alpha val="43137"/>
                  </a:srgbClr>
                </a:outerShdw>
              </a:effectLst>
            </a:endParaRPr>
          </a:p>
          <a:p>
            <a:pPr>
              <a:spcBef>
                <a:spcPts val="675"/>
              </a:spcBef>
            </a:pPr>
            <a:r>
              <a:rPr lang="en-CA" sz="1800" b="1" dirty="0"/>
              <a:t>Irish Research Group: </a:t>
            </a:r>
            <a:r>
              <a:rPr lang="en-CA" sz="1800" b="1" i="1" dirty="0">
                <a:effectLst>
                  <a:outerShdw blurRad="38100" dist="38100" dir="2700000" algn="tl">
                    <a:srgbClr val="000000">
                      <a:alpha val="43137"/>
                    </a:srgbClr>
                  </a:outerShdw>
                </a:effectLst>
              </a:rPr>
              <a:t> Cancelled until further notice</a:t>
            </a:r>
          </a:p>
          <a:p>
            <a:pPr>
              <a:spcBef>
                <a:spcPts val="675"/>
              </a:spcBef>
            </a:pPr>
            <a:r>
              <a:rPr lang="en-CA" sz="1800" b="1" dirty="0"/>
              <a:t>Scottish Genealogy Group</a:t>
            </a:r>
          </a:p>
          <a:p>
            <a:pPr lvl="1">
              <a:spcBef>
                <a:spcPts val="675"/>
              </a:spcBef>
            </a:pPr>
            <a:r>
              <a:rPr lang="en-CA" dirty="0"/>
              <a:t>Saturday 16 Oct, 10:00am online via Zoom</a:t>
            </a:r>
          </a:p>
          <a:p>
            <a:pPr marL="914400" lvl="2" indent="0">
              <a:spcBef>
                <a:spcPts val="675"/>
              </a:spcBef>
              <a:buNone/>
            </a:pPr>
            <a:r>
              <a:rPr lang="en-CA" dirty="0"/>
              <a:t>(</a:t>
            </a:r>
            <a:r>
              <a:rPr lang="en-US" b="0" i="0" dirty="0">
                <a:solidFill>
                  <a:srgbClr val="3C4043"/>
                </a:solidFill>
                <a:effectLst/>
              </a:rPr>
              <a:t>contact </a:t>
            </a:r>
            <a:r>
              <a:rPr lang="en-US" b="0" i="0" u="sng" dirty="0">
                <a:solidFill>
                  <a:srgbClr val="1A73E8"/>
                </a:solidFill>
                <a:effectLst/>
                <a:hlinkClick r:id="rId2"/>
              </a:rPr>
              <a:t>queries@bifhsgo.ca</a:t>
            </a:r>
            <a:r>
              <a:rPr lang="en-US" b="0" i="0" u="sng" dirty="0">
                <a:solidFill>
                  <a:srgbClr val="1A73E8"/>
                </a:solidFill>
                <a:effectLst/>
              </a:rPr>
              <a:t>)</a:t>
            </a:r>
          </a:p>
          <a:p>
            <a:pPr>
              <a:spcBef>
                <a:spcPts val="675"/>
              </a:spcBef>
            </a:pPr>
            <a:r>
              <a:rPr lang="en-CA" sz="1800" b="1" dirty="0"/>
              <a:t>DNA Interest Group:</a:t>
            </a:r>
          </a:p>
          <a:p>
            <a:pPr lvl="1">
              <a:spcBef>
                <a:spcPts val="675"/>
              </a:spcBef>
            </a:pPr>
            <a:r>
              <a:rPr lang="en-CA" dirty="0"/>
              <a:t> </a:t>
            </a:r>
            <a:r>
              <a:rPr lang="en-US" dirty="0"/>
              <a:t>Saturday 6 Nov, 9:30 to 11:30am </a:t>
            </a:r>
          </a:p>
          <a:p>
            <a:pPr marL="914400" lvl="2" indent="0">
              <a:spcBef>
                <a:spcPts val="675"/>
              </a:spcBef>
              <a:buNone/>
            </a:pPr>
            <a:r>
              <a:rPr lang="en-US" dirty="0"/>
              <a:t>(online see </a:t>
            </a:r>
            <a:r>
              <a:rPr lang="en-US" dirty="0">
                <a:hlinkClick r:id="rId3"/>
              </a:rPr>
              <a:t>https://bifhsgo.ca/cpage.php?pt=21</a:t>
            </a:r>
            <a:r>
              <a:rPr lang="en-US" dirty="0"/>
              <a:t>)</a:t>
            </a:r>
          </a:p>
          <a:p>
            <a:pPr>
              <a:spcBef>
                <a:spcPts val="675"/>
              </a:spcBef>
            </a:pPr>
            <a:r>
              <a:rPr lang="en-CA" sz="1800" b="1" dirty="0">
                <a:solidFill>
                  <a:srgbClr val="FF0000"/>
                </a:solidFill>
              </a:rPr>
              <a:t>London Special Interest Group </a:t>
            </a:r>
            <a:r>
              <a:rPr lang="en-CA" sz="1800" dirty="0">
                <a:solidFill>
                  <a:srgbClr val="FF0000"/>
                </a:solidFill>
              </a:rPr>
              <a:t>&lt;new&gt;</a:t>
            </a:r>
          </a:p>
          <a:p>
            <a:pPr lvl="1">
              <a:spcBef>
                <a:spcPts val="675"/>
              </a:spcBef>
            </a:pPr>
            <a:r>
              <a:rPr lang="en-CA" dirty="0"/>
              <a:t>Wednesday 13 Oct, 2:00pm online via Zoom</a:t>
            </a:r>
          </a:p>
          <a:p>
            <a:pPr marL="914400" lvl="2" indent="0">
              <a:spcBef>
                <a:spcPts val="675"/>
              </a:spcBef>
              <a:buNone/>
            </a:pPr>
            <a:r>
              <a:rPr lang="en-CA" dirty="0"/>
              <a:t>(</a:t>
            </a:r>
            <a:r>
              <a:rPr lang="en-US" b="0" i="0" dirty="0">
                <a:solidFill>
                  <a:srgbClr val="3C4043"/>
                </a:solidFill>
                <a:effectLst/>
              </a:rPr>
              <a:t>contact </a:t>
            </a:r>
            <a:r>
              <a:rPr lang="en-US" b="0" i="0" u="sng" dirty="0">
                <a:solidFill>
                  <a:srgbClr val="1A73E8"/>
                </a:solidFill>
                <a:effectLst/>
                <a:hlinkClick r:id="rId2"/>
              </a:rPr>
              <a:t>queries@bifhsgo.ca</a:t>
            </a:r>
            <a:r>
              <a:rPr lang="en-US" b="0" i="0" u="sng" dirty="0">
                <a:solidFill>
                  <a:srgbClr val="1A73E8"/>
                </a:solidFill>
                <a:effectLst/>
              </a:rPr>
              <a:t>)</a:t>
            </a:r>
          </a:p>
          <a:p>
            <a:pPr>
              <a:spcBef>
                <a:spcPts val="675"/>
              </a:spcBef>
            </a:pPr>
            <a:r>
              <a:rPr lang="en-US" sz="1800" b="1" dirty="0"/>
              <a:t>British Colonial America  SIG</a:t>
            </a:r>
          </a:p>
          <a:p>
            <a:pPr lvl="1">
              <a:spcBef>
                <a:spcPts val="675"/>
              </a:spcBef>
            </a:pPr>
            <a:r>
              <a:rPr lang="en-US" dirty="0"/>
              <a:t>Wednesday </a:t>
            </a:r>
            <a:r>
              <a:rPr lang="en-CA" b="0" i="0" dirty="0">
                <a:solidFill>
                  <a:srgbClr val="333333"/>
                </a:solidFill>
                <a:effectLst/>
                <a:latin typeface="Helvetica" panose="020B0604020202020204" pitchFamily="34" charset="0"/>
              </a:rPr>
              <a:t>28 Oct</a:t>
            </a:r>
            <a:r>
              <a:rPr lang="en-US" dirty="0"/>
              <a:t>, 7:00pm – online</a:t>
            </a:r>
          </a:p>
          <a:p>
            <a:pPr marL="914400" lvl="2" indent="0">
              <a:spcBef>
                <a:spcPts val="675"/>
              </a:spcBef>
              <a:buNone/>
            </a:pPr>
            <a:r>
              <a:rPr lang="en-US" dirty="0"/>
              <a:t>(contact </a:t>
            </a:r>
            <a:r>
              <a:rPr lang="en-US" dirty="0">
                <a:hlinkClick r:id="rId4"/>
              </a:rPr>
              <a:t>treasurer@bifhsgo.ca</a:t>
            </a:r>
            <a:r>
              <a:rPr lang="en-US" dirty="0"/>
              <a:t>)</a:t>
            </a:r>
            <a:endParaRPr lang="en-US" b="0" i="0" u="sng" dirty="0">
              <a:solidFill>
                <a:srgbClr val="1A73E8"/>
              </a:solidFill>
              <a:effectLst/>
            </a:endParaRPr>
          </a:p>
          <a:p>
            <a:pPr lvl="1">
              <a:spcBef>
                <a:spcPts val="675"/>
              </a:spcBef>
            </a:pPr>
            <a:endParaRPr lang="en-CA" dirty="0"/>
          </a:p>
          <a:p>
            <a:pPr lvl="1">
              <a:spcBef>
                <a:spcPts val="675"/>
              </a:spcBef>
            </a:pPr>
            <a:endParaRPr lang="en-CA" dirty="0"/>
          </a:p>
          <a:p>
            <a:pPr lvl="1">
              <a:spcBef>
                <a:spcPts val="675"/>
              </a:spcBef>
            </a:pPr>
            <a:endParaRPr lang="en-CA" sz="1631" b="1"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p:txBody>
      </p:sp>
    </p:spTree>
    <p:extLst>
      <p:ext uri="{BB962C8B-B14F-4D97-AF65-F5344CB8AC3E}">
        <p14:creationId xmlns:p14="http://schemas.microsoft.com/office/powerpoint/2010/main" val="414007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type="title"/>
          </p:nvPr>
        </p:nvSpPr>
        <p:spPr bwMode="auto">
          <a:xfrm>
            <a:off x="947579" y="359232"/>
            <a:ext cx="7248844" cy="2139047"/>
          </a:xfrm>
          <a:prstGeom prst="rect">
            <a:avLst/>
          </a:prstGeom>
          <a:noFill/>
          <a:ln>
            <a:noFill/>
          </a:ln>
          <a:effectLst/>
        </p:spPr>
        <p:txBody>
          <a:bodyPr vert="horz" wrap="none" lIns="91440" tIns="45720" rIns="91440" bIns="45720" numCol="1" anchor="ctr" anchorCtr="0" compatLnSpc="1">
            <a:prstTxWarp prst="textNoShape">
              <a:avLst/>
            </a:prstTxWarp>
            <a:spAutoFit/>
          </a:bodyPr>
          <a:lstStyle/>
          <a:p>
            <a:pPr lvl="0" algn="ctr" defTabSz="914400" eaLnBrk="0" fontAlgn="base" hangingPunct="0">
              <a:lnSpc>
                <a:spcPct val="100000"/>
              </a:lnSpc>
              <a:spcAft>
                <a:spcPct val="0"/>
              </a:spcAft>
            </a:pPr>
            <a:r>
              <a:rPr kumimoji="0" lang="en-US" altLang="en-US" b="1" i="0" u="none" strike="noStrike" cap="none" normalizeH="0" baseline="0" dirty="0">
                <a:ln>
                  <a:noFill/>
                </a:ln>
                <a:solidFill>
                  <a:srgbClr val="330099"/>
                </a:solidFill>
                <a:effectLst/>
                <a:latin typeface="Times New Roman" panose="02020603050405020304" pitchFamily="18" charset="0"/>
                <a:cs typeface="Times New Roman" panose="02020603050405020304" pitchFamily="18" charset="0"/>
              </a:rPr>
              <a:t>Ottawa TMG Users Group</a:t>
            </a:r>
            <a:br>
              <a:rPr kumimoji="0" lang="en-US" altLang="en-US" b="1" i="0" u="none" strike="noStrike" cap="none" normalizeH="0" baseline="0" dirty="0">
                <a:ln>
                  <a:noFill/>
                </a:ln>
                <a:solidFill>
                  <a:srgbClr val="330099"/>
                </a:solidFill>
                <a:effectLst/>
                <a:latin typeface="Times New Roman" panose="02020603050405020304" pitchFamily="18" charset="0"/>
                <a:cs typeface="Times New Roman" panose="02020603050405020304" pitchFamily="18" charset="0"/>
              </a:rPr>
            </a:br>
            <a:br>
              <a:rPr kumimoji="0" lang="en-US" altLang="en-US" sz="1100" b="1" i="0" u="none" strike="noStrike" cap="none" normalizeH="0" baseline="0" dirty="0">
                <a:ln>
                  <a:noFill/>
                </a:ln>
                <a:solidFill>
                  <a:srgbClr val="330099"/>
                </a:solidFill>
                <a:effectLst/>
                <a:latin typeface="Times New Roman" panose="02020603050405020304" pitchFamily="18" charset="0"/>
                <a:cs typeface="Times New Roman" panose="02020603050405020304" pitchFamily="18" charset="0"/>
              </a:rPr>
            </a:br>
            <a:r>
              <a:rPr kumimoji="0" lang="en-US" altLang="en-US" sz="4000" b="1" i="0" u="none" strike="noStrike" cap="none" normalizeH="0" baseline="0" dirty="0">
                <a:ln>
                  <a:noFill/>
                </a:ln>
                <a:solidFill>
                  <a:srgbClr val="330099"/>
                </a:solidFill>
                <a:effectLst/>
                <a:latin typeface="Times New Roman" panose="02020603050405020304" pitchFamily="18" charset="0"/>
                <a:cs typeface="Times New Roman" panose="02020603050405020304" pitchFamily="18" charset="0"/>
              </a:rPr>
              <a:t>(Ottawa, Ontario, Canada)</a:t>
            </a:r>
            <a:r>
              <a:rPr lang="en-US" altLang="en-US" sz="1400" dirty="0">
                <a:solidFill>
                  <a:schemeClr val="tx1"/>
                </a:solidFill>
              </a:rPr>
              <a:t> </a:t>
            </a:r>
            <a:br>
              <a:rPr lang="en-US" altLang="en-US" sz="1400" dirty="0">
                <a:solidFill>
                  <a:schemeClr val="tx1"/>
                </a:solidFill>
              </a:rPr>
            </a:br>
            <a:br>
              <a:rPr lang="en-US" altLang="en-US" sz="1400" dirty="0">
                <a:solidFill>
                  <a:schemeClr val="tx1"/>
                </a:solidFill>
              </a:rPr>
            </a:br>
            <a:r>
              <a:rPr lang="en-US" altLang="en-US" sz="2400" dirty="0">
                <a:solidFill>
                  <a:schemeClr val="tx1"/>
                </a:solidFill>
                <a:hlinkClick r:id="rId3"/>
              </a:rPr>
              <a:t>http://ottawa-tmg-ug.ca/articlesandpresentations.htm</a:t>
            </a:r>
            <a:endParaRPr kumimoji="0" lang="en-US" altLang="en-US" sz="4800" b="0" i="0" u="none" strike="noStrike" cap="none" normalizeH="0" baseline="0" dirty="0">
              <a:ln>
                <a:noFill/>
              </a:ln>
              <a:solidFill>
                <a:schemeClr val="tx1"/>
              </a:solidFill>
              <a:effectLst/>
              <a:latin typeface="Arial" panose="020B0604020202020204" pitchFamily="34" charset="0"/>
            </a:endParaRPr>
          </a:p>
        </p:txBody>
      </p:sp>
      <p:sp>
        <p:nvSpPr>
          <p:cNvPr id="7" name="Rectangle 6"/>
          <p:cNvSpPr/>
          <p:nvPr/>
        </p:nvSpPr>
        <p:spPr>
          <a:xfrm>
            <a:off x="1238171" y="2828836"/>
            <a:ext cx="6667659" cy="1200329"/>
          </a:xfrm>
          <a:prstGeom prst="rect">
            <a:avLst/>
          </a:prstGeom>
        </p:spPr>
        <p:txBody>
          <a:bodyPr wrap="square">
            <a:spAutoFit/>
          </a:bodyPr>
          <a:lstStyle/>
          <a:p>
            <a:pPr algn="ctr"/>
            <a:r>
              <a:rPr lang="en-US" b="1" dirty="0">
                <a:solidFill>
                  <a:srgbClr val="000000"/>
                </a:solidFill>
                <a:latin typeface="Times New Roman" panose="02020603050405020304" pitchFamily="18" charset="0"/>
              </a:rPr>
              <a:t>Articles and Presentations</a:t>
            </a:r>
            <a:endParaRPr lang="en-US" dirty="0">
              <a:solidFill>
                <a:srgbClr val="000000"/>
              </a:solidFill>
              <a:latin typeface="Times New Roman" panose="02020603050405020304" pitchFamily="18" charset="0"/>
            </a:endParaRPr>
          </a:p>
          <a:p>
            <a:pPr algn="ctr"/>
            <a:r>
              <a:rPr lang="en-US" dirty="0">
                <a:solidFill>
                  <a:srgbClr val="000000"/>
                </a:solidFill>
                <a:latin typeface="Times New Roman" panose="02020603050405020304" pitchFamily="18" charset="0"/>
              </a:rPr>
              <a:t> </a:t>
            </a:r>
          </a:p>
          <a:p>
            <a:pPr algn="ctr"/>
            <a:r>
              <a:rPr lang="en-US" b="1" dirty="0">
                <a:solidFill>
                  <a:srgbClr val="000000"/>
                </a:solidFill>
                <a:latin typeface="Times New Roman" panose="02020603050405020304" pitchFamily="18" charset="0"/>
              </a:rPr>
              <a:t>The following is our library of articles and presentations by this group's members.</a:t>
            </a:r>
            <a:endParaRPr lang="en-US" b="0" i="0" dirty="0">
              <a:solidFill>
                <a:srgbClr val="000000"/>
              </a:solidFill>
              <a:effectLst/>
              <a:latin typeface="Times New Roman" panose="02020603050405020304" pitchFamily="18" charset="0"/>
            </a:endParaRPr>
          </a:p>
        </p:txBody>
      </p:sp>
      <p:pic>
        <p:nvPicPr>
          <p:cNvPr id="3" name="Picture 2">
            <a:extLst>
              <a:ext uri="{FF2B5EF4-FFF2-40B4-BE49-F238E27FC236}">
                <a16:creationId xmlns:a16="http://schemas.microsoft.com/office/drawing/2014/main" id="{D64C3191-3476-423D-9D38-EEC228B8C405}"/>
              </a:ext>
            </a:extLst>
          </p:cNvPr>
          <p:cNvPicPr>
            <a:picLocks noChangeAspect="1"/>
          </p:cNvPicPr>
          <p:nvPr/>
        </p:nvPicPr>
        <p:blipFill>
          <a:blip r:embed="rId4"/>
          <a:stretch>
            <a:fillRect/>
          </a:stretch>
        </p:blipFill>
        <p:spPr>
          <a:xfrm>
            <a:off x="1238172" y="4359722"/>
            <a:ext cx="6667658" cy="1774198"/>
          </a:xfrm>
          <a:prstGeom prst="rect">
            <a:avLst/>
          </a:prstGeom>
        </p:spPr>
      </p:pic>
    </p:spTree>
    <p:extLst>
      <p:ext uri="{BB962C8B-B14F-4D97-AF65-F5344CB8AC3E}">
        <p14:creationId xmlns:p14="http://schemas.microsoft.com/office/powerpoint/2010/main" val="36281054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9901" y="2536086"/>
            <a:ext cx="8229600" cy="3785652"/>
          </a:xfrm>
          <a:prstGeom prst="rect">
            <a:avLst/>
          </a:prstGeom>
        </p:spPr>
        <p:txBody>
          <a:bodyPr wrap="square">
            <a:spAutoFit/>
          </a:bodyPr>
          <a:lstStyle/>
          <a:p>
            <a:r>
              <a:rPr lang="en-US" dirty="0"/>
              <a:t>Drop in to share research strategies, &amp; discover what resources are available for your research. Volunteers from The Ontario Genealogical Society will be here to answer questions &amp; help you get the most from on-line resources.</a:t>
            </a:r>
          </a:p>
          <a:p>
            <a:endParaRPr lang="en-US" b="1" dirty="0"/>
          </a:p>
          <a:p>
            <a:r>
              <a:rPr lang="en-US" sz="2100" dirty="0"/>
              <a:t>Join the meeting with this link: </a:t>
            </a:r>
            <a:r>
              <a:rPr lang="en-US" sz="2100" b="1" dirty="0">
                <a:hlinkClick r:id="rId3"/>
              </a:rPr>
              <a:t>https://meet.google.com/nvz-kftj-dax</a:t>
            </a:r>
            <a:endParaRPr lang="en-US" sz="2100" b="1" dirty="0"/>
          </a:p>
          <a:p>
            <a:endParaRPr lang="en-US" dirty="0"/>
          </a:p>
          <a:p>
            <a:r>
              <a:rPr lang="en-US" dirty="0"/>
              <a:t>You do NOT need a Google account but will be asked for a name. To listen only, you do not need a microphone or a camera. In fact, you are encouraged to turn your camera off, and also leave your microphone muted until you are called upon. Google Meet has been successfully tested with Firefox, Chrome and the newest Edge browsers in Windows 10. There are also apps for Android, iPad and iPhone. If you need help joining, send an e-mail to </a:t>
            </a:r>
            <a:r>
              <a:rPr lang="en-US" b="1" dirty="0">
                <a:hlinkClick r:id="rId4"/>
              </a:rPr>
              <a:t>ottawawebmaster@ogs.on.ca</a:t>
            </a:r>
            <a:r>
              <a:rPr lang="en-US" dirty="0"/>
              <a:t>.</a:t>
            </a:r>
          </a:p>
          <a:p>
            <a:pPr marL="600075" lvl="2" indent="-342900">
              <a:buFontTx/>
              <a:buChar char="-"/>
            </a:pPr>
            <a:endParaRPr lang="en-US" sz="2100" dirty="0">
              <a:solidFill>
                <a:srgbClr val="464547"/>
              </a:solidFill>
            </a:endParaRPr>
          </a:p>
        </p:txBody>
      </p:sp>
      <p:sp>
        <p:nvSpPr>
          <p:cNvPr id="2" name="Title 1"/>
          <p:cNvSpPr>
            <a:spLocks noGrp="1"/>
          </p:cNvSpPr>
          <p:nvPr>
            <p:ph type="title"/>
          </p:nvPr>
        </p:nvSpPr>
        <p:spPr>
          <a:xfrm>
            <a:off x="469901" y="1066528"/>
            <a:ext cx="8229600" cy="1469558"/>
          </a:xfrm>
        </p:spPr>
        <p:txBody>
          <a:bodyPr>
            <a:noAutofit/>
          </a:bodyPr>
          <a:lstStyle/>
          <a:p>
            <a:pPr algn="ctr"/>
            <a:r>
              <a:rPr lang="en-US" sz="3225" b="1" dirty="0">
                <a:latin typeface="+mn-lt"/>
              </a:rPr>
              <a:t>Virtual Genealogy Drop-In – Tuesday 2pm-3pm</a:t>
            </a:r>
            <a:br>
              <a:rPr lang="en-US" sz="3225" b="1" dirty="0">
                <a:latin typeface="+mn-lt"/>
              </a:rPr>
            </a:br>
            <a:r>
              <a:rPr lang="en-US" sz="3000" dirty="0"/>
              <a:t>In partnership with the </a:t>
            </a:r>
            <a:r>
              <a:rPr lang="en-US" sz="3000" b="1" dirty="0"/>
              <a:t>Ottawa Public Library</a:t>
            </a:r>
            <a:br>
              <a:rPr lang="en-US" sz="3000" dirty="0"/>
            </a:br>
            <a:endParaRPr lang="en-US" sz="3225" dirty="0">
              <a:latin typeface="+mn-lt"/>
            </a:endParaRPr>
          </a:p>
        </p:txBody>
      </p:sp>
    </p:spTree>
    <p:extLst>
      <p:ext uri="{BB962C8B-B14F-4D97-AF65-F5344CB8AC3E}">
        <p14:creationId xmlns:p14="http://schemas.microsoft.com/office/powerpoint/2010/main" val="3248953968"/>
      </p:ext>
    </p:extLst>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9901" y="2536086"/>
            <a:ext cx="8229600" cy="3046988"/>
          </a:xfrm>
          <a:prstGeom prst="rect">
            <a:avLst/>
          </a:prstGeom>
        </p:spPr>
        <p:txBody>
          <a:bodyPr wrap="square">
            <a:spAutoFit/>
          </a:bodyPr>
          <a:lstStyle/>
          <a:p>
            <a:pPr marL="257175" lvl="2"/>
            <a:r>
              <a:rPr lang="en-US" sz="2400" dirty="0">
                <a:solidFill>
                  <a:srgbClr val="464547"/>
                </a:solidFill>
              </a:rPr>
              <a:t>Many other branches of Ontario Ancestors are offering online presentations as we battle through the pandemic.</a:t>
            </a:r>
          </a:p>
          <a:p>
            <a:pPr marL="257175" lvl="2"/>
            <a:endParaRPr lang="en-US" sz="2400" dirty="0">
              <a:solidFill>
                <a:srgbClr val="464547"/>
              </a:solidFill>
            </a:endParaRPr>
          </a:p>
          <a:p>
            <a:pPr marL="257175" lvl="2"/>
            <a:r>
              <a:rPr lang="en-US" sz="2400" dirty="0"/>
              <a:t>Most are </a:t>
            </a:r>
            <a:r>
              <a:rPr lang="en-US" sz="2400" b="1" dirty="0"/>
              <a:t>open</a:t>
            </a:r>
            <a:r>
              <a:rPr lang="en-US" sz="2400" dirty="0"/>
              <a:t> to everyone, so please encourage friends who may be interested to register too!</a:t>
            </a:r>
            <a:endParaRPr lang="en-US" sz="2400" dirty="0">
              <a:solidFill>
                <a:srgbClr val="464547"/>
              </a:solidFill>
            </a:endParaRPr>
          </a:p>
          <a:p>
            <a:pPr marL="257175" lvl="2"/>
            <a:endParaRPr lang="en-US" sz="2400" dirty="0">
              <a:solidFill>
                <a:srgbClr val="464547"/>
              </a:solidFill>
            </a:endParaRPr>
          </a:p>
          <a:p>
            <a:pPr marL="257175" lvl="2"/>
            <a:r>
              <a:rPr lang="en-US" sz="2400" dirty="0">
                <a:solidFill>
                  <a:srgbClr val="464547"/>
                </a:solidFill>
              </a:rPr>
              <a:t>Check out the calendar at </a:t>
            </a:r>
            <a:r>
              <a:rPr lang="en-US" sz="2400" dirty="0">
                <a:hlinkClick r:id="rId3"/>
              </a:rPr>
              <a:t>https://ogs.on.ca/events-calendar/</a:t>
            </a:r>
            <a:endParaRPr lang="en-US" sz="2400" dirty="0">
              <a:solidFill>
                <a:srgbClr val="464547"/>
              </a:solidFill>
            </a:endParaRPr>
          </a:p>
        </p:txBody>
      </p:sp>
      <p:sp>
        <p:nvSpPr>
          <p:cNvPr id="2" name="Title 1"/>
          <p:cNvSpPr>
            <a:spLocks noGrp="1"/>
          </p:cNvSpPr>
          <p:nvPr>
            <p:ph type="title"/>
          </p:nvPr>
        </p:nvSpPr>
        <p:spPr>
          <a:xfrm>
            <a:off x="469901" y="1066528"/>
            <a:ext cx="8229600" cy="1469558"/>
          </a:xfrm>
        </p:spPr>
        <p:txBody>
          <a:bodyPr>
            <a:noAutofit/>
          </a:bodyPr>
          <a:lstStyle/>
          <a:p>
            <a:pPr algn="ctr"/>
            <a:r>
              <a:rPr lang="en-US" sz="3225" b="1" dirty="0">
                <a:latin typeface="+mn-lt"/>
              </a:rPr>
              <a:t>Ontario Ancestors’ Virtual Events</a:t>
            </a:r>
            <a:endParaRPr lang="en-US" sz="3225" dirty="0">
              <a:latin typeface="+mn-lt"/>
            </a:endParaRPr>
          </a:p>
        </p:txBody>
      </p:sp>
    </p:spTree>
    <p:extLst>
      <p:ext uri="{BB962C8B-B14F-4D97-AF65-F5344CB8AC3E}">
        <p14:creationId xmlns:p14="http://schemas.microsoft.com/office/powerpoint/2010/main" val="1148816261"/>
      </p:ext>
    </p:extLst>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85800"/>
            <a:ext cx="7886700" cy="1485900"/>
          </a:xfrm>
        </p:spPr>
        <p:txBody>
          <a:bodyPr/>
          <a:lstStyle/>
          <a:p>
            <a:r>
              <a:rPr lang="en-US" dirty="0"/>
              <a:t>Ottawa Branch of Ontario Ancestors</a:t>
            </a:r>
          </a:p>
        </p:txBody>
      </p:sp>
      <p:sp>
        <p:nvSpPr>
          <p:cNvPr id="3" name="Content Placeholder 2"/>
          <p:cNvSpPr>
            <a:spLocks noGrp="1"/>
          </p:cNvSpPr>
          <p:nvPr>
            <p:ph idx="1"/>
          </p:nvPr>
        </p:nvSpPr>
        <p:spPr>
          <a:xfrm>
            <a:off x="628650" y="2226469"/>
            <a:ext cx="7886700" cy="3456782"/>
          </a:xfrm>
        </p:spPr>
        <p:txBody>
          <a:bodyPr>
            <a:normAutofit fontScale="92500" lnSpcReduction="10000"/>
          </a:bodyPr>
          <a:lstStyle/>
          <a:p>
            <a:r>
              <a:rPr lang="en-US" dirty="0"/>
              <a:t>Ottawa Branch includes the former counties of Carleton, Lanark, Renfrew, Prescott &amp; Russell. </a:t>
            </a:r>
          </a:p>
          <a:p>
            <a:r>
              <a:rPr lang="en-US" dirty="0"/>
              <a:t>Our Branch collection of 9000 publications is housed in the Reference Room of the City of Ottawa Archives and is available to the public from Tuesday to Saturday with volunteers on hand to assist you. </a:t>
            </a:r>
          </a:p>
          <a:p>
            <a:r>
              <a:rPr lang="en-US" dirty="0"/>
              <a:t>We hold monthly meetings (except during July, August, tornadoes and pandemics) at the City of Ottawa Archives. </a:t>
            </a:r>
          </a:p>
          <a:p>
            <a:r>
              <a:rPr lang="en-US" dirty="0"/>
              <a:t>Our Special Interest Groups include Irish Research, The Master Genealogist and DNA Tools. </a:t>
            </a:r>
          </a:p>
          <a:p>
            <a:r>
              <a:rPr lang="en-US" dirty="0"/>
              <a:t>Our annual mini conference, Gene-O-Rama is usually held in the spring of each year featuring local and international experts.</a:t>
            </a:r>
          </a:p>
          <a:p>
            <a:endParaRPr lang="en-US" dirty="0"/>
          </a:p>
        </p:txBody>
      </p:sp>
    </p:spTree>
    <p:extLst>
      <p:ext uri="{BB962C8B-B14F-4D97-AF65-F5344CB8AC3E}">
        <p14:creationId xmlns:p14="http://schemas.microsoft.com/office/powerpoint/2010/main" val="3235279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History Research Environment (HRE)</a:t>
            </a:r>
          </a:p>
        </p:txBody>
      </p:sp>
      <p:sp>
        <p:nvSpPr>
          <p:cNvPr id="3" name="Content Placeholder 2"/>
          <p:cNvSpPr>
            <a:spLocks noGrp="1"/>
          </p:cNvSpPr>
          <p:nvPr>
            <p:ph idx="1"/>
          </p:nvPr>
        </p:nvSpPr>
        <p:spPr>
          <a:xfrm>
            <a:off x="611560" y="2219204"/>
            <a:ext cx="8208912" cy="4378148"/>
          </a:xfrm>
        </p:spPr>
        <p:txBody>
          <a:bodyPr>
            <a:normAutofit lnSpcReduction="10000"/>
          </a:bodyPr>
          <a:lstStyle/>
          <a:p>
            <a:pPr marL="0" indent="-457200" algn="ctr" fontAlgn="base">
              <a:buNone/>
            </a:pPr>
            <a:r>
              <a:rPr lang="en-US" sz="1900" dirty="0"/>
              <a:t>History Research Environment is an open source project to create a free platform-independent application for the serious amateur or professional historical researcher.</a:t>
            </a:r>
          </a:p>
          <a:p>
            <a:pPr marL="0" indent="-457200" algn="ctr" fontAlgn="base">
              <a:buNone/>
            </a:pPr>
            <a:endParaRPr lang="en-US" sz="1000" dirty="0"/>
          </a:p>
          <a:p>
            <a:pPr marL="0" indent="-457200" algn="ctr" fontAlgn="base">
              <a:buNone/>
            </a:pPr>
            <a:r>
              <a:rPr lang="en-US" sz="1900" dirty="0"/>
              <a:t>For genealogists, HRE will provide an onward path for users of the discontinued program The Master Genealogist (TMG).</a:t>
            </a:r>
          </a:p>
          <a:p>
            <a:pPr marL="0" indent="-457200" algn="ctr" fontAlgn="base">
              <a:buNone/>
            </a:pPr>
            <a:endParaRPr lang="en-US" sz="1000" dirty="0"/>
          </a:p>
          <a:p>
            <a:pPr marL="0" indent="-457200" algn="ctr" fontAlgn="base">
              <a:buNone/>
            </a:pPr>
            <a:r>
              <a:rPr lang="en-US" sz="1900" dirty="0"/>
              <a:t>HRE will also handle a very wide range of other historical and cultural research needs.</a:t>
            </a:r>
          </a:p>
          <a:p>
            <a:pPr marL="0" indent="-457200" algn="ctr" fontAlgn="base">
              <a:buNone/>
            </a:pPr>
            <a:endParaRPr lang="en-US" sz="1200" dirty="0"/>
          </a:p>
          <a:p>
            <a:pPr marL="0" indent="-457200" algn="ctr">
              <a:spcAft>
                <a:spcPts val="0"/>
              </a:spcAft>
              <a:buNone/>
            </a:pPr>
            <a:r>
              <a:rPr lang="en-US" sz="1900" dirty="0"/>
              <a:t>Project website: </a:t>
            </a:r>
            <a:r>
              <a:rPr lang="en-US" sz="1900" dirty="0">
                <a:hlinkClick r:id="rId3"/>
              </a:rPr>
              <a:t>https://historyresearchenvironment.org</a:t>
            </a:r>
            <a:br>
              <a:rPr lang="en-US" sz="1900" dirty="0"/>
            </a:br>
            <a:r>
              <a:rPr lang="en-US" sz="1900" dirty="0"/>
              <a:t>Volunteer skills: </a:t>
            </a:r>
            <a:r>
              <a:rPr lang="en-US" sz="1900" dirty="0">
                <a:hlinkClick r:id="rId4"/>
              </a:rPr>
              <a:t>https://historyresearchenvironment.org/become-a-volunteer/</a:t>
            </a:r>
            <a:br>
              <a:rPr lang="en-US" sz="1900" dirty="0"/>
            </a:br>
            <a:r>
              <a:rPr lang="en-US" sz="1900" dirty="0"/>
              <a:t>Donate: </a:t>
            </a:r>
            <a:r>
              <a:rPr lang="en-US" sz="1900" dirty="0">
                <a:hlinkClick r:id="rId5"/>
              </a:rPr>
              <a:t>https://historyresearchenvironment.org/donate</a:t>
            </a:r>
            <a:r>
              <a:rPr lang="en-US" sz="2400" dirty="0">
                <a:hlinkClick r:id="rId5"/>
              </a:rPr>
              <a:t>/</a:t>
            </a:r>
            <a:endParaRPr lang="en-US" sz="2400" dirty="0"/>
          </a:p>
          <a:p>
            <a:pPr marL="0" indent="-457200" algn="ctr">
              <a:spcBef>
                <a:spcPts val="0"/>
              </a:spcBef>
              <a:buNone/>
            </a:pPr>
            <a:r>
              <a:rPr lang="en-US" sz="1900" dirty="0"/>
              <a:t>Mailing List: </a:t>
            </a:r>
            <a:r>
              <a:rPr lang="en-US" sz="1900" dirty="0">
                <a:hlinkClick r:id="rId6"/>
              </a:rPr>
              <a:t>https://groups.io/g/HistoryResearchEnvironment</a:t>
            </a:r>
            <a:endParaRPr lang="en-CA" sz="1900" dirty="0"/>
          </a:p>
        </p:txBody>
      </p:sp>
    </p:spTree>
    <p:extLst>
      <p:ext uri="{BB962C8B-B14F-4D97-AF65-F5344CB8AC3E}">
        <p14:creationId xmlns:p14="http://schemas.microsoft.com/office/powerpoint/2010/main" val="3738634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err="1"/>
              <a:t>HRE</a:t>
            </a:r>
            <a:r>
              <a:rPr lang="en-US" dirty="0"/>
              <a:t> News</a:t>
            </a:r>
            <a:br>
              <a:rPr lang="en-US" dirty="0"/>
            </a:br>
            <a:endParaRPr lang="en-US" dirty="0"/>
          </a:p>
        </p:txBody>
      </p:sp>
      <p:sp>
        <p:nvSpPr>
          <p:cNvPr id="3" name="Content Placeholder 2"/>
          <p:cNvSpPr>
            <a:spLocks noGrp="1"/>
          </p:cNvSpPr>
          <p:nvPr>
            <p:ph idx="1"/>
          </p:nvPr>
        </p:nvSpPr>
        <p:spPr>
          <a:xfrm>
            <a:off x="683568" y="1916832"/>
            <a:ext cx="7546032" cy="4680520"/>
          </a:xfrm>
        </p:spPr>
        <p:txBody>
          <a:bodyPr>
            <a:normAutofit lnSpcReduction="10000"/>
          </a:bodyPr>
          <a:lstStyle/>
          <a:p>
            <a:pPr marL="0" indent="0" algn="l" fontAlgn="base">
              <a:buNone/>
            </a:pPr>
            <a:r>
              <a:rPr lang="en-US" b="1" i="0" dirty="0">
                <a:solidFill>
                  <a:srgbClr val="303030"/>
                </a:solidFill>
                <a:effectLst/>
                <a:latin typeface="Calibri" panose="020F0502020204030204" pitchFamily="34" charset="0"/>
                <a:cs typeface="Calibri" panose="020F0502020204030204" pitchFamily="34" charset="0"/>
              </a:rPr>
              <a:t>July 2021 </a:t>
            </a:r>
            <a:r>
              <a:rPr lang="en-US" b="1" i="0" u="none" strike="noStrike" dirty="0">
                <a:solidFill>
                  <a:schemeClr val="tx1"/>
                </a:solidFill>
                <a:effectLst/>
                <a:latin typeface="Calibri" panose="020F0502020204030204" pitchFamily="34" charset="0"/>
                <a:cs typeface="Calibri" panose="020F0502020204030204" pitchFamily="34" charset="0"/>
              </a:rPr>
              <a:t>Presentation to RUG </a:t>
            </a:r>
          </a:p>
          <a:p>
            <a:pPr marL="0" indent="0" algn="l" fontAlgn="base">
              <a:buNone/>
            </a:pPr>
            <a:r>
              <a:rPr lang="en-US" b="0" i="0" dirty="0">
                <a:solidFill>
                  <a:srgbClr val="303030"/>
                </a:solidFill>
                <a:effectLst/>
                <a:latin typeface="Calibri" panose="020F0502020204030204" pitchFamily="34" charset="0"/>
                <a:cs typeface="Calibri" panose="020F0502020204030204" pitchFamily="34" charset="0"/>
                <a:hlinkClick r:id="rId2"/>
              </a:rPr>
              <a:t>https://historyresearchenvironment.files.wordpress.com/2021/09/hre-rug-2020-12-12-v2-1.pptx</a:t>
            </a:r>
            <a:endParaRPr lang="en-US" b="0" i="0" dirty="0">
              <a:solidFill>
                <a:srgbClr val="303030"/>
              </a:solidFill>
              <a:effectLst/>
              <a:latin typeface="Calibri" panose="020F0502020204030204" pitchFamily="34" charset="0"/>
              <a:cs typeface="Calibri" panose="020F0502020204030204" pitchFamily="34" charset="0"/>
            </a:endParaRPr>
          </a:p>
          <a:p>
            <a:pPr marL="0" indent="0" algn="l" fontAlgn="base">
              <a:buNone/>
            </a:pPr>
            <a:endParaRPr lang="en-US" dirty="0">
              <a:solidFill>
                <a:srgbClr val="303030"/>
              </a:solidFill>
              <a:latin typeface="Calibri" panose="020F0502020204030204" pitchFamily="34" charset="0"/>
              <a:cs typeface="Calibri" panose="020F0502020204030204" pitchFamily="34" charset="0"/>
            </a:endParaRPr>
          </a:p>
          <a:p>
            <a:pPr marL="0" indent="0" fontAlgn="base">
              <a:buNone/>
            </a:pPr>
            <a:r>
              <a:rPr lang="en-CA" b="1" i="0" dirty="0" err="1">
                <a:solidFill>
                  <a:srgbClr val="303030"/>
                </a:solidFill>
                <a:effectLst/>
                <a:latin typeface="Calibri" panose="020F0502020204030204" pitchFamily="34" charset="0"/>
                <a:cs typeface="Calibri" panose="020F0502020204030204" pitchFamily="34" charset="0"/>
              </a:rPr>
              <a:t>HRE</a:t>
            </a:r>
            <a:r>
              <a:rPr lang="en-CA" b="1" i="0" dirty="0">
                <a:solidFill>
                  <a:srgbClr val="303030"/>
                </a:solidFill>
                <a:effectLst/>
                <a:latin typeface="Calibri" panose="020F0502020204030204" pitchFamily="34" charset="0"/>
                <a:cs typeface="Calibri" panose="020F0502020204030204" pitchFamily="34" charset="0"/>
              </a:rPr>
              <a:t> newsletter, June 2021</a:t>
            </a:r>
          </a:p>
          <a:p>
            <a:pPr algn="l" fontAlgn="base"/>
            <a:r>
              <a:rPr lang="en-US" b="1" i="0" dirty="0">
                <a:solidFill>
                  <a:srgbClr val="303030"/>
                </a:solidFill>
                <a:effectLst/>
                <a:latin typeface="Calibri" panose="020F0502020204030204" pitchFamily="34" charset="0"/>
                <a:cs typeface="Calibri" panose="020F0502020204030204" pitchFamily="34" charset="0"/>
              </a:rPr>
              <a:t>Translations: </a:t>
            </a:r>
            <a:r>
              <a:rPr lang="en-US" b="0" i="0" dirty="0">
                <a:solidFill>
                  <a:srgbClr val="303030"/>
                </a:solidFill>
                <a:effectLst/>
                <a:latin typeface="Calibri" panose="020F0502020204030204" pitchFamily="34" charset="0"/>
                <a:cs typeface="Calibri" panose="020F0502020204030204" pitchFamily="34" charset="0"/>
              </a:rPr>
              <a:t>allows </a:t>
            </a:r>
            <a:r>
              <a:rPr lang="en-US" b="0" i="0" dirty="0" err="1">
                <a:solidFill>
                  <a:srgbClr val="303030"/>
                </a:solidFill>
                <a:effectLst/>
                <a:latin typeface="Calibri" panose="020F0502020204030204" pitchFamily="34" charset="0"/>
                <a:cs typeface="Calibri" panose="020F0502020204030204" pitchFamily="34" charset="0"/>
              </a:rPr>
              <a:t>HRE</a:t>
            </a:r>
            <a:r>
              <a:rPr lang="en-US" b="0" i="0" dirty="0">
                <a:solidFill>
                  <a:srgbClr val="303030"/>
                </a:solidFill>
                <a:effectLst/>
                <a:latin typeface="Calibri" panose="020F0502020204030204" pitchFamily="34" charset="0"/>
                <a:cs typeface="Calibri" panose="020F0502020204030204" pitchFamily="34" charset="0"/>
              </a:rPr>
              <a:t> to present all the Project management screens (and a few others), as well as their associated Help screens, in English, French, German and Norwegian.</a:t>
            </a:r>
          </a:p>
          <a:p>
            <a:pPr algn="l" fontAlgn="base"/>
            <a:r>
              <a:rPr lang="en-US" b="1" i="0" dirty="0">
                <a:solidFill>
                  <a:srgbClr val="303030"/>
                </a:solidFill>
                <a:effectLst/>
                <a:latin typeface="Calibri" panose="020F0502020204030204" pitchFamily="34" charset="0"/>
                <a:cs typeface="Calibri" panose="020F0502020204030204" pitchFamily="34" charset="0"/>
              </a:rPr>
              <a:t>Multi-User</a:t>
            </a:r>
            <a:r>
              <a:rPr lang="en-US" b="0" i="0" dirty="0">
                <a:solidFill>
                  <a:srgbClr val="303030"/>
                </a:solidFill>
                <a:effectLst/>
                <a:latin typeface="Calibri" panose="020F0502020204030204" pitchFamily="34" charset="0"/>
                <a:cs typeface="Calibri" panose="020F0502020204030204" pitchFamily="34" charset="0"/>
              </a:rPr>
              <a:t>: the ability to start up in ‘server mode’ to support multi-client access to an </a:t>
            </a:r>
            <a:r>
              <a:rPr lang="en-US" b="0" i="0" dirty="0" err="1">
                <a:solidFill>
                  <a:srgbClr val="303030"/>
                </a:solidFill>
                <a:effectLst/>
                <a:latin typeface="Calibri" panose="020F0502020204030204" pitchFamily="34" charset="0"/>
                <a:cs typeface="Calibri" panose="020F0502020204030204" pitchFamily="34" charset="0"/>
              </a:rPr>
              <a:t>HRE</a:t>
            </a:r>
            <a:r>
              <a:rPr lang="en-US" b="0" i="0" dirty="0">
                <a:solidFill>
                  <a:srgbClr val="303030"/>
                </a:solidFill>
                <a:effectLst/>
                <a:latin typeface="Calibri" panose="020F0502020204030204" pitchFamily="34" charset="0"/>
                <a:cs typeface="Calibri" panose="020F0502020204030204" pitchFamily="34" charset="0"/>
              </a:rPr>
              <a:t> database.</a:t>
            </a:r>
          </a:p>
          <a:p>
            <a:pPr algn="l" fontAlgn="base"/>
            <a:r>
              <a:rPr lang="en-US" b="0" i="0" dirty="0">
                <a:solidFill>
                  <a:srgbClr val="303030"/>
                </a:solidFill>
                <a:effectLst/>
                <a:latin typeface="Calibri" panose="020F0502020204030204" pitchFamily="34" charset="0"/>
                <a:cs typeface="Calibri" panose="020F0502020204030204" pitchFamily="34" charset="0"/>
              </a:rPr>
              <a:t>Development work has continued on revising the current database structure to create a more effective base for the import of Person Names and Location data with additional </a:t>
            </a:r>
            <a:r>
              <a:rPr lang="en-US" b="0" i="0" dirty="0" err="1">
                <a:solidFill>
                  <a:srgbClr val="303030"/>
                </a:solidFill>
                <a:effectLst/>
                <a:latin typeface="Calibri" panose="020F0502020204030204" pitchFamily="34" charset="0"/>
                <a:cs typeface="Calibri" panose="020F0502020204030204" pitchFamily="34" charset="0"/>
              </a:rPr>
              <a:t>HRE</a:t>
            </a:r>
            <a:r>
              <a:rPr lang="en-US" b="0" i="0" dirty="0">
                <a:solidFill>
                  <a:srgbClr val="303030"/>
                </a:solidFill>
                <a:effectLst/>
                <a:latin typeface="Calibri" panose="020F0502020204030204" pitchFamily="34" charset="0"/>
                <a:cs typeface="Calibri" panose="020F0502020204030204" pitchFamily="34" charset="0"/>
              </a:rPr>
              <a:t> Name Style functionality.</a:t>
            </a:r>
          </a:p>
          <a:p>
            <a:pPr algn="l" fontAlgn="base"/>
            <a:endParaRPr lang="en-US" b="0" i="0" dirty="0">
              <a:solidFill>
                <a:srgbClr val="303030"/>
              </a:solidFill>
              <a:effectLst/>
              <a:latin typeface="Open Sans" panose="020B0606030504020204" pitchFamily="34" charset="0"/>
            </a:endParaRPr>
          </a:p>
          <a:p>
            <a:pPr marL="0" indent="0" algn="l" fontAlgn="base">
              <a:buNone/>
            </a:pPr>
            <a:endParaRPr lang="en-US" b="0" i="0" dirty="0">
              <a:solidFill>
                <a:srgbClr val="303030"/>
              </a:solidFill>
              <a:effectLst/>
              <a:latin typeface="Open Sans" panose="020B0606030504020204" pitchFamily="34" charset="0"/>
            </a:endParaRPr>
          </a:p>
          <a:p>
            <a:pPr fontAlgn="base"/>
            <a:endParaRPr lang="en-US" dirty="0"/>
          </a:p>
        </p:txBody>
      </p:sp>
    </p:spTree>
    <p:extLst>
      <p:ext uri="{BB962C8B-B14F-4D97-AF65-F5344CB8AC3E}">
        <p14:creationId xmlns:p14="http://schemas.microsoft.com/office/powerpoint/2010/main" val="735271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n-CA" dirty="0"/>
              <a:t>Social Media Update</a:t>
            </a:r>
          </a:p>
        </p:txBody>
      </p:sp>
      <p:sp>
        <p:nvSpPr>
          <p:cNvPr id="3" name="Content Placeholder 2"/>
          <p:cNvSpPr>
            <a:spLocks noGrp="1"/>
          </p:cNvSpPr>
          <p:nvPr>
            <p:ph idx="1"/>
          </p:nvPr>
        </p:nvSpPr>
        <p:spPr>
          <a:xfrm>
            <a:off x="683568" y="1988840"/>
            <a:ext cx="8003232" cy="3816424"/>
          </a:xfrm>
        </p:spPr>
        <p:txBody>
          <a:bodyPr>
            <a:normAutofit/>
          </a:bodyPr>
          <a:lstStyle/>
          <a:p>
            <a:pPr marL="0" indent="0">
              <a:buNone/>
            </a:pPr>
            <a:r>
              <a:rPr lang="en-US" sz="2800" b="1" dirty="0"/>
              <a:t>The TMG List (TMG-L) has moved to `Groups.io’, a free, easy-to-use email group service.</a:t>
            </a:r>
          </a:p>
          <a:p>
            <a:pPr marL="0" indent="0">
              <a:buNone/>
            </a:pPr>
            <a:endParaRPr lang="en-US" sz="2800" b="1" dirty="0"/>
          </a:p>
          <a:p>
            <a:r>
              <a:rPr lang="en-US" dirty="0"/>
              <a:t>You can visit your group, start reading messages and posting them here: </a:t>
            </a:r>
            <a:r>
              <a:rPr lang="en-US" u="sng" dirty="0">
                <a:hlinkClick r:id="rId3"/>
              </a:rPr>
              <a:t>https://groups.io/g/TMG-L</a:t>
            </a:r>
            <a:endParaRPr lang="en-US" dirty="0"/>
          </a:p>
          <a:p>
            <a:r>
              <a:rPr lang="en-US" dirty="0"/>
              <a:t>The email address for this group is: </a:t>
            </a:r>
            <a:r>
              <a:rPr lang="en-US" u="sng" dirty="0">
                <a:hlinkClick r:id="rId4"/>
              </a:rPr>
              <a:t>TMG-L@groups.io</a:t>
            </a:r>
            <a:r>
              <a:rPr lang="en-US" dirty="0"/>
              <a:t>.</a:t>
            </a:r>
          </a:p>
          <a:p>
            <a:r>
              <a:rPr lang="en-US" dirty="0"/>
              <a:t>To see and modify all of your groups, go to </a:t>
            </a:r>
            <a:r>
              <a:rPr lang="en-US" u="sng" dirty="0">
                <a:hlinkClick r:id="rId5"/>
              </a:rPr>
              <a:t>https://groups.io</a:t>
            </a:r>
            <a:endParaRPr lang="en-US" dirty="0"/>
          </a:p>
          <a:p>
            <a:endParaRPr lang="en-US" dirty="0"/>
          </a:p>
          <a:p>
            <a:pPr lvl="1" fontAlgn="b"/>
            <a:endParaRPr lang="en-US" dirty="0"/>
          </a:p>
          <a:p>
            <a:endParaRPr lang="en-CA" dirty="0"/>
          </a:p>
        </p:txBody>
      </p:sp>
    </p:spTree>
    <p:extLst>
      <p:ext uri="{BB962C8B-B14F-4D97-AF65-F5344CB8AC3E}">
        <p14:creationId xmlns:p14="http://schemas.microsoft.com/office/powerpoint/2010/main" val="2442686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n-CA" dirty="0"/>
              <a:t>Social Media Update</a:t>
            </a:r>
          </a:p>
        </p:txBody>
      </p:sp>
      <p:sp>
        <p:nvSpPr>
          <p:cNvPr id="3" name="Content Placeholder 2"/>
          <p:cNvSpPr>
            <a:spLocks noGrp="1"/>
          </p:cNvSpPr>
          <p:nvPr>
            <p:ph idx="1"/>
          </p:nvPr>
        </p:nvSpPr>
        <p:spPr>
          <a:xfrm>
            <a:off x="683568" y="1628800"/>
            <a:ext cx="8003232" cy="4968552"/>
          </a:xfrm>
        </p:spPr>
        <p:txBody>
          <a:bodyPr>
            <a:normAutofit fontScale="62500" lnSpcReduction="20000"/>
          </a:bodyPr>
          <a:lstStyle/>
          <a:p>
            <a:pPr marL="0" indent="0">
              <a:buNone/>
            </a:pPr>
            <a:r>
              <a:rPr lang="en-CA" sz="3200" b="1" dirty="0"/>
              <a:t>TMG-REFUGEES: </a:t>
            </a:r>
            <a:r>
              <a:rPr lang="en-US" sz="3200" dirty="0">
                <a:hlinkClick r:id="rId3"/>
              </a:rPr>
              <a:t>https://groups.io/g/TMG-Refugees </a:t>
            </a:r>
            <a:r>
              <a:rPr lang="en-CA" sz="3200" dirty="0"/>
              <a:t>: </a:t>
            </a:r>
          </a:p>
          <a:p>
            <a:pPr marL="0" indent="0">
              <a:buNone/>
            </a:pPr>
            <a:r>
              <a:rPr lang="en-CA" sz="3200" dirty="0"/>
              <a:t>	431 members, </a:t>
            </a:r>
            <a:r>
              <a:rPr lang="en-US" sz="3200" dirty="0"/>
              <a:t>43 Topics, Last Post: </a:t>
            </a:r>
            <a:r>
              <a:rPr lang="en-CA" sz="3200" dirty="0"/>
              <a:t>15 Sep</a:t>
            </a:r>
          </a:p>
          <a:p>
            <a:pPr marL="0" indent="0">
              <a:buNone/>
            </a:pPr>
            <a:r>
              <a:rPr lang="en-CA" sz="3200" dirty="0"/>
              <a:t>	Website: </a:t>
            </a:r>
            <a:r>
              <a:rPr lang="en-US" sz="2800" b="0" i="0" dirty="0">
                <a:solidFill>
                  <a:srgbClr val="000000"/>
                </a:solidFill>
                <a:effectLst/>
                <a:latin typeface="Arial" panose="020B0604020202020204" pitchFamily="34" charset="0"/>
              </a:rPr>
              <a:t>replaced by a wiki. Please go to </a:t>
            </a:r>
            <a:br>
              <a:rPr lang="en-US" sz="2800" b="0" i="0" dirty="0">
                <a:solidFill>
                  <a:srgbClr val="000000"/>
                </a:solidFill>
                <a:effectLst/>
                <a:latin typeface="Arial" panose="020B0604020202020204" pitchFamily="34" charset="0"/>
              </a:rPr>
            </a:br>
            <a:r>
              <a:rPr lang="en-US" sz="2800" b="0" i="0" dirty="0">
                <a:solidFill>
                  <a:srgbClr val="000000"/>
                </a:solidFill>
                <a:effectLst/>
                <a:latin typeface="Arial" panose="020B0604020202020204" pitchFamily="34" charset="0"/>
              </a:rPr>
              <a:t>		</a:t>
            </a:r>
            <a:r>
              <a:rPr lang="en-US" sz="2800" b="0" i="0" u="sng" dirty="0">
                <a:solidFill>
                  <a:srgbClr val="8DA1AD"/>
                </a:solidFill>
                <a:effectLst/>
                <a:latin typeface="Arial" panose="020B0604020202020204" pitchFamily="34" charset="0"/>
                <a:hlinkClick r:id="rId4"/>
              </a:rPr>
              <a:t>https://groups.io/g/TMG-Refugees</a:t>
            </a:r>
            <a:r>
              <a:rPr lang="en-US" sz="2800" b="0" i="0" dirty="0">
                <a:solidFill>
                  <a:srgbClr val="000000"/>
                </a:solidFill>
                <a:effectLst/>
                <a:latin typeface="Arial" panose="020B0604020202020204" pitchFamily="34" charset="0"/>
              </a:rPr>
              <a:t> to subscribe</a:t>
            </a:r>
            <a:endParaRPr lang="en-CA" sz="3200" dirty="0"/>
          </a:p>
          <a:p>
            <a:pPr marL="0" indent="0">
              <a:buNone/>
            </a:pPr>
            <a:r>
              <a:rPr lang="en-CA" sz="3200" dirty="0"/>
              <a:t>	</a:t>
            </a:r>
          </a:p>
          <a:p>
            <a:pPr marL="0" indent="0">
              <a:buNone/>
            </a:pPr>
            <a:r>
              <a:rPr lang="en-CA" sz="3200" b="1" dirty="0"/>
              <a:t>TMG Facebook Page</a:t>
            </a:r>
            <a:r>
              <a:rPr lang="en-CA" sz="3200" dirty="0"/>
              <a:t>: 597 members; </a:t>
            </a:r>
            <a:r>
              <a:rPr lang="en-US" sz="3200" dirty="0"/>
              <a:t>No posts in the last month</a:t>
            </a:r>
            <a:endParaRPr lang="en-CA" sz="3200" dirty="0"/>
          </a:p>
          <a:p>
            <a:pPr marL="530352" lvl="1" indent="0">
              <a:buNone/>
            </a:pPr>
            <a:r>
              <a:rPr lang="en-CA" sz="3200" dirty="0">
                <a:hlinkClick r:id="rId5"/>
              </a:rPr>
              <a:t>https://www.facebook.com/groups/themastergenealogist/</a:t>
            </a:r>
            <a:endParaRPr lang="en-CA" sz="3200" dirty="0"/>
          </a:p>
          <a:p>
            <a:pPr marL="0" indent="0">
              <a:buNone/>
            </a:pPr>
            <a:endParaRPr lang="en-CA" sz="3200" dirty="0"/>
          </a:p>
          <a:p>
            <a:pPr marL="0" indent="0">
              <a:buNone/>
            </a:pPr>
            <a:r>
              <a:rPr lang="en-CA" sz="3200" b="1" dirty="0"/>
              <a:t>TMG Mailing List </a:t>
            </a:r>
            <a:r>
              <a:rPr lang="en-CA" sz="3200" dirty="0">
                <a:hlinkClick r:id="rId6"/>
              </a:rPr>
              <a:t>https://groups.io/g/TMG-L</a:t>
            </a:r>
            <a:endParaRPr lang="en-CA" sz="3200" dirty="0"/>
          </a:p>
          <a:p>
            <a:pPr marL="530352" lvl="1" indent="0">
              <a:buNone/>
            </a:pPr>
            <a:r>
              <a:rPr lang="en-CA" sz="3200" i="0" dirty="0"/>
              <a:t>735 Members, </a:t>
            </a:r>
            <a:r>
              <a:rPr lang="en-US" sz="3200" i="0" dirty="0"/>
              <a:t> 883 Topics, Last Post: daily</a:t>
            </a:r>
          </a:p>
          <a:p>
            <a:pPr marL="530352" lvl="1" indent="0">
              <a:buNone/>
            </a:pPr>
            <a:endParaRPr lang="en-US" sz="3200" dirty="0"/>
          </a:p>
          <a:p>
            <a:pPr marL="0" indent="0">
              <a:buNone/>
            </a:pPr>
            <a:r>
              <a:rPr lang="en-CA" sz="3200" b="1" dirty="0"/>
              <a:t>Wholly Genes Forum</a:t>
            </a:r>
          </a:p>
          <a:p>
            <a:pPr marL="0" indent="0">
              <a:buNone/>
            </a:pPr>
            <a:r>
              <a:rPr lang="en-US" sz="3200" dirty="0">
                <a:hlinkClick r:id="rId7"/>
              </a:rPr>
              <a:t>http://www.whollygenes.com/forums201/index.php</a:t>
            </a:r>
            <a:br>
              <a:rPr lang="en-US" sz="3200" dirty="0"/>
            </a:br>
            <a:r>
              <a:rPr lang="en-US" sz="3200" dirty="0"/>
              <a:t>	</a:t>
            </a:r>
            <a:r>
              <a:rPr lang="en-CA" sz="3200" dirty="0"/>
              <a:t> -</a:t>
            </a:r>
            <a:r>
              <a:rPr lang="en-US" sz="3200" dirty="0"/>
              <a:t>Still active (3 users on-line Tue PM)</a:t>
            </a:r>
          </a:p>
          <a:p>
            <a:pPr lvl="1" fontAlgn="b"/>
            <a:endParaRPr lang="en-US" dirty="0"/>
          </a:p>
          <a:p>
            <a:endParaRPr lang="en-CA" dirty="0"/>
          </a:p>
        </p:txBody>
      </p:sp>
    </p:spTree>
    <p:extLst>
      <p:ext uri="{BB962C8B-B14F-4D97-AF65-F5344CB8AC3E}">
        <p14:creationId xmlns:p14="http://schemas.microsoft.com/office/powerpoint/2010/main" val="2437516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TMG Expertise</a:t>
            </a:r>
          </a:p>
        </p:txBody>
      </p:sp>
      <p:sp>
        <p:nvSpPr>
          <p:cNvPr id="3" name="Content Placeholder 2"/>
          <p:cNvSpPr>
            <a:spLocks noGrp="1"/>
          </p:cNvSpPr>
          <p:nvPr>
            <p:ph idx="1"/>
          </p:nvPr>
        </p:nvSpPr>
        <p:spPr>
          <a:xfrm>
            <a:off x="683568" y="1988840"/>
            <a:ext cx="8064896" cy="4455368"/>
          </a:xfrm>
        </p:spPr>
        <p:txBody>
          <a:bodyPr>
            <a:noAutofit/>
          </a:bodyPr>
          <a:lstStyle/>
          <a:p>
            <a:pPr fontAlgn="ctr">
              <a:lnSpc>
                <a:spcPct val="150000"/>
              </a:lnSpc>
            </a:pPr>
            <a:r>
              <a:rPr lang="en-US" sz="2800" dirty="0"/>
              <a:t>Terry Reigel: </a:t>
            </a:r>
            <a:r>
              <a:rPr lang="en-US" sz="2800" dirty="0">
                <a:hlinkClick r:id="rId3"/>
              </a:rPr>
              <a:t>tmg.reigelridge.com/</a:t>
            </a:r>
            <a:endParaRPr lang="en-US" sz="2800" dirty="0"/>
          </a:p>
          <a:p>
            <a:pPr fontAlgn="ctr">
              <a:lnSpc>
                <a:spcPct val="150000"/>
              </a:lnSpc>
            </a:pPr>
            <a:r>
              <a:rPr lang="en-US" sz="2800" dirty="0"/>
              <a:t>Lee Hoffmann: </a:t>
            </a:r>
            <a:r>
              <a:rPr lang="en-US" sz="2800" dirty="0">
                <a:hlinkClick r:id="rId4"/>
              </a:rPr>
              <a:t>www.tmgtips.com/</a:t>
            </a:r>
            <a:endParaRPr lang="en-US" sz="2800" dirty="0"/>
          </a:p>
          <a:p>
            <a:pPr fontAlgn="ctr">
              <a:lnSpc>
                <a:spcPct val="150000"/>
              </a:lnSpc>
            </a:pPr>
            <a:r>
              <a:rPr lang="en-US" sz="2800" dirty="0"/>
              <a:t>John Cardinal: </a:t>
            </a:r>
            <a:r>
              <a:rPr lang="en-US" sz="2800" dirty="0">
                <a:hlinkClick r:id="rId5"/>
              </a:rPr>
              <a:t>www.johncardinal.com/</a:t>
            </a:r>
            <a:endParaRPr lang="en-US" sz="2800" dirty="0"/>
          </a:p>
          <a:p>
            <a:pPr fontAlgn="ctr">
              <a:lnSpc>
                <a:spcPct val="150000"/>
              </a:lnSpc>
            </a:pPr>
            <a:r>
              <a:rPr lang="en-US" sz="2800" dirty="0"/>
              <a:t>Michael Hannah: </a:t>
            </a:r>
            <a:r>
              <a:rPr lang="en-US" sz="2800" dirty="0">
                <a:hlinkClick r:id="rId6"/>
              </a:rPr>
              <a:t>www.mjh-nm.net/MY_WAY.HTML</a:t>
            </a:r>
            <a:endParaRPr lang="en-US" sz="2800" dirty="0"/>
          </a:p>
          <a:p>
            <a:pPr fontAlgn="ctr">
              <a:lnSpc>
                <a:spcPct val="150000"/>
              </a:lnSpc>
            </a:pPr>
            <a:r>
              <a:rPr lang="en-US" sz="2800" dirty="0"/>
              <a:t>Jim </a:t>
            </a:r>
            <a:r>
              <a:rPr lang="en-US" sz="2800" dirty="0" err="1"/>
              <a:t>Byram</a:t>
            </a:r>
            <a:r>
              <a:rPr lang="en-US" sz="2800" dirty="0"/>
              <a:t>: use the TMG Forum</a:t>
            </a:r>
          </a:p>
        </p:txBody>
      </p:sp>
    </p:spTree>
    <p:extLst>
      <p:ext uri="{BB962C8B-B14F-4D97-AF65-F5344CB8AC3E}">
        <p14:creationId xmlns:p14="http://schemas.microsoft.com/office/powerpoint/2010/main" val="2022897652"/>
      </p:ext>
    </p:extLst>
  </p:cSld>
  <p:clrMapOvr>
    <a:masterClrMapping/>
  </p:clrMapOvr>
</p:sld>
</file>

<file path=ppt/theme/theme1.xml><?xml version="1.0" encoding="utf-8"?>
<a:theme xmlns:a="http://schemas.openxmlformats.org/drawingml/2006/main" name="Crop">
  <a:themeElements>
    <a:clrScheme name="Custom 2">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4C7C99"/>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1747</TotalTime>
  <Words>4023</Words>
  <Application>Microsoft Office PowerPoint</Application>
  <PresentationFormat>On-screen Show (4:3)</PresentationFormat>
  <Paragraphs>262</Paragraphs>
  <Slides>42</Slides>
  <Notes>9</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42</vt:i4>
      </vt:variant>
    </vt:vector>
  </HeadingPairs>
  <TitlesOfParts>
    <vt:vector size="52" baseType="lpstr">
      <vt:lpstr>Arial</vt:lpstr>
      <vt:lpstr>Calibri</vt:lpstr>
      <vt:lpstr>Calibri Light</vt:lpstr>
      <vt:lpstr>Franklin Gothic Book</vt:lpstr>
      <vt:lpstr>Helvetica</vt:lpstr>
      <vt:lpstr>Helvetica Neue</vt:lpstr>
      <vt:lpstr>Open Sans</vt:lpstr>
      <vt:lpstr>Times New Roman</vt:lpstr>
      <vt:lpstr>Crop</vt:lpstr>
      <vt:lpstr>Office Theme</vt:lpstr>
      <vt:lpstr>TMG Tips</vt:lpstr>
      <vt:lpstr>PowerPoint Presentation</vt:lpstr>
      <vt:lpstr>Ottawa TMG Users Group  (Ottawa, Ontario, Canada) </vt:lpstr>
      <vt:lpstr>Ottawa TMG Users Group  (Ottawa, Ontario, Canada)   http://ottawa-tmg-ug.ca/articlesandpresentations.htm</vt:lpstr>
      <vt:lpstr>History Research Environment (HRE)</vt:lpstr>
      <vt:lpstr>HRE News </vt:lpstr>
      <vt:lpstr>Social Media Update</vt:lpstr>
      <vt:lpstr>Social Media Update</vt:lpstr>
      <vt:lpstr>TMG Expertise</vt:lpstr>
      <vt:lpstr>One Drive Question</vt:lpstr>
      <vt:lpstr>Age Tag Sentence</vt:lpstr>
      <vt:lpstr>Change focus to this person Issue</vt:lpstr>
      <vt:lpstr>Change focus to this person Issue</vt:lpstr>
      <vt:lpstr>Adoption by Aunt</vt:lpstr>
      <vt:lpstr>Adoption</vt:lpstr>
      <vt:lpstr>PowerPoint Presentation</vt:lpstr>
      <vt:lpstr>TMG AUDIT Report</vt:lpstr>
      <vt:lpstr>PowerPoint Presentation</vt:lpstr>
      <vt:lpstr>PowerPoint Presentation</vt:lpstr>
      <vt:lpstr>Audit Report from TMG</vt:lpstr>
      <vt:lpstr>Lee’s version</vt:lpstr>
      <vt:lpstr>Renumber Person IDs </vt:lpstr>
      <vt:lpstr>Renumber Person IDs </vt:lpstr>
      <vt:lpstr>Renumber Person IDs </vt:lpstr>
      <vt:lpstr>Renumber Person IDs </vt:lpstr>
      <vt:lpstr>List of Unused ID Numbers</vt:lpstr>
      <vt:lpstr>List of Unused ID Numbers</vt:lpstr>
      <vt:lpstr>Shortcut to Select Search</vt:lpstr>
      <vt:lpstr>Printing Name-married Tag</vt:lpstr>
      <vt:lpstr>Printing Name-married Tag</vt:lpstr>
      <vt:lpstr>Variables (Name Tags)  </vt:lpstr>
      <vt:lpstr>Variables (Event Tags)</vt:lpstr>
      <vt:lpstr>Variables (Event Tags)</vt:lpstr>
      <vt:lpstr>Variables (Event Tags)</vt:lpstr>
      <vt:lpstr>Variables (Event Tags)</vt:lpstr>
      <vt:lpstr>Variables (Event Tags)</vt:lpstr>
      <vt:lpstr>Reconciling Data in Separate Projects: Merge?</vt:lpstr>
      <vt:lpstr>Upcoming Presentations (https://ottawa.ogs.on.ca/)</vt:lpstr>
      <vt:lpstr>SIG Meetings</vt:lpstr>
      <vt:lpstr>Virtual Genealogy Drop-In – Tuesday 2pm-3pm In partnership with the Ottawa Public Library </vt:lpstr>
      <vt:lpstr>Ontario Ancestors’ Virtual Events</vt:lpstr>
      <vt:lpstr>Ottawa Branch of Ontario Ancestors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TMG Tips</dc:title>
  <dc:creator>Michael More</dc:creator>
  <cp:lastModifiedBy>Michael More</cp:lastModifiedBy>
  <cp:revision>99</cp:revision>
  <dcterms:created xsi:type="dcterms:W3CDTF">2021-01-07T20:25:22Z</dcterms:created>
  <dcterms:modified xsi:type="dcterms:W3CDTF">2021-10-09T16:18:57Z</dcterms:modified>
</cp:coreProperties>
</file>