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84" r:id="rId2"/>
  </p:sldMasterIdLst>
  <p:notesMasterIdLst>
    <p:notesMasterId r:id="rId27"/>
  </p:notesMasterIdLst>
  <p:sldIdLst>
    <p:sldId id="256" r:id="rId3"/>
    <p:sldId id="526" r:id="rId4"/>
    <p:sldId id="486" r:id="rId5"/>
    <p:sldId id="529" r:id="rId6"/>
    <p:sldId id="530" r:id="rId7"/>
    <p:sldId id="510" r:id="rId8"/>
    <p:sldId id="531" r:id="rId9"/>
    <p:sldId id="532" r:id="rId10"/>
    <p:sldId id="535" r:id="rId11"/>
    <p:sldId id="536" r:id="rId12"/>
    <p:sldId id="519" r:id="rId13"/>
    <p:sldId id="537" r:id="rId14"/>
    <p:sldId id="487" r:id="rId15"/>
    <p:sldId id="538" r:id="rId16"/>
    <p:sldId id="539" r:id="rId17"/>
    <p:sldId id="534" r:id="rId18"/>
    <p:sldId id="540" r:id="rId19"/>
    <p:sldId id="541" r:id="rId20"/>
    <p:sldId id="542" r:id="rId21"/>
    <p:sldId id="527" r:id="rId22"/>
    <p:sldId id="528" r:id="rId23"/>
    <p:sldId id="492" r:id="rId24"/>
    <p:sldId id="493" r:id="rId25"/>
    <p:sldId id="46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53" autoAdjust="0"/>
  </p:normalViewPr>
  <p:slideViewPr>
    <p:cSldViewPr>
      <p:cViewPr varScale="1">
        <p:scale>
          <a:sx n="65" d="100"/>
          <a:sy n="65" d="100"/>
        </p:scale>
        <p:origin x="151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2021-11-06</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190450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xfrm>
            <a:off x="120023" y="4459526"/>
            <a:ext cx="6862437" cy="4224814"/>
          </a:xfrm>
          <a:noFill/>
        </p:spPr>
        <p:txBody>
          <a:bodyPr wrap="square" numCol="1" anchor="t" anchorCtr="0" compatLnSpc="1">
            <a:prstTxWarp prst="textNoShape">
              <a:avLst/>
            </a:prstTxWarp>
          </a:bodyPr>
          <a:lstStyle/>
          <a:p>
            <a:pPr marL="235452" indent="-235452"/>
            <a:endParaRPr lang="en-CA" sz="1000" dirty="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243E16A-A3F4-4C03-9244-93C0DB5FCFAA}" type="slidenum">
              <a:rPr lang="en-CA" smtClean="0">
                <a:latin typeface="Rockwell" pitchFamily="18" charset="0"/>
              </a:rPr>
              <a:pPr/>
              <a:t>18</a:t>
            </a:fld>
            <a:endParaRPr lang="en-CA">
              <a:latin typeface="Rockwell" pitchFamily="18" charset="0"/>
            </a:endParaRPr>
          </a:p>
        </p:txBody>
      </p:sp>
    </p:spTree>
    <p:extLst>
      <p:ext uri="{BB962C8B-B14F-4D97-AF65-F5344CB8AC3E}">
        <p14:creationId xmlns:p14="http://schemas.microsoft.com/office/powerpoint/2010/main" val="1026916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xfrm>
            <a:off x="120023" y="4459526"/>
            <a:ext cx="6862437" cy="4224814"/>
          </a:xfrm>
          <a:noFill/>
        </p:spPr>
        <p:txBody>
          <a:bodyPr wrap="square" numCol="1" anchor="t" anchorCtr="0" compatLnSpc="1">
            <a:prstTxWarp prst="textNoShape">
              <a:avLst/>
            </a:prstTxWarp>
          </a:bodyPr>
          <a:lstStyle/>
          <a:p>
            <a:pPr marL="235452" indent="-235452"/>
            <a:endParaRPr lang="en-CA" sz="1000" dirty="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243E16A-A3F4-4C03-9244-93C0DB5FCFAA}" type="slidenum">
              <a:rPr lang="en-CA" smtClean="0">
                <a:latin typeface="Rockwell" pitchFamily="18" charset="0"/>
              </a:rPr>
              <a:pPr/>
              <a:t>19</a:t>
            </a:fld>
            <a:endParaRPr lang="en-CA">
              <a:latin typeface="Rockwell" pitchFamily="18" charset="0"/>
            </a:endParaRPr>
          </a:p>
        </p:txBody>
      </p:sp>
    </p:spTree>
    <p:extLst>
      <p:ext uri="{BB962C8B-B14F-4D97-AF65-F5344CB8AC3E}">
        <p14:creationId xmlns:p14="http://schemas.microsoft.com/office/powerpoint/2010/main" val="3581708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20</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22</a:t>
            </a:fld>
            <a:endParaRPr lang="en-US" dirty="0"/>
          </a:p>
        </p:txBody>
      </p:sp>
    </p:spTree>
    <p:extLst>
      <p:ext uri="{BB962C8B-B14F-4D97-AF65-F5344CB8AC3E}">
        <p14:creationId xmlns:p14="http://schemas.microsoft.com/office/powerpoint/2010/main" val="315961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23</a:t>
            </a:fld>
            <a:endParaRPr lang="en-US" dirty="0"/>
          </a:p>
        </p:txBody>
      </p:sp>
    </p:spTree>
    <p:extLst>
      <p:ext uri="{BB962C8B-B14F-4D97-AF65-F5344CB8AC3E}">
        <p14:creationId xmlns:p14="http://schemas.microsoft.com/office/powerpoint/2010/main" val="2524586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Remember that TMG expects the name and e-mail address that you used when you purchased it. That may NOT be your current e-mail.</a:t>
            </a:r>
          </a:p>
        </p:txBody>
      </p:sp>
      <p:sp>
        <p:nvSpPr>
          <p:cNvPr id="4" name="Slide Number Placeholder 3"/>
          <p:cNvSpPr>
            <a:spLocks noGrp="1"/>
          </p:cNvSpPr>
          <p:nvPr>
            <p:ph type="sldNum" sz="quarter" idx="5"/>
          </p:nvPr>
        </p:nvSpPr>
        <p:spPr/>
        <p:txBody>
          <a:bodyPr/>
          <a:lstStyle/>
          <a:p>
            <a:fld id="{CDD56CBC-595B-47EB-ADAB-B4913021330E}" type="slidenum">
              <a:rPr lang="en-CA" smtClean="0"/>
              <a:t>10</a:t>
            </a:fld>
            <a:endParaRPr lang="en-CA" dirty="0"/>
          </a:p>
        </p:txBody>
      </p:sp>
    </p:spTree>
    <p:extLst>
      <p:ext uri="{BB962C8B-B14F-4D97-AF65-F5344CB8AC3E}">
        <p14:creationId xmlns:p14="http://schemas.microsoft.com/office/powerpoint/2010/main" val="3969209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11</a:t>
            </a:fld>
            <a:endParaRPr lang="en-CA" dirty="0"/>
          </a:p>
        </p:txBody>
      </p:sp>
    </p:spTree>
    <p:extLst>
      <p:ext uri="{BB962C8B-B14F-4D97-AF65-F5344CB8AC3E}">
        <p14:creationId xmlns:p14="http://schemas.microsoft.com/office/powerpoint/2010/main" val="3417347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of the experts in TMG. The first four have websites with useful information on a wide ranges of aspects of TMG</a:t>
            </a:r>
          </a:p>
          <a:p>
            <a:endParaRPr lang="en-US" dirty="0"/>
          </a:p>
          <a:p>
            <a:r>
              <a:rPr lang="en-US" dirty="0"/>
              <a:t>Jim Byram is a technical expert and he tends to hang</a:t>
            </a:r>
            <a:r>
              <a:rPr lang="en-US" baseline="0" dirty="0"/>
              <a:t> out on the TMG forum rather than on the Mailing List.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12</a:t>
            </a:fld>
            <a:endParaRPr lang="en-CA" dirty="0"/>
          </a:p>
        </p:txBody>
      </p:sp>
    </p:spTree>
    <p:extLst>
      <p:ext uri="{BB962C8B-B14F-4D97-AF65-F5344CB8AC3E}">
        <p14:creationId xmlns:p14="http://schemas.microsoft.com/office/powerpoint/2010/main" val="3035873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13</a:t>
            </a:fld>
            <a:endParaRPr lang="en-CA" dirty="0"/>
          </a:p>
        </p:txBody>
      </p:sp>
    </p:spTree>
    <p:extLst>
      <p:ext uri="{BB962C8B-B14F-4D97-AF65-F5344CB8AC3E}">
        <p14:creationId xmlns:p14="http://schemas.microsoft.com/office/powerpoint/2010/main" val="3831755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the Tips presentations are not indexed by specific topic.</a:t>
            </a:r>
          </a:p>
        </p:txBody>
      </p:sp>
      <p:sp>
        <p:nvSpPr>
          <p:cNvPr id="4" name="Slide Number Placeholder 3"/>
          <p:cNvSpPr>
            <a:spLocks noGrp="1"/>
          </p:cNvSpPr>
          <p:nvPr>
            <p:ph type="sldNum" sz="quarter" idx="10"/>
          </p:nvPr>
        </p:nvSpPr>
        <p:spPr/>
        <p:txBody>
          <a:bodyPr/>
          <a:lstStyle/>
          <a:p>
            <a:fld id="{CDD56CBC-595B-47EB-ADAB-B4913021330E}" type="slidenum">
              <a:rPr lang="en-CA" smtClean="0"/>
              <a:t>14</a:t>
            </a:fld>
            <a:endParaRPr lang="en-CA" dirty="0"/>
          </a:p>
        </p:txBody>
      </p:sp>
    </p:spTree>
    <p:extLst>
      <p:ext uri="{BB962C8B-B14F-4D97-AF65-F5344CB8AC3E}">
        <p14:creationId xmlns:p14="http://schemas.microsoft.com/office/powerpoint/2010/main" val="4113538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Others may have more ideas.</a:t>
            </a:r>
          </a:p>
        </p:txBody>
      </p:sp>
      <p:sp>
        <p:nvSpPr>
          <p:cNvPr id="4" name="Slide Number Placeholder 3"/>
          <p:cNvSpPr>
            <a:spLocks noGrp="1"/>
          </p:cNvSpPr>
          <p:nvPr>
            <p:ph type="sldNum" sz="quarter" idx="5"/>
          </p:nvPr>
        </p:nvSpPr>
        <p:spPr/>
        <p:txBody>
          <a:bodyPr/>
          <a:lstStyle/>
          <a:p>
            <a:fld id="{CDD56CBC-595B-47EB-ADAB-B4913021330E}" type="slidenum">
              <a:rPr lang="en-CA" smtClean="0"/>
              <a:t>15</a:t>
            </a:fld>
            <a:endParaRPr lang="en-CA" dirty="0"/>
          </a:p>
        </p:txBody>
      </p:sp>
    </p:spTree>
    <p:extLst>
      <p:ext uri="{BB962C8B-B14F-4D97-AF65-F5344CB8AC3E}">
        <p14:creationId xmlns:p14="http://schemas.microsoft.com/office/powerpoint/2010/main" val="3401688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a:t>Milit</a:t>
            </a:r>
            <a:r>
              <a:rPr lang="en-CA" dirty="0"/>
              <a:t> Beg – added Enlisted role</a:t>
            </a:r>
          </a:p>
          <a:p>
            <a:r>
              <a:rPr lang="en-CA" dirty="0"/>
              <a:t>Mil Svc</a:t>
            </a:r>
            <a:r>
              <a:rPr lang="en-CA" baseline="0" dirty="0"/>
              <a:t>, new tag</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16</a:t>
            </a:fld>
            <a:endParaRPr lang="en-CA" dirty="0"/>
          </a:p>
        </p:txBody>
      </p:sp>
    </p:spTree>
    <p:extLst>
      <p:ext uri="{BB962C8B-B14F-4D97-AF65-F5344CB8AC3E}">
        <p14:creationId xmlns:p14="http://schemas.microsoft.com/office/powerpoint/2010/main" val="770210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xfrm>
            <a:off x="120023" y="4459526"/>
            <a:ext cx="6862437" cy="4224814"/>
          </a:xfrm>
          <a:noFill/>
        </p:spPr>
        <p:txBody>
          <a:bodyPr wrap="square" numCol="1" anchor="t" anchorCtr="0" compatLnSpc="1">
            <a:prstTxWarp prst="textNoShape">
              <a:avLst/>
            </a:prstTxWarp>
          </a:bodyPr>
          <a:lstStyle/>
          <a:p>
            <a:pPr marL="235452" indent="-235452"/>
            <a:r>
              <a:rPr lang="en-US" sz="1000" dirty="0"/>
              <a:t>I want to emphasize how important it is to CITE YOUR SOURCES. If you plan to pass your work on to somebody, they may want to check your data. But, probably more importantly, you </a:t>
            </a:r>
            <a:r>
              <a:rPr lang="en-US" sz="1000" b="1" u="sng" dirty="0"/>
              <a:t>will</a:t>
            </a:r>
            <a:r>
              <a:rPr lang="en-US" sz="1000" dirty="0"/>
              <a:t> need to return to a source. You will be surprised at how often you will want to re-check something a year or two later. You will receive a piece of information that conflicts with what you have or somebody else asks where you found that bit of information. I don’t know how many times I have heard somebody say that they wished that they had cited their sources from the very beginning.</a:t>
            </a:r>
          </a:p>
          <a:p>
            <a:pPr marL="235452" indent="-235452"/>
            <a:endParaRPr lang="en-US" sz="1000" dirty="0"/>
          </a:p>
          <a:p>
            <a:pPr marL="235452" indent="-235452"/>
            <a:r>
              <a:rPr lang="en-US" sz="1000" dirty="0"/>
              <a:t>Genealogical Evidence identifies individuals or the relationships between them. This is done by linking the ancestor with an exact location and time period and applying this to the key events in their life: Birth-Marriage-Death.</a:t>
            </a:r>
          </a:p>
          <a:p>
            <a:pPr marL="235452" indent="-235452"/>
            <a:endParaRPr lang="en-US" sz="1000" dirty="0"/>
          </a:p>
          <a:p>
            <a:pPr marL="235452" indent="-235452"/>
            <a:r>
              <a:rPr lang="en-US" sz="1000" dirty="0"/>
              <a:t>Proof is defined as a conclusion supported by three things:</a:t>
            </a:r>
          </a:p>
          <a:p>
            <a:pPr marL="235452" indent="-235452">
              <a:buFontTx/>
              <a:buAutoNum type="alphaLcPeriod"/>
            </a:pPr>
            <a:r>
              <a:rPr lang="en-US" sz="1000" dirty="0"/>
              <a:t>thorough research and documentation;</a:t>
            </a:r>
          </a:p>
          <a:p>
            <a:pPr marL="235452" indent="-235452">
              <a:buFontTx/>
              <a:buAutoNum type="alphaLcPeriod"/>
            </a:pPr>
            <a:r>
              <a:rPr lang="en-US" sz="1000" dirty="0"/>
              <a:t>Reliable evidence correctly interpreted; and</a:t>
            </a:r>
          </a:p>
          <a:p>
            <a:pPr marL="235452" indent="-235452">
              <a:buFontTx/>
              <a:buAutoNum type="alphaLcPeriod"/>
            </a:pPr>
            <a:r>
              <a:rPr lang="en-US" sz="1000" dirty="0"/>
              <a:t>Well-reasoned analysis.</a:t>
            </a:r>
          </a:p>
          <a:p>
            <a:pPr marL="235452" indent="-235452">
              <a:buFontTx/>
              <a:buAutoNum type="alphaLcPeriod"/>
            </a:pPr>
            <a:endParaRPr lang="en-US" sz="1000" dirty="0"/>
          </a:p>
          <a:p>
            <a:pPr marL="235452" indent="-235452"/>
            <a:r>
              <a:rPr lang="en-US" sz="1000" i="1" dirty="0"/>
              <a:t>The Genealogical Proof Standard has three elements:</a:t>
            </a:r>
          </a:p>
          <a:p>
            <a:pPr marL="235452" indent="-235452"/>
            <a:endParaRPr lang="en-US" sz="1000" i="1" dirty="0"/>
          </a:p>
          <a:p>
            <a:pPr marL="235452" indent="-235452">
              <a:buFontTx/>
              <a:buAutoNum type="arabicPeriod"/>
            </a:pPr>
            <a:r>
              <a:rPr lang="en-US" sz="1000" i="1" dirty="0"/>
              <a:t>Direct or Indirect Evidence</a:t>
            </a:r>
          </a:p>
          <a:p>
            <a:pPr marL="235452" indent="-235452">
              <a:buFontTx/>
              <a:buAutoNum type="arabicPeriod"/>
            </a:pPr>
            <a:r>
              <a:rPr lang="en-US" sz="1000" i="1" dirty="0"/>
              <a:t>Original or Derivative Source</a:t>
            </a:r>
          </a:p>
          <a:p>
            <a:pPr marL="235452" indent="-235452">
              <a:buFontTx/>
              <a:buAutoNum type="arabicPeriod"/>
            </a:pPr>
            <a:r>
              <a:rPr lang="en-US" sz="1000" i="1" dirty="0"/>
              <a:t>Primary or Secondary Information</a:t>
            </a:r>
          </a:p>
          <a:p>
            <a:pPr marL="235452" indent="-235452">
              <a:buFontTx/>
              <a:buAutoNum type="arabicPeriod"/>
            </a:pPr>
            <a:endParaRPr lang="en-US" sz="1000" i="1" dirty="0"/>
          </a:p>
          <a:p>
            <a:pPr marL="235452" indent="-235452"/>
            <a:r>
              <a:rPr lang="en-US" sz="1000" i="1" dirty="0"/>
              <a:t>Direct Evidence stands on its own i.e. a birth registration with name, date and parents. It would be Indirect if the name was omitted and she was recorded as female child; a census record could be used to link the person with the birth, thus making it Indirect Evidence.</a:t>
            </a:r>
          </a:p>
          <a:p>
            <a:pPr marL="235452" indent="-235452"/>
            <a:endParaRPr lang="en-US" sz="1000" i="1" dirty="0"/>
          </a:p>
          <a:p>
            <a:pPr marL="235452" indent="-235452"/>
            <a:r>
              <a:rPr lang="en-US" sz="1000" i="1" dirty="0"/>
              <a:t>An Original Source is one that is not derived from an earlier record. A Derivative Source is one that is copied, transcribed, abstracted or summarized from the Original Source. Even microfilm, photos, scans and photocopies are Derivative Sources but they are generally given more weight that other Derivative Sources.</a:t>
            </a:r>
          </a:p>
          <a:p>
            <a:pPr marL="235452" indent="-235452"/>
            <a:endParaRPr lang="en-US" sz="1000" i="1" dirty="0"/>
          </a:p>
          <a:p>
            <a:pPr marL="235452" indent="-235452"/>
            <a:r>
              <a:rPr lang="en-US" sz="1000" i="1" dirty="0"/>
              <a:t>Primary Information was recorded at or near the time of the event by somebody who hand firsthand knowledge. OR was made later in writing by an office charged to make an accurate account; i.e. the court or parish clerk.</a:t>
            </a:r>
          </a:p>
          <a:p>
            <a:pPr marL="235452" indent="-235452"/>
            <a:endParaRPr lang="en-US" sz="1000" dirty="0"/>
          </a:p>
          <a:p>
            <a:pPr marL="235452" indent="-235452"/>
            <a:r>
              <a:rPr lang="en-US" sz="1000" dirty="0"/>
              <a:t>If all your records are primary information and direct evidence from original sources, with no conflicts, you are off to the races. Often you need to examine what you have and determine who provided it and why it was created. It is a bit of an art with no magic formula. Avoid making any assumptions and ensure that you have looked at as many records as possible.</a:t>
            </a:r>
          </a:p>
          <a:p>
            <a:pPr marL="235452" indent="-235452"/>
            <a:endParaRPr lang="en-US" sz="1000" dirty="0"/>
          </a:p>
          <a:p>
            <a:pPr marL="235452" indent="-235452"/>
            <a:r>
              <a:rPr lang="en-US" sz="1000" dirty="0"/>
              <a:t>Somebody always brings up the example of the birth that was recorded in error or some similar. There is nothing to say that primary information, original sources and direct evidence cannot be wrong. That adds an extra level to your proof.</a:t>
            </a:r>
          </a:p>
          <a:p>
            <a:pPr marL="235452" indent="-235452"/>
            <a:endParaRPr lang="en-US" sz="1000" dirty="0"/>
          </a:p>
          <a:p>
            <a:pPr marL="235452" indent="-235452"/>
            <a:r>
              <a:rPr lang="en-US" sz="1000" dirty="0">
                <a:sym typeface="Wingdings" pitchFamily="2" charset="2"/>
              </a:rPr>
              <a:t>Citation of Sources is essential to evaluation of evidence. It needs enough information to identify the sources and where to locate it. And consistency in citing your sources is usually expected. If you want to join an organization such as the United Empire Loyalists, the Mayflower Society or one of the OGS’ Heritage Societies, they will not simply take your word that your application is correct and may check your sources; if they cannot find them, they will likely reject your application.</a:t>
            </a:r>
            <a:endParaRPr lang="en-CA" sz="1000" dirty="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243E16A-A3F4-4C03-9244-93C0DB5FCFAA}" type="slidenum">
              <a:rPr lang="en-CA" smtClean="0">
                <a:latin typeface="Rockwell" pitchFamily="18" charset="0"/>
              </a:rPr>
              <a:pPr/>
              <a:t>17</a:t>
            </a:fld>
            <a:endParaRPr lang="en-CA">
              <a:latin typeface="Rockwell" pitchFamily="18" charset="0"/>
            </a:endParaRPr>
          </a:p>
        </p:txBody>
      </p:sp>
    </p:spTree>
    <p:extLst>
      <p:ext uri="{BB962C8B-B14F-4D97-AF65-F5344CB8AC3E}">
        <p14:creationId xmlns:p14="http://schemas.microsoft.com/office/powerpoint/2010/main" val="4090258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2021-11-06</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2021-11-06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2021-11-06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48F39D-9183-4D7D-B28D-F0BC0EA19629}" type="datetimeFigureOut">
              <a:rPr lang="en-US" smtClean="0"/>
              <a:t>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141A17-74EC-463A-A66E-F88687689A0E}" type="slidenum">
              <a:rPr lang="en-US" smtClean="0"/>
              <a:t>‹#›</a:t>
            </a:fld>
            <a:endParaRPr lang="en-US" dirty="0"/>
          </a:p>
        </p:txBody>
      </p:sp>
    </p:spTree>
    <p:extLst>
      <p:ext uri="{BB962C8B-B14F-4D97-AF65-F5344CB8AC3E}">
        <p14:creationId xmlns:p14="http://schemas.microsoft.com/office/powerpoint/2010/main" val="224020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2021-11-06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2021-11-06</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2021-11-06</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2021-11-06</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2021-11-06</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2021-11-06</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2021-11-06</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2021-11-06</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2021-11-06</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90" r:id="rId6"/>
    <p:sldLayoutId id="2147483685" r:id="rId7"/>
    <p:sldLayoutId id="2147483691"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105000" r="-10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B48F39D-9183-4D7D-B28D-F0BC0EA19629}" type="datetimeFigureOut">
              <a:rPr lang="en-US" smtClean="0"/>
              <a:t>11/6/2021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141A17-74EC-463A-A66E-F88687689A0E}" type="slidenum">
              <a:rPr lang="en-US" smtClean="0"/>
              <a:t>‹#›</a:t>
            </a:fld>
            <a:endParaRPr lang="en-US" dirty="0"/>
          </a:p>
        </p:txBody>
      </p:sp>
    </p:spTree>
    <p:extLst>
      <p:ext uri="{BB962C8B-B14F-4D97-AF65-F5344CB8AC3E}">
        <p14:creationId xmlns:p14="http://schemas.microsoft.com/office/powerpoint/2010/main" val="3442229563"/>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tmg.reigelridge.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mjh-nm.net/MY_WAY.HTML" TargetMode="External"/><Relationship Id="rId5" Type="http://schemas.openxmlformats.org/officeDocument/2006/relationships/hyperlink" Target="http://www.johncardinal.com/" TargetMode="External"/><Relationship Id="rId4" Type="http://schemas.openxmlformats.org/officeDocument/2006/relationships/hyperlink" Target="http://www.tmgtips.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hyperlink" Target="https://www.johncardinal.com/tmguti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ora-extension.com/en/index.htm#/" TargetMode="External"/><Relationship Id="rId4" Type="http://schemas.openxmlformats.org/officeDocument/2006/relationships/hyperlink" Target="https://www.secondsite8.co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k:@MSITStore:c:\programdata\the%20master%20genealogist%20v9\tmg.chm::/index290.htm" TargetMode="External"/><Relationship Id="rId7" Type="http://schemas.openxmlformats.org/officeDocument/2006/relationships/hyperlink" Target="mk:@MSITStore:c:\programdata\the%20master%20genealogist%20v9\tmg.chm::/index276.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k:@MSITStore:c:\programdata\the%20master%20genealogist%20v9\tmg.chm::/index330.htm" TargetMode="External"/><Relationship Id="rId5" Type="http://schemas.openxmlformats.org/officeDocument/2006/relationships/hyperlink" Target="mk:@MSITStore:c:\programdata\the%20master%20genealogist%20v9\tmg.chm::/index333.htm" TargetMode="External"/><Relationship Id="rId4" Type="http://schemas.openxmlformats.org/officeDocument/2006/relationships/hyperlink" Target="mk:@MSITStore:c:\programdata\the%20master%20genealogist%20v9\tmg.chm::/index311.ht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mailto:dna_sig@bifhsgo.ca" TargetMode="External"/><Relationship Id="rId2" Type="http://schemas.openxmlformats.org/officeDocument/2006/relationships/hyperlink" Target="mailto:bca_sig@bifhsgo.ca" TargetMode="External"/><Relationship Id="rId1" Type="http://schemas.openxmlformats.org/officeDocument/2006/relationships/slideLayout" Target="../slideLayouts/slideLayout12.xml"/><Relationship Id="rId4" Type="http://schemas.openxmlformats.org/officeDocument/2006/relationships/hyperlink" Target="https://meet.google.com/nvz-kftj-da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8511CAE-6AAD-4026-90B0-6917258C1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115639" y="634028"/>
            <a:ext cx="2516957" cy="3732835"/>
          </a:xfrm>
        </p:spPr>
        <p:txBody>
          <a:bodyPr>
            <a:normAutofit/>
          </a:bodyPr>
          <a:lstStyle/>
          <a:p>
            <a:r>
              <a:rPr lang="en-CA" sz="5200" b="1"/>
              <a:t>TMG Tips</a:t>
            </a:r>
            <a:endParaRPr lang="en-CA" sz="5200"/>
          </a:p>
        </p:txBody>
      </p:sp>
      <p:sp>
        <p:nvSpPr>
          <p:cNvPr id="3" name="Subtitle 2"/>
          <p:cNvSpPr>
            <a:spLocks noGrp="1"/>
          </p:cNvSpPr>
          <p:nvPr>
            <p:ph type="subTitle" idx="1"/>
          </p:nvPr>
        </p:nvSpPr>
        <p:spPr>
          <a:xfrm>
            <a:off x="6115639" y="4436462"/>
            <a:ext cx="2516957" cy="1794656"/>
          </a:xfrm>
        </p:spPr>
        <p:txBody>
          <a:bodyPr>
            <a:normAutofit/>
          </a:bodyPr>
          <a:lstStyle/>
          <a:p>
            <a:pPr>
              <a:spcAft>
                <a:spcPts val="600"/>
              </a:spcAft>
            </a:pPr>
            <a:r>
              <a:rPr lang="en-CA" dirty="0"/>
              <a:t>Ottawa TMGUG</a:t>
            </a:r>
          </a:p>
          <a:p>
            <a:pPr>
              <a:spcAft>
                <a:spcPts val="600"/>
              </a:spcAft>
            </a:pPr>
            <a:r>
              <a:rPr lang="en-CA" dirty="0"/>
              <a:t>6 Nov 2021</a:t>
            </a:r>
          </a:p>
        </p:txBody>
      </p:sp>
      <p:sp>
        <p:nvSpPr>
          <p:cNvPr id="23" name="Freeform 6">
            <a:extLst>
              <a:ext uri="{FF2B5EF4-FFF2-40B4-BE49-F238E27FC236}">
                <a16:creationId xmlns:a16="http://schemas.microsoft.com/office/drawing/2014/main" id="{7388763A-4025-4433-A72C-457FC3763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86872" y="634028"/>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7" name="Picture 6">
            <a:extLst>
              <a:ext uri="{FF2B5EF4-FFF2-40B4-BE49-F238E27FC236}">
                <a16:creationId xmlns:a16="http://schemas.microsoft.com/office/drawing/2014/main" id="{ABA4FD87-E92C-4688-A8F9-E2453479E5C5}"/>
              </a:ext>
            </a:extLst>
          </p:cNvPr>
          <p:cNvPicPr>
            <a:picLocks noChangeAspect="1"/>
          </p:cNvPicPr>
          <p:nvPr/>
        </p:nvPicPr>
        <p:blipFill>
          <a:blip r:embed="rId2"/>
          <a:stretch>
            <a:fillRect/>
          </a:stretch>
        </p:blipFill>
        <p:spPr>
          <a:xfrm>
            <a:off x="1034267" y="1817172"/>
            <a:ext cx="2571431" cy="1440000"/>
          </a:xfrm>
          <a:prstGeom prst="rect">
            <a:avLst/>
          </a:prstGeom>
        </p:spPr>
      </p:pic>
      <p:pic>
        <p:nvPicPr>
          <p:cNvPr id="4" name="Picture 3"/>
          <p:cNvPicPr>
            <a:picLocks noChangeAspect="1"/>
          </p:cNvPicPr>
          <p:nvPr/>
        </p:nvPicPr>
        <p:blipFill>
          <a:blip r:embed="rId3"/>
          <a:stretch>
            <a:fillRect/>
          </a:stretch>
        </p:blipFill>
        <p:spPr>
          <a:xfrm>
            <a:off x="1034267" y="4436462"/>
            <a:ext cx="4244416" cy="1512817"/>
          </a:xfrm>
          <a:prstGeom prst="rect">
            <a:avLst/>
          </a:prstGeom>
        </p:spPr>
      </p:pic>
      <p:sp>
        <p:nvSpPr>
          <p:cNvPr id="25" name="Freeform 6">
            <a:extLst>
              <a:ext uri="{FF2B5EF4-FFF2-40B4-BE49-F238E27FC236}">
                <a16:creationId xmlns:a16="http://schemas.microsoft.com/office/drawing/2014/main" id="{8A2DFE20-1EAE-45A9-AD16-D4DBD0ABB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71002" y="2016617"/>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6" name="Picture 5" descr="Needle and vial">
            <a:extLst>
              <a:ext uri="{FF2B5EF4-FFF2-40B4-BE49-F238E27FC236}">
                <a16:creationId xmlns:a16="http://schemas.microsoft.com/office/drawing/2014/main" id="{1E2F67DD-CD75-44D4-BDFF-C1C5AAA86D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2196" y="2836281"/>
            <a:ext cx="2160000" cy="144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AB2ED-82B4-4CA8-94FD-41E5B497EF94}"/>
              </a:ext>
            </a:extLst>
          </p:cNvPr>
          <p:cNvSpPr>
            <a:spLocks noGrp="1"/>
          </p:cNvSpPr>
          <p:nvPr>
            <p:ph type="title"/>
          </p:nvPr>
        </p:nvSpPr>
        <p:spPr/>
        <p:txBody>
          <a:bodyPr>
            <a:noAutofit/>
          </a:bodyPr>
          <a:lstStyle/>
          <a:p>
            <a:r>
              <a:rPr lang="en-CA" sz="2000" dirty="0">
                <a:latin typeface="Calibri" panose="020F0502020204030204" pitchFamily="34" charset="0"/>
                <a:ea typeface="Calibri" panose="020F0502020204030204" pitchFamily="34" charset="0"/>
                <a:cs typeface="Arial" panose="020B0604020202020204" pitchFamily="34" charset="0"/>
              </a:rPr>
              <a:t>O</a:t>
            </a:r>
            <a:r>
              <a:rPr lang="en-CA" sz="2000" dirty="0">
                <a:effectLst/>
                <a:latin typeface="Calibri" panose="020F0502020204030204" pitchFamily="34" charset="0"/>
                <a:ea typeface="Calibri" panose="020F0502020204030204" pitchFamily="34" charset="0"/>
                <a:cs typeface="Arial" panose="020B0604020202020204" pitchFamily="34" charset="0"/>
              </a:rPr>
              <a:t>pen in word processor and save for future reference</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Just the top part needs to be saved, since there no longer is Technical Support at Wholly Genes</a:t>
            </a:r>
            <a:br>
              <a:rPr lang="en-CA" sz="2000" dirty="0">
                <a:effectLst/>
                <a:latin typeface="Calibri" panose="020F0502020204030204" pitchFamily="34" charset="0"/>
                <a:ea typeface="Calibri" panose="020F0502020204030204" pitchFamily="34" charset="0"/>
                <a:cs typeface="Arial" panose="020B0604020202020204" pitchFamily="34" charset="0"/>
              </a:rPr>
            </a:br>
            <a:endParaRPr lang="en-CA" sz="4800" dirty="0"/>
          </a:p>
        </p:txBody>
      </p:sp>
      <p:pic>
        <p:nvPicPr>
          <p:cNvPr id="6" name="Content Placeholder 5">
            <a:extLst>
              <a:ext uri="{FF2B5EF4-FFF2-40B4-BE49-F238E27FC236}">
                <a16:creationId xmlns:a16="http://schemas.microsoft.com/office/drawing/2014/main" id="{5910B2B6-7570-46C1-87B8-67DB27954993}"/>
              </a:ext>
            </a:extLst>
          </p:cNvPr>
          <p:cNvPicPr>
            <a:picLocks noGrp="1" noChangeAspect="1"/>
          </p:cNvPicPr>
          <p:nvPr>
            <p:ph idx="1"/>
          </p:nvPr>
        </p:nvPicPr>
        <p:blipFill>
          <a:blip r:embed="rId3"/>
          <a:stretch>
            <a:fillRect/>
          </a:stretch>
        </p:blipFill>
        <p:spPr>
          <a:xfrm>
            <a:off x="1028700" y="2171700"/>
            <a:ext cx="7086600" cy="4000500"/>
          </a:xfrm>
        </p:spPr>
      </p:pic>
    </p:spTree>
    <p:extLst>
      <p:ext uri="{BB962C8B-B14F-4D97-AF65-F5344CB8AC3E}">
        <p14:creationId xmlns:p14="http://schemas.microsoft.com/office/powerpoint/2010/main" val="3648750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Unlock as Admin (if needed)</a:t>
            </a:r>
          </a:p>
        </p:txBody>
      </p:sp>
      <p:sp>
        <p:nvSpPr>
          <p:cNvPr id="3" name="Content Placeholder 2"/>
          <p:cNvSpPr>
            <a:spLocks noGrp="1"/>
          </p:cNvSpPr>
          <p:nvPr>
            <p:ph idx="1"/>
          </p:nvPr>
        </p:nvSpPr>
        <p:spPr>
          <a:xfrm>
            <a:off x="683568" y="1988840"/>
            <a:ext cx="8064896" cy="4455368"/>
          </a:xfrm>
        </p:spPr>
        <p:txBody>
          <a:bodyPr>
            <a:noAutofit/>
          </a:bodyPr>
          <a:lstStyle/>
          <a:p>
            <a:pPr marL="0" indent="0">
              <a:buNone/>
            </a:pPr>
            <a:r>
              <a:rPr lang="en-CA" sz="2200" dirty="0">
                <a:effectLst/>
                <a:latin typeface="Calibri" panose="020F0502020204030204" pitchFamily="34" charset="0"/>
                <a:ea typeface="Times New Roman" panose="02020603050405020304" pitchFamily="18" charset="0"/>
              </a:rPr>
              <a:t>Sometimes, TMG ask you to re-enter the Unlock information.</a:t>
            </a:r>
          </a:p>
          <a:p>
            <a:pPr marL="0" indent="0">
              <a:buNone/>
            </a:pPr>
            <a:r>
              <a:rPr lang="en-CA" sz="2200" dirty="0">
                <a:effectLst/>
                <a:latin typeface="Calibri" panose="020F0502020204030204" pitchFamily="34" charset="0"/>
                <a:ea typeface="Times New Roman" panose="02020603050405020304" pitchFamily="18" charset="0"/>
              </a:rPr>
              <a:t>The recommended fix is to open it as administrator to enter the information. Only run TMG once as Administrator to enter licensing information. Immediately after the licensing info is entered, exit and run TMG as normal.</a:t>
            </a:r>
          </a:p>
          <a:p>
            <a:pPr marL="0" indent="0">
              <a:buNone/>
            </a:pPr>
            <a:r>
              <a:rPr lang="en-CA" sz="2200" dirty="0">
                <a:effectLst/>
                <a:latin typeface="Calibri" panose="020F0502020204030204" pitchFamily="34" charset="0"/>
                <a:ea typeface="Times New Roman" panose="02020603050405020304" pitchFamily="18" charset="0"/>
              </a:rPr>
              <a:t>(Run as administrator by right clicking the TMG icon, select option “Run as Administrator).</a:t>
            </a:r>
            <a:endParaRPr lang="en-CA" sz="2200" dirty="0">
              <a:effectLst/>
              <a:latin typeface="Calibri" panose="020F0502020204030204" pitchFamily="34" charset="0"/>
              <a:ea typeface="Calibri" panose="020F0502020204030204" pitchFamily="34" charset="0"/>
            </a:endParaRPr>
          </a:p>
          <a:p>
            <a:pPr marL="0" indent="0">
              <a:buNone/>
            </a:pPr>
            <a:r>
              <a:rPr lang="en-CA" sz="2200" dirty="0">
                <a:effectLst/>
                <a:latin typeface="Calibri" panose="020F0502020204030204" pitchFamily="34" charset="0"/>
                <a:ea typeface="Times New Roman" panose="02020603050405020304" pitchFamily="18" charset="0"/>
              </a:rPr>
              <a:t> The problem with always running as an administrator is that you have then disabled several safety checks that make sure you don’t damage your system (or at least make it much harder), and it allows you to put your data in places that other tools, like Second-Site, can’t properly get to them.</a:t>
            </a:r>
            <a:endParaRPr lang="en-CA" sz="2200" dirty="0">
              <a:effectLst/>
              <a:latin typeface="Calibri" panose="020F0502020204030204" pitchFamily="34" charset="0"/>
              <a:ea typeface="Calibri" panose="020F0502020204030204" pitchFamily="34" charset="0"/>
            </a:endParaRPr>
          </a:p>
          <a:p>
            <a:pPr marL="0" indent="0" fontAlgn="ctr">
              <a:lnSpc>
                <a:spcPct val="150000"/>
              </a:lnSpc>
              <a:buNone/>
            </a:pPr>
            <a:endParaRPr lang="en-US" sz="2800" dirty="0"/>
          </a:p>
        </p:txBody>
      </p:sp>
    </p:spTree>
    <p:extLst>
      <p:ext uri="{BB962C8B-B14F-4D97-AF65-F5344CB8AC3E}">
        <p14:creationId xmlns:p14="http://schemas.microsoft.com/office/powerpoint/2010/main" val="2022897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get Help</a:t>
            </a:r>
          </a:p>
        </p:txBody>
      </p:sp>
      <p:sp>
        <p:nvSpPr>
          <p:cNvPr id="3" name="Content Placeholder 2"/>
          <p:cNvSpPr>
            <a:spLocks noGrp="1"/>
          </p:cNvSpPr>
          <p:nvPr>
            <p:ph idx="1"/>
          </p:nvPr>
        </p:nvSpPr>
        <p:spPr>
          <a:xfrm>
            <a:off x="683568" y="1988840"/>
            <a:ext cx="8064896" cy="4455368"/>
          </a:xfrm>
        </p:spPr>
        <p:txBody>
          <a:bodyPr>
            <a:noAutofit/>
          </a:bodyPr>
          <a:lstStyle/>
          <a:p>
            <a:pPr fontAlgn="ctr">
              <a:lnSpc>
                <a:spcPct val="150000"/>
              </a:lnSpc>
            </a:pPr>
            <a:r>
              <a:rPr lang="en-US" sz="2800" dirty="0"/>
              <a:t>TMG Help tab</a:t>
            </a:r>
          </a:p>
          <a:p>
            <a:pPr fontAlgn="ctr">
              <a:lnSpc>
                <a:spcPct val="150000"/>
              </a:lnSpc>
            </a:pPr>
            <a:r>
              <a:rPr lang="en-US" sz="2800" dirty="0"/>
              <a:t>Terry Reigel: </a:t>
            </a:r>
            <a:r>
              <a:rPr lang="en-US" sz="2800" dirty="0">
                <a:hlinkClick r:id="rId3"/>
              </a:rPr>
              <a:t>tmg.reigelridge.com/</a:t>
            </a:r>
            <a:endParaRPr lang="en-US" sz="2800" dirty="0"/>
          </a:p>
          <a:p>
            <a:pPr fontAlgn="ctr">
              <a:lnSpc>
                <a:spcPct val="150000"/>
              </a:lnSpc>
            </a:pPr>
            <a:r>
              <a:rPr lang="en-US" sz="2800" dirty="0"/>
              <a:t>Lee Hoffmann: </a:t>
            </a:r>
            <a:r>
              <a:rPr lang="en-US" sz="2800" dirty="0">
                <a:hlinkClick r:id="rId4"/>
              </a:rPr>
              <a:t>www.tmgtips.com/</a:t>
            </a:r>
            <a:endParaRPr lang="en-US" sz="2800" dirty="0"/>
          </a:p>
          <a:p>
            <a:pPr fontAlgn="ctr">
              <a:lnSpc>
                <a:spcPct val="150000"/>
              </a:lnSpc>
            </a:pPr>
            <a:r>
              <a:rPr lang="en-US" sz="2800" dirty="0"/>
              <a:t>John Cardinal: </a:t>
            </a:r>
            <a:r>
              <a:rPr lang="en-US" sz="2800" dirty="0">
                <a:hlinkClick r:id="rId5"/>
              </a:rPr>
              <a:t>www.johncardinal.com/</a:t>
            </a:r>
            <a:endParaRPr lang="en-US" sz="2800" dirty="0"/>
          </a:p>
          <a:p>
            <a:pPr fontAlgn="ctr">
              <a:lnSpc>
                <a:spcPct val="150000"/>
              </a:lnSpc>
            </a:pPr>
            <a:r>
              <a:rPr lang="en-US" sz="2800" dirty="0"/>
              <a:t>Michael Hannah: </a:t>
            </a:r>
            <a:r>
              <a:rPr lang="en-US" sz="2800" dirty="0">
                <a:hlinkClick r:id="rId6"/>
              </a:rPr>
              <a:t>www.mjh-nm.net/MY_WAY.HTML</a:t>
            </a:r>
            <a:endParaRPr lang="en-US" sz="2800" dirty="0"/>
          </a:p>
          <a:p>
            <a:pPr fontAlgn="ctr">
              <a:lnSpc>
                <a:spcPct val="150000"/>
              </a:lnSpc>
            </a:pPr>
            <a:r>
              <a:rPr lang="en-US" sz="2800" dirty="0"/>
              <a:t>Jim </a:t>
            </a:r>
            <a:r>
              <a:rPr lang="en-US" sz="2800" dirty="0" err="1"/>
              <a:t>Byram</a:t>
            </a:r>
            <a:r>
              <a:rPr lang="en-US" sz="2800" dirty="0"/>
              <a:t>: use the TMG Forum</a:t>
            </a:r>
          </a:p>
        </p:txBody>
      </p:sp>
    </p:spTree>
    <p:extLst>
      <p:ext uri="{BB962C8B-B14F-4D97-AF65-F5344CB8AC3E}">
        <p14:creationId xmlns:p14="http://schemas.microsoft.com/office/powerpoint/2010/main" val="940080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751647"/>
            <a:ext cx="7248844" cy="135421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dirty="0"/>
              <a:t>Archived Presentations</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238171" y="2828836"/>
            <a:ext cx="6667659" cy="1200329"/>
          </a:xfrm>
          <a:prstGeom prst="rect">
            <a:avLst/>
          </a:prstGeom>
        </p:spPr>
        <p:txBody>
          <a:bodyPr wrap="square">
            <a:spAutoFit/>
          </a:bodyPr>
          <a:lstStyle/>
          <a:p>
            <a:pPr algn="ctr"/>
            <a:r>
              <a:rPr lang="en-US" b="1" dirty="0">
                <a:solidFill>
                  <a:srgbClr val="000000"/>
                </a:solidFill>
                <a:latin typeface="Times New Roman" panose="02020603050405020304" pitchFamily="18" charset="0"/>
              </a:rPr>
              <a:t>Articles and Presentations</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 </a:t>
            </a:r>
          </a:p>
          <a:p>
            <a:pPr algn="ctr"/>
            <a:r>
              <a:rPr lang="en-US" b="1" dirty="0">
                <a:solidFill>
                  <a:srgbClr val="000000"/>
                </a:solidFill>
                <a:latin typeface="Times New Roman" panose="02020603050405020304" pitchFamily="18" charset="0"/>
              </a:rPr>
              <a:t>The following is our library of articles and presentations by this group's members.</a:t>
            </a:r>
            <a:endParaRPr lang="en-US" b="0" i="0" dirty="0">
              <a:solidFill>
                <a:srgbClr val="000000"/>
              </a:solidFill>
              <a:effectLst/>
              <a:latin typeface="Times New Roman" panose="02020603050405020304" pitchFamily="18" charset="0"/>
            </a:endParaRPr>
          </a:p>
        </p:txBody>
      </p:sp>
      <p:pic>
        <p:nvPicPr>
          <p:cNvPr id="3" name="Picture 2">
            <a:extLst>
              <a:ext uri="{FF2B5EF4-FFF2-40B4-BE49-F238E27FC236}">
                <a16:creationId xmlns:a16="http://schemas.microsoft.com/office/drawing/2014/main" id="{D64C3191-3476-423D-9D38-EEC228B8C405}"/>
              </a:ext>
            </a:extLst>
          </p:cNvPr>
          <p:cNvPicPr>
            <a:picLocks noChangeAspect="1"/>
          </p:cNvPicPr>
          <p:nvPr/>
        </p:nvPicPr>
        <p:blipFill>
          <a:blip r:embed="rId4"/>
          <a:stretch>
            <a:fillRect/>
          </a:stretch>
        </p:blipFill>
        <p:spPr>
          <a:xfrm>
            <a:off x="1238172" y="4359722"/>
            <a:ext cx="6667658" cy="1774198"/>
          </a:xfrm>
          <a:prstGeom prst="rect">
            <a:avLst/>
          </a:prstGeom>
        </p:spPr>
      </p:pic>
    </p:spTree>
    <p:extLst>
      <p:ext uri="{BB962C8B-B14F-4D97-AF65-F5344CB8AC3E}">
        <p14:creationId xmlns:p14="http://schemas.microsoft.com/office/powerpoint/2010/main" val="3628105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751647"/>
            <a:ext cx="7248844" cy="135421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dirty="0"/>
              <a:t>Archived Presentations</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pic>
        <p:nvPicPr>
          <p:cNvPr id="5" name="Picture 4">
            <a:extLst>
              <a:ext uri="{FF2B5EF4-FFF2-40B4-BE49-F238E27FC236}">
                <a16:creationId xmlns:a16="http://schemas.microsoft.com/office/drawing/2014/main" id="{7A885D89-E2A8-4A45-8756-EFAD22618B62}"/>
              </a:ext>
            </a:extLst>
          </p:cNvPr>
          <p:cNvPicPr>
            <a:picLocks noChangeAspect="1"/>
          </p:cNvPicPr>
          <p:nvPr/>
        </p:nvPicPr>
        <p:blipFill>
          <a:blip r:embed="rId4"/>
          <a:stretch>
            <a:fillRect/>
          </a:stretch>
        </p:blipFill>
        <p:spPr>
          <a:xfrm>
            <a:off x="947577" y="2492896"/>
            <a:ext cx="7728880" cy="3960440"/>
          </a:xfrm>
          <a:prstGeom prst="rect">
            <a:avLst/>
          </a:prstGeom>
        </p:spPr>
      </p:pic>
    </p:spTree>
    <p:extLst>
      <p:ext uri="{BB962C8B-B14F-4D97-AF65-F5344CB8AC3E}">
        <p14:creationId xmlns:p14="http://schemas.microsoft.com/office/powerpoint/2010/main" val="4269364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A8305-BE6B-4AC9-8F03-20F93DED9A03}"/>
              </a:ext>
            </a:extLst>
          </p:cNvPr>
          <p:cNvSpPr>
            <a:spLocks noGrp="1"/>
          </p:cNvSpPr>
          <p:nvPr>
            <p:ph type="title"/>
          </p:nvPr>
        </p:nvSpPr>
        <p:spPr/>
        <p:txBody>
          <a:bodyPr/>
          <a:lstStyle/>
          <a:p>
            <a:r>
              <a:rPr lang="en-US" dirty="0"/>
              <a:t>Companion Software</a:t>
            </a:r>
            <a:br>
              <a:rPr lang="en-US" dirty="0"/>
            </a:br>
            <a:endParaRPr lang="en-CA" dirty="0"/>
          </a:p>
        </p:txBody>
      </p:sp>
      <p:sp>
        <p:nvSpPr>
          <p:cNvPr id="3" name="Content Placeholder 2">
            <a:extLst>
              <a:ext uri="{FF2B5EF4-FFF2-40B4-BE49-F238E27FC236}">
                <a16:creationId xmlns:a16="http://schemas.microsoft.com/office/drawing/2014/main" id="{AEA10787-98BB-451C-90CE-2DB3E6A2253D}"/>
              </a:ext>
            </a:extLst>
          </p:cNvPr>
          <p:cNvSpPr>
            <a:spLocks noGrp="1"/>
          </p:cNvSpPr>
          <p:nvPr>
            <p:ph idx="1"/>
          </p:nvPr>
        </p:nvSpPr>
        <p:spPr>
          <a:xfrm>
            <a:off x="1028700" y="1628800"/>
            <a:ext cx="7200900" cy="5040560"/>
          </a:xfrm>
        </p:spPr>
        <p:txBody>
          <a:bodyPr>
            <a:normAutofit/>
          </a:bodyPr>
          <a:lstStyle/>
          <a:p>
            <a:pPr marL="0" indent="0">
              <a:buNone/>
            </a:pPr>
            <a:r>
              <a:rPr lang="en-CA" dirty="0"/>
              <a:t>There are several useful programs for TMG Users for a small fee:</a:t>
            </a:r>
          </a:p>
          <a:p>
            <a:pPr marL="457200" indent="-457200">
              <a:buAutoNum type="arabicPeriod"/>
            </a:pPr>
            <a:r>
              <a:rPr lang="en-CA" dirty="0"/>
              <a:t>TMG Utility: </a:t>
            </a:r>
            <a:r>
              <a:rPr lang="en-US" b="0" i="0" dirty="0">
                <a:solidFill>
                  <a:srgbClr val="000000"/>
                </a:solidFill>
                <a:effectLst/>
                <a:latin typeface="Arial" panose="020B0604020202020204" pitchFamily="34" charset="0"/>
              </a:rPr>
              <a:t>a powerful database modification tool for TMG projects.  </a:t>
            </a:r>
            <a:r>
              <a:rPr lang="en-US" b="0" i="0" dirty="0">
                <a:solidFill>
                  <a:srgbClr val="000000"/>
                </a:solidFill>
                <a:effectLst/>
                <a:latin typeface="Arial" panose="020B0604020202020204" pitchFamily="34" charset="0"/>
                <a:hlinkClick r:id="rId3"/>
              </a:rPr>
              <a:t>https://www.johncardinal.com/tmgutil/</a:t>
            </a:r>
            <a:endParaRPr lang="en-US" b="0" i="0" dirty="0">
              <a:solidFill>
                <a:srgbClr val="000000"/>
              </a:solidFill>
              <a:effectLst/>
              <a:latin typeface="Arial" panose="020B0604020202020204" pitchFamily="34" charset="0"/>
            </a:endParaRPr>
          </a:p>
          <a:p>
            <a:pPr marL="530352" lvl="1" indent="0">
              <a:buNone/>
            </a:pPr>
            <a:r>
              <a:rPr lang="en-CA" b="1" i="0" dirty="0">
                <a:solidFill>
                  <a:srgbClr val="000000"/>
                </a:solidFill>
                <a:effectLst/>
                <a:latin typeface="Arial" panose="020B0604020202020204" pitchFamily="34" charset="0"/>
              </a:rPr>
              <a:t>Current Version: 7.4	</a:t>
            </a:r>
            <a:r>
              <a:rPr lang="en-CA" b="1" i="0" dirty="0" err="1">
                <a:solidFill>
                  <a:srgbClr val="000000"/>
                </a:solidFill>
                <a:effectLst/>
                <a:latin typeface="Arial" panose="020B0604020202020204" pitchFamily="34" charset="0"/>
              </a:rPr>
              <a:t>donorware</a:t>
            </a:r>
            <a:endParaRPr lang="en-CA" b="1" i="0" dirty="0">
              <a:solidFill>
                <a:srgbClr val="000000"/>
              </a:solidFill>
              <a:effectLst/>
              <a:latin typeface="Arial" panose="020B0604020202020204" pitchFamily="34" charset="0"/>
            </a:endParaRPr>
          </a:p>
          <a:p>
            <a:pPr marL="457200" indent="-457200">
              <a:buFont typeface="+mj-lt"/>
              <a:buAutoNum type="arabicPeriod"/>
            </a:pPr>
            <a:r>
              <a:rPr lang="en-CA" i="0" dirty="0">
                <a:solidFill>
                  <a:srgbClr val="000000"/>
                </a:solidFill>
                <a:effectLst/>
                <a:latin typeface="Arial" panose="020B0604020202020204" pitchFamily="34" charset="0"/>
              </a:rPr>
              <a:t>Second Site: </a:t>
            </a:r>
            <a:r>
              <a:rPr lang="en-US" b="0" i="0" dirty="0">
                <a:solidFill>
                  <a:srgbClr val="000000"/>
                </a:solidFill>
                <a:effectLst/>
                <a:latin typeface="Arial" panose="020B0604020202020204" pitchFamily="34" charset="0"/>
              </a:rPr>
              <a:t> creates web pages from TMG.</a:t>
            </a:r>
          </a:p>
          <a:p>
            <a:pPr marL="530352" lvl="1" indent="0">
              <a:buNone/>
            </a:pPr>
            <a:r>
              <a:rPr lang="en-CA" b="1" i="0" dirty="0">
                <a:solidFill>
                  <a:srgbClr val="000000"/>
                </a:solidFill>
                <a:effectLst/>
                <a:latin typeface="Arial" panose="020B0604020202020204" pitchFamily="34" charset="0"/>
              </a:rPr>
              <a:t>Current Version: 8.01	$35USD</a:t>
            </a:r>
          </a:p>
          <a:p>
            <a:pPr marL="530352" lvl="1" indent="0">
              <a:buNone/>
            </a:pPr>
            <a:r>
              <a:rPr lang="en-CA" i="0" dirty="0">
                <a:solidFill>
                  <a:srgbClr val="000000"/>
                </a:solidFill>
                <a:effectLst/>
                <a:latin typeface="Arial" panose="020B0604020202020204" pitchFamily="34" charset="0"/>
                <a:hlinkClick r:id="rId4"/>
              </a:rPr>
              <a:t>https://www.secondsite8.com/</a:t>
            </a:r>
            <a:endParaRPr lang="en-CA" i="0" dirty="0">
              <a:solidFill>
                <a:srgbClr val="000000"/>
              </a:solidFill>
              <a:effectLst/>
              <a:latin typeface="Arial" panose="020B0604020202020204" pitchFamily="34" charset="0"/>
            </a:endParaRPr>
          </a:p>
          <a:p>
            <a:pPr marL="457200" indent="-457200">
              <a:buFont typeface="+mj-lt"/>
              <a:buAutoNum type="arabicPeriod"/>
            </a:pPr>
            <a:r>
              <a:rPr lang="en-CA" i="0" dirty="0">
                <a:solidFill>
                  <a:srgbClr val="000000"/>
                </a:solidFill>
                <a:effectLst/>
                <a:latin typeface="Arial" panose="020B0604020202020204" pitchFamily="34" charset="0"/>
              </a:rPr>
              <a:t>Online Repository Assistant: </a:t>
            </a:r>
            <a:r>
              <a:rPr lang="en-US" i="0" dirty="0">
                <a:solidFill>
                  <a:srgbClr val="000000"/>
                </a:solidFill>
                <a:effectLst/>
                <a:latin typeface="Arial" panose="020B0604020202020204" pitchFamily="34" charset="0"/>
              </a:rPr>
              <a:t>automated assistant for use with online repositories including Ancestry, FamilySearch, and others. Sold as a subscription service, $24 USD per year. </a:t>
            </a:r>
            <a:r>
              <a:rPr lang="en-US" i="0" dirty="0">
                <a:solidFill>
                  <a:srgbClr val="000000"/>
                </a:solidFill>
                <a:effectLst/>
                <a:latin typeface="Arial" panose="020B0604020202020204" pitchFamily="34" charset="0"/>
                <a:hlinkClick r:id="rId5"/>
              </a:rPr>
              <a:t>https://www.ora-extension.com/en/index.htm#/</a:t>
            </a:r>
            <a:endParaRPr lang="en-US" i="0" dirty="0">
              <a:solidFill>
                <a:srgbClr val="000000"/>
              </a:solidFill>
              <a:effectLst/>
              <a:latin typeface="Arial" panose="020B0604020202020204" pitchFamily="34" charset="0"/>
            </a:endParaRPr>
          </a:p>
          <a:p>
            <a:pPr marL="457200" indent="-457200">
              <a:buFont typeface="+mj-lt"/>
              <a:buAutoNum type="arabicPeriod"/>
            </a:pPr>
            <a:r>
              <a:rPr lang="en-CA" b="0" i="0" dirty="0">
                <a:solidFill>
                  <a:srgbClr val="000000"/>
                </a:solidFill>
                <a:effectLst/>
                <a:latin typeface="Arial" panose="020B0604020202020204" pitchFamily="34" charset="0"/>
              </a:rPr>
              <a:t>TMG to GEDCOM: fast, useful GEDCOM exports for TMG</a:t>
            </a:r>
          </a:p>
          <a:p>
            <a:pPr marL="530352" lvl="1" indent="0">
              <a:buNone/>
            </a:pPr>
            <a:r>
              <a:rPr lang="en-CA" b="1" i="0" dirty="0">
                <a:solidFill>
                  <a:srgbClr val="000000"/>
                </a:solidFill>
                <a:effectLst/>
                <a:latin typeface="Arial" panose="020B0604020202020204" pitchFamily="34" charset="0"/>
              </a:rPr>
              <a:t>Current Version</a:t>
            </a:r>
            <a:r>
              <a:rPr lang="en-CA" b="1" i="0">
                <a:solidFill>
                  <a:srgbClr val="000000"/>
                </a:solidFill>
                <a:effectLst/>
                <a:latin typeface="Arial" panose="020B0604020202020204" pitchFamily="34" charset="0"/>
              </a:rPr>
              <a:t>: 1.06</a:t>
            </a:r>
            <a:r>
              <a:rPr lang="en-CA" b="1" i="0" dirty="0">
                <a:solidFill>
                  <a:srgbClr val="000000"/>
                </a:solidFill>
                <a:effectLst/>
                <a:latin typeface="Arial" panose="020B0604020202020204" pitchFamily="34" charset="0"/>
              </a:rPr>
              <a:t>	$35USD</a:t>
            </a:r>
          </a:p>
          <a:p>
            <a:pPr marL="457200" indent="-457200">
              <a:buFont typeface="+mj-lt"/>
              <a:buAutoNum type="arabicPeriod"/>
            </a:pPr>
            <a:endParaRPr lang="en-CA" dirty="0"/>
          </a:p>
        </p:txBody>
      </p:sp>
    </p:spTree>
    <p:extLst>
      <p:ext uri="{BB962C8B-B14F-4D97-AF65-F5344CB8AC3E}">
        <p14:creationId xmlns:p14="http://schemas.microsoft.com/office/powerpoint/2010/main" val="131714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798984"/>
          </a:xfrm>
        </p:spPr>
        <p:txBody>
          <a:bodyPr>
            <a:normAutofit/>
          </a:bodyPr>
          <a:lstStyle/>
          <a:p>
            <a:r>
              <a:rPr lang="en-US" b="1" dirty="0"/>
              <a:t>Event Tags</a:t>
            </a:r>
            <a:endParaRPr lang="en-US" dirty="0">
              <a:effectLst/>
            </a:endParaRPr>
          </a:p>
        </p:txBody>
      </p:sp>
      <p:sp>
        <p:nvSpPr>
          <p:cNvPr id="3" name="Content Placeholder 2"/>
          <p:cNvSpPr>
            <a:spLocks noGrp="1"/>
          </p:cNvSpPr>
          <p:nvPr>
            <p:ph idx="1"/>
          </p:nvPr>
        </p:nvSpPr>
        <p:spPr>
          <a:xfrm>
            <a:off x="1028700" y="1772816"/>
            <a:ext cx="7647756" cy="4752528"/>
          </a:xfrm>
        </p:spPr>
        <p:txBody>
          <a:bodyPr>
            <a:normAutofit fontScale="92500" lnSpcReduction="20000"/>
          </a:bodyPr>
          <a:lstStyle/>
          <a:p>
            <a:pPr marL="0" indent="0">
              <a:buNone/>
            </a:pPr>
            <a:r>
              <a:rPr lang="en-US" sz="2400" dirty="0"/>
              <a:t>When a Standard Tag does not meet your need:</a:t>
            </a:r>
          </a:p>
          <a:p>
            <a:pPr marL="457200" indent="-457200">
              <a:buAutoNum type="arabicPeriod"/>
            </a:pPr>
            <a:r>
              <a:rPr lang="en-CA" sz="2400" dirty="0"/>
              <a:t>Customize the Standard Tag by modifying the sentence.</a:t>
            </a:r>
          </a:p>
          <a:p>
            <a:pPr marL="530352" lvl="1" indent="0">
              <a:buNone/>
            </a:pPr>
            <a:r>
              <a:rPr lang="en-US" sz="2400" dirty="0"/>
              <a:t>Certain reports -- the</a:t>
            </a:r>
            <a:r>
              <a:rPr lang="en-US" sz="2400" b="1" dirty="0"/>
              <a:t> </a:t>
            </a:r>
            <a:r>
              <a:rPr lang="en-US" sz="2400" b="1" dirty="0" err="1">
                <a:hlinkClick r:id="rId3" action="ppaction://hlinkfile"/>
              </a:rPr>
              <a:t>Ahnentafel</a:t>
            </a:r>
            <a:r>
              <a:rPr lang="en-US" sz="2400" dirty="0"/>
              <a:t>, </a:t>
            </a:r>
            <a:r>
              <a:rPr lang="en-US" sz="2400" b="1" dirty="0">
                <a:hlinkClick r:id="rId4" action="ppaction://hlinkfile"/>
              </a:rPr>
              <a:t>Descendant Indented Narrative</a:t>
            </a:r>
            <a:r>
              <a:rPr lang="en-US" sz="2400" dirty="0"/>
              <a:t>, </a:t>
            </a:r>
            <a:r>
              <a:rPr lang="en-US" sz="2400" b="1" dirty="0">
                <a:hlinkClick r:id="rId5" action="ppaction://hlinkfile"/>
              </a:rPr>
              <a:t>Journal</a:t>
            </a:r>
            <a:r>
              <a:rPr lang="en-US" sz="2400" dirty="0"/>
              <a:t>, and </a:t>
            </a:r>
            <a:r>
              <a:rPr lang="en-US" sz="2400" b="1" dirty="0">
                <a:hlinkClick r:id="rId6" action="ppaction://hlinkfile"/>
              </a:rPr>
              <a:t>Individual Narrative</a:t>
            </a:r>
            <a:r>
              <a:rPr lang="en-US" sz="2400" dirty="0"/>
              <a:t> -- utilize full sentences when listing events in paragraph form. These sentences are constructed according to standard and customizable rules.  </a:t>
            </a:r>
          </a:p>
          <a:p>
            <a:pPr marL="530352" lvl="1" indent="0">
              <a:buNone/>
            </a:pPr>
            <a:r>
              <a:rPr lang="en-US" sz="2400" dirty="0"/>
              <a:t>By default, a sentence for an event tag is constructed according to the syntax described on the </a:t>
            </a:r>
            <a:r>
              <a:rPr lang="en-US" sz="2400" b="1" dirty="0">
                <a:hlinkClick r:id="rId7" action="ppaction://hlinkfile"/>
              </a:rPr>
              <a:t>Tag Type Definition Screen</a:t>
            </a:r>
            <a:r>
              <a:rPr lang="en-US" sz="2400" dirty="0"/>
              <a:t> for that </a:t>
            </a:r>
            <a:r>
              <a:rPr lang="en-US" sz="2400" b="1" dirty="0"/>
              <a:t>Tag Type</a:t>
            </a:r>
            <a:r>
              <a:rPr lang="en-US" sz="2400" dirty="0"/>
              <a:t>. Codes are used to represent the variable information in the sentence.</a:t>
            </a:r>
          </a:p>
          <a:p>
            <a:pPr marL="457200" indent="-457200">
              <a:buAutoNum type="arabicPeriod"/>
            </a:pPr>
            <a:endParaRPr lang="en-CA" sz="2400" dirty="0"/>
          </a:p>
          <a:p>
            <a:pPr marL="457200" indent="-457200">
              <a:buAutoNum type="arabicPeriod"/>
            </a:pPr>
            <a:r>
              <a:rPr lang="en-CA" sz="2400" dirty="0"/>
              <a:t>Add a Custom Tag.</a:t>
            </a:r>
          </a:p>
          <a:p>
            <a:pPr marL="530352" lvl="1" indent="0">
              <a:buNone/>
            </a:pPr>
            <a:r>
              <a:rPr lang="en-US" sz="2400" dirty="0"/>
              <a:t>The </a:t>
            </a:r>
            <a:r>
              <a:rPr lang="en-US" sz="2400" b="1" dirty="0"/>
              <a:t>Tag Type Definition Screen</a:t>
            </a:r>
            <a:r>
              <a:rPr lang="en-US" sz="2400" dirty="0"/>
              <a:t> allows you to add a new </a:t>
            </a:r>
            <a:r>
              <a:rPr lang="en-US" sz="2400" b="1" dirty="0"/>
              <a:t>Tag Type</a:t>
            </a:r>
            <a:r>
              <a:rPr lang="en-US" sz="2400" dirty="0"/>
              <a:t> or edit the properties of an existing one.</a:t>
            </a:r>
          </a:p>
        </p:txBody>
      </p:sp>
    </p:spTree>
    <p:extLst>
      <p:ext uri="{BB962C8B-B14F-4D97-AF65-F5344CB8AC3E}">
        <p14:creationId xmlns:p14="http://schemas.microsoft.com/office/powerpoint/2010/main" val="1834944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8700" y="685800"/>
            <a:ext cx="7200900" cy="727987"/>
          </a:xfrm>
        </p:spPr>
        <p:txBody>
          <a:bodyPr anchor="b">
            <a:normAutofit/>
          </a:bodyPr>
          <a:lstStyle/>
          <a:p>
            <a:pPr>
              <a:defRPr/>
            </a:pPr>
            <a:r>
              <a:rPr lang="en-CA" b="1" dirty="0">
                <a:solidFill>
                  <a:schemeClr val="tx1"/>
                </a:solidFill>
                <a:latin typeface="Arial" panose="020B0604020202020204" pitchFamily="34" charset="0"/>
                <a:cs typeface="Arial" panose="020B0604020202020204" pitchFamily="34" charset="0"/>
              </a:rPr>
              <a:t>Cite Your Sources</a:t>
            </a:r>
          </a:p>
        </p:txBody>
      </p:sp>
      <p:sp>
        <p:nvSpPr>
          <p:cNvPr id="27651" name="Content Placeholder 4"/>
          <p:cNvSpPr>
            <a:spLocks noGrp="1"/>
          </p:cNvSpPr>
          <p:nvPr>
            <p:ph idx="1"/>
          </p:nvPr>
        </p:nvSpPr>
        <p:spPr>
          <a:xfrm>
            <a:off x="1028700" y="1484784"/>
            <a:ext cx="7200900" cy="4382616"/>
          </a:xfrm>
        </p:spPr>
        <p:txBody>
          <a:bodyPr>
            <a:normAutofit/>
          </a:bodyPr>
          <a:lstStyle/>
          <a:p>
            <a:pPr algn="ctr">
              <a:spcBef>
                <a:spcPct val="30000"/>
              </a:spcBef>
              <a:buNone/>
            </a:pPr>
            <a:r>
              <a:rPr lang="en-US" sz="2800" b="1" baseline="0" dirty="0">
                <a:effectLst/>
              </a:rPr>
              <a:t>“Genealogy Without Proof is Mythology”</a:t>
            </a:r>
            <a:endParaRPr lang="en-US" sz="2800" b="1" dirty="0">
              <a:effectLst/>
            </a:endParaRPr>
          </a:p>
          <a:p>
            <a:pPr>
              <a:spcBef>
                <a:spcPct val="30000"/>
              </a:spcBef>
              <a:buFontTx/>
              <a:buChar char="•"/>
            </a:pPr>
            <a:endParaRPr lang="en-US" dirty="0"/>
          </a:p>
          <a:p>
            <a:endParaRPr lang="en-CA"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17</a:t>
            </a:fld>
            <a:endParaRPr lang="en-US" dirty="0"/>
          </a:p>
        </p:txBody>
      </p:sp>
      <p:pic>
        <p:nvPicPr>
          <p:cNvPr id="3" name="Picture 2">
            <a:extLst>
              <a:ext uri="{FF2B5EF4-FFF2-40B4-BE49-F238E27FC236}">
                <a16:creationId xmlns:a16="http://schemas.microsoft.com/office/drawing/2014/main" id="{1DC26B99-35DC-4F01-8EA6-F3F862A477EE}"/>
              </a:ext>
            </a:extLst>
          </p:cNvPr>
          <p:cNvPicPr>
            <a:picLocks noChangeAspect="1"/>
          </p:cNvPicPr>
          <p:nvPr/>
        </p:nvPicPr>
        <p:blipFill>
          <a:blip r:embed="rId3"/>
          <a:stretch>
            <a:fillRect/>
          </a:stretch>
        </p:blipFill>
        <p:spPr>
          <a:xfrm>
            <a:off x="842228" y="1988841"/>
            <a:ext cx="7870231" cy="4608512"/>
          </a:xfrm>
          <a:prstGeom prst="rect">
            <a:avLst/>
          </a:prstGeom>
        </p:spPr>
      </p:pic>
      <p:sp>
        <p:nvSpPr>
          <p:cNvPr id="7" name="Arrow: Left-Right 6">
            <a:extLst>
              <a:ext uri="{FF2B5EF4-FFF2-40B4-BE49-F238E27FC236}">
                <a16:creationId xmlns:a16="http://schemas.microsoft.com/office/drawing/2014/main" id="{4A4C386F-CE7B-4144-AA5D-8D43D9761B95}"/>
              </a:ext>
            </a:extLst>
          </p:cNvPr>
          <p:cNvSpPr/>
          <p:nvPr/>
        </p:nvSpPr>
        <p:spPr>
          <a:xfrm>
            <a:off x="2843808" y="4509120"/>
            <a:ext cx="2527441" cy="43204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6459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8700" y="685800"/>
            <a:ext cx="7200900" cy="726976"/>
          </a:xfrm>
        </p:spPr>
        <p:txBody>
          <a:bodyPr anchor="b">
            <a:normAutofit/>
          </a:bodyPr>
          <a:lstStyle/>
          <a:p>
            <a:pPr>
              <a:defRPr/>
            </a:pPr>
            <a:r>
              <a:rPr lang="en-CA" b="1" dirty="0">
                <a:solidFill>
                  <a:schemeClr val="tx1"/>
                </a:solidFill>
                <a:latin typeface="Arial" panose="020B0604020202020204" pitchFamily="34" charset="0"/>
                <a:cs typeface="Arial" panose="020B0604020202020204" pitchFamily="34" charset="0"/>
              </a:rPr>
              <a:t>Cite Your Sources</a:t>
            </a:r>
          </a:p>
        </p:txBody>
      </p:sp>
      <p:sp>
        <p:nvSpPr>
          <p:cNvPr id="27651" name="Content Placeholder 4"/>
          <p:cNvSpPr>
            <a:spLocks noGrp="1"/>
          </p:cNvSpPr>
          <p:nvPr>
            <p:ph idx="1"/>
          </p:nvPr>
        </p:nvSpPr>
        <p:spPr>
          <a:xfrm>
            <a:off x="1028700" y="1844824"/>
            <a:ext cx="7200900" cy="4327376"/>
          </a:xfrm>
        </p:spPr>
        <p:txBody>
          <a:bodyPr>
            <a:normAutofit fontScale="92500" lnSpcReduction="20000"/>
          </a:bodyPr>
          <a:lstStyle/>
          <a:p>
            <a:pPr>
              <a:spcBef>
                <a:spcPct val="30000"/>
              </a:spcBef>
              <a:buNone/>
            </a:pPr>
            <a:r>
              <a:rPr lang="en-US" sz="2400" b="1" dirty="0">
                <a:effectLst/>
              </a:rPr>
              <a:t>Surety: 12DPM</a:t>
            </a:r>
          </a:p>
          <a:p>
            <a:pPr>
              <a:spcBef>
                <a:spcPct val="30000"/>
              </a:spcBef>
              <a:buNone/>
            </a:pPr>
            <a:r>
              <a:rPr lang="en-US" sz="2400" b="1" dirty="0">
                <a:effectLst/>
              </a:rPr>
              <a:t>A source citation can include judgments as to the reliability of that source with respect to the information derived from it: </a:t>
            </a:r>
          </a:p>
          <a:p>
            <a:pPr>
              <a:spcBef>
                <a:spcPct val="30000"/>
              </a:spcBef>
              <a:buNone/>
            </a:pPr>
            <a:endParaRPr lang="en-US" sz="2400" b="1" dirty="0">
              <a:effectLst/>
            </a:endParaRPr>
          </a:p>
          <a:p>
            <a:pPr>
              <a:spcBef>
                <a:spcPct val="30000"/>
              </a:spcBef>
              <a:buNone/>
            </a:pPr>
            <a:r>
              <a:rPr lang="en-US" sz="2400" b="1" dirty="0">
                <a:effectLst/>
              </a:rPr>
              <a:t>Principal 1: What is the surety concerning the identity of the principal (i.e., is this record referring to the same person as the Subject)?</a:t>
            </a:r>
          </a:p>
          <a:p>
            <a:pPr>
              <a:spcBef>
                <a:spcPct val="30000"/>
              </a:spcBef>
              <a:buNone/>
            </a:pPr>
            <a:r>
              <a:rPr lang="en-US" sz="2400" b="1" dirty="0">
                <a:effectLst/>
              </a:rPr>
              <a:t> Principal 2: What is the surety concerning the identity of the second principal (in, for example, a marriage event)?</a:t>
            </a:r>
          </a:p>
          <a:p>
            <a:pPr>
              <a:spcBef>
                <a:spcPct val="30000"/>
              </a:spcBef>
              <a:buNone/>
            </a:pPr>
            <a:r>
              <a:rPr lang="en-US" sz="2400" b="1" dirty="0">
                <a:effectLst/>
              </a:rPr>
              <a:t>Date: What is the surety concerning the date of the event?</a:t>
            </a:r>
          </a:p>
          <a:p>
            <a:pPr>
              <a:spcBef>
                <a:spcPct val="30000"/>
              </a:spcBef>
              <a:buNone/>
            </a:pPr>
            <a:r>
              <a:rPr lang="en-US" sz="2400" b="1" dirty="0">
                <a:effectLst/>
              </a:rPr>
              <a:t>Place: ... the location of the event?</a:t>
            </a:r>
          </a:p>
          <a:p>
            <a:pPr>
              <a:spcBef>
                <a:spcPct val="30000"/>
              </a:spcBef>
              <a:buNone/>
            </a:pPr>
            <a:r>
              <a:rPr lang="en-US" sz="2400" b="1" dirty="0">
                <a:effectLst/>
              </a:rPr>
              <a:t>Memo: ... the information stored in the Memo field?</a:t>
            </a:r>
          </a:p>
          <a:p>
            <a:pPr>
              <a:spcBef>
                <a:spcPct val="30000"/>
              </a:spcBef>
              <a:buNone/>
            </a:pPr>
            <a:endParaRPr lang="en-US" sz="2400" b="1" dirty="0">
              <a:effectLst/>
            </a:endParaRPr>
          </a:p>
          <a:p>
            <a:pPr algn="ctr">
              <a:spcBef>
                <a:spcPct val="30000"/>
              </a:spcBef>
              <a:buNone/>
            </a:pPr>
            <a:endParaRPr lang="en-US" sz="2800" b="1" dirty="0">
              <a:effectLst/>
            </a:endParaRPr>
          </a:p>
          <a:p>
            <a:pPr>
              <a:spcBef>
                <a:spcPct val="30000"/>
              </a:spcBef>
              <a:buFontTx/>
              <a:buChar char="•"/>
            </a:pPr>
            <a:endParaRPr lang="en-US" dirty="0"/>
          </a:p>
          <a:p>
            <a:endParaRPr lang="en-CA" dirty="0"/>
          </a:p>
        </p:txBody>
      </p:sp>
      <p:sp>
        <p:nvSpPr>
          <p:cNvPr id="5" name="Footer Placeholder 4"/>
          <p:cNvSpPr>
            <a:spLocks noGrp="1"/>
          </p:cNvSpPr>
          <p:nvPr>
            <p:ph type="ftr" sz="quarter" idx="11"/>
          </p:nvPr>
        </p:nvSpPr>
        <p:spPr/>
        <p:txBody>
          <a:bodyPr/>
          <a:lstStyle/>
          <a:p>
            <a:r>
              <a:rPr lang="en-CA"/>
              <a:t>Copyright (2007)   The Ontario Genealogical Society    www.ogs.on.ca</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470467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8700" y="685800"/>
            <a:ext cx="7200900" cy="870992"/>
          </a:xfrm>
        </p:spPr>
        <p:txBody>
          <a:bodyPr anchor="b">
            <a:normAutofit/>
          </a:bodyPr>
          <a:lstStyle/>
          <a:p>
            <a:pPr>
              <a:defRPr/>
            </a:pPr>
            <a:r>
              <a:rPr lang="en-CA" b="1" dirty="0">
                <a:solidFill>
                  <a:schemeClr val="tx1"/>
                </a:solidFill>
                <a:latin typeface="Arial" panose="020B0604020202020204" pitchFamily="34" charset="0"/>
                <a:cs typeface="Arial" panose="020B0604020202020204" pitchFamily="34" charset="0"/>
              </a:rPr>
              <a:t>Cite Your Sources</a:t>
            </a:r>
          </a:p>
        </p:txBody>
      </p:sp>
      <p:sp>
        <p:nvSpPr>
          <p:cNvPr id="27651" name="Content Placeholder 4"/>
          <p:cNvSpPr>
            <a:spLocks noGrp="1"/>
          </p:cNvSpPr>
          <p:nvPr>
            <p:ph idx="1"/>
          </p:nvPr>
        </p:nvSpPr>
        <p:spPr/>
        <p:txBody>
          <a:bodyPr>
            <a:normAutofit fontScale="92500" lnSpcReduction="20000"/>
          </a:bodyPr>
          <a:lstStyle/>
          <a:p>
            <a:pPr marL="0" indent="0" algn="l">
              <a:buNone/>
            </a:pPr>
            <a:r>
              <a:rPr lang="en-US" sz="2000" b="1" dirty="0">
                <a:effectLst/>
              </a:rPr>
              <a:t>Surety</a:t>
            </a:r>
            <a:endParaRPr lang="en-US" sz="2000" dirty="0">
              <a:effectLst/>
            </a:endParaRPr>
          </a:p>
          <a:p>
            <a:pPr marL="0" indent="0" algn="l">
              <a:buNone/>
            </a:pPr>
            <a:r>
              <a:rPr lang="en-US" sz="2000" dirty="0">
                <a:effectLst/>
              </a:rPr>
              <a:t>A numerical value assigned to indicate the quality of a source in documenting a given fact recorded in the data set. The surety values are recorded in the citation record. The values are:</a:t>
            </a:r>
          </a:p>
          <a:p>
            <a:pPr marL="0" indent="0" algn="l">
              <a:buNone/>
            </a:pPr>
            <a:r>
              <a:rPr lang="en-US" sz="2000" b="1" dirty="0">
                <a:effectLst/>
              </a:rPr>
              <a:t>3</a:t>
            </a:r>
            <a:r>
              <a:rPr lang="en-US" sz="2000" dirty="0">
                <a:effectLst/>
              </a:rPr>
              <a:t>= an original source, close in time to the event</a:t>
            </a:r>
          </a:p>
          <a:p>
            <a:pPr marL="0" indent="0" algn="l">
              <a:buNone/>
            </a:pPr>
            <a:r>
              <a:rPr lang="en-US" sz="2000" b="1" dirty="0">
                <a:effectLst/>
              </a:rPr>
              <a:t>2</a:t>
            </a:r>
            <a:r>
              <a:rPr lang="en-US" sz="2000" dirty="0">
                <a:effectLst/>
              </a:rPr>
              <a:t>= a reliable secondary source</a:t>
            </a:r>
          </a:p>
          <a:p>
            <a:pPr marL="0" indent="0" algn="l">
              <a:buNone/>
            </a:pPr>
            <a:r>
              <a:rPr lang="en-US" sz="2000" b="1" dirty="0">
                <a:effectLst/>
              </a:rPr>
              <a:t>1</a:t>
            </a:r>
            <a:r>
              <a:rPr lang="en-US" sz="2000" dirty="0">
                <a:effectLst/>
              </a:rPr>
              <a:t>= a less reliable secondary source or an assumption based on other facts in a source</a:t>
            </a:r>
          </a:p>
          <a:p>
            <a:pPr marL="0" indent="0" algn="l">
              <a:buNone/>
            </a:pPr>
            <a:r>
              <a:rPr lang="en-US" sz="2000" b="1" dirty="0">
                <a:effectLst/>
              </a:rPr>
              <a:t>0</a:t>
            </a:r>
            <a:r>
              <a:rPr lang="en-US" sz="2000" dirty="0">
                <a:effectLst/>
              </a:rPr>
              <a:t>= a guess</a:t>
            </a:r>
          </a:p>
          <a:p>
            <a:pPr marL="0" indent="0" algn="l">
              <a:buNone/>
            </a:pPr>
            <a:r>
              <a:rPr lang="en-US" sz="2000" b="1" dirty="0">
                <a:effectLst/>
              </a:rPr>
              <a:t>-</a:t>
            </a:r>
            <a:r>
              <a:rPr lang="en-US" sz="2000" dirty="0">
                <a:effectLst/>
              </a:rPr>
              <a:t>= the source does not support the information cited or this information has been disproved</a:t>
            </a:r>
          </a:p>
          <a:p>
            <a:pPr>
              <a:spcBef>
                <a:spcPct val="30000"/>
              </a:spcBef>
              <a:buNone/>
            </a:pPr>
            <a:endParaRPr lang="en-US" sz="2400" b="1" dirty="0">
              <a:effectLst/>
            </a:endParaRPr>
          </a:p>
          <a:p>
            <a:pPr algn="ctr">
              <a:spcBef>
                <a:spcPct val="30000"/>
              </a:spcBef>
              <a:buNone/>
            </a:pPr>
            <a:endParaRPr lang="en-US" sz="2800" b="1" dirty="0">
              <a:effectLst/>
            </a:endParaRPr>
          </a:p>
          <a:p>
            <a:pPr>
              <a:spcBef>
                <a:spcPct val="30000"/>
              </a:spcBef>
              <a:buFontTx/>
              <a:buChar char="•"/>
            </a:pPr>
            <a:endParaRPr lang="en-US" dirty="0"/>
          </a:p>
          <a:p>
            <a:endParaRPr lang="en-CA" dirty="0"/>
          </a:p>
        </p:txBody>
      </p:sp>
      <p:sp>
        <p:nvSpPr>
          <p:cNvPr id="5" name="Footer Placeholder 4"/>
          <p:cNvSpPr>
            <a:spLocks noGrp="1"/>
          </p:cNvSpPr>
          <p:nvPr>
            <p:ph type="ftr" sz="quarter" idx="11"/>
          </p:nvPr>
        </p:nvSpPr>
        <p:spPr/>
        <p:txBody>
          <a:bodyPr/>
          <a:lstStyle/>
          <a:p>
            <a:r>
              <a:rPr lang="en-CA"/>
              <a:t>Copyright (2007)   The Ontario Genealogical Society    www.ogs.on.ca</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405315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D1606B-3571-4C6D-9EB9-D5EC62252A82}"/>
              </a:ext>
            </a:extLst>
          </p:cNvPr>
          <p:cNvSpPr txBox="1"/>
          <p:nvPr/>
        </p:nvSpPr>
        <p:spPr>
          <a:xfrm>
            <a:off x="539552" y="1690063"/>
            <a:ext cx="8352928" cy="2800767"/>
          </a:xfrm>
          <a:prstGeom prst="rect">
            <a:avLst/>
          </a:prstGeom>
          <a:noFill/>
        </p:spPr>
        <p:txBody>
          <a:bodyPr wrap="square">
            <a:spAutoFit/>
          </a:bodyPr>
          <a:lstStyle/>
          <a:p>
            <a:pPr algn="ctr"/>
            <a:r>
              <a:rPr lang="en-US" sz="4400" i="1" dirty="0"/>
              <a:t>Ottawa Branch of Ontario Ancestors is located on the traditional and unceded territory of the Algonquin Anishinaabeg</a:t>
            </a:r>
            <a:r>
              <a:rPr lang="en-US" dirty="0"/>
              <a:t>.</a:t>
            </a:r>
            <a:endParaRPr lang="en-CA" dirty="0"/>
          </a:p>
        </p:txBody>
      </p:sp>
    </p:spTree>
    <p:extLst>
      <p:ext uri="{BB962C8B-B14F-4D97-AF65-F5344CB8AC3E}">
        <p14:creationId xmlns:p14="http://schemas.microsoft.com/office/powerpoint/2010/main" val="1234484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197" y="1279378"/>
            <a:ext cx="8361608" cy="572645"/>
          </a:xfrm>
          <a:noFill/>
        </p:spPr>
        <p:txBody>
          <a:bodyPr>
            <a:normAutofit fontScale="90000"/>
          </a:bodyPr>
          <a:lstStyle/>
          <a:p>
            <a:pPr algn="ctr"/>
            <a:r>
              <a:rPr lang="en-US" b="1" dirty="0">
                <a:solidFill>
                  <a:srgbClr val="FF0000"/>
                </a:solidFill>
                <a:latin typeface="+mn-lt"/>
              </a:rPr>
              <a:t>Upcoming Presentations</a:t>
            </a:r>
          </a:p>
        </p:txBody>
      </p:sp>
      <p:sp>
        <p:nvSpPr>
          <p:cNvPr id="3" name="Content Placeholder 2"/>
          <p:cNvSpPr>
            <a:spLocks noGrp="1"/>
          </p:cNvSpPr>
          <p:nvPr>
            <p:ph idx="1"/>
          </p:nvPr>
        </p:nvSpPr>
        <p:spPr>
          <a:xfrm>
            <a:off x="391197" y="1852023"/>
            <a:ext cx="8361608" cy="3558321"/>
          </a:xfrm>
          <a:noFill/>
        </p:spPr>
        <p:txBody>
          <a:bodyPr vert="horz" wrap="square" lIns="28932" tIns="14467" rIns="28932" bIns="14467" numCol="1" rtlCol="0" anchor="t" anchorCtr="0" compatLnSpc="1">
            <a:prstTxWarp prst="textNoShape">
              <a:avLst/>
            </a:prstTxWarp>
            <a:noAutofit/>
          </a:bodyPr>
          <a:lstStyle/>
          <a:p>
            <a:pPr algn="ctr">
              <a:buNone/>
            </a:pPr>
            <a:endParaRPr lang="en-CA" sz="900" dirty="0"/>
          </a:p>
          <a:p>
            <a:pPr algn="ctr">
              <a:spcBef>
                <a:spcPts val="450"/>
              </a:spcBef>
              <a:buNone/>
            </a:pPr>
            <a:r>
              <a:rPr lang="en-CA" sz="1800" b="1" dirty="0">
                <a:solidFill>
                  <a:srgbClr val="FF0000"/>
                </a:solidFill>
              </a:rPr>
              <a:t>Saturday 27 Nov</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US" sz="1800" b="0" i="0" dirty="0">
                <a:solidFill>
                  <a:srgbClr val="000000"/>
                </a:solidFill>
                <a:effectLst/>
                <a:latin typeface="Calibri" panose="020F0502020204030204" pitchFamily="34" charset="0"/>
              </a:rPr>
              <a:t>Capital Chronicles: Abigail Wright-First-Lady of the Capital Area</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CA" sz="1800" dirty="0">
                <a:solidFill>
                  <a:srgbClr val="000000"/>
                </a:solidFill>
                <a:effectLst/>
                <a:latin typeface="Calibri" panose="020F0502020204030204" pitchFamily="34" charset="0"/>
                <a:ea typeface="Times New Roman" panose="02020603050405020304" pitchFamily="18" charset="0"/>
              </a:rPr>
              <a:t>Rick Henderson</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kumimoji="0" lang="en-CA" sz="1800" b="0" i="0" u="none" strike="noStrike" kern="1200" cap="none" spc="0" normalizeH="0" baseline="0" noProof="0" dirty="0">
                <a:ln>
                  <a:noFill/>
                </a:ln>
                <a:solidFill>
                  <a:prstClr val="black"/>
                </a:solidFill>
                <a:effectLst/>
                <a:uLnTx/>
                <a:uFillTx/>
                <a:latin typeface="Calibri"/>
                <a:ea typeface="+mn-ea"/>
                <a:cs typeface="+mn-cs"/>
              </a:rPr>
              <a:t>1:00pm online via Ontario Ancestors</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endParaRPr kumimoji="0" lang="en-CA" sz="900" b="0" i="0" u="none" strike="noStrike" kern="1200" cap="none" spc="0" normalizeH="0" baseline="0" noProof="0" dirty="0">
              <a:ln>
                <a:noFill/>
              </a:ln>
              <a:solidFill>
                <a:prstClr val="black"/>
              </a:solidFill>
              <a:effectLst/>
              <a:uLnTx/>
              <a:uFillTx/>
              <a:latin typeface="Calibri"/>
              <a:ea typeface="+mn-ea"/>
              <a:cs typeface="+mn-cs"/>
            </a:endParaRPr>
          </a:p>
          <a:p>
            <a:pPr algn="ctr">
              <a:spcBef>
                <a:spcPts val="450"/>
              </a:spcBef>
              <a:buNone/>
            </a:pPr>
            <a:r>
              <a:rPr lang="en-CA" sz="1800" b="1" dirty="0">
                <a:solidFill>
                  <a:srgbClr val="FF0000"/>
                </a:solidFill>
              </a:rPr>
              <a:t>Saturday 11 Dec</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US" sz="1800" b="0" i="0" dirty="0">
                <a:solidFill>
                  <a:srgbClr val="000000"/>
                </a:solidFill>
                <a:effectLst/>
                <a:latin typeface="Calibri" panose="020F0502020204030204" pitchFamily="34" charset="0"/>
              </a:rPr>
              <a:t>"They Came on Ships“</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CA" sz="1800" b="0" i="0" dirty="0">
                <a:solidFill>
                  <a:srgbClr val="000000"/>
                </a:solidFill>
                <a:effectLst/>
                <a:latin typeface="Calibri" panose="020F0502020204030204" pitchFamily="34" charset="0"/>
              </a:rPr>
              <a:t>David Walker</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kumimoji="0" lang="en-CA" sz="1800" b="0" i="0" u="none" strike="noStrike" kern="1200" cap="none" spc="0" normalizeH="0" baseline="0" noProof="0" dirty="0">
                <a:ln>
                  <a:noFill/>
                </a:ln>
                <a:solidFill>
                  <a:prstClr val="black"/>
                </a:solidFill>
                <a:effectLst/>
                <a:uLnTx/>
                <a:uFillTx/>
                <a:latin typeface="Calibri"/>
                <a:ea typeface="+mn-ea"/>
                <a:cs typeface="+mn-cs"/>
              </a:rPr>
              <a:t>1:00pm online via Ontario Ancestors</a:t>
            </a:r>
          </a:p>
        </p:txBody>
      </p:sp>
      <p:sp>
        <p:nvSpPr>
          <p:cNvPr id="5" name="Rectangle 1"/>
          <p:cNvSpPr>
            <a:spLocks noChangeArrowheads="1"/>
          </p:cNvSpPr>
          <p:nvPr/>
        </p:nvSpPr>
        <p:spPr bwMode="auto">
          <a:xfrm>
            <a:off x="2269038" y="5202595"/>
            <a:ext cx="1039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3291907102"/>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Ottawa Area SIG Meetings</a:t>
            </a:r>
            <a:endParaRPr lang="en-US" dirty="0">
              <a:solidFill>
                <a:srgbClr val="FF0000"/>
              </a:solidFill>
            </a:endParaRPr>
          </a:p>
        </p:txBody>
      </p:sp>
      <p:sp>
        <p:nvSpPr>
          <p:cNvPr id="3" name="Content Placeholder 2"/>
          <p:cNvSpPr>
            <a:spLocks noGrp="1"/>
          </p:cNvSpPr>
          <p:nvPr>
            <p:ph idx="1"/>
          </p:nvPr>
        </p:nvSpPr>
        <p:spPr>
          <a:xfrm>
            <a:off x="628650" y="2125267"/>
            <a:ext cx="7886700" cy="4367607"/>
          </a:xfrm>
        </p:spPr>
        <p:txBody>
          <a:bodyPr>
            <a:normAutofit fontScale="92500" lnSpcReduction="10000"/>
          </a:bodyPr>
          <a:lstStyle/>
          <a:p>
            <a:pPr>
              <a:spcBef>
                <a:spcPts val="675"/>
              </a:spcBef>
            </a:pPr>
            <a:r>
              <a:rPr lang="en-CA" sz="2100" b="1" dirty="0"/>
              <a:t>DNA Tools Workshop</a:t>
            </a:r>
            <a:r>
              <a:rPr lang="en-CA" sz="2100" b="1" i="1" dirty="0">
                <a:effectLst>
                  <a:outerShdw blurRad="38100" dist="38100" dir="2700000" algn="tl">
                    <a:srgbClr val="000000">
                      <a:alpha val="43137"/>
                    </a:srgbClr>
                  </a:outerShdw>
                </a:effectLst>
              </a:rPr>
              <a:t>:  </a:t>
            </a:r>
            <a:r>
              <a:rPr lang="en-US" sz="2100" dirty="0"/>
              <a:t>contact Jason Porteous at yakapoww@yahoo.com</a:t>
            </a:r>
            <a:endParaRPr lang="en-CA" sz="2100" b="1" i="1" dirty="0">
              <a:effectLst>
                <a:outerShdw blurRad="38100" dist="38100" dir="2700000" algn="tl">
                  <a:srgbClr val="000000">
                    <a:alpha val="43137"/>
                  </a:srgbClr>
                </a:outerShdw>
              </a:effectLst>
            </a:endParaRPr>
          </a:p>
          <a:p>
            <a:pPr>
              <a:spcBef>
                <a:spcPts val="675"/>
              </a:spcBef>
            </a:pPr>
            <a:r>
              <a:rPr lang="en-CA" sz="2100" b="1" dirty="0"/>
              <a:t>Irish Research Group: </a:t>
            </a:r>
            <a:r>
              <a:rPr lang="en-CA" sz="2100" b="1" i="1" dirty="0">
                <a:effectLst>
                  <a:outerShdw blurRad="38100" dist="38100" dir="2700000" algn="tl">
                    <a:srgbClr val="000000">
                      <a:alpha val="43137"/>
                    </a:srgbClr>
                  </a:outerShdw>
                </a:effectLst>
              </a:rPr>
              <a:t> Cancelled until further notice</a:t>
            </a:r>
          </a:p>
          <a:p>
            <a:pPr>
              <a:spcBef>
                <a:spcPts val="675"/>
              </a:spcBef>
            </a:pPr>
            <a:r>
              <a:rPr lang="en-US" sz="2100" b="1" dirty="0"/>
              <a:t>British Colonial America  SIG</a:t>
            </a:r>
          </a:p>
          <a:p>
            <a:pPr lvl="1">
              <a:spcBef>
                <a:spcPts val="675"/>
              </a:spcBef>
            </a:pPr>
            <a:r>
              <a:rPr lang="en-CA" sz="2100" dirty="0"/>
              <a:t>Wednesday 1 Dec</a:t>
            </a:r>
            <a:r>
              <a:rPr lang="en-US" sz="2100" dirty="0"/>
              <a:t>, 7:00pm - online (contact </a:t>
            </a:r>
            <a:r>
              <a:rPr lang="en-US" sz="2100" dirty="0">
                <a:hlinkClick r:id="rId2"/>
              </a:rPr>
              <a:t>bca_sig@bifhsgo.ca</a:t>
            </a:r>
            <a:r>
              <a:rPr lang="en-US" sz="2100" dirty="0"/>
              <a:t>)</a:t>
            </a:r>
            <a:endParaRPr lang="en-US" sz="2100" b="0" i="0" u="sng" dirty="0">
              <a:solidFill>
                <a:srgbClr val="1A73E8"/>
              </a:solidFill>
              <a:effectLst/>
            </a:endParaRPr>
          </a:p>
          <a:p>
            <a:pPr>
              <a:spcBef>
                <a:spcPts val="675"/>
              </a:spcBef>
            </a:pPr>
            <a:r>
              <a:rPr lang="en-CA" sz="2100" b="1" dirty="0"/>
              <a:t>DNA Interest Group:</a:t>
            </a:r>
          </a:p>
          <a:p>
            <a:pPr lvl="1">
              <a:spcBef>
                <a:spcPts val="675"/>
              </a:spcBef>
            </a:pPr>
            <a:r>
              <a:rPr lang="en-CA" sz="2100" dirty="0"/>
              <a:t> </a:t>
            </a:r>
            <a:r>
              <a:rPr lang="en-US" sz="2100" dirty="0"/>
              <a:t>Saturday 5 Feb, 9:30 to 11:30am (contact </a:t>
            </a:r>
            <a:r>
              <a:rPr lang="en-US" sz="2100" dirty="0">
                <a:hlinkClick r:id="rId3"/>
              </a:rPr>
              <a:t>dna_sig@bifhsgo.ca</a:t>
            </a:r>
            <a:r>
              <a:rPr lang="en-US" sz="2100" dirty="0"/>
              <a:t>)</a:t>
            </a:r>
          </a:p>
          <a:p>
            <a:pPr>
              <a:spcBef>
                <a:spcPts val="675"/>
              </a:spcBef>
            </a:pPr>
            <a:r>
              <a:rPr lang="en-CA" sz="2100" b="1" dirty="0"/>
              <a:t>Ottawa TMG Users Group </a:t>
            </a:r>
            <a:r>
              <a:rPr lang="en-CA" sz="2100" dirty="0">
                <a:solidFill>
                  <a:srgbClr val="FF0000"/>
                </a:solidFill>
              </a:rPr>
              <a:t>(webcast on Google Hangouts)</a:t>
            </a:r>
          </a:p>
          <a:p>
            <a:pPr lvl="1">
              <a:spcBef>
                <a:spcPts val="675"/>
              </a:spcBef>
            </a:pPr>
            <a:r>
              <a:rPr lang="en-CA" sz="2100" dirty="0"/>
              <a:t>Saturday </a:t>
            </a:r>
            <a:r>
              <a:rPr lang="en-US" sz="2100" dirty="0"/>
              <a:t>4 Dec</a:t>
            </a:r>
            <a:r>
              <a:rPr lang="en-CA" sz="2100" dirty="0"/>
              <a:t>, 2:00pm online - </a:t>
            </a:r>
            <a:r>
              <a:rPr lang="en-US" sz="2100" dirty="0">
                <a:hlinkClick r:id="rId4"/>
              </a:rPr>
              <a:t>https://meet.google.com/nvz-kftj-dax</a:t>
            </a:r>
            <a:endParaRPr lang="en-US" sz="2100" dirty="0"/>
          </a:p>
          <a:p>
            <a:pPr>
              <a:spcBef>
                <a:spcPts val="675"/>
              </a:spcBef>
            </a:pPr>
            <a:r>
              <a:rPr lang="en-CA" sz="2100" b="1" dirty="0"/>
              <a:t>London Special Interest Group </a:t>
            </a:r>
            <a:r>
              <a:rPr lang="en-CA" sz="2100" dirty="0"/>
              <a:t>&lt;new&gt;</a:t>
            </a:r>
          </a:p>
          <a:p>
            <a:pPr lvl="1">
              <a:spcBef>
                <a:spcPts val="675"/>
              </a:spcBef>
            </a:pPr>
            <a:r>
              <a:rPr lang="en-CA" sz="2100" dirty="0"/>
              <a:t>Wednesday 10 Nov, 2:00pm online via Zoom (</a:t>
            </a:r>
            <a:r>
              <a:rPr lang="en-US" sz="2100" b="0" i="0" dirty="0">
                <a:solidFill>
                  <a:srgbClr val="3C4043"/>
                </a:solidFill>
                <a:effectLst/>
              </a:rPr>
              <a:t>contact </a:t>
            </a:r>
            <a:r>
              <a:rPr lang="en-US" sz="2100" b="0" i="0" u="sng" dirty="0">
                <a:solidFill>
                  <a:srgbClr val="1A73E8"/>
                </a:solidFill>
                <a:effectLst/>
              </a:rPr>
              <a:t>london_sig@bifhsgo.ca)</a:t>
            </a:r>
          </a:p>
          <a:p>
            <a:pPr>
              <a:spcBef>
                <a:spcPts val="675"/>
              </a:spcBef>
            </a:pPr>
            <a:r>
              <a:rPr lang="en-CA" sz="2100" b="1" dirty="0"/>
              <a:t>Scottish Genealogy Group</a:t>
            </a:r>
          </a:p>
          <a:p>
            <a:pPr lvl="1">
              <a:spcBef>
                <a:spcPts val="675"/>
              </a:spcBef>
            </a:pPr>
            <a:r>
              <a:rPr lang="en-CA" sz="2100" dirty="0" err="1"/>
              <a:t>tbd</a:t>
            </a:r>
            <a:r>
              <a:rPr lang="en-CA" sz="2100" dirty="0"/>
              <a:t> (</a:t>
            </a:r>
            <a:r>
              <a:rPr lang="en-US" sz="2100" b="0" i="0" dirty="0">
                <a:solidFill>
                  <a:srgbClr val="3C4043"/>
                </a:solidFill>
                <a:effectLst/>
              </a:rPr>
              <a:t>contact </a:t>
            </a:r>
            <a:r>
              <a:rPr lang="en-US" sz="2100" b="0" i="0" u="sng" dirty="0">
                <a:solidFill>
                  <a:srgbClr val="1A73E8"/>
                </a:solidFill>
                <a:effectLst/>
              </a:rPr>
              <a:t>scottish_sig@bifhsgo.ca)</a:t>
            </a:r>
          </a:p>
          <a:p>
            <a:pPr lvl="1">
              <a:spcBef>
                <a:spcPts val="675"/>
              </a:spcBef>
            </a:pPr>
            <a:endParaRPr lang="en-US" b="0" i="0" u="sng" dirty="0">
              <a:solidFill>
                <a:srgbClr val="1A73E8"/>
              </a:solidFill>
              <a:effectLst/>
            </a:endParaRPr>
          </a:p>
          <a:p>
            <a:pPr lvl="1">
              <a:spcBef>
                <a:spcPts val="675"/>
              </a:spcBef>
            </a:pPr>
            <a:endParaRPr lang="en-CA" dirty="0"/>
          </a:p>
          <a:p>
            <a:pPr lvl="1">
              <a:spcBef>
                <a:spcPts val="675"/>
              </a:spcBef>
            </a:pPr>
            <a:endParaRPr lang="en-CA" dirty="0"/>
          </a:p>
          <a:p>
            <a:pPr lvl="1">
              <a:spcBef>
                <a:spcPts val="675"/>
              </a:spcBef>
            </a:pPr>
            <a:endParaRPr lang="en-CA" sz="1631" b="1"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3559364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5" y="2536086"/>
            <a:ext cx="7943925"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Virtual Genealogy Drop-In – Tuesday 2pm-3pm</a:t>
            </a:r>
            <a:br>
              <a:rPr lang="en-US" sz="3225" b="1" dirty="0">
                <a:latin typeface="+mn-lt"/>
              </a:rPr>
            </a:br>
            <a:r>
              <a:rPr lang="en-US" sz="3000" dirty="0"/>
              <a:t>In partnership with the </a:t>
            </a:r>
            <a:r>
              <a:rPr lang="en-US" sz="3000" b="1" dirty="0"/>
              <a:t>Ottawa Public Library</a:t>
            </a:r>
            <a:br>
              <a:rPr lang="en-US" sz="3000" dirty="0"/>
            </a:br>
            <a:endParaRPr lang="en-US" sz="3225" dirty="0">
              <a:latin typeface="+mn-lt"/>
            </a:endParaRPr>
          </a:p>
        </p:txBody>
      </p:sp>
    </p:spTree>
    <p:extLst>
      <p:ext uri="{BB962C8B-B14F-4D97-AF65-F5344CB8AC3E}">
        <p14:creationId xmlns:p14="http://schemas.microsoft.com/office/powerpoint/2010/main" val="3248953968"/>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114881626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9300 titles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2708920"/>
            <a:ext cx="7200900" cy="3158480"/>
          </a:xfrm>
        </p:spPr>
        <p:txBody>
          <a:bodyPr/>
          <a:lstStyle/>
          <a:p>
            <a:pPr marL="0" indent="0" algn="ctr">
              <a:buNone/>
            </a:pPr>
            <a:r>
              <a:rPr lang="en-US" b="1" dirty="0"/>
              <a:t>We are a group of enthusiastic users of The Master Genealogist, the genealogy software product "that does it all".</a:t>
            </a:r>
            <a:br>
              <a:rPr lang="en-US" dirty="0"/>
            </a:br>
            <a:br>
              <a:rPr lang="en-US" dirty="0"/>
            </a:br>
            <a:r>
              <a:rPr lang="en-US" b="1" i="1" dirty="0"/>
              <a:t>We meet at the City of Ottawa Archives to discuss various issues, give formal presentations and assist other users in developing their TMG and third party software skills.</a:t>
            </a:r>
            <a:br>
              <a:rPr lang="en-US" i="1" dirty="0"/>
            </a:br>
            <a:br>
              <a:rPr lang="en-US" dirty="0"/>
            </a:br>
            <a:r>
              <a:rPr lang="en-US" b="1" dirty="0"/>
              <a:t>Our monthly meetings are webcast and available to anyone in the world! </a:t>
            </a:r>
          </a:p>
          <a:p>
            <a:pPr marL="0" indent="0" algn="ctr">
              <a:buNone/>
            </a:pPr>
            <a:r>
              <a:rPr lang="en-US" b="1" dirty="0">
                <a:hlinkClick r:id="rId3"/>
              </a:rPr>
              <a:t>https://meet.google.com/nvz-kftj-dax</a:t>
            </a:r>
            <a:endParaRPr lang="en-US" dirty="0"/>
          </a:p>
        </p:txBody>
      </p:sp>
      <p:sp>
        <p:nvSpPr>
          <p:cNvPr id="4" name="Rectangle 1"/>
          <p:cNvSpPr>
            <a:spLocks noGrp="1" noChangeArrowheads="1"/>
          </p:cNvSpPr>
          <p:nvPr>
            <p:ph type="title"/>
          </p:nvPr>
        </p:nvSpPr>
        <p:spPr bwMode="auto">
          <a:xfrm>
            <a:off x="1028700" y="620837"/>
            <a:ext cx="7200900" cy="161582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altLang="en-US" b="1" dirty="0">
                <a:solidFill>
                  <a:srgbClr val="330099"/>
                </a:solidFill>
                <a:latin typeface="Times New Roman" panose="02020603050405020304" pitchFamily="18" charset="0"/>
                <a:cs typeface="Times New Roman" panose="02020603050405020304" pitchFamily="18" charset="0"/>
              </a:rPr>
              <a:t>Ottawa TMG Users Group</a:t>
            </a:r>
            <a:br>
              <a:rPr lang="en-US" altLang="en-US" b="1" dirty="0">
                <a:solidFill>
                  <a:srgbClr val="330099"/>
                </a:solidFill>
                <a:latin typeface="Times New Roman" panose="02020603050405020304" pitchFamily="18" charset="0"/>
                <a:cs typeface="Times New Roman" panose="02020603050405020304" pitchFamily="18" charset="0"/>
              </a:rPr>
            </a:br>
            <a:br>
              <a:rPr lang="en-US" altLang="en-US" sz="1100" b="1" dirty="0">
                <a:solidFill>
                  <a:srgbClr val="330099"/>
                </a:solidFill>
                <a:latin typeface="Times New Roman" panose="02020603050405020304" pitchFamily="18" charset="0"/>
                <a:cs typeface="Times New Roman" panose="02020603050405020304" pitchFamily="18" charset="0"/>
              </a:rPr>
            </a:br>
            <a:r>
              <a:rPr lang="en-US" altLang="en-US" b="1" dirty="0">
                <a:solidFill>
                  <a:srgbClr val="330099"/>
                </a:solidFill>
                <a:latin typeface="Times New Roman" panose="02020603050405020304" pitchFamily="18" charset="0"/>
                <a:cs typeface="Times New Roman" panose="02020603050405020304" pitchFamily="18" charset="0"/>
              </a:rPr>
              <a:t>(Ottawa, Ontario, Canada)</a:t>
            </a:r>
            <a:r>
              <a:rPr lang="en-US" altLang="en-US" dirty="0">
                <a:solidFill>
                  <a:schemeClr val="tx1"/>
                </a:solidFill>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3330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7A157-9FE0-4616-82C5-D11A21DCEB36}"/>
              </a:ext>
            </a:extLst>
          </p:cNvPr>
          <p:cNvSpPr>
            <a:spLocks noGrp="1"/>
          </p:cNvSpPr>
          <p:nvPr>
            <p:ph type="ctrTitle"/>
          </p:nvPr>
        </p:nvSpPr>
        <p:spPr/>
        <p:txBody>
          <a:bodyPr/>
          <a:lstStyle/>
          <a:p>
            <a:r>
              <a:rPr lang="en-CA" dirty="0"/>
              <a:t>Golden Rules of TMG</a:t>
            </a:r>
          </a:p>
        </p:txBody>
      </p:sp>
    </p:spTree>
    <p:extLst>
      <p:ext uri="{BB962C8B-B14F-4D97-AF65-F5344CB8AC3E}">
        <p14:creationId xmlns:p14="http://schemas.microsoft.com/office/powerpoint/2010/main" val="171110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1BF03-7E94-4ADE-B9A2-97EE444AB378}"/>
              </a:ext>
            </a:extLst>
          </p:cNvPr>
          <p:cNvSpPr>
            <a:spLocks noGrp="1"/>
          </p:cNvSpPr>
          <p:nvPr>
            <p:ph type="title"/>
          </p:nvPr>
        </p:nvSpPr>
        <p:spPr/>
        <p:txBody>
          <a:bodyPr/>
          <a:lstStyle/>
          <a:p>
            <a:r>
              <a:rPr lang="en-CA" dirty="0"/>
              <a:t>Golden Rules of TMG</a:t>
            </a:r>
          </a:p>
        </p:txBody>
      </p:sp>
      <p:sp>
        <p:nvSpPr>
          <p:cNvPr id="3" name="Content Placeholder 2">
            <a:extLst>
              <a:ext uri="{FF2B5EF4-FFF2-40B4-BE49-F238E27FC236}">
                <a16:creationId xmlns:a16="http://schemas.microsoft.com/office/drawing/2014/main" id="{46E583EB-A6C2-4618-A943-65B49A6BDDEE}"/>
              </a:ext>
            </a:extLst>
          </p:cNvPr>
          <p:cNvSpPr>
            <a:spLocks noGrp="1"/>
          </p:cNvSpPr>
          <p:nvPr>
            <p:ph idx="1"/>
          </p:nvPr>
        </p:nvSpPr>
        <p:spPr>
          <a:xfrm>
            <a:off x="1028700" y="2286000"/>
            <a:ext cx="7503740" cy="3581400"/>
          </a:xfrm>
        </p:spPr>
        <p:txBody>
          <a:bodyPr/>
          <a:lstStyle/>
          <a:p>
            <a:pPr marL="0" indent="0">
              <a:buNone/>
            </a:pPr>
            <a:r>
              <a:rPr lang="en-US" dirty="0"/>
              <a:t>1. Keep Cloud services and Auto backup away from TMG Data files</a:t>
            </a:r>
          </a:p>
          <a:p>
            <a:pPr marL="0" indent="0">
              <a:buNone/>
            </a:pPr>
            <a:r>
              <a:rPr lang="en-US" dirty="0"/>
              <a:t>2. Never backup </a:t>
            </a:r>
            <a:r>
              <a:rPr lang="en-US" u="sng" dirty="0"/>
              <a:t>directly</a:t>
            </a:r>
            <a:r>
              <a:rPr lang="en-US" dirty="0"/>
              <a:t> to removable disks or cloud service</a:t>
            </a:r>
          </a:p>
          <a:p>
            <a:pPr marL="0" indent="0">
              <a:buNone/>
            </a:pPr>
            <a:r>
              <a:rPr lang="en-US" dirty="0"/>
              <a:t>3. Keep copy of your registration details handy</a:t>
            </a:r>
          </a:p>
          <a:p>
            <a:pPr marL="0" indent="0">
              <a:buNone/>
            </a:pPr>
            <a:r>
              <a:rPr lang="en-US" dirty="0"/>
              <a:t>4. Unlock as Admin (if needed)</a:t>
            </a:r>
          </a:p>
          <a:p>
            <a:pPr marL="0" indent="0">
              <a:buNone/>
            </a:pPr>
            <a:r>
              <a:rPr lang="en-US" dirty="0"/>
              <a:t>5. Where to get help</a:t>
            </a:r>
          </a:p>
          <a:p>
            <a:pPr marL="0" indent="0">
              <a:buNone/>
            </a:pPr>
            <a:r>
              <a:rPr lang="en-US" dirty="0"/>
              <a:t>6. Archived Presentations </a:t>
            </a:r>
          </a:p>
          <a:p>
            <a:pPr marL="0" indent="0">
              <a:buNone/>
            </a:pPr>
            <a:r>
              <a:rPr lang="en-US" dirty="0"/>
              <a:t>7. Companion Software</a:t>
            </a:r>
          </a:p>
          <a:p>
            <a:pPr marL="0" indent="0">
              <a:buNone/>
            </a:pPr>
            <a:endParaRPr lang="en-CA" dirty="0"/>
          </a:p>
        </p:txBody>
      </p:sp>
    </p:spTree>
    <p:extLst>
      <p:ext uri="{BB962C8B-B14F-4D97-AF65-F5344CB8AC3E}">
        <p14:creationId xmlns:p14="http://schemas.microsoft.com/office/powerpoint/2010/main" val="1493066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FD721-E10B-43BD-B344-A7F885484504}"/>
              </a:ext>
            </a:extLst>
          </p:cNvPr>
          <p:cNvSpPr>
            <a:spLocks noGrp="1"/>
          </p:cNvSpPr>
          <p:nvPr>
            <p:ph type="title"/>
          </p:nvPr>
        </p:nvSpPr>
        <p:spPr>
          <a:xfrm>
            <a:off x="1028700" y="685800"/>
            <a:ext cx="7575848" cy="1485900"/>
          </a:xfrm>
        </p:spPr>
        <p:txBody>
          <a:bodyPr>
            <a:normAutofit fontScale="90000"/>
          </a:bodyPr>
          <a:lstStyle/>
          <a:p>
            <a:r>
              <a:rPr lang="en-US" dirty="0"/>
              <a:t>Keep Cloud Services and Auto Backup away from TMG Data files</a:t>
            </a:r>
            <a:endParaRPr lang="en-CA" dirty="0"/>
          </a:p>
        </p:txBody>
      </p:sp>
      <p:sp>
        <p:nvSpPr>
          <p:cNvPr id="3" name="Content Placeholder 2">
            <a:extLst>
              <a:ext uri="{FF2B5EF4-FFF2-40B4-BE49-F238E27FC236}">
                <a16:creationId xmlns:a16="http://schemas.microsoft.com/office/drawing/2014/main" id="{1B8D05B0-A96F-46B2-86D7-24ECD93A3093}"/>
              </a:ext>
            </a:extLst>
          </p:cNvPr>
          <p:cNvSpPr>
            <a:spLocks noGrp="1"/>
          </p:cNvSpPr>
          <p:nvPr>
            <p:ph idx="1"/>
          </p:nvPr>
        </p:nvSpPr>
        <p:spPr>
          <a:xfrm>
            <a:off x="1028700" y="2492896"/>
            <a:ext cx="7575848" cy="4032448"/>
          </a:xfrm>
        </p:spPr>
        <p:txBody>
          <a:bodyPr>
            <a:normAutofit/>
          </a:bodyPr>
          <a:lstStyle/>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Some 80 files are kept open when TMG is running.   When you open a Tag, Source, or other record in TMG and then save it (click on [OK]), TMG writes that information to the appropriate open files.  If the Cloud happens to do a backup of the open files at the time TMG is writing to the files, then the update to the file may not actually be made.  Thus data can be lost. </a:t>
            </a:r>
          </a:p>
          <a:p>
            <a:pPr marL="0" indent="0">
              <a:buNone/>
            </a:pPr>
            <a:r>
              <a:rPr lang="en-CA" sz="1800" b="1" dirty="0">
                <a:latin typeface="Calibri" panose="020F0502020204030204" pitchFamily="34" charset="0"/>
                <a:ea typeface="Calibri" panose="020F0502020204030204" pitchFamily="34" charset="0"/>
                <a:cs typeface="Arial" panose="020B0604020202020204" pitchFamily="34" charset="0"/>
              </a:rPr>
              <a:t>D</a:t>
            </a:r>
            <a:r>
              <a:rPr lang="en-CA" sz="1800" b="1" dirty="0">
                <a:effectLst/>
                <a:latin typeface="Calibri" panose="020F0502020204030204" pitchFamily="34" charset="0"/>
                <a:ea typeface="Calibri" panose="020F0502020204030204" pitchFamily="34" charset="0"/>
                <a:cs typeface="Arial" panose="020B0604020202020204" pitchFamily="34" charset="0"/>
              </a:rPr>
              <a:t>ouble-check to see if any Cloud Service or Auto backup is running </a:t>
            </a:r>
            <a:r>
              <a:rPr lang="en-CA" sz="1800" dirty="0">
                <a:effectLst/>
                <a:latin typeface="Calibri" panose="020F0502020204030204" pitchFamily="34" charset="0"/>
                <a:ea typeface="Calibri" panose="020F0502020204030204" pitchFamily="34" charset="0"/>
                <a:cs typeface="Arial" panose="020B0604020202020204" pitchFamily="34" charset="0"/>
              </a:rPr>
              <a:t>on your system and if so, what folder are included in it.  Normally, they work on the User Documents folder and all its sub-folders.  If you installed TMG normally then the TMG folders are located in that folder.  </a:t>
            </a:r>
          </a:p>
        </p:txBody>
      </p:sp>
    </p:spTree>
    <p:extLst>
      <p:ext uri="{BB962C8B-B14F-4D97-AF65-F5344CB8AC3E}">
        <p14:creationId xmlns:p14="http://schemas.microsoft.com/office/powerpoint/2010/main" val="536106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FD721-E10B-43BD-B344-A7F885484504}"/>
              </a:ext>
            </a:extLst>
          </p:cNvPr>
          <p:cNvSpPr>
            <a:spLocks noGrp="1"/>
          </p:cNvSpPr>
          <p:nvPr>
            <p:ph type="title"/>
          </p:nvPr>
        </p:nvSpPr>
        <p:spPr>
          <a:xfrm>
            <a:off x="1028700" y="685800"/>
            <a:ext cx="7575848" cy="1485900"/>
          </a:xfrm>
        </p:spPr>
        <p:txBody>
          <a:bodyPr>
            <a:normAutofit fontScale="90000"/>
          </a:bodyPr>
          <a:lstStyle/>
          <a:p>
            <a:r>
              <a:rPr lang="en-US" dirty="0"/>
              <a:t>Never backup </a:t>
            </a:r>
            <a:r>
              <a:rPr lang="en-US" u="sng" dirty="0"/>
              <a:t>directly</a:t>
            </a:r>
            <a:r>
              <a:rPr lang="en-US" dirty="0"/>
              <a:t> to removable disks or cloud service</a:t>
            </a:r>
            <a:endParaRPr lang="en-CA" dirty="0"/>
          </a:p>
        </p:txBody>
      </p:sp>
      <p:sp>
        <p:nvSpPr>
          <p:cNvPr id="3" name="Content Placeholder 2">
            <a:extLst>
              <a:ext uri="{FF2B5EF4-FFF2-40B4-BE49-F238E27FC236}">
                <a16:creationId xmlns:a16="http://schemas.microsoft.com/office/drawing/2014/main" id="{1B8D05B0-A96F-46B2-86D7-24ECD93A3093}"/>
              </a:ext>
            </a:extLst>
          </p:cNvPr>
          <p:cNvSpPr>
            <a:spLocks noGrp="1"/>
          </p:cNvSpPr>
          <p:nvPr>
            <p:ph idx="1"/>
          </p:nvPr>
        </p:nvSpPr>
        <p:spPr>
          <a:xfrm>
            <a:off x="1028700" y="2492896"/>
            <a:ext cx="7575848" cy="4032448"/>
          </a:xfrm>
        </p:spPr>
        <p:txBody>
          <a:bodyPr>
            <a:normAutofit/>
          </a:bodyPr>
          <a:lstStyle/>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One cause of TMG backup problems is that the backup destination is a thumb drive or other external media.   </a:t>
            </a:r>
          </a:p>
          <a:p>
            <a:pPr marL="0" indent="0">
              <a:buNone/>
            </a:pPr>
            <a:r>
              <a:rPr lang="en-CA" sz="2400" dirty="0">
                <a:latin typeface="Calibri" panose="020F0502020204030204" pitchFamily="34" charset="0"/>
                <a:ea typeface="Calibri" panose="020F0502020204030204" pitchFamily="34" charset="0"/>
                <a:cs typeface="Arial" panose="020B0604020202020204" pitchFamily="34" charset="0"/>
              </a:rPr>
              <a:t>Always, </a:t>
            </a:r>
            <a:r>
              <a:rPr lang="en-CA" sz="2400" dirty="0">
                <a:effectLst/>
                <a:latin typeface="Calibri" panose="020F0502020204030204" pitchFamily="34" charset="0"/>
                <a:ea typeface="Calibri" panose="020F0502020204030204" pitchFamily="34" charset="0"/>
                <a:cs typeface="Arial" panose="020B0604020202020204" pitchFamily="34" charset="0"/>
              </a:rPr>
              <a:t>set the backup destination to the TMG Backup folder as configured during installation. Then, if you want to have the backup on the </a:t>
            </a:r>
            <a:r>
              <a:rPr lang="en-CA" sz="2400" dirty="0" err="1">
                <a:effectLst/>
                <a:latin typeface="Calibri" panose="020F0502020204030204" pitchFamily="34" charset="0"/>
                <a:ea typeface="Calibri" panose="020F0502020204030204" pitchFamily="34" charset="0"/>
                <a:cs typeface="Arial" panose="020B0604020202020204" pitchFamily="34" charset="0"/>
              </a:rPr>
              <a:t>thumbdrive</a:t>
            </a:r>
            <a:r>
              <a:rPr lang="en-CA" sz="2400" dirty="0">
                <a:effectLst/>
                <a:latin typeface="Calibri" panose="020F0502020204030204" pitchFamily="34" charset="0"/>
                <a:ea typeface="Calibri" panose="020F0502020204030204" pitchFamily="34" charset="0"/>
                <a:cs typeface="Arial" panose="020B0604020202020204" pitchFamily="34" charset="0"/>
              </a:rPr>
              <a:t>, use Windows to copy the </a:t>
            </a:r>
            <a:r>
              <a:rPr lang="en-CA" sz="2400" dirty="0" err="1">
                <a:effectLst/>
                <a:latin typeface="Calibri" panose="020F0502020204030204" pitchFamily="34" charset="0"/>
                <a:ea typeface="Calibri" panose="020F0502020204030204" pitchFamily="34" charset="0"/>
                <a:cs typeface="Arial" panose="020B0604020202020204" pitchFamily="34" charset="0"/>
              </a:rPr>
              <a:t>SQZ</a:t>
            </a:r>
            <a:r>
              <a:rPr lang="en-CA" sz="2400" dirty="0">
                <a:effectLst/>
                <a:latin typeface="Calibri" panose="020F0502020204030204" pitchFamily="34" charset="0"/>
                <a:ea typeface="Calibri" panose="020F0502020204030204" pitchFamily="34" charset="0"/>
                <a:cs typeface="Arial" panose="020B0604020202020204" pitchFamily="34" charset="0"/>
              </a:rPr>
              <a:t> file there from the TMG backup folder.</a:t>
            </a:r>
          </a:p>
          <a:p>
            <a:pPr marL="0" indent="0">
              <a:buNone/>
            </a:pPr>
            <a:endParaRPr lang="en-CA"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86170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FD721-E10B-43BD-B344-A7F885484504}"/>
              </a:ext>
            </a:extLst>
          </p:cNvPr>
          <p:cNvSpPr>
            <a:spLocks noGrp="1"/>
          </p:cNvSpPr>
          <p:nvPr>
            <p:ph type="title"/>
          </p:nvPr>
        </p:nvSpPr>
        <p:spPr>
          <a:xfrm>
            <a:off x="1028700" y="685800"/>
            <a:ext cx="7575848" cy="1485900"/>
          </a:xfrm>
        </p:spPr>
        <p:txBody>
          <a:bodyPr>
            <a:normAutofit/>
          </a:bodyPr>
          <a:lstStyle/>
          <a:p>
            <a:r>
              <a:rPr lang="en-US" dirty="0"/>
              <a:t>Keep copy of your registration details handy</a:t>
            </a:r>
            <a:endParaRPr lang="en-CA" dirty="0"/>
          </a:p>
        </p:txBody>
      </p:sp>
      <p:sp>
        <p:nvSpPr>
          <p:cNvPr id="3" name="Content Placeholder 2">
            <a:extLst>
              <a:ext uri="{FF2B5EF4-FFF2-40B4-BE49-F238E27FC236}">
                <a16:creationId xmlns:a16="http://schemas.microsoft.com/office/drawing/2014/main" id="{1B8D05B0-A96F-46B2-86D7-24ECD93A3093}"/>
              </a:ext>
            </a:extLst>
          </p:cNvPr>
          <p:cNvSpPr>
            <a:spLocks noGrp="1"/>
          </p:cNvSpPr>
          <p:nvPr>
            <p:ph idx="1"/>
          </p:nvPr>
        </p:nvSpPr>
        <p:spPr>
          <a:xfrm>
            <a:off x="1028700" y="2492896"/>
            <a:ext cx="7863780" cy="4032448"/>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When you purchased TMG, you received an e-mail that included:</a:t>
            </a:r>
          </a:p>
          <a:p>
            <a:pPr marL="530352" lvl="1"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Please enter the following information within the program to unlock it and </a:t>
            </a:r>
          </a:p>
          <a:p>
            <a:pPr marL="530352" lvl="1"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complete the registration process.  We strongly advise you to copy (control-C) </a:t>
            </a:r>
          </a:p>
          <a:p>
            <a:pPr marL="530352" lvl="1"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and paste (control-V) in order to prevent typographical errors.</a:t>
            </a:r>
          </a:p>
          <a:p>
            <a:pPr marL="530352" lvl="1" indent="0">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530352" lvl="1"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    First Name: Michael</a:t>
            </a:r>
          </a:p>
          <a:p>
            <a:pPr marL="530352" lvl="1"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    Last Name: More</a:t>
            </a:r>
          </a:p>
          <a:p>
            <a:pPr marL="530352" lvl="1"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    Email: mikemore@rogers.com</a:t>
            </a:r>
          </a:p>
          <a:p>
            <a:pPr marL="530352" lvl="1"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    Serial Number: </a:t>
            </a:r>
            <a:r>
              <a:rPr lang="en-US" sz="1800" dirty="0" err="1">
                <a:effectLst/>
                <a:latin typeface="Calibri" panose="020F0502020204030204" pitchFamily="34" charset="0"/>
                <a:ea typeface="Calibri" panose="020F0502020204030204" pitchFamily="34" charset="0"/>
                <a:cs typeface="Arial" panose="020B0604020202020204" pitchFamily="34" charset="0"/>
              </a:rPr>
              <a:t>XXXXXXXXXXXXXXXXXXXXXXXXXXXXXXXXXX</a:t>
            </a:r>
            <a:endParaRPr lang="en-CA"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3150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78C919C8-ED73-44E7-A1FC-3EFBDDD0EA3A}"/>
              </a:ext>
            </a:extLst>
          </p:cNvPr>
          <p:cNvPicPr>
            <a:picLocks noGrp="1" noChangeAspect="1"/>
          </p:cNvPicPr>
          <p:nvPr>
            <p:ph idx="1"/>
          </p:nvPr>
        </p:nvPicPr>
        <p:blipFill>
          <a:blip r:embed="rId2"/>
          <a:stretch>
            <a:fillRect/>
          </a:stretch>
        </p:blipFill>
        <p:spPr>
          <a:xfrm>
            <a:off x="1028700" y="2171700"/>
            <a:ext cx="7200900" cy="4137620"/>
          </a:xfrm>
        </p:spPr>
      </p:pic>
      <p:sp>
        <p:nvSpPr>
          <p:cNvPr id="8" name="Oval 7">
            <a:extLst>
              <a:ext uri="{FF2B5EF4-FFF2-40B4-BE49-F238E27FC236}">
                <a16:creationId xmlns:a16="http://schemas.microsoft.com/office/drawing/2014/main" id="{1E328B1D-E671-4B86-9661-E9D4DAF3D1D0}"/>
              </a:ext>
            </a:extLst>
          </p:cNvPr>
          <p:cNvSpPr/>
          <p:nvPr/>
        </p:nvSpPr>
        <p:spPr>
          <a:xfrm>
            <a:off x="1028700" y="5517232"/>
            <a:ext cx="2319164" cy="10081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itle 3">
            <a:extLst>
              <a:ext uri="{FF2B5EF4-FFF2-40B4-BE49-F238E27FC236}">
                <a16:creationId xmlns:a16="http://schemas.microsoft.com/office/drawing/2014/main" id="{11133F76-7119-4F4D-A489-E35B0BA52DD8}"/>
              </a:ext>
            </a:extLst>
          </p:cNvPr>
          <p:cNvSpPr>
            <a:spLocks noGrp="1"/>
          </p:cNvSpPr>
          <p:nvPr>
            <p:ph type="title"/>
          </p:nvPr>
        </p:nvSpPr>
        <p:spPr/>
        <p:txBody>
          <a:bodyPr>
            <a:normAutofit/>
          </a:bodyPr>
          <a:lstStyle/>
          <a:p>
            <a:r>
              <a:rPr lang="en-CA" sz="1800" dirty="0">
                <a:effectLst/>
                <a:latin typeface="Calibri" panose="020F0502020204030204" pitchFamily="34" charset="0"/>
                <a:ea typeface="Calibri" panose="020F0502020204030204" pitchFamily="34" charset="0"/>
                <a:cs typeface="Arial" panose="020B0604020202020204" pitchFamily="34" charset="0"/>
              </a:rPr>
              <a:t>Open your project in TMG:</a:t>
            </a:r>
            <a:br>
              <a:rPr lang="en-CA" sz="1800" dirty="0">
                <a:effectLst/>
                <a:latin typeface="Calibri" panose="020F0502020204030204" pitchFamily="34" charset="0"/>
                <a:ea typeface="Calibri" panose="020F0502020204030204" pitchFamily="34" charset="0"/>
                <a:cs typeface="Arial" panose="020B0604020202020204" pitchFamily="34" charset="0"/>
              </a:rPr>
            </a:br>
            <a:r>
              <a:rPr lang="en-CA" sz="1800" dirty="0">
                <a:effectLst/>
                <a:latin typeface="Calibri" panose="020F0502020204030204" pitchFamily="34" charset="0"/>
                <a:ea typeface="Calibri" panose="020F0502020204030204" pitchFamily="34" charset="0"/>
                <a:cs typeface="Arial" panose="020B0604020202020204" pitchFamily="34" charset="0"/>
              </a:rPr>
              <a:t> </a:t>
            </a:r>
            <a:br>
              <a:rPr lang="en-CA" sz="1800" dirty="0">
                <a:effectLst/>
                <a:latin typeface="Calibri" panose="020F0502020204030204" pitchFamily="34" charset="0"/>
                <a:ea typeface="Calibri" panose="020F0502020204030204" pitchFamily="34" charset="0"/>
                <a:cs typeface="Arial" panose="020B0604020202020204" pitchFamily="34" charset="0"/>
              </a:rPr>
            </a:br>
            <a:r>
              <a:rPr lang="en-CA" sz="1800" dirty="0">
                <a:effectLst/>
                <a:latin typeface="Calibri" panose="020F0502020204030204" pitchFamily="34" charset="0"/>
                <a:ea typeface="Calibri" panose="020F0502020204030204" pitchFamily="34" charset="0"/>
                <a:cs typeface="Arial" panose="020B0604020202020204" pitchFamily="34" charset="0"/>
              </a:rPr>
              <a:t>Help</a:t>
            </a:r>
            <a:br>
              <a:rPr lang="en-CA" sz="1800" dirty="0">
                <a:effectLst/>
                <a:latin typeface="Calibri" panose="020F0502020204030204" pitchFamily="34" charset="0"/>
                <a:ea typeface="Calibri" panose="020F0502020204030204" pitchFamily="34" charset="0"/>
                <a:cs typeface="Arial" panose="020B0604020202020204" pitchFamily="34" charset="0"/>
              </a:rPr>
            </a:br>
            <a:r>
              <a:rPr lang="en-CA" sz="1800" dirty="0">
                <a:effectLst/>
                <a:latin typeface="Calibri" panose="020F0502020204030204" pitchFamily="34" charset="0"/>
                <a:ea typeface="Calibri" panose="020F0502020204030204" pitchFamily="34" charset="0"/>
                <a:cs typeface="Arial" panose="020B0604020202020204" pitchFamily="34" charset="0"/>
              </a:rPr>
              <a:t>Technical Support</a:t>
            </a:r>
            <a:br>
              <a:rPr lang="en-CA" sz="1800" dirty="0">
                <a:effectLst/>
                <a:latin typeface="Calibri" panose="020F0502020204030204" pitchFamily="34" charset="0"/>
                <a:ea typeface="Calibri" panose="020F0502020204030204" pitchFamily="34" charset="0"/>
                <a:cs typeface="Arial" panose="020B0604020202020204" pitchFamily="34" charset="0"/>
              </a:rPr>
            </a:br>
            <a:r>
              <a:rPr lang="en-CA" sz="1800" dirty="0">
                <a:effectLst/>
                <a:latin typeface="Calibri" panose="020F0502020204030204" pitchFamily="34" charset="0"/>
                <a:ea typeface="Calibri" panose="020F0502020204030204" pitchFamily="34" charset="0"/>
                <a:cs typeface="Arial" panose="020B0604020202020204" pitchFamily="34" charset="0"/>
              </a:rPr>
              <a:t>Trouble Report  -  open in word processor and save for future reference</a:t>
            </a:r>
            <a:endParaRPr lang="en-CA" dirty="0"/>
          </a:p>
        </p:txBody>
      </p:sp>
    </p:spTree>
    <p:extLst>
      <p:ext uri="{BB962C8B-B14F-4D97-AF65-F5344CB8AC3E}">
        <p14:creationId xmlns:p14="http://schemas.microsoft.com/office/powerpoint/2010/main" val="4170368234"/>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1901</TotalTime>
  <Words>2506</Words>
  <Application>Microsoft Office PowerPoint</Application>
  <PresentationFormat>On-screen Show (4:3)</PresentationFormat>
  <Paragraphs>200</Paragraphs>
  <Slides>24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Arial</vt:lpstr>
      <vt:lpstr>Calibri</vt:lpstr>
      <vt:lpstr>Calibri Light</vt:lpstr>
      <vt:lpstr>Franklin Gothic Book</vt:lpstr>
      <vt:lpstr>Rockwell</vt:lpstr>
      <vt:lpstr>Times New Roman</vt:lpstr>
      <vt:lpstr>Crop</vt:lpstr>
      <vt:lpstr>Office Theme</vt:lpstr>
      <vt:lpstr>TMG Tips</vt:lpstr>
      <vt:lpstr>PowerPoint Presentation</vt:lpstr>
      <vt:lpstr>Ottawa TMG Users Group  (Ottawa, Ontario, Canada) </vt:lpstr>
      <vt:lpstr>Golden Rules of TMG</vt:lpstr>
      <vt:lpstr>Golden Rules of TMG</vt:lpstr>
      <vt:lpstr>Keep Cloud Services and Auto Backup away from TMG Data files</vt:lpstr>
      <vt:lpstr>Never backup directly to removable disks or cloud service</vt:lpstr>
      <vt:lpstr>Keep copy of your registration details handy</vt:lpstr>
      <vt:lpstr>Open your project in TMG:   Help Technical Support Trouble Report  -  open in word processor and save for future reference</vt:lpstr>
      <vt:lpstr>Open in word processor and save for future reference   Just the top part needs to be saved, since there no longer is Technical Support at Wholly Genes </vt:lpstr>
      <vt:lpstr>Unlock as Admin (if needed)</vt:lpstr>
      <vt:lpstr>Where to get Help</vt:lpstr>
      <vt:lpstr>Archived Presentations  http://ottawa-tmg-ug.ca/articlesandpresentations.htm</vt:lpstr>
      <vt:lpstr>Archived Presentations  http://ottawa-tmg-ug.ca/articlesandpresentations.htm</vt:lpstr>
      <vt:lpstr>Companion Software </vt:lpstr>
      <vt:lpstr>Event Tags</vt:lpstr>
      <vt:lpstr>Cite Your Sources</vt:lpstr>
      <vt:lpstr>Cite Your Sources</vt:lpstr>
      <vt:lpstr>Cite Your Sources</vt:lpstr>
      <vt:lpstr>Upcoming Presentations</vt:lpstr>
      <vt:lpstr>Ottawa Area SIG Meetings</vt:lpstr>
      <vt:lpstr>Virtual Genealogy Drop-In – Tuesday 2pm-3pm In partnership with the Ottawa Public Library </vt:lpstr>
      <vt:lpstr>Ontario Ancestors’ Virtual Events</vt:lpstr>
      <vt:lpstr>Ottawa Branch of Ontario Ancestors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TMG Tips</dc:title>
  <dc:creator>Michael More</dc:creator>
  <cp:lastModifiedBy>Michael More</cp:lastModifiedBy>
  <cp:revision>112</cp:revision>
  <dcterms:created xsi:type="dcterms:W3CDTF">2021-01-07T20:25:22Z</dcterms:created>
  <dcterms:modified xsi:type="dcterms:W3CDTF">2021-11-06T18:32:14Z</dcterms:modified>
</cp:coreProperties>
</file>