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48" r:id="rId2"/>
  </p:sldMasterIdLst>
  <p:notesMasterIdLst>
    <p:notesMasterId r:id="rId31"/>
  </p:notesMasterIdLst>
  <p:sldIdLst>
    <p:sldId id="256" r:id="rId3"/>
    <p:sldId id="526" r:id="rId4"/>
    <p:sldId id="486" r:id="rId5"/>
    <p:sldId id="544" r:id="rId6"/>
    <p:sldId id="545" r:id="rId7"/>
    <p:sldId id="549" r:id="rId8"/>
    <p:sldId id="550" r:id="rId9"/>
    <p:sldId id="558" r:id="rId10"/>
    <p:sldId id="557" r:id="rId11"/>
    <p:sldId id="546" r:id="rId12"/>
    <p:sldId id="547" r:id="rId13"/>
    <p:sldId id="548" r:id="rId14"/>
    <p:sldId id="552" r:id="rId15"/>
    <p:sldId id="553" r:id="rId16"/>
    <p:sldId id="554" r:id="rId17"/>
    <p:sldId id="555" r:id="rId18"/>
    <p:sldId id="556" r:id="rId19"/>
    <p:sldId id="559" r:id="rId20"/>
    <p:sldId id="560" r:id="rId21"/>
    <p:sldId id="537" r:id="rId22"/>
    <p:sldId id="487" r:id="rId23"/>
    <p:sldId id="538" r:id="rId24"/>
    <p:sldId id="543" r:id="rId25"/>
    <p:sldId id="542" r:id="rId26"/>
    <p:sldId id="492" r:id="rId27"/>
    <p:sldId id="493" r:id="rId28"/>
    <p:sldId id="462" r:id="rId29"/>
    <p:sldId id="551"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97" autoAdjust="0"/>
  </p:normalViewPr>
  <p:slideViewPr>
    <p:cSldViewPr>
      <p:cViewPr varScale="1">
        <p:scale>
          <a:sx n="64" d="100"/>
          <a:sy n="64" d="100"/>
        </p:scale>
        <p:origin x="1548"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2021-12-03</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3</a:t>
            </a:fld>
            <a:endParaRPr lang="en-CA" dirty="0"/>
          </a:p>
        </p:txBody>
      </p:sp>
    </p:spTree>
    <p:extLst>
      <p:ext uri="{BB962C8B-B14F-4D97-AF65-F5344CB8AC3E}">
        <p14:creationId xmlns:p14="http://schemas.microsoft.com/office/powerpoint/2010/main" val="190450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25</a:t>
            </a:fld>
            <a:endParaRPr lang="en-US" dirty="0"/>
          </a:p>
        </p:txBody>
      </p:sp>
    </p:spTree>
    <p:extLst>
      <p:ext uri="{BB962C8B-B14F-4D97-AF65-F5344CB8AC3E}">
        <p14:creationId xmlns:p14="http://schemas.microsoft.com/office/powerpoint/2010/main" val="315961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CA" dirty="0"/>
              <a:t>Copyright (2007)   The Ontario Genealogical Society    www.ogs.on.ca</a:t>
            </a:r>
            <a:endParaRPr lang="en-US" dirty="0"/>
          </a:p>
        </p:txBody>
      </p:sp>
      <p:sp>
        <p:nvSpPr>
          <p:cNvPr id="5" name="Slide Number Placeholder 4"/>
          <p:cNvSpPr>
            <a:spLocks noGrp="1"/>
          </p:cNvSpPr>
          <p:nvPr>
            <p:ph type="sldNum" sz="quarter" idx="11"/>
          </p:nvPr>
        </p:nvSpPr>
        <p:spPr/>
        <p:txBody>
          <a:bodyPr/>
          <a:lstStyle/>
          <a:p>
            <a:r>
              <a:rPr lang="en-US" dirty="0"/>
              <a:t>Page </a:t>
            </a:r>
            <a:fld id="{97F8340B-B207-4D4D-81A6-C384FF66789C}" type="slidenum">
              <a:rPr lang="en-US" smtClean="0"/>
              <a:pPr/>
              <a:t>26</a:t>
            </a:fld>
            <a:endParaRPr lang="en-US" dirty="0"/>
          </a:p>
        </p:txBody>
      </p:sp>
    </p:spTree>
    <p:extLst>
      <p:ext uri="{BB962C8B-B14F-4D97-AF65-F5344CB8AC3E}">
        <p14:creationId xmlns:p14="http://schemas.microsoft.com/office/powerpoint/2010/main" val="2524586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fontAlgn="base">
              <a:spcBef>
                <a:spcPts val="1400"/>
              </a:spcBef>
              <a:spcAft>
                <a:spcPts val="0"/>
              </a:spcAft>
            </a:pPr>
            <a:r>
              <a:rPr lang="en-US" b="0" i="1" u="sng" dirty="0">
                <a:solidFill>
                  <a:srgbClr val="000000"/>
                </a:solidFill>
                <a:effectLst/>
                <a:latin typeface="Century Schoolbook" panose="02040604050505020304" pitchFamily="18" charset="0"/>
              </a:rPr>
              <a:t>Cemetery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A location pseudo person could be used to define a crematorium or burial site that could link multiple people with cremations or graves of interest at that site, and have other tags such as describing the process to obtain records from the site.</a:t>
            </a:r>
          </a:p>
          <a:p>
            <a:endParaRPr lang="en-CA" dirty="0"/>
          </a:p>
          <a:p>
            <a:pPr marL="0" marR="0" algn="l" fontAlgn="base">
              <a:spcBef>
                <a:spcPts val="1800"/>
              </a:spcBef>
              <a:spcAft>
                <a:spcPts val="0"/>
              </a:spcAft>
            </a:pPr>
            <a:r>
              <a:rPr lang="en-US" sz="1800" b="1" i="0" u="sng" dirty="0">
                <a:solidFill>
                  <a:srgbClr val="000000"/>
                </a:solidFill>
                <a:effectLst/>
                <a:latin typeface="Century Schoolbook" panose="02040604050505020304" pitchFamily="18" charset="0"/>
              </a:rPr>
              <a:t>Ship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Some have discussed recording information about ships using a pseudo person, with separate tags for the voyages they made, their officers, owners, etc.</a:t>
            </a:r>
          </a:p>
          <a:p>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14</a:t>
            </a:fld>
            <a:endParaRPr lang="en-CA" dirty="0"/>
          </a:p>
        </p:txBody>
      </p:sp>
    </p:spTree>
    <p:extLst>
      <p:ext uri="{BB962C8B-B14F-4D97-AF65-F5344CB8AC3E}">
        <p14:creationId xmlns:p14="http://schemas.microsoft.com/office/powerpoint/2010/main" val="276142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fontAlgn="base">
              <a:spcBef>
                <a:spcPts val="1400"/>
              </a:spcBef>
              <a:spcAft>
                <a:spcPts val="0"/>
              </a:spcAft>
            </a:pPr>
            <a:r>
              <a:rPr lang="en-US" b="0" i="1" u="sng" dirty="0">
                <a:solidFill>
                  <a:srgbClr val="000000"/>
                </a:solidFill>
                <a:effectLst/>
                <a:latin typeface="Century Schoolbook" panose="02040604050505020304" pitchFamily="18" charset="0"/>
              </a:rPr>
              <a:t>Cemetery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A location pseudo person could be used to define a crematorium or burial site that could link multiple people with cremations or graves of interest at that site, and have other tags such as describing the process to obtain records from the site.</a:t>
            </a:r>
          </a:p>
          <a:p>
            <a:endParaRPr lang="en-CA" dirty="0"/>
          </a:p>
          <a:p>
            <a:pPr marL="0" marR="0" algn="l" fontAlgn="base">
              <a:spcBef>
                <a:spcPts val="1800"/>
              </a:spcBef>
              <a:spcAft>
                <a:spcPts val="0"/>
              </a:spcAft>
            </a:pPr>
            <a:r>
              <a:rPr lang="en-US" sz="1800" b="1" i="0" u="sng" dirty="0">
                <a:solidFill>
                  <a:srgbClr val="000000"/>
                </a:solidFill>
                <a:effectLst/>
                <a:latin typeface="Century Schoolbook" panose="02040604050505020304" pitchFamily="18" charset="0"/>
              </a:rPr>
              <a:t>Ship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Some have discussed recording information about ships using a pseudo person, with separate tags for the voyages they made, their officers, owners, etc.</a:t>
            </a:r>
          </a:p>
          <a:p>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15</a:t>
            </a:fld>
            <a:endParaRPr lang="en-CA" dirty="0"/>
          </a:p>
        </p:txBody>
      </p:sp>
    </p:spTree>
    <p:extLst>
      <p:ext uri="{BB962C8B-B14F-4D97-AF65-F5344CB8AC3E}">
        <p14:creationId xmlns:p14="http://schemas.microsoft.com/office/powerpoint/2010/main" val="103951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fontAlgn="base">
              <a:spcBef>
                <a:spcPts val="1400"/>
              </a:spcBef>
              <a:spcAft>
                <a:spcPts val="0"/>
              </a:spcAft>
            </a:pPr>
            <a:r>
              <a:rPr lang="en-US" b="0" i="1" u="sng" dirty="0">
                <a:solidFill>
                  <a:srgbClr val="000000"/>
                </a:solidFill>
                <a:effectLst/>
                <a:latin typeface="Century Schoolbook" panose="02040604050505020304" pitchFamily="18" charset="0"/>
              </a:rPr>
              <a:t>Cemetery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A location pseudo person could be used to define a crematorium or burial site that could link multiple people with cremations or graves of interest at that site, and have other tags such as describing the process to obtain records from the site.</a:t>
            </a:r>
          </a:p>
          <a:p>
            <a:endParaRPr lang="en-CA" dirty="0"/>
          </a:p>
          <a:p>
            <a:pPr marL="0" marR="0" algn="l" fontAlgn="base">
              <a:spcBef>
                <a:spcPts val="1800"/>
              </a:spcBef>
              <a:spcAft>
                <a:spcPts val="0"/>
              </a:spcAft>
            </a:pPr>
            <a:r>
              <a:rPr lang="en-US" sz="1800" b="1" i="0" u="sng" dirty="0">
                <a:solidFill>
                  <a:srgbClr val="000000"/>
                </a:solidFill>
                <a:effectLst/>
                <a:latin typeface="Century Schoolbook" panose="02040604050505020304" pitchFamily="18" charset="0"/>
              </a:rPr>
              <a:t>Ship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Some have discussed recording information about ships using a pseudo person, with separate tags for the voyages they made, their officers, owners, etc.</a:t>
            </a:r>
          </a:p>
          <a:p>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16</a:t>
            </a:fld>
            <a:endParaRPr lang="en-CA" dirty="0"/>
          </a:p>
        </p:txBody>
      </p:sp>
    </p:spTree>
    <p:extLst>
      <p:ext uri="{BB962C8B-B14F-4D97-AF65-F5344CB8AC3E}">
        <p14:creationId xmlns:p14="http://schemas.microsoft.com/office/powerpoint/2010/main" val="3391282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fontAlgn="base">
              <a:spcBef>
                <a:spcPts val="1400"/>
              </a:spcBef>
              <a:spcAft>
                <a:spcPts val="0"/>
              </a:spcAft>
            </a:pPr>
            <a:r>
              <a:rPr lang="en-US" b="0" i="1" u="sng" dirty="0">
                <a:solidFill>
                  <a:srgbClr val="000000"/>
                </a:solidFill>
                <a:effectLst/>
                <a:latin typeface="Century Schoolbook" panose="02040604050505020304" pitchFamily="18" charset="0"/>
              </a:rPr>
              <a:t>Cemetery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A location pseudo person could be used to define a crematorium or burial site that could link multiple people with cremations or graves of interest at that site, and have other tags such as describing the process to obtain records from the site.</a:t>
            </a:r>
          </a:p>
          <a:p>
            <a:endParaRPr lang="en-CA" dirty="0"/>
          </a:p>
          <a:p>
            <a:pPr marL="0" marR="0" algn="l" fontAlgn="base">
              <a:spcBef>
                <a:spcPts val="1800"/>
              </a:spcBef>
              <a:spcAft>
                <a:spcPts val="0"/>
              </a:spcAft>
            </a:pPr>
            <a:r>
              <a:rPr lang="en-US" sz="1800" b="1" i="0" u="sng" dirty="0">
                <a:solidFill>
                  <a:srgbClr val="000000"/>
                </a:solidFill>
                <a:effectLst/>
                <a:latin typeface="Century Schoolbook" panose="02040604050505020304" pitchFamily="18" charset="0"/>
              </a:rPr>
              <a:t>Ship Person</a:t>
            </a:r>
          </a:p>
          <a:p>
            <a:pPr marL="0" marR="0" algn="l" fontAlgn="base">
              <a:spcBef>
                <a:spcPts val="0"/>
              </a:spcBef>
              <a:spcAft>
                <a:spcPts val="0"/>
              </a:spcAft>
            </a:pPr>
            <a:r>
              <a:rPr lang="en-US" b="0" i="0" u="none" strike="noStrike" dirty="0">
                <a:solidFill>
                  <a:srgbClr val="000000"/>
                </a:solidFill>
                <a:effectLst/>
                <a:latin typeface="Century Schoolbook" panose="02040604050505020304" pitchFamily="18" charset="0"/>
              </a:rPr>
              <a:t>Some have discussed recording information about ships using a pseudo person, with separate tags for the voyages they made, their officers, owners, etc.</a:t>
            </a:r>
          </a:p>
          <a:p>
            <a:endParaRPr lang="en-CA" dirty="0"/>
          </a:p>
        </p:txBody>
      </p:sp>
      <p:sp>
        <p:nvSpPr>
          <p:cNvPr id="4" name="Slide Number Placeholder 3"/>
          <p:cNvSpPr>
            <a:spLocks noGrp="1"/>
          </p:cNvSpPr>
          <p:nvPr>
            <p:ph type="sldNum" sz="quarter" idx="5"/>
          </p:nvPr>
        </p:nvSpPr>
        <p:spPr/>
        <p:txBody>
          <a:bodyPr/>
          <a:lstStyle/>
          <a:p>
            <a:fld id="{CDD56CBC-595B-47EB-ADAB-B4913021330E}" type="slidenum">
              <a:rPr lang="en-CA" smtClean="0"/>
              <a:t>17</a:t>
            </a:fld>
            <a:endParaRPr lang="en-CA" dirty="0"/>
          </a:p>
        </p:txBody>
      </p:sp>
    </p:spTree>
    <p:extLst>
      <p:ext uri="{BB962C8B-B14F-4D97-AF65-F5344CB8AC3E}">
        <p14:creationId xmlns:p14="http://schemas.microsoft.com/office/powerpoint/2010/main" val="1806124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experts in TMG. The first four have websites with useful information on a wide ranges of aspects of TMG</a:t>
            </a:r>
          </a:p>
          <a:p>
            <a:endParaRPr lang="en-US" dirty="0"/>
          </a:p>
          <a:p>
            <a:r>
              <a:rPr lang="en-US" dirty="0"/>
              <a:t>Jim Byram is a technical expert and he tends to hang</a:t>
            </a:r>
            <a:r>
              <a:rPr lang="en-US" baseline="0" dirty="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20</a:t>
            </a:fld>
            <a:endParaRPr lang="en-CA" dirty="0"/>
          </a:p>
        </p:txBody>
      </p:sp>
    </p:spTree>
    <p:extLst>
      <p:ext uri="{BB962C8B-B14F-4D97-AF65-F5344CB8AC3E}">
        <p14:creationId xmlns:p14="http://schemas.microsoft.com/office/powerpoint/2010/main" val="3035873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21</a:t>
            </a:fld>
            <a:endParaRPr lang="en-CA" dirty="0"/>
          </a:p>
        </p:txBody>
      </p:sp>
    </p:spTree>
    <p:extLst>
      <p:ext uri="{BB962C8B-B14F-4D97-AF65-F5344CB8AC3E}">
        <p14:creationId xmlns:p14="http://schemas.microsoft.com/office/powerpoint/2010/main" val="3831755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Tips presentations are not indexed by specific topic.</a:t>
            </a:r>
          </a:p>
        </p:txBody>
      </p:sp>
      <p:sp>
        <p:nvSpPr>
          <p:cNvPr id="4" name="Slide Number Placeholder 3"/>
          <p:cNvSpPr>
            <a:spLocks noGrp="1"/>
          </p:cNvSpPr>
          <p:nvPr>
            <p:ph type="sldNum" sz="quarter" idx="10"/>
          </p:nvPr>
        </p:nvSpPr>
        <p:spPr/>
        <p:txBody>
          <a:bodyPr/>
          <a:lstStyle/>
          <a:p>
            <a:fld id="{CDD56CBC-595B-47EB-ADAB-B4913021330E}" type="slidenum">
              <a:rPr lang="en-CA" smtClean="0"/>
              <a:t>22</a:t>
            </a:fld>
            <a:endParaRPr lang="en-CA" dirty="0"/>
          </a:p>
        </p:txBody>
      </p:sp>
    </p:spTree>
    <p:extLst>
      <p:ext uri="{BB962C8B-B14F-4D97-AF65-F5344CB8AC3E}">
        <p14:creationId xmlns:p14="http://schemas.microsoft.com/office/powerpoint/2010/main" val="4113538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23</a:t>
            </a:fld>
            <a:endParaRPr lang="en-CA" dirty="0"/>
          </a:p>
        </p:txBody>
      </p:sp>
    </p:spTree>
    <p:extLst>
      <p:ext uri="{BB962C8B-B14F-4D97-AF65-F5344CB8AC3E}">
        <p14:creationId xmlns:p14="http://schemas.microsoft.com/office/powerpoint/2010/main" val="55218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59ACB91F-E25E-4806-8852-E679DD28E97C}" type="slidenum">
              <a:rPr lang="en-CA" smtClean="0"/>
              <a:pPr/>
              <a:t>‹#›</a:t>
            </a:fld>
            <a:endParaRPr lang="en-CA"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584577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400687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2155328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48F39D-9183-4D7D-B28D-F0BC0EA19629}" type="datetimeFigureOut">
              <a:rPr lang="en-US" smtClean="0"/>
              <a:t>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141A17-74EC-463A-A66E-F88687689A0E}" type="slidenum">
              <a:rPr lang="en-US" smtClean="0"/>
              <a:t>‹#›</a:t>
            </a:fld>
            <a:endParaRPr lang="en-US" dirty="0"/>
          </a:p>
        </p:txBody>
      </p:sp>
    </p:spTree>
    <p:extLst>
      <p:ext uri="{BB962C8B-B14F-4D97-AF65-F5344CB8AC3E}">
        <p14:creationId xmlns:p14="http://schemas.microsoft.com/office/powerpoint/2010/main" val="2429402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075683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en-CA" dirty="0"/>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3238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327593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575397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98394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2021-12-03</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extLst>
      <p:ext uri="{BB962C8B-B14F-4D97-AF65-F5344CB8AC3E}">
        <p14:creationId xmlns:p14="http://schemas.microsoft.com/office/powerpoint/2010/main" val="184172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2021-12-03</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7381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F65D4DDB-8D61-4776-B05F-BBA6861E4ACF}" type="datetimeFigureOut">
              <a:rPr lang="en-CA" smtClean="0"/>
              <a:pPr/>
              <a:t>2021-12-03</a:t>
            </a:fld>
            <a:endParaRPr lang="en-CA" dirty="0"/>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en-CA" dirty="0"/>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743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F65D4DDB-8D61-4776-B05F-BBA6861E4ACF}" type="datetimeFigureOut">
              <a:rPr lang="en-CA" smtClean="0"/>
              <a:pPr/>
              <a:t>2021-12-03</a:t>
            </a:fld>
            <a:endParaRPr lang="en-CA" dirty="0"/>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en-CA" dirty="0"/>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59ACB91F-E25E-4806-8852-E679DD28E97C}" type="slidenum">
              <a:rPr lang="en-CA" smtClean="0"/>
              <a:pPr/>
              <a:t>‹#›</a:t>
            </a:fld>
            <a:endParaRPr lang="en-CA"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435978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90" r:id="rId6"/>
    <p:sldLayoutId id="2147483685" r:id="rId7"/>
    <p:sldLayoutId id="2147483691" r:id="rId8"/>
    <p:sldLayoutId id="2147483687" r:id="rId9"/>
    <p:sldLayoutId id="2147483688" r:id="rId10"/>
    <p:sldLayoutId id="2147483689"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12/3/2021</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6951664"/>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9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hyperlink" Target="https://www.johncardinal.com/tmgutil/sortdates.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tmg.reigelridg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mjh-nm.net/MY_WAY.HTML" TargetMode="External"/><Relationship Id="rId5" Type="http://schemas.openxmlformats.org/officeDocument/2006/relationships/hyperlink" Target="http://www.johncardinal.com/" TargetMode="External"/><Relationship Id="rId4" Type="http://schemas.openxmlformats.org/officeDocument/2006/relationships/hyperlink" Target="http://www.tmgtips.co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2.xml.rels><?xml version="1.0" encoding="UTF-8" standalone="yes"?>
<Relationships xmlns="http://schemas.openxmlformats.org/package/2006/relationships"><Relationship Id="rId3" Type="http://schemas.openxmlformats.org/officeDocument/2006/relationships/hyperlink" Target="http://ottawa-tmg-ug.ca/articlesandpresentations.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bca_sig@bifhsgo.ca" TargetMode="External"/><Relationship Id="rId2" Type="http://schemas.openxmlformats.org/officeDocument/2006/relationships/hyperlink" Target="https://meet.google.com/nvz-kftj-dax" TargetMode="External"/><Relationship Id="rId1" Type="http://schemas.openxmlformats.org/officeDocument/2006/relationships/slideLayout" Target="../slideLayouts/slideLayout2.xml"/><Relationship Id="rId4" Type="http://schemas.openxmlformats.org/officeDocument/2006/relationships/hyperlink" Target="mailto:dna_sig@bifhsgo.ca"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ottawawebmaster@ogs.on.ca"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ogs.on.ca/events-calenda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meet.google.com/nvz-kftj-da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8511CAE-6AAD-4026-90B0-6917258C1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15639" y="634028"/>
            <a:ext cx="2516957" cy="3732835"/>
          </a:xfrm>
        </p:spPr>
        <p:txBody>
          <a:bodyPr>
            <a:normAutofit/>
          </a:bodyPr>
          <a:lstStyle/>
          <a:p>
            <a:r>
              <a:rPr lang="en-CA" sz="5200" b="1" dirty="0"/>
              <a:t>TMG Tips</a:t>
            </a:r>
            <a:endParaRPr lang="en-CA" sz="5200" dirty="0"/>
          </a:p>
        </p:txBody>
      </p:sp>
      <p:sp>
        <p:nvSpPr>
          <p:cNvPr id="3" name="Subtitle 2"/>
          <p:cNvSpPr>
            <a:spLocks noGrp="1"/>
          </p:cNvSpPr>
          <p:nvPr>
            <p:ph type="subTitle" idx="1"/>
          </p:nvPr>
        </p:nvSpPr>
        <p:spPr>
          <a:xfrm>
            <a:off x="6115639" y="4436462"/>
            <a:ext cx="2516957" cy="1794656"/>
          </a:xfrm>
        </p:spPr>
        <p:txBody>
          <a:bodyPr>
            <a:normAutofit/>
          </a:bodyPr>
          <a:lstStyle/>
          <a:p>
            <a:pPr>
              <a:spcAft>
                <a:spcPts val="600"/>
              </a:spcAft>
            </a:pPr>
            <a:r>
              <a:rPr lang="en-CA" dirty="0"/>
              <a:t>Ottawa TMGUG</a:t>
            </a:r>
          </a:p>
          <a:p>
            <a:pPr>
              <a:spcAft>
                <a:spcPts val="600"/>
              </a:spcAft>
            </a:pPr>
            <a:r>
              <a:rPr lang="en-CA" dirty="0"/>
              <a:t>4 Dec 2021</a:t>
            </a:r>
          </a:p>
        </p:txBody>
      </p:sp>
      <p:sp>
        <p:nvSpPr>
          <p:cNvPr id="23" name="Freeform 6">
            <a:extLst>
              <a:ext uri="{FF2B5EF4-FFF2-40B4-BE49-F238E27FC236}">
                <a16:creationId xmlns:a16="http://schemas.microsoft.com/office/drawing/2014/main" id="{7388763A-4025-4433-A72C-457FC3763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486872" y="634028"/>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pic>
        <p:nvPicPr>
          <p:cNvPr id="7" name="Picture 6">
            <a:extLst>
              <a:ext uri="{FF2B5EF4-FFF2-40B4-BE49-F238E27FC236}">
                <a16:creationId xmlns:a16="http://schemas.microsoft.com/office/drawing/2014/main" id="{ABA4FD87-E92C-4688-A8F9-E2453479E5C5}"/>
              </a:ext>
            </a:extLst>
          </p:cNvPr>
          <p:cNvPicPr>
            <a:picLocks noChangeAspect="1"/>
          </p:cNvPicPr>
          <p:nvPr/>
        </p:nvPicPr>
        <p:blipFill>
          <a:blip r:embed="rId2"/>
          <a:stretch>
            <a:fillRect/>
          </a:stretch>
        </p:blipFill>
        <p:spPr>
          <a:xfrm>
            <a:off x="916919" y="1246475"/>
            <a:ext cx="2571431" cy="1440000"/>
          </a:xfrm>
          <a:prstGeom prst="rect">
            <a:avLst/>
          </a:prstGeom>
        </p:spPr>
      </p:pic>
      <p:pic>
        <p:nvPicPr>
          <p:cNvPr id="4" name="Picture 3"/>
          <p:cNvPicPr>
            <a:picLocks noChangeAspect="1"/>
          </p:cNvPicPr>
          <p:nvPr/>
        </p:nvPicPr>
        <p:blipFill>
          <a:blip r:embed="rId3"/>
          <a:stretch>
            <a:fillRect/>
          </a:stretch>
        </p:blipFill>
        <p:spPr>
          <a:xfrm>
            <a:off x="1034267" y="4436462"/>
            <a:ext cx="4244416" cy="1512817"/>
          </a:xfrm>
          <a:prstGeom prst="rect">
            <a:avLst/>
          </a:prstGeom>
        </p:spPr>
      </p:pic>
      <p:sp>
        <p:nvSpPr>
          <p:cNvPr id="25" name="Freeform 6">
            <a:extLst>
              <a:ext uri="{FF2B5EF4-FFF2-40B4-BE49-F238E27FC236}">
                <a16:creationId xmlns:a16="http://schemas.microsoft.com/office/drawing/2014/main" id="{8A2DFE20-1EAE-45A9-AD16-D4DBD0ABB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71002" y="2016617"/>
            <a:ext cx="2456260"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5" name="Picture 4">
            <a:extLst>
              <a:ext uri="{FF2B5EF4-FFF2-40B4-BE49-F238E27FC236}">
                <a16:creationId xmlns:a16="http://schemas.microsoft.com/office/drawing/2014/main" id="{A5E55568-4D1A-42F8-B9E5-1DD7EA2C9629}"/>
              </a:ext>
            </a:extLst>
          </p:cNvPr>
          <p:cNvPicPr>
            <a:picLocks noChangeAspect="1"/>
          </p:cNvPicPr>
          <p:nvPr/>
        </p:nvPicPr>
        <p:blipFill>
          <a:blip r:embed="rId4"/>
          <a:stretch>
            <a:fillRect/>
          </a:stretch>
        </p:blipFill>
        <p:spPr>
          <a:xfrm>
            <a:off x="2933187" y="2376487"/>
            <a:ext cx="2514600" cy="210502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7912D-2A88-470A-B75A-519A64E06DF1}"/>
              </a:ext>
            </a:extLst>
          </p:cNvPr>
          <p:cNvSpPr>
            <a:spLocks noGrp="1"/>
          </p:cNvSpPr>
          <p:nvPr>
            <p:ph type="title"/>
          </p:nvPr>
        </p:nvSpPr>
        <p:spPr/>
        <p:txBody>
          <a:bodyPr/>
          <a:lstStyle/>
          <a:p>
            <a:r>
              <a:rPr lang="en-CA" dirty="0"/>
              <a:t>Marriage Date Tool</a:t>
            </a:r>
          </a:p>
        </p:txBody>
      </p:sp>
      <p:sp>
        <p:nvSpPr>
          <p:cNvPr id="3" name="Content Placeholder 2">
            <a:extLst>
              <a:ext uri="{FF2B5EF4-FFF2-40B4-BE49-F238E27FC236}">
                <a16:creationId xmlns:a16="http://schemas.microsoft.com/office/drawing/2014/main" id="{696BE8DC-C457-40A8-B7E4-5A05DB3CC9D4}"/>
              </a:ext>
            </a:extLst>
          </p:cNvPr>
          <p:cNvSpPr>
            <a:spLocks noGrp="1"/>
          </p:cNvSpPr>
          <p:nvPr>
            <p:ph idx="1"/>
          </p:nvPr>
        </p:nvSpPr>
        <p:spPr>
          <a:xfrm>
            <a:off x="1028700" y="1772816"/>
            <a:ext cx="7431732" cy="4094584"/>
          </a:xfrm>
        </p:spPr>
        <p:txBody>
          <a:bodyPr>
            <a:normAutofit lnSpcReduction="10000"/>
          </a:bodyPr>
          <a:lstStyle/>
          <a:p>
            <a:pPr marL="0" indent="0">
              <a:buNone/>
            </a:pPr>
            <a:r>
              <a:rPr lang="en-US" sz="1800" dirty="0">
                <a:solidFill>
                  <a:srgbClr val="FF0000"/>
                </a:solidFill>
                <a:effectLst/>
                <a:latin typeface="Calibri" panose="020F0502020204030204" pitchFamily="34" charset="0"/>
                <a:ea typeface="Calibri" panose="020F0502020204030204" pitchFamily="34" charset="0"/>
              </a:rPr>
              <a:t>How could I add a sort date to my Marriage tags for couples that currently have no date recorded for the marriage?  This would allow narratives to read a bit better if the marriage was not listed before the other events (like birth!)  I have about four thousand couples without marriage dates.</a:t>
            </a:r>
          </a:p>
          <a:p>
            <a:pPr marL="0" indent="0">
              <a:buNone/>
            </a:pPr>
            <a:r>
              <a:rPr lang="en-US" sz="1800" dirty="0">
                <a:effectLst/>
                <a:latin typeface="Calibri" panose="020F0502020204030204" pitchFamily="34" charset="0"/>
                <a:ea typeface="Calibri" panose="020F0502020204030204" pitchFamily="34" charset="0"/>
              </a:rPr>
              <a:t> </a:t>
            </a:r>
          </a:p>
          <a:p>
            <a:pPr marL="0" indent="0">
              <a:buNone/>
            </a:pPr>
            <a:r>
              <a:rPr lang="en-US" sz="1800" dirty="0">
                <a:effectLst/>
                <a:latin typeface="Calibri" panose="020F0502020204030204" pitchFamily="34" charset="0"/>
                <a:ea typeface="Calibri" panose="020F0502020204030204" pitchFamily="34" charset="0"/>
              </a:rPr>
              <a:t>Set Sort Dates is the only automated way to do what you want.</a:t>
            </a:r>
          </a:p>
          <a:p>
            <a:pPr marL="0" indent="0">
              <a:buNone/>
            </a:pPr>
            <a:r>
              <a:rPr lang="en-US" sz="1800" dirty="0">
                <a:effectLst/>
                <a:latin typeface="Calibri" panose="020F0502020204030204" pitchFamily="34" charset="0"/>
                <a:ea typeface="Calibri" panose="020F0502020204030204" pitchFamily="34" charset="0"/>
              </a:rPr>
              <a:t>See: </a:t>
            </a:r>
            <a:r>
              <a:rPr lang="en-US" sz="1800" u="sng" dirty="0">
                <a:solidFill>
                  <a:srgbClr val="0000FF"/>
                </a:solidFill>
                <a:effectLst/>
                <a:latin typeface="Calibri" panose="020F0502020204030204" pitchFamily="34" charset="0"/>
                <a:ea typeface="Calibri" panose="020F0502020204030204" pitchFamily="34" charset="0"/>
                <a:hlinkClick r:id="rId2"/>
              </a:rPr>
              <a:t>https://www.johncardinal.com/tmgutil/sortdates.htm</a:t>
            </a:r>
            <a:endParaRPr lang="en-CA" sz="1800" dirty="0">
              <a:effectLst/>
              <a:latin typeface="Calibri" panose="020F0502020204030204" pitchFamily="34" charset="0"/>
              <a:ea typeface="Calibri" panose="020F0502020204030204" pitchFamily="34" charset="0"/>
            </a:endParaRPr>
          </a:p>
          <a:p>
            <a:pPr marL="0" indent="0">
              <a:buNone/>
            </a:pPr>
            <a:r>
              <a:rPr lang="en-US" sz="1800" dirty="0">
                <a:effectLst/>
                <a:latin typeface="Calibri" panose="020F0502020204030204" pitchFamily="34" charset="0"/>
                <a:ea typeface="Calibri" panose="020F0502020204030204" pitchFamily="34" charset="0"/>
              </a:rPr>
              <a:t> </a:t>
            </a:r>
            <a:r>
              <a:rPr lang="en-US" sz="1800" u="sng" dirty="0">
                <a:effectLst/>
                <a:latin typeface="Calibri" panose="020F0502020204030204" pitchFamily="34" charset="0"/>
                <a:ea typeface="Calibri" panose="020F0502020204030204" pitchFamily="34" charset="0"/>
              </a:rPr>
              <a:t>You should read that help page slowly and completely </a:t>
            </a:r>
            <a:r>
              <a:rPr lang="en-US" sz="1800" dirty="0">
                <a:effectLst/>
                <a:latin typeface="Calibri" panose="020F0502020204030204" pitchFamily="34" charset="0"/>
                <a:ea typeface="Calibri" panose="020F0502020204030204" pitchFamily="34" charset="0"/>
              </a:rPr>
              <a:t>before you use the feature. It's one of the more complicated features in </a:t>
            </a:r>
            <a:r>
              <a:rPr lang="en-US" sz="1800" dirty="0" err="1">
                <a:effectLst/>
                <a:latin typeface="Calibri" panose="020F0502020204030204" pitchFamily="34" charset="0"/>
                <a:ea typeface="Calibri" panose="020F0502020204030204" pitchFamily="34" charset="0"/>
              </a:rPr>
              <a:t>TMGU</a:t>
            </a:r>
            <a:r>
              <a:rPr lang="en-US" sz="1800" dirty="0">
                <a:effectLst/>
                <a:latin typeface="Calibri" panose="020F0502020204030204" pitchFamily="34" charset="0"/>
                <a:ea typeface="Calibri" panose="020F0502020204030204" pitchFamily="34" charset="0"/>
              </a:rPr>
              <a:t>.</a:t>
            </a:r>
          </a:p>
          <a:p>
            <a:pPr marL="0" indent="0">
              <a:buNone/>
            </a:pPr>
            <a:r>
              <a:rPr lang="en-US" sz="1800" dirty="0">
                <a:effectLst/>
                <a:latin typeface="Calibri" panose="020F0502020204030204" pitchFamily="34" charset="0"/>
                <a:ea typeface="Calibri" panose="020F0502020204030204" pitchFamily="34" charset="0"/>
              </a:rPr>
              <a:t>Don't worry that the sort dates are not logical, i.e., you might end up with sort dates that are impossible, like marriage one day after birth. Sort dates don't display anywhere. The key thing is, what is the effect of the sort dates on the event sequence? </a:t>
            </a:r>
            <a:endParaRPr lang="en-CA" sz="1800" dirty="0">
              <a:effectLst/>
              <a:latin typeface="Calibri" panose="020F0502020204030204" pitchFamily="34" charset="0"/>
              <a:ea typeface="Calibri" panose="020F0502020204030204" pitchFamily="34" charset="0"/>
            </a:endParaRPr>
          </a:p>
          <a:p>
            <a:pPr marL="0" indent="0">
              <a:buNone/>
            </a:pPr>
            <a:endParaRPr lang="en-CA" sz="1800" dirty="0">
              <a:effectLst/>
              <a:latin typeface="Calibri" panose="020F0502020204030204" pitchFamily="34" charset="0"/>
              <a:ea typeface="Calibri" panose="020F0502020204030204" pitchFamily="34" charset="0"/>
            </a:endParaRPr>
          </a:p>
          <a:p>
            <a:pPr marL="0" indent="0">
              <a:buNone/>
            </a:pPr>
            <a:endParaRPr lang="en-CA" sz="1800" dirty="0">
              <a:effectLst/>
              <a:latin typeface="Calibri" panose="020F0502020204030204" pitchFamily="34" charset="0"/>
              <a:ea typeface="Calibri" panose="020F0502020204030204" pitchFamily="34" charset="0"/>
            </a:endParaRPr>
          </a:p>
          <a:p>
            <a:pPr marL="0" indent="0">
              <a:buNone/>
            </a:pPr>
            <a:endParaRPr lang="en-CA" sz="1800" dirty="0">
              <a:effectLst/>
              <a:latin typeface="Calibri" panose="020F0502020204030204" pitchFamily="34" charset="0"/>
              <a:ea typeface="Calibri" panose="020F0502020204030204" pitchFamily="34" charset="0"/>
            </a:endParaRPr>
          </a:p>
          <a:p>
            <a:endParaRPr lang="en-CA" dirty="0"/>
          </a:p>
        </p:txBody>
      </p:sp>
    </p:spTree>
    <p:extLst>
      <p:ext uri="{BB962C8B-B14F-4D97-AF65-F5344CB8AC3E}">
        <p14:creationId xmlns:p14="http://schemas.microsoft.com/office/powerpoint/2010/main" val="1193133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7912D-2A88-470A-B75A-519A64E06DF1}"/>
              </a:ext>
            </a:extLst>
          </p:cNvPr>
          <p:cNvSpPr>
            <a:spLocks noGrp="1"/>
          </p:cNvSpPr>
          <p:nvPr>
            <p:ph type="title"/>
          </p:nvPr>
        </p:nvSpPr>
        <p:spPr>
          <a:xfrm>
            <a:off x="1028700" y="685800"/>
            <a:ext cx="3486151" cy="1485900"/>
          </a:xfrm>
        </p:spPr>
        <p:txBody>
          <a:bodyPr/>
          <a:lstStyle/>
          <a:p>
            <a:r>
              <a:rPr lang="en-CA" dirty="0"/>
              <a:t>Marriage Dates</a:t>
            </a:r>
          </a:p>
        </p:txBody>
      </p:sp>
      <p:sp>
        <p:nvSpPr>
          <p:cNvPr id="3" name="Content Placeholder 2">
            <a:extLst>
              <a:ext uri="{FF2B5EF4-FFF2-40B4-BE49-F238E27FC236}">
                <a16:creationId xmlns:a16="http://schemas.microsoft.com/office/drawing/2014/main" id="{696BE8DC-C457-40A8-B7E4-5A05DB3CC9D4}"/>
              </a:ext>
            </a:extLst>
          </p:cNvPr>
          <p:cNvSpPr>
            <a:spLocks noGrp="1"/>
          </p:cNvSpPr>
          <p:nvPr>
            <p:ph idx="1"/>
          </p:nvPr>
        </p:nvSpPr>
        <p:spPr>
          <a:xfrm>
            <a:off x="1028700" y="2348880"/>
            <a:ext cx="2247156" cy="3518520"/>
          </a:xfrm>
        </p:spPr>
        <p:txBody>
          <a:bodyPr>
            <a:normAutofit/>
          </a:bodyPr>
          <a:lstStyle/>
          <a:p>
            <a:pPr marL="0" indent="0">
              <a:buNone/>
            </a:pPr>
            <a:r>
              <a:rPr lang="en-US" dirty="0">
                <a:effectLst/>
                <a:latin typeface="Calibri" panose="020F0502020204030204" pitchFamily="34" charset="0"/>
                <a:ea typeface="Calibri" panose="020F0502020204030204" pitchFamily="34" charset="0"/>
              </a:rPr>
              <a:t>Move event </a:t>
            </a:r>
            <a:r>
              <a:rPr lang="en-US" i="1" u="sng" dirty="0">
                <a:effectLst/>
                <a:latin typeface="Calibri" panose="020F0502020204030204" pitchFamily="34" charset="0"/>
                <a:ea typeface="Calibri" panose="020F0502020204030204" pitchFamily="34" charset="0"/>
              </a:rPr>
              <a:t>types</a:t>
            </a:r>
            <a:r>
              <a:rPr lang="en-US" i="1" dirty="0">
                <a:effectLst/>
                <a:latin typeface="Calibri" panose="020F0502020204030204" pitchFamily="34" charset="0"/>
                <a:ea typeface="Calibri" panose="020F0502020204030204" pitchFamily="34" charset="0"/>
              </a:rPr>
              <a:t> </a:t>
            </a:r>
            <a:r>
              <a:rPr lang="en-US" dirty="0">
                <a:effectLst/>
                <a:latin typeface="Calibri" panose="020F0502020204030204" pitchFamily="34" charset="0"/>
                <a:ea typeface="Calibri" panose="020F0502020204030204" pitchFamily="34" charset="0"/>
              </a:rPr>
              <a:t>up or down in TMG Utility to control how Set Sort Dates assigns sort dates to </a:t>
            </a:r>
            <a:r>
              <a:rPr lang="en-US" i="1" u="sng" dirty="0">
                <a:effectLst/>
                <a:latin typeface="Calibri" panose="020F0502020204030204" pitchFamily="34" charset="0"/>
                <a:ea typeface="Calibri" panose="020F0502020204030204" pitchFamily="34" charset="0"/>
              </a:rPr>
              <a:t>events</a:t>
            </a:r>
            <a:r>
              <a:rPr lang="en-US" dirty="0">
                <a:effectLst/>
                <a:latin typeface="Calibri" panose="020F0502020204030204" pitchFamily="34" charset="0"/>
                <a:ea typeface="Calibri" panose="020F0502020204030204" pitchFamily="34" charset="0"/>
              </a:rPr>
              <a:t> that don't have them.</a:t>
            </a:r>
            <a:endParaRPr lang="en-CA" dirty="0">
              <a:effectLst/>
              <a:latin typeface="Calibri" panose="020F0502020204030204" pitchFamily="34" charset="0"/>
              <a:ea typeface="Calibri" panose="020F0502020204030204" pitchFamily="34" charset="0"/>
            </a:endParaRPr>
          </a:p>
          <a:p>
            <a:pPr marL="0" indent="0">
              <a:buNone/>
            </a:pPr>
            <a:endParaRPr lang="en-CA" sz="1800" dirty="0">
              <a:effectLst/>
              <a:latin typeface="Calibri" panose="020F0502020204030204" pitchFamily="34" charset="0"/>
              <a:ea typeface="Calibri" panose="020F0502020204030204" pitchFamily="34" charset="0"/>
            </a:endParaRPr>
          </a:p>
          <a:p>
            <a:endParaRPr lang="en-CA" dirty="0"/>
          </a:p>
        </p:txBody>
      </p:sp>
      <p:pic>
        <p:nvPicPr>
          <p:cNvPr id="5" name="Picture 4">
            <a:extLst>
              <a:ext uri="{FF2B5EF4-FFF2-40B4-BE49-F238E27FC236}">
                <a16:creationId xmlns:a16="http://schemas.microsoft.com/office/drawing/2014/main" id="{4BBE7241-15AA-40D7-A029-A7AEFC8A7F3B}"/>
              </a:ext>
            </a:extLst>
          </p:cNvPr>
          <p:cNvPicPr>
            <a:picLocks noChangeAspect="1"/>
          </p:cNvPicPr>
          <p:nvPr/>
        </p:nvPicPr>
        <p:blipFill>
          <a:blip r:embed="rId2"/>
          <a:stretch>
            <a:fillRect/>
          </a:stretch>
        </p:blipFill>
        <p:spPr>
          <a:xfrm>
            <a:off x="4067944" y="409153"/>
            <a:ext cx="4362211" cy="6039693"/>
          </a:xfrm>
          <a:prstGeom prst="rect">
            <a:avLst/>
          </a:prstGeom>
        </p:spPr>
      </p:pic>
      <p:sp>
        <p:nvSpPr>
          <p:cNvPr id="6" name="Oval 5">
            <a:extLst>
              <a:ext uri="{FF2B5EF4-FFF2-40B4-BE49-F238E27FC236}">
                <a16:creationId xmlns:a16="http://schemas.microsoft.com/office/drawing/2014/main" id="{70F52C36-5025-4ACC-AB23-A4355967A69A}"/>
              </a:ext>
            </a:extLst>
          </p:cNvPr>
          <p:cNvSpPr/>
          <p:nvPr/>
        </p:nvSpPr>
        <p:spPr>
          <a:xfrm>
            <a:off x="4067944" y="1196752"/>
            <a:ext cx="1512168" cy="504056"/>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162947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Married Names</a:t>
            </a:r>
            <a:endParaRPr lang="en-CA" dirty="0"/>
          </a:p>
        </p:txBody>
      </p:sp>
      <p:sp>
        <p:nvSpPr>
          <p:cNvPr id="3" name="Content Placeholder 2"/>
          <p:cNvSpPr>
            <a:spLocks noGrp="1"/>
          </p:cNvSpPr>
          <p:nvPr>
            <p:ph idx="1"/>
          </p:nvPr>
        </p:nvSpPr>
        <p:spPr/>
        <p:txBody>
          <a:bodyPr>
            <a:normAutofit fontScale="92500" lnSpcReduction="20000"/>
          </a:bodyPr>
          <a:lstStyle/>
          <a:p>
            <a:pPr marL="0" indent="0">
              <a:buNone/>
            </a:pPr>
            <a:r>
              <a:rPr lang="en-CA" sz="2600" dirty="0">
                <a:latin typeface="Calibri" panose="020F0502020204030204" pitchFamily="34" charset="0"/>
                <a:cs typeface="Calibri" panose="020F0502020204030204" pitchFamily="34" charset="0"/>
              </a:rPr>
              <a:t>The </a:t>
            </a:r>
            <a:r>
              <a:rPr lang="en-CA" sz="2600" b="1" dirty="0">
                <a:latin typeface="Calibri" panose="020F0502020204030204" pitchFamily="34" charset="0"/>
                <a:cs typeface="Calibri" panose="020F0502020204030204" pitchFamily="34" charset="0"/>
              </a:rPr>
              <a:t>Name-Marr</a:t>
            </a:r>
            <a:r>
              <a:rPr lang="en-CA" sz="2600" dirty="0">
                <a:latin typeface="Calibri" panose="020F0502020204030204" pitchFamily="34" charset="0"/>
                <a:cs typeface="Calibri" panose="020F0502020204030204" pitchFamily="34" charset="0"/>
              </a:rPr>
              <a:t> tag is used to document a married name for a wife. In general, the original entry for a woman uses her birth or maiden name. A married name record allows women to be searched for or filtered on the </a:t>
            </a:r>
            <a:r>
              <a:rPr lang="en-CA" sz="2600" b="1" dirty="0" err="1">
                <a:latin typeface="Calibri" panose="020F0502020204030204" pitchFamily="34" charset="0"/>
                <a:cs typeface="Calibri" panose="020F0502020204030204" pitchFamily="34" charset="0"/>
              </a:rPr>
              <a:t>Picklist</a:t>
            </a:r>
            <a:r>
              <a:rPr lang="en-CA" sz="2600" dirty="0">
                <a:latin typeface="Calibri" panose="020F0502020204030204" pitchFamily="34" charset="0"/>
                <a:cs typeface="Calibri" panose="020F0502020204030204" pitchFamily="34" charset="0"/>
              </a:rPr>
              <a:t> and </a:t>
            </a:r>
            <a:r>
              <a:rPr lang="en-CA" sz="2600" b="1" dirty="0">
                <a:latin typeface="Calibri" panose="020F0502020204030204" pitchFamily="34" charset="0"/>
                <a:cs typeface="Calibri" panose="020F0502020204030204" pitchFamily="34" charset="0"/>
              </a:rPr>
              <a:t>Project Explorer</a:t>
            </a:r>
            <a:r>
              <a:rPr lang="en-CA" sz="2600" dirty="0">
                <a:latin typeface="Calibri" panose="020F0502020204030204" pitchFamily="34" charset="0"/>
                <a:cs typeface="Calibri" panose="020F0502020204030204" pitchFamily="34" charset="0"/>
              </a:rPr>
              <a:t> by either their maiden names or their married names. There is no limit to the number of name records each person can have.</a:t>
            </a:r>
          </a:p>
          <a:p>
            <a:pPr marL="0" indent="0">
              <a:buNone/>
            </a:pPr>
            <a:r>
              <a:rPr lang="en-CA" sz="2600" b="1" dirty="0">
                <a:latin typeface="Calibri" panose="020F0502020204030204" pitchFamily="34" charset="0"/>
                <a:cs typeface="Calibri" panose="020F0502020204030204" pitchFamily="34" charset="0"/>
              </a:rPr>
              <a:t>NOTE:</a:t>
            </a:r>
            <a:r>
              <a:rPr lang="en-CA" sz="2600" dirty="0">
                <a:latin typeface="Calibri" panose="020F0502020204030204" pitchFamily="34" charset="0"/>
                <a:cs typeface="Calibri" panose="020F0502020204030204" pitchFamily="34" charset="0"/>
              </a:rPr>
              <a:t> Given names need not be part of the </a:t>
            </a:r>
            <a:r>
              <a:rPr lang="en-CA" sz="2600" b="1" dirty="0">
                <a:latin typeface="Calibri" panose="020F0502020204030204" pitchFamily="34" charset="0"/>
                <a:cs typeface="Calibri" panose="020F0502020204030204" pitchFamily="34" charset="0"/>
              </a:rPr>
              <a:t>Name-Marr</a:t>
            </a:r>
            <a:r>
              <a:rPr lang="en-CA" sz="2600" dirty="0">
                <a:latin typeface="Calibri" panose="020F0502020204030204" pitchFamily="34" charset="0"/>
                <a:cs typeface="Calibri" panose="020F0502020204030204" pitchFamily="34" charset="0"/>
              </a:rPr>
              <a:t> tag. The program will include the given name element in the </a:t>
            </a:r>
            <a:r>
              <a:rPr lang="en-CA" sz="2600" b="1" dirty="0" err="1">
                <a:latin typeface="Calibri" panose="020F0502020204030204" pitchFamily="34" charset="0"/>
                <a:cs typeface="Calibri" panose="020F0502020204030204" pitchFamily="34" charset="0"/>
              </a:rPr>
              <a:t>Picklist</a:t>
            </a:r>
            <a:r>
              <a:rPr lang="en-CA" sz="2600" dirty="0">
                <a:latin typeface="Calibri" panose="020F0502020204030204" pitchFamily="34" charset="0"/>
                <a:cs typeface="Calibri" panose="020F0502020204030204" pitchFamily="34" charset="0"/>
              </a:rPr>
              <a:t> and </a:t>
            </a:r>
            <a:r>
              <a:rPr lang="en-CA" sz="2600" b="1" dirty="0">
                <a:latin typeface="Calibri" panose="020F0502020204030204" pitchFamily="34" charset="0"/>
                <a:cs typeface="Calibri" panose="020F0502020204030204" pitchFamily="34" charset="0"/>
              </a:rPr>
              <a:t>Project Explorer</a:t>
            </a:r>
            <a:r>
              <a:rPr lang="en-CA" sz="2600" dirty="0">
                <a:latin typeface="Calibri" panose="020F0502020204030204" pitchFamily="34" charset="0"/>
                <a:cs typeface="Calibri" panose="020F0502020204030204" pitchFamily="34" charset="0"/>
              </a:rPr>
              <a:t>, even though it is not included in a </a:t>
            </a:r>
            <a:r>
              <a:rPr lang="en-CA" sz="2600" b="1" dirty="0">
                <a:latin typeface="Calibri" panose="020F0502020204030204" pitchFamily="34" charset="0"/>
                <a:cs typeface="Calibri" panose="020F0502020204030204" pitchFamily="34" charset="0"/>
              </a:rPr>
              <a:t>Name-Marr</a:t>
            </a:r>
            <a:r>
              <a:rPr lang="en-CA" sz="2600" dirty="0">
                <a:latin typeface="Calibri" panose="020F0502020204030204" pitchFamily="34" charset="0"/>
                <a:cs typeface="Calibri" panose="020F0502020204030204" pitchFamily="34" charset="0"/>
              </a:rPr>
              <a:t> tag.</a:t>
            </a:r>
          </a:p>
          <a:p>
            <a:endParaRPr lang="en-CA" dirty="0"/>
          </a:p>
        </p:txBody>
      </p:sp>
    </p:spTree>
    <p:extLst>
      <p:ext uri="{BB962C8B-B14F-4D97-AF65-F5344CB8AC3E}">
        <p14:creationId xmlns:p14="http://schemas.microsoft.com/office/powerpoint/2010/main" val="145925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187C-520D-40A6-A3C3-0005AA0A35F4}"/>
              </a:ext>
            </a:extLst>
          </p:cNvPr>
          <p:cNvSpPr>
            <a:spLocks noGrp="1"/>
          </p:cNvSpPr>
          <p:nvPr>
            <p:ph type="title"/>
          </p:nvPr>
        </p:nvSpPr>
        <p:spPr/>
        <p:txBody>
          <a:bodyPr>
            <a:normAutofit/>
          </a:bodyPr>
          <a:lstStyle/>
          <a:p>
            <a:r>
              <a:rPr lang="en-CA" b="1" i="0" dirty="0">
                <a:solidFill>
                  <a:srgbClr val="000000"/>
                </a:solidFill>
                <a:effectLst/>
                <a:latin typeface="Century Schoolbook" panose="02040604050505020304" pitchFamily="18" charset="0"/>
              </a:rPr>
              <a:t>Pseudo People</a:t>
            </a:r>
            <a:br>
              <a:rPr lang="en-CA" b="1" i="0" dirty="0">
                <a:solidFill>
                  <a:srgbClr val="000000"/>
                </a:solidFill>
                <a:effectLst/>
                <a:latin typeface="Century Schoolbook" panose="02040604050505020304" pitchFamily="18" charset="0"/>
              </a:rPr>
            </a:br>
            <a:r>
              <a:rPr lang="en-CA" sz="2000" i="0" dirty="0">
                <a:solidFill>
                  <a:srgbClr val="000000"/>
                </a:solidFill>
                <a:effectLst/>
                <a:latin typeface="Century Schoolbook" panose="02040604050505020304" pitchFamily="18" charset="0"/>
              </a:rPr>
              <a:t>(https://www.mjh-nm.net/STYLE.HTML#PseudoPeople)</a:t>
            </a:r>
            <a:endParaRPr lang="en-CA" dirty="0"/>
          </a:p>
        </p:txBody>
      </p:sp>
      <p:sp>
        <p:nvSpPr>
          <p:cNvPr id="3" name="Content Placeholder 2">
            <a:extLst>
              <a:ext uri="{FF2B5EF4-FFF2-40B4-BE49-F238E27FC236}">
                <a16:creationId xmlns:a16="http://schemas.microsoft.com/office/drawing/2014/main" id="{C50A46CC-0258-4C82-B2D0-44BC1BB91BCD}"/>
              </a:ext>
            </a:extLst>
          </p:cNvPr>
          <p:cNvSpPr>
            <a:spLocks noGrp="1"/>
          </p:cNvSpPr>
          <p:nvPr>
            <p:ph idx="1"/>
          </p:nvPr>
        </p:nvSpPr>
        <p:spPr/>
        <p:txBody>
          <a:bodyPr/>
          <a:lstStyle/>
          <a:p>
            <a:pPr marL="0" indent="0">
              <a:buNone/>
            </a:pPr>
            <a:r>
              <a:rPr lang="en-CA" dirty="0"/>
              <a:t>Means of </a:t>
            </a:r>
            <a:r>
              <a:rPr lang="en-US" b="0" i="0" dirty="0">
                <a:solidFill>
                  <a:srgbClr val="000000"/>
                </a:solidFill>
                <a:effectLst/>
                <a:latin typeface="Century Schoolbook" panose="02040604050505020304" pitchFamily="18" charset="0"/>
              </a:rPr>
              <a:t>recording certain non-typical information within TMG and linking that information to other standard information in the dataset.</a:t>
            </a:r>
          </a:p>
          <a:p>
            <a:pPr marL="0" indent="0">
              <a:buNone/>
            </a:pPr>
            <a:r>
              <a:rPr lang="en-US" b="0" i="0" dirty="0">
                <a:solidFill>
                  <a:srgbClr val="000000"/>
                </a:solidFill>
                <a:effectLst/>
                <a:latin typeface="Century Schoolbook" panose="02040604050505020304" pitchFamily="18" charset="0"/>
              </a:rPr>
              <a:t>A TMG “person” entry can be thought of more generically as a “thing” entry with a name/label, tags that describe possibly dated “stuff” or events about this “thing”, the ability to link (relate) this “thing” directly or via events to other “things” and people, and the ability to generate reports about these “things”. </a:t>
            </a:r>
          </a:p>
          <a:p>
            <a:pPr marL="0" indent="0">
              <a:buNone/>
            </a:pPr>
            <a:r>
              <a:rPr lang="en-US" b="0" i="0" dirty="0">
                <a:solidFill>
                  <a:srgbClr val="000000"/>
                </a:solidFill>
                <a:effectLst/>
                <a:latin typeface="Century Schoolbook" panose="02040604050505020304" pitchFamily="18" charset="0"/>
              </a:rPr>
              <a:t>The possible uses of TMG “person” entries, tags, and links is limited only by your own imagination.</a:t>
            </a:r>
            <a:endParaRPr lang="en-CA" dirty="0"/>
          </a:p>
        </p:txBody>
      </p:sp>
    </p:spTree>
    <p:extLst>
      <p:ext uri="{BB962C8B-B14F-4D97-AF65-F5344CB8AC3E}">
        <p14:creationId xmlns:p14="http://schemas.microsoft.com/office/powerpoint/2010/main" val="3193145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187C-520D-40A6-A3C3-0005AA0A35F4}"/>
              </a:ext>
            </a:extLst>
          </p:cNvPr>
          <p:cNvSpPr>
            <a:spLocks noGrp="1"/>
          </p:cNvSpPr>
          <p:nvPr>
            <p:ph type="title"/>
          </p:nvPr>
        </p:nvSpPr>
        <p:spPr/>
        <p:txBody>
          <a:bodyPr>
            <a:normAutofit/>
          </a:bodyPr>
          <a:lstStyle/>
          <a:p>
            <a:r>
              <a:rPr lang="en-CA" b="1" i="0" dirty="0">
                <a:solidFill>
                  <a:srgbClr val="000000"/>
                </a:solidFill>
                <a:effectLst/>
                <a:latin typeface="Century Schoolbook" panose="02040604050505020304" pitchFamily="18" charset="0"/>
              </a:rPr>
              <a:t>Pseudo People</a:t>
            </a:r>
            <a:br>
              <a:rPr lang="en-CA" b="1" i="0" dirty="0">
                <a:solidFill>
                  <a:srgbClr val="000000"/>
                </a:solidFill>
                <a:effectLst/>
                <a:latin typeface="Century Schoolbook" panose="02040604050505020304" pitchFamily="18" charset="0"/>
              </a:rPr>
            </a:br>
            <a:r>
              <a:rPr lang="en-CA" sz="2000" i="0" dirty="0">
                <a:solidFill>
                  <a:srgbClr val="000000"/>
                </a:solidFill>
                <a:effectLst/>
                <a:latin typeface="Century Schoolbook" panose="02040604050505020304" pitchFamily="18" charset="0"/>
              </a:rPr>
              <a:t>(https://www.mjh-nm.net/STYLE.HTML#PseudoPeople)</a:t>
            </a:r>
            <a:endParaRPr lang="en-CA" dirty="0"/>
          </a:p>
        </p:txBody>
      </p:sp>
      <p:sp>
        <p:nvSpPr>
          <p:cNvPr id="3" name="Content Placeholder 2">
            <a:extLst>
              <a:ext uri="{FF2B5EF4-FFF2-40B4-BE49-F238E27FC236}">
                <a16:creationId xmlns:a16="http://schemas.microsoft.com/office/drawing/2014/main" id="{C50A46CC-0258-4C82-B2D0-44BC1BB91BCD}"/>
              </a:ext>
            </a:extLst>
          </p:cNvPr>
          <p:cNvSpPr>
            <a:spLocks noGrp="1"/>
          </p:cNvSpPr>
          <p:nvPr>
            <p:ph idx="1"/>
          </p:nvPr>
        </p:nvSpPr>
        <p:spPr>
          <a:xfrm>
            <a:off x="1028700" y="2286000"/>
            <a:ext cx="7200900" cy="4095328"/>
          </a:xfrm>
        </p:spPr>
        <p:txBody>
          <a:bodyPr>
            <a:normAutofit fontScale="92500" lnSpcReduction="20000"/>
          </a:bodyPr>
          <a:lstStyle/>
          <a:p>
            <a:pPr marL="0" indent="0">
              <a:buNone/>
            </a:pPr>
            <a:r>
              <a:rPr lang="en-US" sz="2400" b="0" i="0" dirty="0">
                <a:solidFill>
                  <a:srgbClr val="000000"/>
                </a:solidFill>
                <a:effectLst/>
                <a:latin typeface="Century Schoolbook" panose="02040604050505020304" pitchFamily="18" charset="0"/>
              </a:rPr>
              <a:t>As the “names” of these people are likely contrived, a special naming scheme usually needs to be defined.</a:t>
            </a:r>
          </a:p>
          <a:p>
            <a:pPr marL="0" indent="0">
              <a:buNone/>
            </a:pPr>
            <a:r>
              <a:rPr lang="en-US" sz="2400" b="0" i="0" dirty="0">
                <a:solidFill>
                  <a:srgbClr val="000000"/>
                </a:solidFill>
                <a:effectLst/>
                <a:latin typeface="Century Schoolbook" panose="02040604050505020304" pitchFamily="18" charset="0"/>
              </a:rPr>
              <a:t>Useful in defining this “person’s” Primary name and their entry in an index, an important reason for creating these Pseudo People is to include their name in the narrative sentence for a “real” person as a link to that pseudo person’s narrative.</a:t>
            </a:r>
          </a:p>
          <a:p>
            <a:pPr marL="0" indent="0">
              <a:buNone/>
            </a:pPr>
            <a:endParaRPr lang="en-US" sz="2400" dirty="0">
              <a:solidFill>
                <a:srgbClr val="000000"/>
              </a:solidFill>
              <a:latin typeface="Century Schoolbook" panose="02040604050505020304" pitchFamily="18" charset="0"/>
            </a:endParaRPr>
          </a:p>
          <a:p>
            <a:pPr marL="0" indent="0">
              <a:buNone/>
            </a:pPr>
            <a:r>
              <a:rPr lang="en-US" sz="2400" dirty="0">
                <a:solidFill>
                  <a:srgbClr val="000000"/>
                </a:solidFill>
                <a:latin typeface="Century Schoolbook" panose="02040604050505020304" pitchFamily="18" charset="0"/>
              </a:rPr>
              <a:t>Ideas:</a:t>
            </a:r>
          </a:p>
          <a:p>
            <a:pPr marL="0" indent="0">
              <a:buNone/>
            </a:pPr>
            <a:r>
              <a:rPr lang="en-US" sz="2400" dirty="0">
                <a:solidFill>
                  <a:srgbClr val="000000"/>
                </a:solidFill>
                <a:latin typeface="Century Schoolbook" panose="02040604050505020304" pitchFamily="18" charset="0"/>
              </a:rPr>
              <a:t>Cemetery Pseudo People</a:t>
            </a:r>
          </a:p>
          <a:p>
            <a:pPr marL="0" indent="0">
              <a:buNone/>
            </a:pPr>
            <a:r>
              <a:rPr lang="en-CA" sz="2400" dirty="0"/>
              <a:t>Census Pseudo People</a:t>
            </a:r>
          </a:p>
          <a:p>
            <a:pPr marL="0" indent="0">
              <a:buNone/>
            </a:pPr>
            <a:r>
              <a:rPr lang="en-CA" sz="2400" dirty="0"/>
              <a:t>Ship Pseudo People</a:t>
            </a:r>
          </a:p>
        </p:txBody>
      </p:sp>
    </p:spTree>
    <p:extLst>
      <p:ext uri="{BB962C8B-B14F-4D97-AF65-F5344CB8AC3E}">
        <p14:creationId xmlns:p14="http://schemas.microsoft.com/office/powerpoint/2010/main" val="2048476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187C-520D-40A6-A3C3-0005AA0A35F4}"/>
              </a:ext>
            </a:extLst>
          </p:cNvPr>
          <p:cNvSpPr>
            <a:spLocks noGrp="1"/>
          </p:cNvSpPr>
          <p:nvPr>
            <p:ph type="title"/>
          </p:nvPr>
        </p:nvSpPr>
        <p:spPr/>
        <p:txBody>
          <a:bodyPr>
            <a:normAutofit/>
          </a:bodyPr>
          <a:lstStyle/>
          <a:p>
            <a:r>
              <a:rPr lang="en-CA" b="1" i="0" dirty="0">
                <a:solidFill>
                  <a:srgbClr val="000000"/>
                </a:solidFill>
                <a:effectLst/>
                <a:latin typeface="Century Schoolbook" panose="02040604050505020304" pitchFamily="18" charset="0"/>
              </a:rPr>
              <a:t>Pseudo People</a:t>
            </a:r>
            <a:br>
              <a:rPr lang="en-CA" b="1" i="0" dirty="0">
                <a:solidFill>
                  <a:srgbClr val="000000"/>
                </a:solidFill>
                <a:effectLst/>
                <a:latin typeface="Century Schoolbook" panose="02040604050505020304" pitchFamily="18" charset="0"/>
              </a:rPr>
            </a:br>
            <a:r>
              <a:rPr lang="en-CA" sz="2000" i="0" dirty="0">
                <a:solidFill>
                  <a:srgbClr val="000000"/>
                </a:solidFill>
                <a:effectLst/>
                <a:latin typeface="Century Schoolbook" panose="02040604050505020304" pitchFamily="18" charset="0"/>
              </a:rPr>
              <a:t>(https://www.mjh-nm.net/STYLE.HTML#PseudoPeople)</a:t>
            </a:r>
            <a:endParaRPr lang="en-CA" dirty="0"/>
          </a:p>
        </p:txBody>
      </p:sp>
      <p:pic>
        <p:nvPicPr>
          <p:cNvPr id="13" name="Content Placeholder 12">
            <a:extLst>
              <a:ext uri="{FF2B5EF4-FFF2-40B4-BE49-F238E27FC236}">
                <a16:creationId xmlns:a16="http://schemas.microsoft.com/office/drawing/2014/main" id="{491E564F-092C-42BF-AB8C-C8FDA114D67A}"/>
              </a:ext>
            </a:extLst>
          </p:cNvPr>
          <p:cNvPicPr>
            <a:picLocks noGrp="1" noChangeAspect="1"/>
          </p:cNvPicPr>
          <p:nvPr>
            <p:ph idx="1"/>
          </p:nvPr>
        </p:nvPicPr>
        <p:blipFill>
          <a:blip r:embed="rId3"/>
          <a:stretch>
            <a:fillRect/>
          </a:stretch>
        </p:blipFill>
        <p:spPr>
          <a:xfrm>
            <a:off x="1028700" y="2171700"/>
            <a:ext cx="7267062" cy="3561556"/>
          </a:xfrm>
        </p:spPr>
      </p:pic>
    </p:spTree>
    <p:extLst>
      <p:ext uri="{BB962C8B-B14F-4D97-AF65-F5344CB8AC3E}">
        <p14:creationId xmlns:p14="http://schemas.microsoft.com/office/powerpoint/2010/main" val="976754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4187C-520D-40A6-A3C3-0005AA0A35F4}"/>
              </a:ext>
            </a:extLst>
          </p:cNvPr>
          <p:cNvSpPr>
            <a:spLocks noGrp="1"/>
          </p:cNvSpPr>
          <p:nvPr>
            <p:ph type="title"/>
          </p:nvPr>
        </p:nvSpPr>
        <p:spPr/>
        <p:txBody>
          <a:bodyPr>
            <a:normAutofit/>
          </a:bodyPr>
          <a:lstStyle/>
          <a:p>
            <a:r>
              <a:rPr lang="en-CA" b="1" i="0" dirty="0">
                <a:solidFill>
                  <a:srgbClr val="000000"/>
                </a:solidFill>
                <a:effectLst/>
                <a:latin typeface="Century Schoolbook" panose="02040604050505020304" pitchFamily="18" charset="0"/>
              </a:rPr>
              <a:t>Pseudo People</a:t>
            </a:r>
            <a:br>
              <a:rPr lang="en-CA" b="1" i="0" dirty="0">
                <a:solidFill>
                  <a:srgbClr val="000000"/>
                </a:solidFill>
                <a:effectLst/>
                <a:latin typeface="Century Schoolbook" panose="02040604050505020304" pitchFamily="18" charset="0"/>
              </a:rPr>
            </a:br>
            <a:r>
              <a:rPr lang="en-CA" sz="2000" i="0" dirty="0">
                <a:solidFill>
                  <a:srgbClr val="000000"/>
                </a:solidFill>
                <a:effectLst/>
                <a:latin typeface="Century Schoolbook" panose="02040604050505020304" pitchFamily="18" charset="0"/>
              </a:rPr>
              <a:t>(https://www.mjh-nm.net/STYLE.HTML#PseudoPeople)</a:t>
            </a:r>
            <a:endParaRPr lang="en-CA" dirty="0"/>
          </a:p>
        </p:txBody>
      </p:sp>
      <p:pic>
        <p:nvPicPr>
          <p:cNvPr id="9" name="Content Placeholder 8">
            <a:extLst>
              <a:ext uri="{FF2B5EF4-FFF2-40B4-BE49-F238E27FC236}">
                <a16:creationId xmlns:a16="http://schemas.microsoft.com/office/drawing/2014/main" id="{1554CBEE-60B6-47DA-BC42-D71C5BE02F71}"/>
              </a:ext>
            </a:extLst>
          </p:cNvPr>
          <p:cNvPicPr>
            <a:picLocks noGrp="1" noChangeAspect="1"/>
          </p:cNvPicPr>
          <p:nvPr>
            <p:ph idx="1"/>
          </p:nvPr>
        </p:nvPicPr>
        <p:blipFill>
          <a:blip r:embed="rId3"/>
          <a:stretch>
            <a:fillRect/>
          </a:stretch>
        </p:blipFill>
        <p:spPr>
          <a:xfrm>
            <a:off x="1028700" y="1844824"/>
            <a:ext cx="7200900" cy="4327376"/>
          </a:xfrm>
        </p:spPr>
      </p:pic>
    </p:spTree>
    <p:extLst>
      <p:ext uri="{BB962C8B-B14F-4D97-AF65-F5344CB8AC3E}">
        <p14:creationId xmlns:p14="http://schemas.microsoft.com/office/powerpoint/2010/main" val="4244571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1554CBEE-60B6-47DA-BC42-D71C5BE02F71}"/>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p:blipFill>
        <p:spPr>
          <a:xfrm>
            <a:off x="1028700" y="685800"/>
            <a:ext cx="7200900" cy="5623520"/>
          </a:xfrm>
        </p:spPr>
      </p:pic>
    </p:spTree>
    <p:extLst>
      <p:ext uri="{BB962C8B-B14F-4D97-AF65-F5344CB8AC3E}">
        <p14:creationId xmlns:p14="http://schemas.microsoft.com/office/powerpoint/2010/main" val="2577255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471E-C837-4BED-B876-93A684B80048}"/>
              </a:ext>
            </a:extLst>
          </p:cNvPr>
          <p:cNvSpPr>
            <a:spLocks noGrp="1"/>
          </p:cNvSpPr>
          <p:nvPr>
            <p:ph type="title"/>
          </p:nvPr>
        </p:nvSpPr>
        <p:spPr/>
        <p:txBody>
          <a:bodyPr/>
          <a:lstStyle/>
          <a:p>
            <a:r>
              <a:rPr lang="en-US" dirty="0"/>
              <a:t>How to make tags different colors</a:t>
            </a:r>
            <a:endParaRPr lang="en-CA" dirty="0"/>
          </a:p>
        </p:txBody>
      </p:sp>
      <p:sp>
        <p:nvSpPr>
          <p:cNvPr id="3" name="Content Placeholder 2">
            <a:extLst>
              <a:ext uri="{FF2B5EF4-FFF2-40B4-BE49-F238E27FC236}">
                <a16:creationId xmlns:a16="http://schemas.microsoft.com/office/drawing/2014/main" id="{14640DF3-9345-49D3-BC0A-FA36B99DA42B}"/>
              </a:ext>
            </a:extLst>
          </p:cNvPr>
          <p:cNvSpPr>
            <a:spLocks noGrp="1"/>
          </p:cNvSpPr>
          <p:nvPr>
            <p:ph idx="1"/>
          </p:nvPr>
        </p:nvSpPr>
        <p:spPr/>
        <p:txBody>
          <a:bodyPr>
            <a:normAutofit/>
          </a:bodyPr>
          <a:lstStyle/>
          <a:p>
            <a:pPr marL="0" indent="0">
              <a:buNone/>
            </a:pPr>
            <a:r>
              <a:rPr lang="en-CA" sz="2800" dirty="0">
                <a:effectLst/>
                <a:latin typeface="Calibri" panose="020F0502020204030204" pitchFamily="34" charset="0"/>
                <a:ea typeface="Times New Roman" panose="02020603050405020304" pitchFamily="18" charset="0"/>
              </a:rPr>
              <a:t>There is a way to make tags in the details box have a color overlaid on them</a:t>
            </a:r>
            <a:endParaRPr lang="en-CA" sz="3200" dirty="0"/>
          </a:p>
        </p:txBody>
      </p:sp>
      <p:pic>
        <p:nvPicPr>
          <p:cNvPr id="7" name="Picture 6">
            <a:extLst>
              <a:ext uri="{FF2B5EF4-FFF2-40B4-BE49-F238E27FC236}">
                <a16:creationId xmlns:a16="http://schemas.microsoft.com/office/drawing/2014/main" id="{C77A142E-120F-43BD-B6EE-DD436B290849}"/>
              </a:ext>
            </a:extLst>
          </p:cNvPr>
          <p:cNvPicPr>
            <a:picLocks noChangeAspect="1"/>
          </p:cNvPicPr>
          <p:nvPr/>
        </p:nvPicPr>
        <p:blipFill>
          <a:blip r:embed="rId2"/>
          <a:stretch>
            <a:fillRect/>
          </a:stretch>
        </p:blipFill>
        <p:spPr>
          <a:xfrm>
            <a:off x="1691680" y="3212976"/>
            <a:ext cx="6362193" cy="3103240"/>
          </a:xfrm>
          <a:prstGeom prst="rect">
            <a:avLst/>
          </a:prstGeom>
        </p:spPr>
      </p:pic>
      <p:sp>
        <p:nvSpPr>
          <p:cNvPr id="8" name="Arrow: Right 7">
            <a:extLst>
              <a:ext uri="{FF2B5EF4-FFF2-40B4-BE49-F238E27FC236}">
                <a16:creationId xmlns:a16="http://schemas.microsoft.com/office/drawing/2014/main" id="{ACA9ED8E-4E29-4CC0-9604-2C8A46E58D4D}"/>
              </a:ext>
            </a:extLst>
          </p:cNvPr>
          <p:cNvSpPr/>
          <p:nvPr/>
        </p:nvSpPr>
        <p:spPr>
          <a:xfrm>
            <a:off x="914400" y="3789040"/>
            <a:ext cx="777280" cy="648072"/>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Arrow: Right 8">
            <a:extLst>
              <a:ext uri="{FF2B5EF4-FFF2-40B4-BE49-F238E27FC236}">
                <a16:creationId xmlns:a16="http://schemas.microsoft.com/office/drawing/2014/main" id="{6A497EEA-D520-4EF0-9BD7-E2BABE14F9A5}"/>
              </a:ext>
            </a:extLst>
          </p:cNvPr>
          <p:cNvSpPr/>
          <p:nvPr/>
        </p:nvSpPr>
        <p:spPr>
          <a:xfrm>
            <a:off x="1028700" y="5517232"/>
            <a:ext cx="662980" cy="42292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791938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8471E-C837-4BED-B876-93A684B80048}"/>
              </a:ext>
            </a:extLst>
          </p:cNvPr>
          <p:cNvSpPr>
            <a:spLocks noGrp="1"/>
          </p:cNvSpPr>
          <p:nvPr>
            <p:ph type="title"/>
          </p:nvPr>
        </p:nvSpPr>
        <p:spPr/>
        <p:txBody>
          <a:bodyPr/>
          <a:lstStyle/>
          <a:p>
            <a:r>
              <a:rPr lang="en-US" dirty="0"/>
              <a:t>How to make tags different colors</a:t>
            </a:r>
            <a:endParaRPr lang="en-CA" dirty="0"/>
          </a:p>
        </p:txBody>
      </p:sp>
      <p:pic>
        <p:nvPicPr>
          <p:cNvPr id="5" name="Picture 4">
            <a:extLst>
              <a:ext uri="{FF2B5EF4-FFF2-40B4-BE49-F238E27FC236}">
                <a16:creationId xmlns:a16="http://schemas.microsoft.com/office/drawing/2014/main" id="{00E8C03A-00EF-4EB9-ACEC-BCF3FAD01E91}"/>
              </a:ext>
            </a:extLst>
          </p:cNvPr>
          <p:cNvPicPr>
            <a:picLocks noChangeAspect="1"/>
          </p:cNvPicPr>
          <p:nvPr/>
        </p:nvPicPr>
        <p:blipFill>
          <a:blip r:embed="rId2"/>
          <a:stretch>
            <a:fillRect/>
          </a:stretch>
        </p:blipFill>
        <p:spPr>
          <a:xfrm>
            <a:off x="1028700" y="2171700"/>
            <a:ext cx="7200899" cy="4335144"/>
          </a:xfrm>
          <a:prstGeom prst="rect">
            <a:avLst/>
          </a:prstGeom>
        </p:spPr>
      </p:pic>
      <p:sp>
        <p:nvSpPr>
          <p:cNvPr id="7" name="Rectangle: Rounded Corners 6">
            <a:extLst>
              <a:ext uri="{FF2B5EF4-FFF2-40B4-BE49-F238E27FC236}">
                <a16:creationId xmlns:a16="http://schemas.microsoft.com/office/drawing/2014/main" id="{A611093B-FB35-4195-980D-C6D6786061D0}"/>
              </a:ext>
            </a:extLst>
          </p:cNvPr>
          <p:cNvSpPr/>
          <p:nvPr/>
        </p:nvSpPr>
        <p:spPr>
          <a:xfrm>
            <a:off x="1475656" y="5157192"/>
            <a:ext cx="3600400" cy="792088"/>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889888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D1606B-3571-4C6D-9EB9-D5EC62252A82}"/>
              </a:ext>
            </a:extLst>
          </p:cNvPr>
          <p:cNvSpPr txBox="1"/>
          <p:nvPr/>
        </p:nvSpPr>
        <p:spPr>
          <a:xfrm>
            <a:off x="539552" y="1690063"/>
            <a:ext cx="8352928" cy="2800767"/>
          </a:xfrm>
          <a:prstGeom prst="rect">
            <a:avLst/>
          </a:prstGeom>
          <a:noFill/>
        </p:spPr>
        <p:txBody>
          <a:bodyPr wrap="square">
            <a:spAutoFit/>
          </a:bodyPr>
          <a:lstStyle/>
          <a:p>
            <a:pPr algn="ctr"/>
            <a:r>
              <a:rPr lang="en-US" sz="4400" i="1" dirty="0"/>
              <a:t>Ottawa Branch of Ontario Ancestors is located on the traditional and unceded territory of the Algonquin Anishinaabeg</a:t>
            </a:r>
            <a:r>
              <a:rPr lang="en-US" dirty="0"/>
              <a:t>.</a:t>
            </a:r>
            <a:endParaRPr lang="en-CA" dirty="0"/>
          </a:p>
        </p:txBody>
      </p:sp>
    </p:spTree>
    <p:extLst>
      <p:ext uri="{BB962C8B-B14F-4D97-AF65-F5344CB8AC3E}">
        <p14:creationId xmlns:p14="http://schemas.microsoft.com/office/powerpoint/2010/main" val="1234484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to get Help</a:t>
            </a:r>
          </a:p>
        </p:txBody>
      </p:sp>
      <p:sp>
        <p:nvSpPr>
          <p:cNvPr id="3" name="Content Placeholder 2"/>
          <p:cNvSpPr>
            <a:spLocks noGrp="1"/>
          </p:cNvSpPr>
          <p:nvPr>
            <p:ph idx="1"/>
          </p:nvPr>
        </p:nvSpPr>
        <p:spPr>
          <a:xfrm>
            <a:off x="683568" y="1988840"/>
            <a:ext cx="8064896" cy="4455368"/>
          </a:xfrm>
        </p:spPr>
        <p:txBody>
          <a:bodyPr>
            <a:noAutofit/>
          </a:bodyPr>
          <a:lstStyle/>
          <a:p>
            <a:pPr fontAlgn="ctr">
              <a:lnSpc>
                <a:spcPct val="150000"/>
              </a:lnSpc>
            </a:pPr>
            <a:r>
              <a:rPr lang="en-US" sz="2800" dirty="0"/>
              <a:t>TMG Help tab</a:t>
            </a:r>
          </a:p>
          <a:p>
            <a:pPr fontAlgn="ctr">
              <a:lnSpc>
                <a:spcPct val="150000"/>
              </a:lnSpc>
            </a:pPr>
            <a:r>
              <a:rPr lang="en-US" sz="2800" dirty="0"/>
              <a:t>Terry Reigel: </a:t>
            </a:r>
            <a:r>
              <a:rPr lang="en-US" sz="2800" dirty="0">
                <a:hlinkClick r:id="rId3"/>
              </a:rPr>
              <a:t>tmg.reigelridge.com/</a:t>
            </a:r>
            <a:endParaRPr lang="en-US" sz="2800" dirty="0"/>
          </a:p>
          <a:p>
            <a:pPr fontAlgn="ctr">
              <a:lnSpc>
                <a:spcPct val="150000"/>
              </a:lnSpc>
            </a:pPr>
            <a:r>
              <a:rPr lang="en-US" sz="2800" dirty="0"/>
              <a:t>Lee Hoffmann: </a:t>
            </a:r>
            <a:r>
              <a:rPr lang="en-US" sz="2800" dirty="0">
                <a:hlinkClick r:id="rId4"/>
              </a:rPr>
              <a:t>www.tmgtips.com/</a:t>
            </a:r>
            <a:endParaRPr lang="en-US" sz="2800" dirty="0"/>
          </a:p>
          <a:p>
            <a:pPr fontAlgn="ctr">
              <a:lnSpc>
                <a:spcPct val="150000"/>
              </a:lnSpc>
            </a:pPr>
            <a:r>
              <a:rPr lang="en-US" sz="2800" dirty="0"/>
              <a:t>John Cardinal: </a:t>
            </a:r>
            <a:r>
              <a:rPr lang="en-US" sz="2800" dirty="0">
                <a:hlinkClick r:id="rId5"/>
              </a:rPr>
              <a:t>www.johncardinal.com/</a:t>
            </a:r>
            <a:endParaRPr lang="en-US" sz="2800" dirty="0"/>
          </a:p>
          <a:p>
            <a:pPr fontAlgn="ctr">
              <a:lnSpc>
                <a:spcPct val="150000"/>
              </a:lnSpc>
            </a:pPr>
            <a:r>
              <a:rPr lang="en-US" sz="2800" dirty="0"/>
              <a:t>Michael Hannah: </a:t>
            </a:r>
            <a:r>
              <a:rPr lang="en-US" sz="2800" dirty="0">
                <a:hlinkClick r:id="rId6"/>
              </a:rPr>
              <a:t>www.mjh-nm.net/MY_WAY.HTML</a:t>
            </a:r>
            <a:endParaRPr lang="en-US" sz="2800" dirty="0"/>
          </a:p>
          <a:p>
            <a:pPr fontAlgn="ctr">
              <a:lnSpc>
                <a:spcPct val="150000"/>
              </a:lnSpc>
            </a:pPr>
            <a:r>
              <a:rPr lang="en-US" sz="2800" dirty="0"/>
              <a:t>Jim </a:t>
            </a:r>
            <a:r>
              <a:rPr lang="en-US" sz="2800" dirty="0" err="1"/>
              <a:t>Byram</a:t>
            </a:r>
            <a:r>
              <a:rPr lang="en-US" sz="2800" dirty="0"/>
              <a:t>: use the TMG Forum</a:t>
            </a:r>
          </a:p>
        </p:txBody>
      </p:sp>
    </p:spTree>
    <p:extLst>
      <p:ext uri="{BB962C8B-B14F-4D97-AF65-F5344CB8AC3E}">
        <p14:creationId xmlns:p14="http://schemas.microsoft.com/office/powerpoint/2010/main" val="940080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751647"/>
            <a:ext cx="7248844" cy="135421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dirty="0"/>
              <a:t>Archived Presentations</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
        <p:nvSpPr>
          <p:cNvPr id="7" name="Rectangle 6"/>
          <p:cNvSpPr/>
          <p:nvPr/>
        </p:nvSpPr>
        <p:spPr>
          <a:xfrm>
            <a:off x="1238171" y="2828836"/>
            <a:ext cx="6667659" cy="1200329"/>
          </a:xfrm>
          <a:prstGeom prst="rect">
            <a:avLst/>
          </a:prstGeom>
        </p:spPr>
        <p:txBody>
          <a:bodyPr wrap="square">
            <a:spAutoFit/>
          </a:bodyPr>
          <a:lstStyle/>
          <a:p>
            <a:pPr algn="ctr"/>
            <a:r>
              <a:rPr lang="en-US" b="1" dirty="0">
                <a:solidFill>
                  <a:srgbClr val="000000"/>
                </a:solidFill>
                <a:latin typeface="Times New Roman" panose="02020603050405020304" pitchFamily="18" charset="0"/>
              </a:rPr>
              <a:t>Articles and Presentations</a:t>
            </a:r>
            <a:endParaRPr lang="en-US" dirty="0">
              <a:solidFill>
                <a:srgbClr val="000000"/>
              </a:solidFill>
              <a:latin typeface="Times New Roman" panose="02020603050405020304" pitchFamily="18" charset="0"/>
            </a:endParaRPr>
          </a:p>
          <a:p>
            <a:pPr algn="ctr"/>
            <a:r>
              <a:rPr lang="en-US" dirty="0">
                <a:solidFill>
                  <a:srgbClr val="000000"/>
                </a:solidFill>
                <a:latin typeface="Times New Roman" panose="02020603050405020304" pitchFamily="18" charset="0"/>
              </a:rPr>
              <a:t> </a:t>
            </a:r>
          </a:p>
          <a:p>
            <a:pPr algn="ctr"/>
            <a:r>
              <a:rPr lang="en-US" b="1" dirty="0">
                <a:solidFill>
                  <a:srgbClr val="000000"/>
                </a:solidFill>
                <a:latin typeface="Times New Roman" panose="02020603050405020304" pitchFamily="18" charset="0"/>
              </a:rPr>
              <a:t>The following is our library of articles and presentations by this group's members.</a:t>
            </a:r>
            <a:endParaRPr lang="en-US" b="0" i="0" dirty="0">
              <a:solidFill>
                <a:srgbClr val="000000"/>
              </a:solidFill>
              <a:effectLst/>
              <a:latin typeface="Times New Roman" panose="02020603050405020304" pitchFamily="18" charset="0"/>
            </a:endParaRPr>
          </a:p>
        </p:txBody>
      </p:sp>
      <p:pic>
        <p:nvPicPr>
          <p:cNvPr id="3" name="Picture 2">
            <a:extLst>
              <a:ext uri="{FF2B5EF4-FFF2-40B4-BE49-F238E27FC236}">
                <a16:creationId xmlns:a16="http://schemas.microsoft.com/office/drawing/2014/main" id="{D64C3191-3476-423D-9D38-EEC228B8C405}"/>
              </a:ext>
            </a:extLst>
          </p:cNvPr>
          <p:cNvPicPr>
            <a:picLocks noChangeAspect="1"/>
          </p:cNvPicPr>
          <p:nvPr/>
        </p:nvPicPr>
        <p:blipFill>
          <a:blip r:embed="rId4"/>
          <a:stretch>
            <a:fillRect/>
          </a:stretch>
        </p:blipFill>
        <p:spPr>
          <a:xfrm>
            <a:off x="1238172" y="4359722"/>
            <a:ext cx="6667658" cy="1774198"/>
          </a:xfrm>
          <a:prstGeom prst="rect">
            <a:avLst/>
          </a:prstGeom>
        </p:spPr>
      </p:pic>
    </p:spTree>
    <p:extLst>
      <p:ext uri="{BB962C8B-B14F-4D97-AF65-F5344CB8AC3E}">
        <p14:creationId xmlns:p14="http://schemas.microsoft.com/office/powerpoint/2010/main" val="3628105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title"/>
          </p:nvPr>
        </p:nvSpPr>
        <p:spPr bwMode="auto">
          <a:xfrm>
            <a:off x="947579" y="751647"/>
            <a:ext cx="7248844" cy="1354217"/>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dirty="0"/>
              <a:t>Archived Presentations</a:t>
            </a:r>
            <a:br>
              <a:rPr lang="en-US" altLang="en-US" sz="1400" dirty="0">
                <a:solidFill>
                  <a:schemeClr val="tx1"/>
                </a:solidFill>
              </a:rPr>
            </a:br>
            <a:br>
              <a:rPr lang="en-US" altLang="en-US" sz="1400" dirty="0">
                <a:solidFill>
                  <a:schemeClr val="tx1"/>
                </a:solidFill>
              </a:rPr>
            </a:br>
            <a:r>
              <a:rPr lang="en-US" altLang="en-US" sz="2400" dirty="0">
                <a:solidFill>
                  <a:schemeClr val="tx1"/>
                </a:solidFill>
                <a:hlinkClick r:id="rId3"/>
              </a:rPr>
              <a:t>http://ottawa-tmg-ug.ca/articlesandpresentations.htm</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7A885D89-E2A8-4A45-8756-EFAD22618B62}"/>
              </a:ext>
            </a:extLst>
          </p:cNvPr>
          <p:cNvPicPr>
            <a:picLocks noChangeAspect="1"/>
          </p:cNvPicPr>
          <p:nvPr/>
        </p:nvPicPr>
        <p:blipFill>
          <a:blip r:embed="rId4"/>
          <a:stretch>
            <a:fillRect/>
          </a:stretch>
        </p:blipFill>
        <p:spPr>
          <a:xfrm>
            <a:off x="947577" y="2492896"/>
            <a:ext cx="7728880" cy="3960440"/>
          </a:xfrm>
          <a:prstGeom prst="rect">
            <a:avLst/>
          </a:prstGeom>
        </p:spPr>
      </p:pic>
    </p:spTree>
    <p:extLst>
      <p:ext uri="{BB962C8B-B14F-4D97-AF65-F5344CB8AC3E}">
        <p14:creationId xmlns:p14="http://schemas.microsoft.com/office/powerpoint/2010/main" val="4269364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ormAutofit/>
          </a:bodyPr>
          <a:lstStyle/>
          <a:p>
            <a:pPr algn="ctr"/>
            <a:r>
              <a:rPr lang="en-US" b="1" dirty="0">
                <a:solidFill>
                  <a:schemeClr val="tx1"/>
                </a:solidFill>
                <a:latin typeface="+mn-lt"/>
              </a:rPr>
              <a:t>Upcoming Presentations</a:t>
            </a:r>
          </a:p>
        </p:txBody>
      </p:sp>
      <p:sp>
        <p:nvSpPr>
          <p:cNvPr id="3" name="Content Placeholder 2"/>
          <p:cNvSpPr>
            <a:spLocks noGrp="1"/>
          </p:cNvSpPr>
          <p:nvPr>
            <p:ph idx="1"/>
          </p:nvPr>
        </p:nvSpPr>
        <p:spPr>
          <a:xfrm>
            <a:off x="1028700" y="1844824"/>
            <a:ext cx="7200900" cy="4022576"/>
          </a:xfrm>
          <a:noFill/>
        </p:spPr>
        <p:txBody>
          <a:bodyPr vert="horz" wrap="square" lIns="28932" tIns="14467" rIns="28932" bIns="14467" numCol="1" rtlCol="0" anchor="t" anchorCtr="0" compatLnSpc="1">
            <a:prstTxWarp prst="textNoShape">
              <a:avLst/>
            </a:prstTxWarp>
            <a:noAutofit/>
          </a:bodyPr>
          <a:lstStyle/>
          <a:p>
            <a:pPr algn="ctr">
              <a:buNone/>
            </a:pPr>
            <a:endParaRPr lang="en-CA" sz="900" dirty="0"/>
          </a:p>
          <a:p>
            <a:pPr algn="ctr">
              <a:spcBef>
                <a:spcPts val="450"/>
              </a:spcBef>
              <a:buNone/>
            </a:pPr>
            <a:r>
              <a:rPr lang="en-CA" sz="2400" b="1" dirty="0">
                <a:solidFill>
                  <a:srgbClr val="FF0000"/>
                </a:solidFill>
              </a:rPr>
              <a:t>Saturday 11 Dec</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2400" b="0" i="0" dirty="0">
                <a:solidFill>
                  <a:srgbClr val="000000"/>
                </a:solidFill>
                <a:effectLst/>
                <a:latin typeface="Calibri" panose="020F0502020204030204" pitchFamily="34" charset="0"/>
              </a:rPr>
              <a:t>They Came on Ships ~ Plotting a Course to Publishing Genealogical Research</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2400" b="0" i="0" dirty="0">
                <a:solidFill>
                  <a:srgbClr val="000000"/>
                </a:solidFill>
                <a:effectLst/>
                <a:latin typeface="Calibri" panose="020F0502020204030204" pitchFamily="34" charset="0"/>
              </a:rPr>
              <a:t>David Walker</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endParaRPr kumimoji="0" lang="en-CA" sz="1200" b="0" i="0" u="none" strike="noStrike" kern="1200" cap="none" spc="0" normalizeH="0" baseline="0" noProof="0" dirty="0">
              <a:ln>
                <a:noFill/>
              </a:ln>
              <a:solidFill>
                <a:prstClr val="black"/>
              </a:solidFill>
              <a:effectLst/>
              <a:uLnTx/>
              <a:uFillTx/>
              <a:latin typeface="Calibri"/>
              <a:ea typeface="+mn-ea"/>
              <a:cs typeface="+mn-cs"/>
            </a:endParaRPr>
          </a:p>
          <a:p>
            <a:pPr algn="ctr">
              <a:spcBef>
                <a:spcPts val="450"/>
              </a:spcBef>
              <a:buNone/>
            </a:pPr>
            <a:r>
              <a:rPr lang="en-CA" sz="2400" b="1" dirty="0">
                <a:solidFill>
                  <a:srgbClr val="FF0000"/>
                </a:solidFill>
              </a:rPr>
              <a:t>Saturday 22 Jan</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US" sz="2400" b="0" i="0" dirty="0">
                <a:solidFill>
                  <a:srgbClr val="000000"/>
                </a:solidFill>
                <a:effectLst/>
                <a:latin typeface="Calibri" panose="020F0502020204030204" pitchFamily="34" charset="0"/>
              </a:rPr>
              <a:t>Building on Local History</a:t>
            </a: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lang="en-CA" sz="2400" b="0" i="0" dirty="0">
                <a:solidFill>
                  <a:srgbClr val="000000"/>
                </a:solidFill>
                <a:effectLst/>
                <a:latin typeface="Calibri" panose="020F0502020204030204" pitchFamily="34" charset="0"/>
              </a:rPr>
              <a:t>Michelle </a:t>
            </a:r>
            <a:r>
              <a:rPr lang="en-CA" sz="2400" b="0" i="0" dirty="0" err="1">
                <a:solidFill>
                  <a:srgbClr val="000000"/>
                </a:solidFill>
                <a:effectLst/>
                <a:latin typeface="Calibri" panose="020F0502020204030204" pitchFamily="34" charset="0"/>
              </a:rPr>
              <a:t>Landriault</a:t>
            </a:r>
            <a:endParaRPr lang="en-CA" sz="2400" b="0" i="0" dirty="0">
              <a:solidFill>
                <a:srgbClr val="000000"/>
              </a:solidFill>
              <a:effectLst/>
              <a:latin typeface="Calibri" panose="020F0502020204030204" pitchFamily="34" charset="0"/>
            </a:endParaRPr>
          </a:p>
          <a:p>
            <a:pPr marL="257175" marR="0" lvl="0" indent="-257175" algn="ctr" defTabSz="685800" rtl="0" eaLnBrk="1" fontAlgn="auto" latinLnBrk="0" hangingPunct="1">
              <a:lnSpc>
                <a:spcPct val="100000"/>
              </a:lnSpc>
              <a:spcBef>
                <a:spcPts val="450"/>
              </a:spcBef>
              <a:buClrTx/>
              <a:buSzTx/>
              <a:buFont typeface="Arial"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a:ea typeface="+mn-ea"/>
                <a:cs typeface="+mn-cs"/>
              </a:rPr>
              <a:t>1:00pm online via Ontario Ancestors</a:t>
            </a:r>
          </a:p>
        </p:txBody>
      </p:sp>
      <p:sp>
        <p:nvSpPr>
          <p:cNvPr id="5" name="Rectangle 1"/>
          <p:cNvSpPr>
            <a:spLocks noChangeArrowheads="1"/>
          </p:cNvSpPr>
          <p:nvPr/>
        </p:nvSpPr>
        <p:spPr bwMode="auto">
          <a:xfrm>
            <a:off x="2269038" y="5202595"/>
            <a:ext cx="1039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2223457660"/>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Ottawa Area SIG Meetings</a:t>
            </a:r>
            <a:endParaRPr lang="en-US" dirty="0">
              <a:solidFill>
                <a:schemeClr val="tx1"/>
              </a:solidFill>
            </a:endParaRPr>
          </a:p>
        </p:txBody>
      </p:sp>
      <p:sp>
        <p:nvSpPr>
          <p:cNvPr id="3" name="Content Placeholder 2"/>
          <p:cNvSpPr>
            <a:spLocks noGrp="1"/>
          </p:cNvSpPr>
          <p:nvPr>
            <p:ph idx="1"/>
          </p:nvPr>
        </p:nvSpPr>
        <p:spPr>
          <a:xfrm>
            <a:off x="1028700" y="1916832"/>
            <a:ext cx="7935788" cy="4536504"/>
          </a:xfrm>
        </p:spPr>
        <p:txBody>
          <a:bodyPr>
            <a:normAutofit fontScale="92500"/>
          </a:bodyPr>
          <a:lstStyle/>
          <a:p>
            <a:pPr>
              <a:spcBef>
                <a:spcPts val="675"/>
              </a:spcBef>
            </a:pPr>
            <a:r>
              <a:rPr lang="en-CA" sz="2100" b="1" dirty="0">
                <a:latin typeface="Calibri" panose="020F0502020204030204" pitchFamily="34" charset="0"/>
                <a:cs typeface="Calibri" panose="020F0502020204030204" pitchFamily="34" charset="0"/>
              </a:rPr>
              <a:t>DNA Tools Workshop</a:t>
            </a:r>
            <a:r>
              <a:rPr lang="en-CA" sz="21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n-US" sz="2100" dirty="0">
                <a:latin typeface="Calibri" panose="020F0502020204030204" pitchFamily="34" charset="0"/>
                <a:cs typeface="Calibri" panose="020F0502020204030204" pitchFamily="34" charset="0"/>
              </a:rPr>
              <a:t>contact Jason Porteous at yakapoww@yahoo.com</a:t>
            </a:r>
            <a:endParaRPr lang="en-CA" sz="21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a:p>
            <a:pPr>
              <a:spcBef>
                <a:spcPts val="675"/>
              </a:spcBef>
            </a:pPr>
            <a:r>
              <a:rPr lang="en-CA" sz="2100" b="1" dirty="0">
                <a:latin typeface="Calibri" panose="020F0502020204030204" pitchFamily="34" charset="0"/>
                <a:cs typeface="Calibri" panose="020F0502020204030204" pitchFamily="34" charset="0"/>
              </a:rPr>
              <a:t>Irish Research Group: </a:t>
            </a:r>
            <a:r>
              <a:rPr lang="en-CA" sz="21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Cancelled until further notice</a:t>
            </a:r>
          </a:p>
          <a:p>
            <a:pPr>
              <a:spcBef>
                <a:spcPts val="675"/>
              </a:spcBef>
            </a:pPr>
            <a:r>
              <a:rPr lang="en-CA" sz="2100" b="1" dirty="0">
                <a:latin typeface="Calibri" panose="020F0502020204030204" pitchFamily="34" charset="0"/>
                <a:cs typeface="Calibri" panose="020F0502020204030204" pitchFamily="34" charset="0"/>
              </a:rPr>
              <a:t>Scottish Genealogy Group: </a:t>
            </a:r>
            <a:r>
              <a:rPr lang="en-CA" sz="21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Cancelled until further notice</a:t>
            </a:r>
            <a:endParaRPr lang="en-US" sz="2100" b="0" i="0" u="sng" dirty="0">
              <a:solidFill>
                <a:srgbClr val="1A73E8"/>
              </a:solidFill>
              <a:effectLst/>
              <a:latin typeface="Calibri" panose="020F0502020204030204" pitchFamily="34" charset="0"/>
              <a:cs typeface="Calibri" panose="020F0502020204030204" pitchFamily="34" charset="0"/>
            </a:endParaRPr>
          </a:p>
          <a:p>
            <a:pPr>
              <a:spcBef>
                <a:spcPts val="675"/>
              </a:spcBef>
            </a:pPr>
            <a:r>
              <a:rPr lang="en-CA" sz="2100" b="1" dirty="0">
                <a:latin typeface="Calibri" panose="020F0502020204030204" pitchFamily="34" charset="0"/>
                <a:cs typeface="Calibri" panose="020F0502020204030204" pitchFamily="34" charset="0"/>
              </a:rPr>
              <a:t>London Special Interest Group </a:t>
            </a:r>
          </a:p>
          <a:p>
            <a:pPr lvl="1">
              <a:spcBef>
                <a:spcPts val="675"/>
              </a:spcBef>
            </a:pPr>
            <a:r>
              <a:rPr lang="en-CA" sz="2100" dirty="0">
                <a:latin typeface="Calibri" panose="020F0502020204030204" pitchFamily="34" charset="0"/>
                <a:cs typeface="Calibri" panose="020F0502020204030204" pitchFamily="34" charset="0"/>
              </a:rPr>
              <a:t>Wed 8 Dec, 2:00pm online (</a:t>
            </a:r>
            <a:r>
              <a:rPr lang="en-US" sz="2100" b="0" i="0" dirty="0">
                <a:solidFill>
                  <a:srgbClr val="3C4043"/>
                </a:solidFill>
                <a:effectLst/>
                <a:latin typeface="Calibri" panose="020F0502020204030204" pitchFamily="34" charset="0"/>
                <a:cs typeface="Calibri" panose="020F0502020204030204" pitchFamily="34" charset="0"/>
              </a:rPr>
              <a:t>contact </a:t>
            </a:r>
            <a:r>
              <a:rPr lang="en-US" sz="2100" b="0" i="0" u="sng" dirty="0">
                <a:solidFill>
                  <a:srgbClr val="1A73E8"/>
                </a:solidFill>
                <a:effectLst/>
                <a:latin typeface="Calibri" panose="020F0502020204030204" pitchFamily="34" charset="0"/>
                <a:cs typeface="Calibri" panose="020F0502020204030204" pitchFamily="34" charset="0"/>
              </a:rPr>
              <a:t>london_sig@bifhsgo.ca )</a:t>
            </a:r>
          </a:p>
          <a:p>
            <a:pPr>
              <a:spcBef>
                <a:spcPts val="675"/>
              </a:spcBef>
            </a:pPr>
            <a:r>
              <a:rPr lang="en-CA" sz="2100" b="1" dirty="0">
                <a:latin typeface="Calibri" panose="020F0502020204030204" pitchFamily="34" charset="0"/>
                <a:cs typeface="Calibri" panose="020F0502020204030204" pitchFamily="34" charset="0"/>
              </a:rPr>
              <a:t>Ottawa TMG Users Group </a:t>
            </a:r>
            <a:r>
              <a:rPr lang="en-CA" sz="2100" dirty="0">
                <a:solidFill>
                  <a:srgbClr val="FF0000"/>
                </a:solidFill>
                <a:latin typeface="Calibri" panose="020F0502020204030204" pitchFamily="34" charset="0"/>
                <a:cs typeface="Calibri" panose="020F0502020204030204" pitchFamily="34" charset="0"/>
              </a:rPr>
              <a:t>(webcast on Google Hangouts)</a:t>
            </a:r>
          </a:p>
          <a:p>
            <a:pPr lvl="1">
              <a:spcBef>
                <a:spcPts val="675"/>
              </a:spcBef>
            </a:pPr>
            <a:r>
              <a:rPr lang="en-CA" sz="2100" dirty="0">
                <a:latin typeface="Calibri" panose="020F0502020204030204" pitchFamily="34" charset="0"/>
                <a:cs typeface="Calibri" panose="020F0502020204030204" pitchFamily="34" charset="0"/>
              </a:rPr>
              <a:t>Sat </a:t>
            </a:r>
            <a:r>
              <a:rPr lang="en-US" sz="2100" dirty="0">
                <a:latin typeface="Calibri" panose="020F0502020204030204" pitchFamily="34" charset="0"/>
                <a:cs typeface="Calibri" panose="020F0502020204030204" pitchFamily="34" charset="0"/>
              </a:rPr>
              <a:t>8 Jan</a:t>
            </a:r>
            <a:r>
              <a:rPr lang="en-CA" sz="2100" dirty="0">
                <a:latin typeface="Calibri" panose="020F0502020204030204" pitchFamily="34" charset="0"/>
                <a:cs typeface="Calibri" panose="020F0502020204030204" pitchFamily="34" charset="0"/>
              </a:rPr>
              <a:t>, 2:00pm online (</a:t>
            </a:r>
            <a:r>
              <a:rPr lang="en-US" sz="2100" dirty="0">
                <a:latin typeface="Calibri" panose="020F0502020204030204" pitchFamily="34" charset="0"/>
                <a:cs typeface="Calibri" panose="020F0502020204030204" pitchFamily="34" charset="0"/>
                <a:hlinkClick r:id="rId2"/>
              </a:rPr>
              <a:t>https://meet.google.com/nvz-kftj-dax</a:t>
            </a:r>
            <a:r>
              <a:rPr lang="en-US" sz="2100" dirty="0">
                <a:latin typeface="Calibri" panose="020F0502020204030204" pitchFamily="34" charset="0"/>
                <a:cs typeface="Calibri" panose="020F0502020204030204" pitchFamily="34" charset="0"/>
              </a:rPr>
              <a:t>)</a:t>
            </a:r>
          </a:p>
          <a:p>
            <a:pPr>
              <a:spcBef>
                <a:spcPts val="675"/>
              </a:spcBef>
            </a:pPr>
            <a:r>
              <a:rPr lang="en-US" sz="2100" b="1" dirty="0">
                <a:latin typeface="Calibri" panose="020F0502020204030204" pitchFamily="34" charset="0"/>
                <a:cs typeface="Calibri" panose="020F0502020204030204" pitchFamily="34" charset="0"/>
              </a:rPr>
              <a:t>British Colonial America  SIG</a:t>
            </a:r>
          </a:p>
          <a:p>
            <a:pPr lvl="1">
              <a:spcBef>
                <a:spcPts val="675"/>
              </a:spcBef>
            </a:pPr>
            <a:r>
              <a:rPr lang="en-CA" sz="2100" dirty="0">
                <a:latin typeface="Calibri" panose="020F0502020204030204" pitchFamily="34" charset="0"/>
                <a:cs typeface="Calibri" panose="020F0502020204030204" pitchFamily="34" charset="0"/>
              </a:rPr>
              <a:t>Wed 12 Jan</a:t>
            </a:r>
            <a:r>
              <a:rPr lang="en-US" sz="2100" dirty="0">
                <a:latin typeface="Calibri" panose="020F0502020204030204" pitchFamily="34" charset="0"/>
                <a:cs typeface="Calibri" panose="020F0502020204030204" pitchFamily="34" charset="0"/>
              </a:rPr>
              <a:t>, 7:00pm online (contact </a:t>
            </a:r>
            <a:r>
              <a:rPr lang="en-US" sz="2100" dirty="0">
                <a:latin typeface="Calibri" panose="020F0502020204030204" pitchFamily="34" charset="0"/>
                <a:cs typeface="Calibri" panose="020F0502020204030204" pitchFamily="34" charset="0"/>
                <a:hlinkClick r:id="rId3"/>
              </a:rPr>
              <a:t>bca_sig@bifhsgo.ca</a:t>
            </a:r>
            <a:r>
              <a:rPr lang="en-US" sz="2100" dirty="0">
                <a:latin typeface="Calibri" panose="020F0502020204030204" pitchFamily="34" charset="0"/>
                <a:cs typeface="Calibri" panose="020F0502020204030204" pitchFamily="34" charset="0"/>
              </a:rPr>
              <a:t>)</a:t>
            </a:r>
            <a:endParaRPr lang="en-US" sz="2100" b="0" i="0" u="sng" dirty="0">
              <a:solidFill>
                <a:srgbClr val="1A73E8"/>
              </a:solidFill>
              <a:effectLst/>
              <a:latin typeface="Calibri" panose="020F0502020204030204" pitchFamily="34" charset="0"/>
              <a:cs typeface="Calibri" panose="020F0502020204030204" pitchFamily="34" charset="0"/>
            </a:endParaRPr>
          </a:p>
          <a:p>
            <a:pPr>
              <a:spcBef>
                <a:spcPts val="675"/>
              </a:spcBef>
            </a:pPr>
            <a:r>
              <a:rPr lang="en-CA" sz="2100" b="1" dirty="0">
                <a:latin typeface="Calibri" panose="020F0502020204030204" pitchFamily="34" charset="0"/>
                <a:cs typeface="Calibri" panose="020F0502020204030204" pitchFamily="34" charset="0"/>
              </a:rPr>
              <a:t>DNA Interest Group:</a:t>
            </a:r>
          </a:p>
          <a:p>
            <a:pPr lvl="1">
              <a:spcBef>
                <a:spcPts val="675"/>
              </a:spcBef>
            </a:pPr>
            <a:r>
              <a:rPr lang="en-CA" sz="2100" dirty="0">
                <a:latin typeface="Calibri" panose="020F0502020204030204" pitchFamily="34" charset="0"/>
                <a:cs typeface="Calibri" panose="020F0502020204030204" pitchFamily="34" charset="0"/>
              </a:rPr>
              <a:t> </a:t>
            </a:r>
            <a:r>
              <a:rPr lang="en-US" sz="2100" dirty="0">
                <a:latin typeface="Calibri" panose="020F0502020204030204" pitchFamily="34" charset="0"/>
                <a:cs typeface="Calibri" panose="020F0502020204030204" pitchFamily="34" charset="0"/>
              </a:rPr>
              <a:t>Sat 5 Feb, 9:30 to 11:30am online (contact </a:t>
            </a:r>
            <a:r>
              <a:rPr lang="en-US" sz="2100" dirty="0">
                <a:latin typeface="Calibri" panose="020F0502020204030204" pitchFamily="34" charset="0"/>
                <a:cs typeface="Calibri" panose="020F0502020204030204" pitchFamily="34" charset="0"/>
                <a:hlinkClick r:id="rId4"/>
              </a:rPr>
              <a:t>dna_sig@bifhsgo.ca</a:t>
            </a:r>
            <a:r>
              <a:rPr lang="en-US" sz="2100" dirty="0">
                <a:latin typeface="Calibri" panose="020F0502020204030204" pitchFamily="34" charset="0"/>
                <a:cs typeface="Calibri" panose="020F0502020204030204" pitchFamily="34" charset="0"/>
              </a:rPr>
              <a:t>)</a:t>
            </a:r>
          </a:p>
          <a:p>
            <a:pPr marL="0" indent="0">
              <a:spcBef>
                <a:spcPts val="675"/>
              </a:spcBef>
              <a:buNone/>
            </a:pPr>
            <a:endParaRPr lang="en-US" b="0" i="0" u="sng" dirty="0">
              <a:solidFill>
                <a:srgbClr val="1A73E8"/>
              </a:solidFill>
              <a:effectLst/>
              <a:latin typeface="Calibri" panose="020F0502020204030204" pitchFamily="34" charset="0"/>
              <a:cs typeface="Calibri" panose="020F0502020204030204" pitchFamily="34" charset="0"/>
            </a:endParaRPr>
          </a:p>
          <a:p>
            <a:pPr lvl="1">
              <a:spcBef>
                <a:spcPts val="675"/>
              </a:spcBef>
            </a:pPr>
            <a:endParaRPr lang="en-CA" dirty="0"/>
          </a:p>
          <a:p>
            <a:pPr lvl="1">
              <a:spcBef>
                <a:spcPts val="675"/>
              </a:spcBef>
            </a:pPr>
            <a:endParaRPr lang="en-CA" dirty="0"/>
          </a:p>
          <a:p>
            <a:pPr lvl="1">
              <a:spcBef>
                <a:spcPts val="675"/>
              </a:spcBef>
            </a:pPr>
            <a:endParaRPr lang="en-CA" sz="1631" b="1"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a:p>
            <a:pPr lvl="1"/>
            <a:endParaRPr lang="en-CA" dirty="0"/>
          </a:p>
        </p:txBody>
      </p:sp>
    </p:spTree>
    <p:extLst>
      <p:ext uri="{BB962C8B-B14F-4D97-AF65-F5344CB8AC3E}">
        <p14:creationId xmlns:p14="http://schemas.microsoft.com/office/powerpoint/2010/main" val="4140070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575" y="2536086"/>
            <a:ext cx="7943925" cy="3785652"/>
          </a:xfrm>
          <a:prstGeom prst="rect">
            <a:avLst/>
          </a:prstGeom>
        </p:spPr>
        <p:txBody>
          <a:bodyPr wrap="square">
            <a:spAutoFit/>
          </a:bodyPr>
          <a:lstStyle/>
          <a:p>
            <a:r>
              <a:rPr lang="en-US" dirty="0"/>
              <a:t>Drop in to share research strategies, &amp; discover what resources are available for your research. Volunteers from The Ontario Genealogical Society will be here to answer questions &amp; help you get the most from on-line resources.</a:t>
            </a:r>
          </a:p>
          <a:p>
            <a:endParaRPr lang="en-US" b="1" dirty="0"/>
          </a:p>
          <a:p>
            <a:r>
              <a:rPr lang="en-US" sz="2100" dirty="0"/>
              <a:t>Join the meeting with this link: </a:t>
            </a:r>
            <a:r>
              <a:rPr lang="en-US" sz="2100" b="1" dirty="0">
                <a:hlinkClick r:id="rId3"/>
              </a:rPr>
              <a:t>https://meet.google.com/nvz-kftj-dax</a:t>
            </a:r>
            <a:endParaRPr lang="en-US" sz="2100" b="1" dirty="0"/>
          </a:p>
          <a:p>
            <a:endParaRPr lang="en-US" dirty="0"/>
          </a:p>
          <a:p>
            <a:r>
              <a:rPr lang="en-US" dirty="0"/>
              <a:t>You do NOT need a Google account but will be asked for a name. To listen only, you do not need a microphone or a camera. In fact, you are encouraged to turn your camera off, and also leave your microphone muted until you are called upon. Google Meet has been successfully tested with Firefox, Chrome and the newest Edge browsers in Windows 10. There are also apps for Android, iPad and iPhone. If you need help joining, send an e-mail to </a:t>
            </a:r>
            <a:r>
              <a:rPr lang="en-US" b="1" dirty="0">
                <a:hlinkClick r:id="rId4"/>
              </a:rPr>
              <a:t>ottawawebmaster@ogs.on.ca</a:t>
            </a:r>
            <a:r>
              <a:rPr lang="en-US" dirty="0"/>
              <a:t>.</a:t>
            </a:r>
          </a:p>
          <a:p>
            <a:pPr marL="600075" lvl="2" indent="-342900">
              <a:buFontTx/>
              <a:buChar char="-"/>
            </a:pPr>
            <a:endParaRPr lang="en-US" sz="21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Virtual Genealogy Drop-In – Tuesday 2pm-3pm</a:t>
            </a:r>
            <a:br>
              <a:rPr lang="en-US" sz="3225" b="1" dirty="0">
                <a:latin typeface="+mn-lt"/>
              </a:rPr>
            </a:br>
            <a:r>
              <a:rPr lang="en-US" sz="3000" dirty="0"/>
              <a:t>In partnership with the </a:t>
            </a:r>
            <a:r>
              <a:rPr lang="en-US" sz="3000" b="1" dirty="0"/>
              <a:t>Ottawa Public Library</a:t>
            </a:r>
            <a:br>
              <a:rPr lang="en-US" sz="3000" dirty="0"/>
            </a:br>
            <a:endParaRPr lang="en-US" sz="3225" dirty="0">
              <a:latin typeface="+mn-lt"/>
            </a:endParaRPr>
          </a:p>
        </p:txBody>
      </p:sp>
    </p:spTree>
    <p:extLst>
      <p:ext uri="{BB962C8B-B14F-4D97-AF65-F5344CB8AC3E}">
        <p14:creationId xmlns:p14="http://schemas.microsoft.com/office/powerpoint/2010/main" val="3248953968"/>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901" y="2536086"/>
            <a:ext cx="8229600" cy="3046988"/>
          </a:xfrm>
          <a:prstGeom prst="rect">
            <a:avLst/>
          </a:prstGeom>
        </p:spPr>
        <p:txBody>
          <a:bodyPr wrap="square">
            <a:spAutoFit/>
          </a:bodyPr>
          <a:lstStyle/>
          <a:p>
            <a:pPr marL="257175" lvl="2"/>
            <a:r>
              <a:rPr lang="en-US" sz="2400" dirty="0">
                <a:solidFill>
                  <a:srgbClr val="464547"/>
                </a:solidFill>
              </a:rPr>
              <a:t>Many other branches of Ontario Ancestors are offering online presentations as we battle through the pandemic.</a:t>
            </a:r>
          </a:p>
          <a:p>
            <a:pPr marL="257175" lvl="2"/>
            <a:endParaRPr lang="en-US" sz="2400" dirty="0">
              <a:solidFill>
                <a:srgbClr val="464547"/>
              </a:solidFill>
            </a:endParaRPr>
          </a:p>
          <a:p>
            <a:pPr marL="257175" lvl="2"/>
            <a:r>
              <a:rPr lang="en-US" sz="2400" dirty="0"/>
              <a:t>Most are </a:t>
            </a:r>
            <a:r>
              <a:rPr lang="en-US" sz="2400" b="1" dirty="0"/>
              <a:t>open</a:t>
            </a:r>
            <a:r>
              <a:rPr lang="en-US" sz="2400" dirty="0"/>
              <a:t> to everyone, so please encourage friends who may be interested to register too!</a:t>
            </a:r>
            <a:endParaRPr lang="en-US" sz="2400" dirty="0">
              <a:solidFill>
                <a:srgbClr val="464547"/>
              </a:solidFill>
            </a:endParaRPr>
          </a:p>
          <a:p>
            <a:pPr marL="257175" lvl="2"/>
            <a:endParaRPr lang="en-US" sz="2400" dirty="0">
              <a:solidFill>
                <a:srgbClr val="464547"/>
              </a:solidFill>
            </a:endParaRPr>
          </a:p>
          <a:p>
            <a:pPr marL="257175" lvl="2"/>
            <a:r>
              <a:rPr lang="en-US" sz="2400" dirty="0">
                <a:solidFill>
                  <a:srgbClr val="464547"/>
                </a:solidFill>
              </a:rPr>
              <a:t>Check out the calendar at </a:t>
            </a:r>
            <a:r>
              <a:rPr lang="en-US" sz="2400" dirty="0">
                <a:hlinkClick r:id="rId3"/>
              </a:rPr>
              <a:t>https://ogs.on.ca/events-calendar/</a:t>
            </a:r>
            <a:endParaRPr lang="en-US" sz="2400" dirty="0">
              <a:solidFill>
                <a:srgbClr val="464547"/>
              </a:solidFill>
            </a:endParaRPr>
          </a:p>
        </p:txBody>
      </p:sp>
      <p:sp>
        <p:nvSpPr>
          <p:cNvPr id="2" name="Title 1"/>
          <p:cNvSpPr>
            <a:spLocks noGrp="1"/>
          </p:cNvSpPr>
          <p:nvPr>
            <p:ph type="title"/>
          </p:nvPr>
        </p:nvSpPr>
        <p:spPr>
          <a:xfrm>
            <a:off x="469901" y="1066528"/>
            <a:ext cx="8229600" cy="1469558"/>
          </a:xfrm>
        </p:spPr>
        <p:txBody>
          <a:bodyPr>
            <a:noAutofit/>
          </a:bodyPr>
          <a:lstStyle/>
          <a:p>
            <a:pPr algn="ctr"/>
            <a:r>
              <a:rPr lang="en-US" sz="3225" b="1" dirty="0">
                <a:latin typeface="+mn-lt"/>
              </a:rPr>
              <a:t>Ontario Ancestors’ Virtual Events</a:t>
            </a:r>
            <a:endParaRPr lang="en-US" sz="3225" dirty="0">
              <a:latin typeface="+mn-lt"/>
            </a:endParaRPr>
          </a:p>
        </p:txBody>
      </p:sp>
    </p:spTree>
    <p:extLst>
      <p:ext uri="{BB962C8B-B14F-4D97-AF65-F5344CB8AC3E}">
        <p14:creationId xmlns:p14="http://schemas.microsoft.com/office/powerpoint/2010/main" val="114881626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5800"/>
            <a:ext cx="7886700" cy="1485900"/>
          </a:xfrm>
        </p:spPr>
        <p:txBody>
          <a:bodyPr/>
          <a:lstStyle/>
          <a:p>
            <a:r>
              <a:rPr lang="en-US" dirty="0"/>
              <a:t>Ottawa Branch of Ontario Ancestors</a:t>
            </a:r>
          </a:p>
        </p:txBody>
      </p:sp>
      <p:sp>
        <p:nvSpPr>
          <p:cNvPr id="3" name="Content Placeholder 2"/>
          <p:cNvSpPr>
            <a:spLocks noGrp="1"/>
          </p:cNvSpPr>
          <p:nvPr>
            <p:ph idx="1"/>
          </p:nvPr>
        </p:nvSpPr>
        <p:spPr>
          <a:xfrm>
            <a:off x="628650" y="2226469"/>
            <a:ext cx="7886700" cy="3456782"/>
          </a:xfrm>
        </p:spPr>
        <p:txBody>
          <a:bodyPr>
            <a:normAutofit fontScale="92500" lnSpcReduction="10000"/>
          </a:bodyPr>
          <a:lstStyle/>
          <a:p>
            <a:r>
              <a:rPr lang="en-US" dirty="0"/>
              <a:t>Ottawa Branch includes the former counties of Carleton, Lanark, Renfrew, Prescott &amp; Russell. </a:t>
            </a:r>
          </a:p>
          <a:p>
            <a:r>
              <a:rPr lang="en-US" dirty="0"/>
              <a:t>Our Branch collection of 9300 titles is housed in the Reference Room of the City of Ottawa Archives and is available to the public from Tuesday to Saturday with volunteers on hand to assist you. </a:t>
            </a:r>
          </a:p>
          <a:p>
            <a:r>
              <a:rPr lang="en-US" dirty="0"/>
              <a:t>We hold monthly meetings (except during July, August, tornadoes and pandemics) at the City of Ottawa Archives. </a:t>
            </a:r>
          </a:p>
          <a:p>
            <a:r>
              <a:rPr lang="en-US" dirty="0"/>
              <a:t>Our Special Interest Groups include Irish Research, The Master Genealogist and DNA Tools. </a:t>
            </a:r>
          </a:p>
          <a:p>
            <a:r>
              <a:rPr lang="en-US" dirty="0"/>
              <a:t>Our annual mini conference, Gene-O-Rama is usually held in the spring of each year featuring local and international experts.</a:t>
            </a:r>
          </a:p>
          <a:p>
            <a:endParaRPr lang="en-US" dirty="0"/>
          </a:p>
        </p:txBody>
      </p:sp>
    </p:spTree>
    <p:extLst>
      <p:ext uri="{BB962C8B-B14F-4D97-AF65-F5344CB8AC3E}">
        <p14:creationId xmlns:p14="http://schemas.microsoft.com/office/powerpoint/2010/main" val="3235279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D4B51-085D-41DF-A36C-EDDEA1F39321}"/>
              </a:ext>
            </a:extLst>
          </p:cNvPr>
          <p:cNvSpPr>
            <a:spLocks noGrp="1"/>
          </p:cNvSpPr>
          <p:nvPr>
            <p:ph type="title"/>
          </p:nvPr>
        </p:nvSpPr>
        <p:spPr>
          <a:xfrm>
            <a:off x="457200" y="2152651"/>
            <a:ext cx="8229600" cy="3467099"/>
          </a:xfrm>
        </p:spPr>
        <p:txBody>
          <a:bodyPr>
            <a:normAutofit/>
          </a:bodyPr>
          <a:lstStyle/>
          <a:p>
            <a:r>
              <a:rPr lang="en-US" sz="6600" dirty="0">
                <a:solidFill>
                  <a:srgbClr val="FF0000"/>
                </a:solidFill>
                <a:latin typeface="BRODY" pitchFamily="2" charset="2"/>
              </a:rPr>
              <a:t>Merry Christmas</a:t>
            </a:r>
            <a:br>
              <a:rPr lang="en-US" sz="6600" dirty="0">
                <a:solidFill>
                  <a:srgbClr val="FF0000"/>
                </a:solidFill>
                <a:latin typeface="BRODY" pitchFamily="2" charset="2"/>
              </a:rPr>
            </a:br>
            <a:r>
              <a:rPr lang="en-US" sz="6600" dirty="0">
                <a:solidFill>
                  <a:srgbClr val="FF0000"/>
                </a:solidFill>
                <a:latin typeface="BRODY" pitchFamily="2" charset="2"/>
              </a:rPr>
              <a:t>and</a:t>
            </a:r>
            <a:br>
              <a:rPr lang="en-US" sz="6600" dirty="0">
                <a:solidFill>
                  <a:srgbClr val="FF0000"/>
                </a:solidFill>
                <a:latin typeface="BRODY" pitchFamily="2" charset="2"/>
              </a:rPr>
            </a:br>
            <a:r>
              <a:rPr lang="en-US" sz="6600" dirty="0">
                <a:solidFill>
                  <a:srgbClr val="FF0000"/>
                </a:solidFill>
                <a:latin typeface="BRODY" pitchFamily="2" charset="2"/>
              </a:rPr>
              <a:t>Happy New Year</a:t>
            </a:r>
            <a:endParaRPr lang="en-CA" sz="6600" dirty="0">
              <a:solidFill>
                <a:srgbClr val="FF0000"/>
              </a:solidFill>
              <a:latin typeface="BRODY" pitchFamily="2" charset="2"/>
            </a:endParaRPr>
          </a:p>
        </p:txBody>
      </p:sp>
    </p:spTree>
    <p:extLst>
      <p:ext uri="{BB962C8B-B14F-4D97-AF65-F5344CB8AC3E}">
        <p14:creationId xmlns:p14="http://schemas.microsoft.com/office/powerpoint/2010/main" val="2896078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8700" y="2708920"/>
            <a:ext cx="7200900" cy="3158480"/>
          </a:xfrm>
        </p:spPr>
        <p:txBody>
          <a:bodyPr/>
          <a:lstStyle/>
          <a:p>
            <a:pPr marL="0" indent="0" algn="ctr">
              <a:buNone/>
            </a:pPr>
            <a:r>
              <a:rPr lang="en-US" b="1" dirty="0"/>
              <a:t>We are a group of enthusiastic users of The Master Genealogist, the genealogy software product "that does it all".</a:t>
            </a:r>
            <a:br>
              <a:rPr lang="en-US" dirty="0"/>
            </a:br>
            <a:br>
              <a:rPr lang="en-US" dirty="0"/>
            </a:br>
            <a:r>
              <a:rPr lang="en-US" b="1" i="1" dirty="0"/>
              <a:t>We meet at the City of Ottawa Archives to discuss various issues, give formal presentations and assist other users in developing their TMG and third party software skills.</a:t>
            </a:r>
            <a:br>
              <a:rPr lang="en-US" i="1" dirty="0"/>
            </a:br>
            <a:br>
              <a:rPr lang="en-US" dirty="0"/>
            </a:br>
            <a:r>
              <a:rPr lang="en-US" b="1" dirty="0"/>
              <a:t>Our monthly meetings are webcast and available to anyone in the world! </a:t>
            </a:r>
          </a:p>
          <a:p>
            <a:pPr marL="0" indent="0" algn="ctr">
              <a:buNone/>
            </a:pPr>
            <a:r>
              <a:rPr lang="en-US" b="1" dirty="0">
                <a:hlinkClick r:id="rId3"/>
              </a:rPr>
              <a:t>https://meet.google.com/nvz-kftj-dax</a:t>
            </a:r>
            <a:endParaRPr lang="en-US" dirty="0"/>
          </a:p>
        </p:txBody>
      </p:sp>
      <p:sp>
        <p:nvSpPr>
          <p:cNvPr id="4" name="Rectangle 1"/>
          <p:cNvSpPr>
            <a:spLocks noGrp="1" noChangeArrowheads="1"/>
          </p:cNvSpPr>
          <p:nvPr>
            <p:ph type="title"/>
          </p:nvPr>
        </p:nvSpPr>
        <p:spPr bwMode="auto">
          <a:xfrm>
            <a:off x="1028700" y="620837"/>
            <a:ext cx="7200900" cy="1615827"/>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lvl="0" algn="ctr" defTabSz="914400" eaLnBrk="0" fontAlgn="base" hangingPunct="0">
              <a:lnSpc>
                <a:spcPct val="100000"/>
              </a:lnSpc>
              <a:spcAft>
                <a:spcPct val="0"/>
              </a:spcAft>
            </a:pPr>
            <a:r>
              <a:rPr lang="en-US" altLang="en-US" b="1" dirty="0">
                <a:solidFill>
                  <a:srgbClr val="330099"/>
                </a:solidFill>
                <a:latin typeface="Times New Roman" panose="02020603050405020304" pitchFamily="18" charset="0"/>
                <a:cs typeface="Times New Roman" panose="02020603050405020304" pitchFamily="18" charset="0"/>
              </a:rPr>
              <a:t>Ottawa TMG Users Group</a:t>
            </a:r>
            <a:br>
              <a:rPr lang="en-US" altLang="en-US" b="1" dirty="0">
                <a:solidFill>
                  <a:srgbClr val="330099"/>
                </a:solidFill>
                <a:latin typeface="Times New Roman" panose="02020603050405020304" pitchFamily="18" charset="0"/>
                <a:cs typeface="Times New Roman" panose="02020603050405020304" pitchFamily="18" charset="0"/>
              </a:rPr>
            </a:br>
            <a:br>
              <a:rPr lang="en-US" altLang="en-US" sz="1100" b="1" dirty="0">
                <a:solidFill>
                  <a:srgbClr val="330099"/>
                </a:solidFill>
                <a:latin typeface="Times New Roman" panose="02020603050405020304" pitchFamily="18" charset="0"/>
                <a:cs typeface="Times New Roman" panose="02020603050405020304" pitchFamily="18" charset="0"/>
              </a:rPr>
            </a:br>
            <a:r>
              <a:rPr lang="en-US" altLang="en-US" b="1" dirty="0">
                <a:solidFill>
                  <a:srgbClr val="330099"/>
                </a:solidFill>
                <a:latin typeface="Times New Roman" panose="02020603050405020304" pitchFamily="18" charset="0"/>
                <a:cs typeface="Times New Roman" panose="02020603050405020304" pitchFamily="18" charset="0"/>
              </a:rPr>
              <a:t>(Ottawa, Ontario, Canada)</a:t>
            </a:r>
            <a:r>
              <a:rPr lang="en-US" altLang="en-US" dirty="0">
                <a:solidFill>
                  <a:schemeClr val="tx1"/>
                </a:solidFill>
              </a:rPr>
              <a:t> </a:t>
            </a:r>
            <a:endParaRPr kumimoji="0" lang="en-US" altLang="en-US"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3330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6C8D2-4A56-4098-AF61-79820E42FA32}"/>
              </a:ext>
            </a:extLst>
          </p:cNvPr>
          <p:cNvSpPr>
            <a:spLocks noGrp="1"/>
          </p:cNvSpPr>
          <p:nvPr>
            <p:ph type="title"/>
          </p:nvPr>
        </p:nvSpPr>
        <p:spPr/>
        <p:txBody>
          <a:bodyPr/>
          <a:lstStyle/>
          <a:p>
            <a:r>
              <a:rPr lang="en-CA" dirty="0"/>
              <a:t>Picklist Filter</a:t>
            </a:r>
          </a:p>
        </p:txBody>
      </p:sp>
      <p:sp>
        <p:nvSpPr>
          <p:cNvPr id="3" name="Content Placeholder 2">
            <a:extLst>
              <a:ext uri="{FF2B5EF4-FFF2-40B4-BE49-F238E27FC236}">
                <a16:creationId xmlns:a16="http://schemas.microsoft.com/office/drawing/2014/main" id="{86A42F1D-2911-4A5D-97B6-1E14DA0AA6F1}"/>
              </a:ext>
            </a:extLst>
          </p:cNvPr>
          <p:cNvSpPr>
            <a:spLocks noGrp="1"/>
          </p:cNvSpPr>
          <p:nvPr>
            <p:ph idx="1"/>
          </p:nvPr>
        </p:nvSpPr>
        <p:spPr/>
        <p:txBody>
          <a:bodyPr>
            <a:normAutofit lnSpcReduction="10000"/>
          </a:bodyPr>
          <a:lstStyle/>
          <a:p>
            <a:pPr marL="0" indent="0">
              <a:buNone/>
            </a:pPr>
            <a:r>
              <a:rPr lang="en-CA" sz="2400" dirty="0">
                <a:latin typeface="Calibri" panose="020F0502020204030204" pitchFamily="34" charset="0"/>
                <a:ea typeface="Calibri" panose="020F0502020204030204" pitchFamily="34" charset="0"/>
                <a:cs typeface="Arial" panose="020B0604020202020204" pitchFamily="34" charset="0"/>
              </a:rPr>
              <a:t>I</a:t>
            </a:r>
            <a:r>
              <a:rPr lang="en-CA" sz="2400" dirty="0">
                <a:effectLst/>
                <a:latin typeface="Calibri" panose="020F0502020204030204" pitchFamily="34" charset="0"/>
                <a:ea typeface="Calibri" panose="020F0502020204030204" pitchFamily="34" charset="0"/>
                <a:cs typeface="Arial" panose="020B0604020202020204" pitchFamily="34" charset="0"/>
              </a:rPr>
              <a:t>t is normal to lose the Picklist filter after re-starting TMG.  There is no provision in TMG Preferences to keep a filter.  However, when you create the filter, you have the choice to [Save As...] the filter.  Then on re-starting TMG, the saved filter can be re-used by selecting [Load] on the filter screen and selecting that filter.  Depending on the complexity of your filter, this save and re-load can save a lot of work.   I tend not to save a filter often as I don't expect to use it for long.  Still, there have been times when I found this save/load feature useful (or would have &lt;g&gt;) - Lee Hoffman</a:t>
            </a:r>
            <a:endParaRPr lang="en-CA" sz="2800" dirty="0"/>
          </a:p>
        </p:txBody>
      </p:sp>
    </p:spTree>
    <p:extLst>
      <p:ext uri="{BB962C8B-B14F-4D97-AF65-F5344CB8AC3E}">
        <p14:creationId xmlns:p14="http://schemas.microsoft.com/office/powerpoint/2010/main" val="2063429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6C8D2-4A56-4098-AF61-79820E42FA32}"/>
              </a:ext>
            </a:extLst>
          </p:cNvPr>
          <p:cNvSpPr>
            <a:spLocks noGrp="1"/>
          </p:cNvSpPr>
          <p:nvPr>
            <p:ph type="title"/>
          </p:nvPr>
        </p:nvSpPr>
        <p:spPr/>
        <p:txBody>
          <a:bodyPr/>
          <a:lstStyle/>
          <a:p>
            <a:r>
              <a:rPr lang="en-CA" dirty="0"/>
              <a:t>Picklist Filter</a:t>
            </a:r>
          </a:p>
        </p:txBody>
      </p:sp>
      <p:pic>
        <p:nvPicPr>
          <p:cNvPr id="7" name="Content Placeholder 6">
            <a:extLst>
              <a:ext uri="{FF2B5EF4-FFF2-40B4-BE49-F238E27FC236}">
                <a16:creationId xmlns:a16="http://schemas.microsoft.com/office/drawing/2014/main" id="{9C337E4F-BF1D-4FC9-99B9-C2B797764E5B}"/>
              </a:ext>
            </a:extLst>
          </p:cNvPr>
          <p:cNvPicPr>
            <a:picLocks noGrp="1" noChangeAspect="1"/>
          </p:cNvPicPr>
          <p:nvPr>
            <p:ph idx="1"/>
          </p:nvPr>
        </p:nvPicPr>
        <p:blipFill>
          <a:blip r:embed="rId2"/>
          <a:stretch>
            <a:fillRect/>
          </a:stretch>
        </p:blipFill>
        <p:spPr>
          <a:xfrm>
            <a:off x="1028700" y="1553229"/>
            <a:ext cx="7287716" cy="4855443"/>
          </a:xfrm>
        </p:spPr>
      </p:pic>
      <p:sp>
        <p:nvSpPr>
          <p:cNvPr id="8" name="Oval 7">
            <a:extLst>
              <a:ext uri="{FF2B5EF4-FFF2-40B4-BE49-F238E27FC236}">
                <a16:creationId xmlns:a16="http://schemas.microsoft.com/office/drawing/2014/main" id="{7E9D1942-1168-45A1-8F68-1A8E2A3A8E7B}"/>
              </a:ext>
            </a:extLst>
          </p:cNvPr>
          <p:cNvSpPr/>
          <p:nvPr/>
        </p:nvSpPr>
        <p:spPr>
          <a:xfrm>
            <a:off x="683568" y="4922772"/>
            <a:ext cx="1584176" cy="666468"/>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Arrow: Down 8">
            <a:extLst>
              <a:ext uri="{FF2B5EF4-FFF2-40B4-BE49-F238E27FC236}">
                <a16:creationId xmlns:a16="http://schemas.microsoft.com/office/drawing/2014/main" id="{B50B5C2B-96DE-4D5A-8A07-8A0610A93BA2}"/>
              </a:ext>
            </a:extLst>
          </p:cNvPr>
          <p:cNvSpPr/>
          <p:nvPr/>
        </p:nvSpPr>
        <p:spPr>
          <a:xfrm>
            <a:off x="4788024" y="5589240"/>
            <a:ext cx="792088" cy="43204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56952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7671" y="685800"/>
            <a:ext cx="7870143" cy="1485900"/>
          </a:xfrm>
        </p:spPr>
        <p:txBody>
          <a:bodyPr>
            <a:normAutofit/>
          </a:bodyPr>
          <a:lstStyle/>
          <a:p>
            <a:r>
              <a:rPr lang="en-CA" b="1" dirty="0"/>
              <a:t>Data Entry: Dates</a:t>
            </a:r>
            <a:endParaRPr lang="en-CA" dirty="0"/>
          </a:p>
        </p:txBody>
      </p:sp>
      <p:sp>
        <p:nvSpPr>
          <p:cNvPr id="10" name="Rectangle 9">
            <a:extLst>
              <a:ext uri="{FF2B5EF4-FFF2-40B4-BE49-F238E27FC236}">
                <a16:creationId xmlns:a16="http://schemas.microsoft.com/office/drawing/2014/main" id="{B9F89C22-0475-4427-B7C8-0269AD40E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767671" y="2286000"/>
            <a:ext cx="2508185" cy="3581400"/>
          </a:xfrm>
        </p:spPr>
        <p:txBody>
          <a:bodyPr>
            <a:normAutofit/>
          </a:bodyPr>
          <a:lstStyle/>
          <a:p>
            <a:pPr marL="0" indent="0">
              <a:buNone/>
            </a:pPr>
            <a:r>
              <a:rPr lang="en-CA" sz="1600" b="1" dirty="0"/>
              <a:t>Sort Date (Turned off in Beginner Mode)</a:t>
            </a:r>
            <a:endParaRPr lang="en-CA" sz="1600" dirty="0"/>
          </a:p>
          <a:p>
            <a:pPr marL="0" indent="0">
              <a:buNone/>
            </a:pPr>
            <a:r>
              <a:rPr lang="en-CA" sz="1600" dirty="0"/>
              <a:t>Sort dates are used to maintain chronological order on the Person View, and in narrative reports, Individual Detail reports and Family Group Sheets. </a:t>
            </a:r>
          </a:p>
          <a:p>
            <a:pPr marL="0" indent="0">
              <a:buNone/>
            </a:pPr>
            <a:r>
              <a:rPr lang="en-CA" sz="1600" dirty="0"/>
              <a:t>They do not print or export and have no genealogical significance</a:t>
            </a:r>
            <a:endParaRPr lang="en-CA" sz="1600" dirty="0">
              <a:effectLst/>
            </a:endParaRPr>
          </a:p>
        </p:txBody>
      </p:sp>
      <p:pic>
        <p:nvPicPr>
          <p:cNvPr id="5" name="Picture 4">
            <a:extLst>
              <a:ext uri="{FF2B5EF4-FFF2-40B4-BE49-F238E27FC236}">
                <a16:creationId xmlns:a16="http://schemas.microsoft.com/office/drawing/2014/main" id="{7FBD68AF-9025-4368-B409-0562B8CA2936}"/>
              </a:ext>
            </a:extLst>
          </p:cNvPr>
          <p:cNvPicPr>
            <a:picLocks noChangeAspect="1"/>
          </p:cNvPicPr>
          <p:nvPr/>
        </p:nvPicPr>
        <p:blipFill>
          <a:blip r:embed="rId2"/>
          <a:stretch>
            <a:fillRect/>
          </a:stretch>
        </p:blipFill>
        <p:spPr>
          <a:xfrm>
            <a:off x="3513506" y="2286000"/>
            <a:ext cx="5124308" cy="3886200"/>
          </a:xfrm>
          <a:prstGeom prst="rect">
            <a:avLst/>
          </a:prstGeom>
        </p:spPr>
      </p:pic>
      <p:sp>
        <p:nvSpPr>
          <p:cNvPr id="6" name="Oval 5">
            <a:extLst>
              <a:ext uri="{FF2B5EF4-FFF2-40B4-BE49-F238E27FC236}">
                <a16:creationId xmlns:a16="http://schemas.microsoft.com/office/drawing/2014/main" id="{D5EE3C07-5084-4747-8458-AEB718FCFC5B}"/>
              </a:ext>
            </a:extLst>
          </p:cNvPr>
          <p:cNvSpPr/>
          <p:nvPr/>
        </p:nvSpPr>
        <p:spPr>
          <a:xfrm>
            <a:off x="3275856" y="3140968"/>
            <a:ext cx="1656184" cy="1080120"/>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901822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Date: Incomplete or Irregular</a:t>
            </a:r>
            <a:endParaRPr lang="en-CA" dirty="0"/>
          </a:p>
        </p:txBody>
      </p:sp>
      <p:sp>
        <p:nvSpPr>
          <p:cNvPr id="3" name="Content Placeholder 2"/>
          <p:cNvSpPr>
            <a:spLocks noGrp="1"/>
          </p:cNvSpPr>
          <p:nvPr>
            <p:ph idx="1"/>
          </p:nvPr>
        </p:nvSpPr>
        <p:spPr>
          <a:xfrm>
            <a:off x="1028700" y="1772816"/>
            <a:ext cx="7200900" cy="4680520"/>
          </a:xfrm>
        </p:spPr>
        <p:txBody>
          <a:bodyPr>
            <a:normAutofit fontScale="92500" lnSpcReduction="20000"/>
          </a:bodyPr>
          <a:lstStyle/>
          <a:p>
            <a:pPr marL="0" indent="0">
              <a:buNone/>
            </a:pPr>
            <a:r>
              <a:rPr lang="en-CA" sz="2600" dirty="0">
                <a:latin typeface="Calibri" panose="020F0502020204030204" pitchFamily="34" charset="0"/>
                <a:cs typeface="Calibri" panose="020F0502020204030204" pitchFamily="34" charset="0"/>
              </a:rPr>
              <a:t>A date with one or two digits in the year is considered an incomplete or irregular date, as it cannot be recorded in the correct century. If TMG can interpret the number as intended to be a year it will prompt you for the intended century. To avoid ambiguity, when entering dates be sure to use all four digits for the year. </a:t>
            </a:r>
          </a:p>
          <a:p>
            <a:pPr marL="0" indent="0">
              <a:buNone/>
            </a:pPr>
            <a:r>
              <a:rPr lang="en-CA" sz="2600" dirty="0">
                <a:latin typeface="Calibri" panose="020F0502020204030204" pitchFamily="34" charset="0"/>
                <a:cs typeface="Calibri" panose="020F0502020204030204" pitchFamily="34" charset="0"/>
              </a:rPr>
              <a:t>An incomplete date containing an alphabetic month can usually be appropriately interpreted by TMG. If an all-number date is incomplete (entered with less than three parts) TMG must guess what is missing. </a:t>
            </a:r>
            <a:r>
              <a:rPr lang="en-CA" sz="2600" dirty="0" err="1">
                <a:latin typeface="Calibri" panose="020F0502020204030204" pitchFamily="34" charset="0"/>
                <a:cs typeface="Calibri" panose="020F0502020204030204" pitchFamily="34" charset="0"/>
              </a:rPr>
              <a:t>TMG's</a:t>
            </a:r>
            <a:r>
              <a:rPr lang="en-CA" sz="2600" dirty="0">
                <a:latin typeface="Calibri" panose="020F0502020204030204" pitchFamily="34" charset="0"/>
                <a:cs typeface="Calibri" panose="020F0502020204030204" pitchFamily="34" charset="0"/>
              </a:rPr>
              <a:t> interpretations of ambiguous or incomplete dates are stated in Date Format and may be partially based on the date display setting in File &gt; Preferences &gt; Program Options: General. In all these screen display formats for dates, a missing value in an incomplete date is displayed using underlines.</a:t>
            </a:r>
          </a:p>
          <a:p>
            <a:endParaRPr lang="en-CA" dirty="0"/>
          </a:p>
        </p:txBody>
      </p:sp>
    </p:spTree>
    <p:extLst>
      <p:ext uri="{BB962C8B-B14F-4D97-AF65-F5344CB8AC3E}">
        <p14:creationId xmlns:p14="http://schemas.microsoft.com/office/powerpoint/2010/main" val="2893128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Date: Incomplete or Irregular</a:t>
            </a:r>
            <a:endParaRPr lang="en-CA" dirty="0"/>
          </a:p>
        </p:txBody>
      </p:sp>
      <p:sp>
        <p:nvSpPr>
          <p:cNvPr id="3" name="Content Placeholder 2"/>
          <p:cNvSpPr>
            <a:spLocks noGrp="1"/>
          </p:cNvSpPr>
          <p:nvPr>
            <p:ph idx="1"/>
          </p:nvPr>
        </p:nvSpPr>
        <p:spPr>
          <a:xfrm>
            <a:off x="1028700" y="1772816"/>
            <a:ext cx="7200900" cy="4680520"/>
          </a:xfrm>
        </p:spPr>
        <p:txBody>
          <a:bodyPr>
            <a:normAutofit lnSpcReduction="10000"/>
          </a:bodyPr>
          <a:lstStyle/>
          <a:p>
            <a:pPr marL="0" indent="0">
              <a:buNone/>
            </a:pPr>
            <a:r>
              <a:rPr lang="en-CA" sz="2600" dirty="0">
                <a:latin typeface="Calibri" panose="020F0502020204030204" pitchFamily="34" charset="0"/>
                <a:cs typeface="Calibri" panose="020F0502020204030204" pitchFamily="34" charset="0"/>
              </a:rPr>
              <a:t>Any date that does not meet the criteria stated in Date Format is considered an irregular date. There may be times when you want to place text in the date field, e.g., "the 6th day of the 4th month". The date field will accept such text and you may keep the events on your display in chronological order by placing a regular date in the Sort Date field.</a:t>
            </a:r>
          </a:p>
          <a:p>
            <a:pPr marL="0" indent="0">
              <a:buNone/>
            </a:pPr>
            <a:r>
              <a:rPr lang="en-US" sz="2600" dirty="0">
                <a:latin typeface="Calibri" panose="020F0502020204030204" pitchFamily="34" charset="0"/>
                <a:cs typeface="Calibri" panose="020F0502020204030204" pitchFamily="34" charset="0"/>
              </a:rPr>
              <a:t>While irregular dates can only have a maximum of 29 characters, TMG will export such dates exactly as entered to a GEDCOM without any problem. However, what some other program will do with these irregular dates when they import the GEDCOM file may be an issue.</a:t>
            </a:r>
            <a:endParaRPr lang="en-CA" sz="2600" dirty="0">
              <a:latin typeface="Calibri" panose="020F0502020204030204" pitchFamily="34" charset="0"/>
              <a:cs typeface="Calibri" panose="020F0502020204030204" pitchFamily="34" charset="0"/>
            </a:endParaRPr>
          </a:p>
          <a:p>
            <a:endParaRPr lang="en-CA" dirty="0"/>
          </a:p>
        </p:txBody>
      </p:sp>
    </p:spTree>
    <p:extLst>
      <p:ext uri="{BB962C8B-B14F-4D97-AF65-F5344CB8AC3E}">
        <p14:creationId xmlns:p14="http://schemas.microsoft.com/office/powerpoint/2010/main" val="1037048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Date: Irregular</a:t>
            </a:r>
          </a:p>
        </p:txBody>
      </p:sp>
      <p:sp>
        <p:nvSpPr>
          <p:cNvPr id="3" name="Content Placeholder 2"/>
          <p:cNvSpPr>
            <a:spLocks noGrp="1"/>
          </p:cNvSpPr>
          <p:nvPr>
            <p:ph idx="1"/>
          </p:nvPr>
        </p:nvSpPr>
        <p:spPr>
          <a:xfrm>
            <a:off x="1028700" y="1772816"/>
            <a:ext cx="7503740" cy="4896544"/>
          </a:xfrm>
        </p:spPr>
        <p:txBody>
          <a:bodyPr>
            <a:normAutofit fontScale="25000" lnSpcReduction="20000"/>
          </a:bodyPr>
          <a:lstStyle/>
          <a:p>
            <a:pPr marL="0" indent="0">
              <a:buNone/>
            </a:pPr>
            <a:r>
              <a:rPr lang="en-CA" sz="88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I recently found in the images of the British 1939 Registry the date of  birth of a relative as 29 Feb 1875, so I entered it. TMG, much quicker on the uptake than I, immediately  declared my entry to be an Irregular Date. While clearly an entry error, that seems to be the best date I have, and from what I would think a reputable source. How would you handle this odd situation within TMG?</a:t>
            </a:r>
          </a:p>
          <a:p>
            <a:pPr marL="0" indent="0">
              <a:buNone/>
            </a:pPr>
            <a:r>
              <a:rPr lang="en-CA" sz="8800" dirty="0">
                <a:effectLst/>
                <a:latin typeface="Calibri" panose="020F0502020204030204" pitchFamily="34" charset="0"/>
                <a:ea typeface="Calibri" panose="020F0502020204030204" pitchFamily="34" charset="0"/>
                <a:cs typeface="Arial" panose="020B0604020202020204" pitchFamily="34" charset="0"/>
              </a:rPr>
              <a:t>The first thing I would do is look at the registry again.  If the image is that is a hand-written register then check if what you see is actually a "29".  Could it be something else?  Maybe a "27"?  A "24"?  Or maybe it isn't a "2", but a "1" -- making it "19".</a:t>
            </a:r>
          </a:p>
          <a:p>
            <a:pPr marL="0" indent="0">
              <a:buNone/>
            </a:pPr>
            <a:r>
              <a:rPr lang="en-CA" sz="8800" dirty="0">
                <a:effectLst/>
                <a:latin typeface="Calibri" panose="020F0502020204030204" pitchFamily="34" charset="0"/>
                <a:ea typeface="Calibri" panose="020F0502020204030204" pitchFamily="34" charset="0"/>
                <a:cs typeface="Arial" panose="020B0604020202020204" pitchFamily="34" charset="0"/>
              </a:rPr>
              <a:t> If it is clearly a "29", leave the Irregular date, and change the Sort Date to a "28" for sorting purposes.  Then include in the Citation Detail of the Source Citation the details of the entry indicating that you recognize that the entry must be wrong, but it is what it is.</a:t>
            </a:r>
          </a:p>
          <a:p>
            <a:pPr marL="0" indent="0">
              <a:buNone/>
            </a:pPr>
            <a:r>
              <a:rPr lang="en-CA" sz="2500" dirty="0">
                <a:effectLst/>
                <a:latin typeface="Calibri" panose="020F0502020204030204" pitchFamily="34" charset="0"/>
                <a:ea typeface="Calibri" panose="020F0502020204030204" pitchFamily="34" charset="0"/>
                <a:cs typeface="Arial" panose="020B0604020202020204" pitchFamily="34" charset="0"/>
              </a:rPr>
              <a:t> -</a:t>
            </a:r>
            <a:r>
              <a:rPr lang="en-CA" sz="7200" dirty="0">
                <a:effectLst/>
                <a:latin typeface="Calibri" panose="020F0502020204030204" pitchFamily="34" charset="0"/>
                <a:ea typeface="Calibri" panose="020F0502020204030204" pitchFamily="34" charset="0"/>
                <a:cs typeface="Arial" panose="020B0604020202020204" pitchFamily="34" charset="0"/>
              </a:rPr>
              <a:t>Lee</a:t>
            </a:r>
            <a:endParaRPr lang="en-CA" dirty="0"/>
          </a:p>
        </p:txBody>
      </p:sp>
    </p:spTree>
    <p:extLst>
      <p:ext uri="{BB962C8B-B14F-4D97-AF65-F5344CB8AC3E}">
        <p14:creationId xmlns:p14="http://schemas.microsoft.com/office/powerpoint/2010/main" val="163462089"/>
      </p:ext>
    </p:extLst>
  </p:cSld>
  <p:clrMapOvr>
    <a:masterClrMapping/>
  </p:clrMapOvr>
</p:sld>
</file>

<file path=ppt/theme/theme1.xml><?xml version="1.0" encoding="utf-8"?>
<a:theme xmlns:a="http://schemas.openxmlformats.org/drawingml/2006/main" name="Crop">
  <a:themeElements>
    <a:clrScheme name="Custom 2">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4C7C99"/>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2390</TotalTime>
  <Words>2442</Words>
  <Application>Microsoft Office PowerPoint</Application>
  <PresentationFormat>On-screen Show (4:3)</PresentationFormat>
  <Paragraphs>158</Paragraphs>
  <Slides>28</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28</vt:i4>
      </vt:variant>
    </vt:vector>
  </HeadingPairs>
  <TitlesOfParts>
    <vt:vector size="36" baseType="lpstr">
      <vt:lpstr>Arial</vt:lpstr>
      <vt:lpstr>BRODY</vt:lpstr>
      <vt:lpstr>Calibri</vt:lpstr>
      <vt:lpstr>Century Schoolbook</vt:lpstr>
      <vt:lpstr>Franklin Gothic Book</vt:lpstr>
      <vt:lpstr>Times New Roman</vt:lpstr>
      <vt:lpstr>Crop</vt:lpstr>
      <vt:lpstr>Office Theme</vt:lpstr>
      <vt:lpstr>TMG Tips</vt:lpstr>
      <vt:lpstr>PowerPoint Presentation</vt:lpstr>
      <vt:lpstr>Ottawa TMG Users Group  (Ottawa, Ontario, Canada) </vt:lpstr>
      <vt:lpstr>Picklist Filter</vt:lpstr>
      <vt:lpstr>Picklist Filter</vt:lpstr>
      <vt:lpstr>Data Entry: Dates</vt:lpstr>
      <vt:lpstr>Date: Incomplete or Irregular</vt:lpstr>
      <vt:lpstr>Date: Incomplete or Irregular</vt:lpstr>
      <vt:lpstr>Date: Irregular</vt:lpstr>
      <vt:lpstr>Marriage Date Tool</vt:lpstr>
      <vt:lpstr>Marriage Dates</vt:lpstr>
      <vt:lpstr>Married Names</vt:lpstr>
      <vt:lpstr>Pseudo People (https://www.mjh-nm.net/STYLE.HTML#PseudoPeople)</vt:lpstr>
      <vt:lpstr>Pseudo People (https://www.mjh-nm.net/STYLE.HTML#PseudoPeople)</vt:lpstr>
      <vt:lpstr>Pseudo People (https://www.mjh-nm.net/STYLE.HTML#PseudoPeople)</vt:lpstr>
      <vt:lpstr>Pseudo People (https://www.mjh-nm.net/STYLE.HTML#PseudoPeople)</vt:lpstr>
      <vt:lpstr>PowerPoint Presentation</vt:lpstr>
      <vt:lpstr>How to make tags different colors</vt:lpstr>
      <vt:lpstr>How to make tags different colors</vt:lpstr>
      <vt:lpstr>Where to get Help</vt:lpstr>
      <vt:lpstr>Archived Presentations  http://ottawa-tmg-ug.ca/articlesandpresentations.htm</vt:lpstr>
      <vt:lpstr>Archived Presentations  http://ottawa-tmg-ug.ca/articlesandpresentations.htm</vt:lpstr>
      <vt:lpstr>Upcoming Presentations</vt:lpstr>
      <vt:lpstr>Ottawa Area SIG Meetings</vt:lpstr>
      <vt:lpstr>Virtual Genealogy Drop-In – Tuesday 2pm-3pm In partnership with the Ottawa Public Library </vt:lpstr>
      <vt:lpstr>Ontario Ancestors’ Virtual Events</vt:lpstr>
      <vt:lpstr>Ottawa Branch of Ontario Ancestors</vt:lpstr>
      <vt:lpstr>Merry Christmas and Happy New Year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TMG Tips</dc:title>
  <dc:creator>Michael More</dc:creator>
  <cp:lastModifiedBy>Michael More</cp:lastModifiedBy>
  <cp:revision>137</cp:revision>
  <dcterms:created xsi:type="dcterms:W3CDTF">2021-01-07T20:25:22Z</dcterms:created>
  <dcterms:modified xsi:type="dcterms:W3CDTF">2021-12-03T21:34:44Z</dcterms:modified>
</cp:coreProperties>
</file>