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7"/>
  </p:notesMasterIdLst>
  <p:sldIdLst>
    <p:sldId id="256" r:id="rId2"/>
    <p:sldId id="526" r:id="rId3"/>
    <p:sldId id="486" r:id="rId4"/>
    <p:sldId id="544" r:id="rId5"/>
    <p:sldId id="548" r:id="rId6"/>
    <p:sldId id="545" r:id="rId7"/>
    <p:sldId id="546" r:id="rId8"/>
    <p:sldId id="547" r:id="rId9"/>
    <p:sldId id="549" r:id="rId10"/>
    <p:sldId id="550" r:id="rId11"/>
    <p:sldId id="551" r:id="rId12"/>
    <p:sldId id="554" r:id="rId13"/>
    <p:sldId id="555" r:id="rId14"/>
    <p:sldId id="556" r:id="rId15"/>
    <p:sldId id="557" r:id="rId16"/>
    <p:sldId id="553" r:id="rId17"/>
    <p:sldId id="552" r:id="rId18"/>
    <p:sldId id="537" r:id="rId19"/>
    <p:sldId id="487" r:id="rId20"/>
    <p:sldId id="538" r:id="rId21"/>
    <p:sldId id="543" r:id="rId22"/>
    <p:sldId id="542" r:id="rId23"/>
    <p:sldId id="492" r:id="rId24"/>
    <p:sldId id="493" r:id="rId25"/>
    <p:sldId id="46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97" autoAdjust="0"/>
  </p:normalViewPr>
  <p:slideViewPr>
    <p:cSldViewPr>
      <p:cViewPr varScale="1">
        <p:scale>
          <a:sx n="64" d="100"/>
          <a:sy n="64" d="100"/>
        </p:scale>
        <p:origin x="1548"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5" d="100"/>
          <a:sy n="65" d="100"/>
        </p:scale>
        <p:origin x="2578"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DEB516-4318-4CB2-BFD1-059BECC7F294}" type="datetimeFigureOut">
              <a:rPr lang="en-CA" smtClean="0"/>
              <a:t>2022-01-08</a:t>
            </a:fld>
            <a:endParaRPr lang="en-C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D56CBC-595B-47EB-ADAB-B4913021330E}" type="slidenum">
              <a:rPr lang="en-CA" smtClean="0"/>
              <a:t>‹#›</a:t>
            </a:fld>
            <a:endParaRPr lang="en-CA" dirty="0"/>
          </a:p>
        </p:txBody>
      </p:sp>
    </p:spTree>
    <p:extLst>
      <p:ext uri="{BB962C8B-B14F-4D97-AF65-F5344CB8AC3E}">
        <p14:creationId xmlns:p14="http://schemas.microsoft.com/office/powerpoint/2010/main" val="2091619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D56CBC-595B-47EB-ADAB-B4913021330E}" type="slidenum">
              <a:rPr lang="en-CA" smtClean="0"/>
              <a:t>3</a:t>
            </a:fld>
            <a:endParaRPr lang="en-CA" dirty="0"/>
          </a:p>
        </p:txBody>
      </p:sp>
    </p:spTree>
    <p:extLst>
      <p:ext uri="{BB962C8B-B14F-4D97-AF65-F5344CB8AC3E}">
        <p14:creationId xmlns:p14="http://schemas.microsoft.com/office/powerpoint/2010/main" val="1904502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experts in TMG. The first four have websites with useful information on a wide ranges of aspects of TMG</a:t>
            </a:r>
          </a:p>
          <a:p>
            <a:endParaRPr lang="en-US" dirty="0"/>
          </a:p>
          <a:p>
            <a:r>
              <a:rPr lang="en-US" dirty="0"/>
              <a:t>Jim Byram is a technical expert and he tends to hang</a:t>
            </a:r>
            <a:r>
              <a:rPr lang="en-US" baseline="0" dirty="0"/>
              <a:t> out on the TMG forum rather than on the Mailing List.</a:t>
            </a:r>
            <a:endParaRPr lang="en-US" dirty="0"/>
          </a:p>
        </p:txBody>
      </p:sp>
      <p:sp>
        <p:nvSpPr>
          <p:cNvPr id="4" name="Slide Number Placeholder 3"/>
          <p:cNvSpPr>
            <a:spLocks noGrp="1"/>
          </p:cNvSpPr>
          <p:nvPr>
            <p:ph type="sldNum" sz="quarter" idx="10"/>
          </p:nvPr>
        </p:nvSpPr>
        <p:spPr/>
        <p:txBody>
          <a:bodyPr/>
          <a:lstStyle/>
          <a:p>
            <a:fld id="{CDD56CBC-595B-47EB-ADAB-B4913021330E}" type="slidenum">
              <a:rPr lang="en-CA" smtClean="0"/>
              <a:t>18</a:t>
            </a:fld>
            <a:endParaRPr lang="en-CA" dirty="0"/>
          </a:p>
        </p:txBody>
      </p:sp>
    </p:spTree>
    <p:extLst>
      <p:ext uri="{BB962C8B-B14F-4D97-AF65-F5344CB8AC3E}">
        <p14:creationId xmlns:p14="http://schemas.microsoft.com/office/powerpoint/2010/main" val="3035873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D56CBC-595B-47EB-ADAB-B4913021330E}" type="slidenum">
              <a:rPr lang="en-CA" smtClean="0"/>
              <a:t>19</a:t>
            </a:fld>
            <a:endParaRPr lang="en-CA" dirty="0"/>
          </a:p>
        </p:txBody>
      </p:sp>
    </p:spTree>
    <p:extLst>
      <p:ext uri="{BB962C8B-B14F-4D97-AF65-F5344CB8AC3E}">
        <p14:creationId xmlns:p14="http://schemas.microsoft.com/office/powerpoint/2010/main" val="3831755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Tips presentations are not indexed by specific topic.</a:t>
            </a:r>
          </a:p>
        </p:txBody>
      </p:sp>
      <p:sp>
        <p:nvSpPr>
          <p:cNvPr id="4" name="Slide Number Placeholder 3"/>
          <p:cNvSpPr>
            <a:spLocks noGrp="1"/>
          </p:cNvSpPr>
          <p:nvPr>
            <p:ph type="sldNum" sz="quarter" idx="10"/>
          </p:nvPr>
        </p:nvSpPr>
        <p:spPr/>
        <p:txBody>
          <a:bodyPr/>
          <a:lstStyle/>
          <a:p>
            <a:fld id="{CDD56CBC-595B-47EB-ADAB-B4913021330E}" type="slidenum">
              <a:rPr lang="en-CA" smtClean="0"/>
              <a:t>20</a:t>
            </a:fld>
            <a:endParaRPr lang="en-CA" dirty="0"/>
          </a:p>
        </p:txBody>
      </p:sp>
    </p:spTree>
    <p:extLst>
      <p:ext uri="{BB962C8B-B14F-4D97-AF65-F5344CB8AC3E}">
        <p14:creationId xmlns:p14="http://schemas.microsoft.com/office/powerpoint/2010/main" val="4113538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E88CAE-10BA-4873-8BAE-1C627E5654B8}" type="slidenum">
              <a:rPr lang="en-CA" smtClean="0"/>
              <a:t>21</a:t>
            </a:fld>
            <a:endParaRPr lang="en-CA" dirty="0"/>
          </a:p>
        </p:txBody>
      </p:sp>
    </p:spTree>
    <p:extLst>
      <p:ext uri="{BB962C8B-B14F-4D97-AF65-F5344CB8AC3E}">
        <p14:creationId xmlns:p14="http://schemas.microsoft.com/office/powerpoint/2010/main" val="55218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CA" dirty="0"/>
              <a:t>Copyright (2007)   The Ontario Genealogical Society    www.ogs.on.ca</a:t>
            </a:r>
            <a:endParaRPr lang="en-US" dirty="0"/>
          </a:p>
        </p:txBody>
      </p:sp>
      <p:sp>
        <p:nvSpPr>
          <p:cNvPr id="5" name="Slide Number Placeholder 4"/>
          <p:cNvSpPr>
            <a:spLocks noGrp="1"/>
          </p:cNvSpPr>
          <p:nvPr>
            <p:ph type="sldNum" sz="quarter" idx="11"/>
          </p:nvPr>
        </p:nvSpPr>
        <p:spPr/>
        <p:txBody>
          <a:bodyPr/>
          <a:lstStyle/>
          <a:p>
            <a:r>
              <a:rPr lang="en-US" dirty="0"/>
              <a:t>Page </a:t>
            </a:r>
            <a:fld id="{97F8340B-B207-4D4D-81A6-C384FF66789C}" type="slidenum">
              <a:rPr lang="en-US" smtClean="0"/>
              <a:pPr/>
              <a:t>23</a:t>
            </a:fld>
            <a:endParaRPr lang="en-US" dirty="0"/>
          </a:p>
        </p:txBody>
      </p:sp>
    </p:spTree>
    <p:extLst>
      <p:ext uri="{BB962C8B-B14F-4D97-AF65-F5344CB8AC3E}">
        <p14:creationId xmlns:p14="http://schemas.microsoft.com/office/powerpoint/2010/main" val="315961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CA" dirty="0"/>
              <a:t>Copyright (2007)   The Ontario Genealogical Society    www.ogs.on.ca</a:t>
            </a:r>
            <a:endParaRPr lang="en-US" dirty="0"/>
          </a:p>
        </p:txBody>
      </p:sp>
      <p:sp>
        <p:nvSpPr>
          <p:cNvPr id="5" name="Slide Number Placeholder 4"/>
          <p:cNvSpPr>
            <a:spLocks noGrp="1"/>
          </p:cNvSpPr>
          <p:nvPr>
            <p:ph type="sldNum" sz="quarter" idx="11"/>
          </p:nvPr>
        </p:nvSpPr>
        <p:spPr/>
        <p:txBody>
          <a:bodyPr/>
          <a:lstStyle/>
          <a:p>
            <a:r>
              <a:rPr lang="en-US" dirty="0"/>
              <a:t>Page </a:t>
            </a:r>
            <a:fld id="{97F8340B-B207-4D4D-81A6-C384FF66789C}" type="slidenum">
              <a:rPr lang="en-US" smtClean="0"/>
              <a:pPr/>
              <a:t>24</a:t>
            </a:fld>
            <a:endParaRPr lang="en-US" dirty="0"/>
          </a:p>
        </p:txBody>
      </p:sp>
    </p:spTree>
    <p:extLst>
      <p:ext uri="{BB962C8B-B14F-4D97-AF65-F5344CB8AC3E}">
        <p14:creationId xmlns:p14="http://schemas.microsoft.com/office/powerpoint/2010/main" val="2524586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F65D4DDB-8D61-4776-B05F-BBA6861E4ACF}" type="datetimeFigureOut">
              <a:rPr lang="en-CA" smtClean="0"/>
              <a:pPr/>
              <a:t>2022-01-08</a:t>
            </a:fld>
            <a:endParaRPr lang="en-CA"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CA"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59ACB91F-E25E-4806-8852-E679DD28E97C}" type="slidenum">
              <a:rPr lang="en-CA" smtClean="0"/>
              <a:pPr/>
              <a:t>‹#›</a:t>
            </a:fld>
            <a:endParaRPr lang="en-CA"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584577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5D4DDB-8D61-4776-B05F-BBA6861E4ACF}" type="datetimeFigureOut">
              <a:rPr lang="en-CA" smtClean="0"/>
              <a:pPr/>
              <a:t>2022-01-08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9ACB91F-E25E-4806-8852-E679DD28E97C}" type="slidenum">
              <a:rPr lang="en-CA" smtClean="0"/>
              <a:pPr/>
              <a:t>‹#›</a:t>
            </a:fld>
            <a:endParaRPr lang="en-CA" dirty="0"/>
          </a:p>
        </p:txBody>
      </p:sp>
    </p:spTree>
    <p:extLst>
      <p:ext uri="{BB962C8B-B14F-4D97-AF65-F5344CB8AC3E}">
        <p14:creationId xmlns:p14="http://schemas.microsoft.com/office/powerpoint/2010/main" val="4006875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5D4DDB-8D61-4776-B05F-BBA6861E4ACF}" type="datetimeFigureOut">
              <a:rPr lang="en-CA" smtClean="0"/>
              <a:pPr/>
              <a:t>2022-01-08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9ACB91F-E25E-4806-8852-E679DD28E97C}" type="slidenum">
              <a:rPr lang="en-CA" smtClean="0"/>
              <a:pPr/>
              <a:t>‹#›</a:t>
            </a:fld>
            <a:endParaRPr lang="en-CA" dirty="0"/>
          </a:p>
        </p:txBody>
      </p:sp>
    </p:spTree>
    <p:extLst>
      <p:ext uri="{BB962C8B-B14F-4D97-AF65-F5344CB8AC3E}">
        <p14:creationId xmlns:p14="http://schemas.microsoft.com/office/powerpoint/2010/main" val="215532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5D4DDB-8D61-4776-B05F-BBA6861E4ACF}" type="datetimeFigureOut">
              <a:rPr lang="en-CA" smtClean="0"/>
              <a:pPr/>
              <a:t>2022-01-08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9ACB91F-E25E-4806-8852-E679DD28E97C}" type="slidenum">
              <a:rPr lang="en-CA" smtClean="0"/>
              <a:pPr/>
              <a:t>‹#›</a:t>
            </a:fld>
            <a:endParaRPr lang="en-CA" dirty="0"/>
          </a:p>
        </p:txBody>
      </p:sp>
    </p:spTree>
    <p:extLst>
      <p:ext uri="{BB962C8B-B14F-4D97-AF65-F5344CB8AC3E}">
        <p14:creationId xmlns:p14="http://schemas.microsoft.com/office/powerpoint/2010/main" val="3075683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F65D4DDB-8D61-4776-B05F-BBA6861E4ACF}" type="datetimeFigureOut">
              <a:rPr lang="en-CA" smtClean="0"/>
              <a:pPr/>
              <a:t>2022-01-08</a:t>
            </a:fld>
            <a:endParaRPr lang="en-CA"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CA"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59ACB91F-E25E-4806-8852-E679DD28E97C}" type="slidenum">
              <a:rPr lang="en-CA" smtClean="0"/>
              <a:pPr/>
              <a:t>‹#›</a:t>
            </a:fld>
            <a:endParaRPr lang="en-CA"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5323861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5D4DDB-8D61-4776-B05F-BBA6861E4ACF}" type="datetimeFigureOut">
              <a:rPr lang="en-CA" smtClean="0"/>
              <a:pPr/>
              <a:t>2022-01-08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9ACB91F-E25E-4806-8852-E679DD28E97C}" type="slidenum">
              <a:rPr lang="en-CA" smtClean="0"/>
              <a:pPr/>
              <a:t>‹#›</a:t>
            </a:fld>
            <a:endParaRPr lang="en-CA" dirty="0"/>
          </a:p>
        </p:txBody>
      </p:sp>
    </p:spTree>
    <p:extLst>
      <p:ext uri="{BB962C8B-B14F-4D97-AF65-F5344CB8AC3E}">
        <p14:creationId xmlns:p14="http://schemas.microsoft.com/office/powerpoint/2010/main" val="3275933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5D4DDB-8D61-4776-B05F-BBA6861E4ACF}" type="datetimeFigureOut">
              <a:rPr lang="en-CA" smtClean="0"/>
              <a:pPr/>
              <a:t>2022-01-08</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59ACB91F-E25E-4806-8852-E679DD28E97C}" type="slidenum">
              <a:rPr lang="en-CA" smtClean="0"/>
              <a:pPr/>
              <a:t>‹#›</a:t>
            </a:fld>
            <a:endParaRPr lang="en-CA" dirty="0"/>
          </a:p>
        </p:txBody>
      </p:sp>
    </p:spTree>
    <p:extLst>
      <p:ext uri="{BB962C8B-B14F-4D97-AF65-F5344CB8AC3E}">
        <p14:creationId xmlns:p14="http://schemas.microsoft.com/office/powerpoint/2010/main" val="1575397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5D4DDB-8D61-4776-B05F-BBA6861E4ACF}" type="datetimeFigureOut">
              <a:rPr lang="en-CA" smtClean="0"/>
              <a:pPr/>
              <a:t>2022-01-08</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9ACB91F-E25E-4806-8852-E679DD28E97C}" type="slidenum">
              <a:rPr lang="en-CA" smtClean="0"/>
              <a:pPr/>
              <a:t>‹#›</a:t>
            </a:fld>
            <a:endParaRPr lang="en-CA" dirty="0"/>
          </a:p>
        </p:txBody>
      </p:sp>
    </p:spTree>
    <p:extLst>
      <p:ext uri="{BB962C8B-B14F-4D97-AF65-F5344CB8AC3E}">
        <p14:creationId xmlns:p14="http://schemas.microsoft.com/office/powerpoint/2010/main" val="198394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D4DDB-8D61-4776-B05F-BBA6861E4ACF}" type="datetimeFigureOut">
              <a:rPr lang="en-CA" smtClean="0"/>
              <a:pPr/>
              <a:t>2022-01-08</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59ACB91F-E25E-4806-8852-E679DD28E97C}" type="slidenum">
              <a:rPr lang="en-CA" smtClean="0"/>
              <a:pPr/>
              <a:t>‹#›</a:t>
            </a:fld>
            <a:endParaRPr lang="en-CA" dirty="0"/>
          </a:p>
        </p:txBody>
      </p:sp>
    </p:spTree>
    <p:extLst>
      <p:ext uri="{BB962C8B-B14F-4D97-AF65-F5344CB8AC3E}">
        <p14:creationId xmlns:p14="http://schemas.microsoft.com/office/powerpoint/2010/main" val="184172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65D4DDB-8D61-4776-B05F-BBA6861E4ACF}" type="datetimeFigureOut">
              <a:rPr lang="en-CA" smtClean="0"/>
              <a:pPr/>
              <a:t>2022-01-08</a:t>
            </a:fld>
            <a:endParaRPr lang="en-CA"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CA"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59ACB91F-E25E-4806-8852-E679DD28E97C}" type="slidenum">
              <a:rPr lang="en-CA" smtClean="0"/>
              <a:pPr/>
              <a:t>‹#›</a:t>
            </a:fld>
            <a:endParaRPr lang="en-CA"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7381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65D4DDB-8D61-4776-B05F-BBA6861E4ACF}" type="datetimeFigureOut">
              <a:rPr lang="en-CA" smtClean="0"/>
              <a:pPr/>
              <a:t>2022-01-08</a:t>
            </a:fld>
            <a:endParaRPr lang="en-CA"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CA"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59ACB91F-E25E-4806-8852-E679DD28E97C}" type="slidenum">
              <a:rPr lang="en-CA" smtClean="0"/>
              <a:pPr/>
              <a:t>‹#›</a:t>
            </a:fld>
            <a:endParaRPr lang="en-CA"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07431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F65D4DDB-8D61-4776-B05F-BBA6861E4ACF}" type="datetimeFigureOut">
              <a:rPr lang="en-CA" smtClean="0"/>
              <a:pPr/>
              <a:t>2022-01-08</a:t>
            </a:fld>
            <a:endParaRPr lang="en-CA"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CA"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59ACB91F-E25E-4806-8852-E679DD28E97C}" type="slidenum">
              <a:rPr lang="en-CA" smtClean="0"/>
              <a:pPr/>
              <a:t>‹#›</a:t>
            </a:fld>
            <a:endParaRPr lang="en-CA"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43597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90" r:id="rId6"/>
    <p:sldLayoutId id="2147483685" r:id="rId7"/>
    <p:sldLayoutId id="2147483691" r:id="rId8"/>
    <p:sldLayoutId id="2147483687" r:id="rId9"/>
    <p:sldLayoutId id="2147483688" r:id="rId10"/>
    <p:sldLayoutId id="2147483689"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tmg.reigelridge.com/Census.htm" TargetMode="External"/><Relationship Id="rId2" Type="http://schemas.openxmlformats.org/officeDocument/2006/relationships/hyperlink" Target="http://ottawa-tmg-ug.ca/Docs/TMG%20Tips%202021-12.pptx" TargetMode="External"/><Relationship Id="rId1" Type="http://schemas.openxmlformats.org/officeDocument/2006/relationships/slideLayout" Target="../slideLayouts/slideLayout2.xml"/><Relationship Id="rId5" Type="http://schemas.openxmlformats.org/officeDocument/2006/relationships/hyperlink" Target="https://www.mjh-nm.net/CENSUS.HTML#Top" TargetMode="External"/><Relationship Id="rId4" Type="http://schemas.openxmlformats.org/officeDocument/2006/relationships/hyperlink" Target="http://tvtmg.bridgenealogue.com/census.ht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tmg.reigelridge.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mjh-nm.net/MY_WAY.HTML" TargetMode="External"/><Relationship Id="rId5" Type="http://schemas.openxmlformats.org/officeDocument/2006/relationships/hyperlink" Target="http://www.johncardinal.com/" TargetMode="External"/><Relationship Id="rId4" Type="http://schemas.openxmlformats.org/officeDocument/2006/relationships/hyperlink" Target="http://www.tmgtips.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ottawa-tmg-ug.ca/articlesandpresentations.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ottawa-tmg-ug.ca/articlesandpresentations.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et.google.com/nvz-kftj-da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eet.google.com/nvz-kftj-da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ottawawebmaster@ogs.on.ca"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ogs.on.ca/events-calenda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eet.google.com/nvz-kftj-da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genealogy.com/articles/research/19_wylie.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k:@MSITStore:c:\programdata\the%20master%20genealogist%20v9\tmg.chm::/index20.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genealogy.com/articles/research/19_wylie.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8511CAE-6AAD-4026-90B0-6917258C1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115639" y="634028"/>
            <a:ext cx="2516957" cy="3732835"/>
          </a:xfrm>
        </p:spPr>
        <p:txBody>
          <a:bodyPr>
            <a:normAutofit/>
          </a:bodyPr>
          <a:lstStyle/>
          <a:p>
            <a:r>
              <a:rPr lang="en-CA" sz="5200" b="1" dirty="0"/>
              <a:t>TMG Tips</a:t>
            </a:r>
            <a:endParaRPr lang="en-CA" sz="5200" dirty="0"/>
          </a:p>
        </p:txBody>
      </p:sp>
      <p:sp>
        <p:nvSpPr>
          <p:cNvPr id="3" name="Subtitle 2"/>
          <p:cNvSpPr>
            <a:spLocks noGrp="1"/>
          </p:cNvSpPr>
          <p:nvPr>
            <p:ph type="subTitle" idx="1"/>
          </p:nvPr>
        </p:nvSpPr>
        <p:spPr>
          <a:xfrm>
            <a:off x="6115639" y="4436462"/>
            <a:ext cx="2516957" cy="1794656"/>
          </a:xfrm>
        </p:spPr>
        <p:txBody>
          <a:bodyPr>
            <a:normAutofit/>
          </a:bodyPr>
          <a:lstStyle/>
          <a:p>
            <a:pPr>
              <a:spcAft>
                <a:spcPts val="600"/>
              </a:spcAft>
            </a:pPr>
            <a:r>
              <a:rPr lang="en-CA" dirty="0"/>
              <a:t>Ottawa TMGUG</a:t>
            </a:r>
          </a:p>
          <a:p>
            <a:pPr>
              <a:spcAft>
                <a:spcPts val="600"/>
              </a:spcAft>
            </a:pPr>
            <a:r>
              <a:rPr lang="en-CA" dirty="0"/>
              <a:t>8 Jan 2022</a:t>
            </a:r>
          </a:p>
        </p:txBody>
      </p:sp>
      <p:sp>
        <p:nvSpPr>
          <p:cNvPr id="23" name="Freeform 6">
            <a:extLst>
              <a:ext uri="{FF2B5EF4-FFF2-40B4-BE49-F238E27FC236}">
                <a16:creationId xmlns:a16="http://schemas.microsoft.com/office/drawing/2014/main" id="{7388763A-4025-4433-A72C-457FC3763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86872" y="634028"/>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7" name="Picture 6">
            <a:extLst>
              <a:ext uri="{FF2B5EF4-FFF2-40B4-BE49-F238E27FC236}">
                <a16:creationId xmlns:a16="http://schemas.microsoft.com/office/drawing/2014/main" id="{ABA4FD87-E92C-4688-A8F9-E2453479E5C5}"/>
              </a:ext>
            </a:extLst>
          </p:cNvPr>
          <p:cNvPicPr>
            <a:picLocks noChangeAspect="1"/>
          </p:cNvPicPr>
          <p:nvPr/>
        </p:nvPicPr>
        <p:blipFill>
          <a:blip r:embed="rId2"/>
          <a:stretch>
            <a:fillRect/>
          </a:stretch>
        </p:blipFill>
        <p:spPr>
          <a:xfrm>
            <a:off x="916919" y="1246475"/>
            <a:ext cx="2571431" cy="1440000"/>
          </a:xfrm>
          <a:prstGeom prst="rect">
            <a:avLst/>
          </a:prstGeom>
        </p:spPr>
      </p:pic>
      <p:pic>
        <p:nvPicPr>
          <p:cNvPr id="4" name="Picture 3"/>
          <p:cNvPicPr>
            <a:picLocks noChangeAspect="1"/>
          </p:cNvPicPr>
          <p:nvPr/>
        </p:nvPicPr>
        <p:blipFill>
          <a:blip r:embed="rId3"/>
          <a:stretch>
            <a:fillRect/>
          </a:stretch>
        </p:blipFill>
        <p:spPr>
          <a:xfrm>
            <a:off x="1034267" y="4436462"/>
            <a:ext cx="4244416" cy="1512817"/>
          </a:xfrm>
          <a:prstGeom prst="rect">
            <a:avLst/>
          </a:prstGeom>
        </p:spPr>
      </p:pic>
      <p:sp>
        <p:nvSpPr>
          <p:cNvPr id="25" name="Freeform 6">
            <a:extLst>
              <a:ext uri="{FF2B5EF4-FFF2-40B4-BE49-F238E27FC236}">
                <a16:creationId xmlns:a16="http://schemas.microsoft.com/office/drawing/2014/main" id="{8A2DFE20-1EAE-45A9-AD16-D4DBD0ABB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71002" y="2016617"/>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6" name="Picture 5">
            <a:extLst>
              <a:ext uri="{FF2B5EF4-FFF2-40B4-BE49-F238E27FC236}">
                <a16:creationId xmlns:a16="http://schemas.microsoft.com/office/drawing/2014/main" id="{F842B9C6-F8C1-4929-B180-DC22A2B33CAC}"/>
              </a:ext>
            </a:extLst>
          </p:cNvPr>
          <p:cNvPicPr>
            <a:picLocks noChangeAspect="1"/>
          </p:cNvPicPr>
          <p:nvPr/>
        </p:nvPicPr>
        <p:blipFill>
          <a:blip r:embed="rId4"/>
          <a:stretch>
            <a:fillRect/>
          </a:stretch>
        </p:blipFill>
        <p:spPr>
          <a:xfrm>
            <a:off x="2943623" y="2316373"/>
            <a:ext cx="2401154" cy="21354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111EF1-315F-48EC-BA96-E12C6372428B}"/>
              </a:ext>
            </a:extLst>
          </p:cNvPr>
          <p:cNvPicPr>
            <a:picLocks noChangeAspect="1"/>
          </p:cNvPicPr>
          <p:nvPr/>
        </p:nvPicPr>
        <p:blipFill>
          <a:blip r:embed="rId2"/>
          <a:stretch>
            <a:fillRect/>
          </a:stretch>
        </p:blipFill>
        <p:spPr>
          <a:xfrm>
            <a:off x="1028700" y="1949099"/>
            <a:ext cx="7200900" cy="1514686"/>
          </a:xfrm>
          <a:prstGeom prst="rect">
            <a:avLst/>
          </a:prstGeom>
        </p:spPr>
      </p:pic>
      <p:sp>
        <p:nvSpPr>
          <p:cNvPr id="2" name="Title 1">
            <a:extLst>
              <a:ext uri="{FF2B5EF4-FFF2-40B4-BE49-F238E27FC236}">
                <a16:creationId xmlns:a16="http://schemas.microsoft.com/office/drawing/2014/main" id="{202A5D0A-2336-47F2-8ADA-2350C3682005}"/>
              </a:ext>
            </a:extLst>
          </p:cNvPr>
          <p:cNvSpPr>
            <a:spLocks noGrp="1"/>
          </p:cNvSpPr>
          <p:nvPr>
            <p:ph type="title"/>
          </p:nvPr>
        </p:nvSpPr>
        <p:spPr>
          <a:xfrm>
            <a:off x="1028700" y="332656"/>
            <a:ext cx="7200900" cy="1839044"/>
          </a:xfrm>
        </p:spPr>
        <p:txBody>
          <a:bodyPr>
            <a:normAutofit/>
          </a:bodyPr>
          <a:lstStyle/>
          <a:p>
            <a:r>
              <a:rPr lang="en-US" sz="4000" dirty="0"/>
              <a:t>Searching For a Word in a Memo</a:t>
            </a:r>
            <a:endParaRPr lang="en-CA" sz="4000" dirty="0"/>
          </a:p>
        </p:txBody>
      </p:sp>
      <p:sp>
        <p:nvSpPr>
          <p:cNvPr id="3" name="Content Placeholder 2">
            <a:extLst>
              <a:ext uri="{FF2B5EF4-FFF2-40B4-BE49-F238E27FC236}">
                <a16:creationId xmlns:a16="http://schemas.microsoft.com/office/drawing/2014/main" id="{2D686ACD-73DC-4741-A6CC-E9CEC0B554C2}"/>
              </a:ext>
            </a:extLst>
          </p:cNvPr>
          <p:cNvSpPr>
            <a:spLocks noGrp="1"/>
          </p:cNvSpPr>
          <p:nvPr>
            <p:ph idx="1"/>
          </p:nvPr>
        </p:nvSpPr>
        <p:spPr>
          <a:xfrm>
            <a:off x="1028700" y="1412776"/>
            <a:ext cx="7200900" cy="5445224"/>
          </a:xfrm>
        </p:spPr>
        <p:txBody>
          <a:bodyPr>
            <a:normAutofit fontScale="85000" lnSpcReduction="20000"/>
          </a:bodyPr>
          <a:lstStyle/>
          <a:p>
            <a:pPr marL="0" indent="0">
              <a:buNone/>
            </a:pPr>
            <a:r>
              <a:rPr lang="en-US" dirty="0"/>
              <a:t>Assuming you want to find "tow" as a separate word, which may begin, end, or be in the middle of a memo, you need the following compound filter: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The first condition finds where "tow" is somewhere in a memo but surrounded by spaces.  But it will not find where it begins or ends the memo.  Unfortunately, I know of no special characters to use in the TMG LIKE operator to indicate beginning or end, so finding those two special cases is more difficult.</a:t>
            </a:r>
          </a:p>
          <a:p>
            <a:pPr marL="0" indent="0">
              <a:buNone/>
            </a:pPr>
            <a:r>
              <a:rPr lang="en-US" dirty="0"/>
              <a:t>The second and third conditions are not as obvious.  The second will find "tow" followed by a space anywhere in the memo with anything or nothing in front of it and at least one character after the trailing space.  So while it will find it at the beginning of the memo, it will also match cases such as "Kowtow something".</a:t>
            </a:r>
          </a:p>
          <a:p>
            <a:pPr marL="0" indent="0">
              <a:buNone/>
            </a:pPr>
            <a:r>
              <a:rPr lang="en-US" dirty="0"/>
              <a:t>The third will find "tow" anywhere in the memo with a space in front of it and at least one character in front of that space with anything or nothing following it.  So it will find " tow" at the end of the memo, as well as " tow," and "tow.", but will also match " township".</a:t>
            </a:r>
          </a:p>
          <a:p>
            <a:endParaRPr lang="en-CA" dirty="0"/>
          </a:p>
        </p:txBody>
      </p:sp>
    </p:spTree>
    <p:extLst>
      <p:ext uri="{BB962C8B-B14F-4D97-AF65-F5344CB8AC3E}">
        <p14:creationId xmlns:p14="http://schemas.microsoft.com/office/powerpoint/2010/main" val="2783194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A5D0A-2336-47F2-8ADA-2350C3682005}"/>
              </a:ext>
            </a:extLst>
          </p:cNvPr>
          <p:cNvSpPr>
            <a:spLocks noGrp="1"/>
          </p:cNvSpPr>
          <p:nvPr>
            <p:ph type="title"/>
          </p:nvPr>
        </p:nvSpPr>
        <p:spPr/>
        <p:txBody>
          <a:bodyPr>
            <a:normAutofit/>
          </a:bodyPr>
          <a:lstStyle/>
          <a:p>
            <a:r>
              <a:rPr lang="en-US" sz="4000" dirty="0"/>
              <a:t>Searching For a Word in a Memo</a:t>
            </a:r>
            <a:endParaRPr lang="en-CA" sz="4000" dirty="0"/>
          </a:p>
        </p:txBody>
      </p:sp>
      <p:sp>
        <p:nvSpPr>
          <p:cNvPr id="3" name="Content Placeholder 2">
            <a:extLst>
              <a:ext uri="{FF2B5EF4-FFF2-40B4-BE49-F238E27FC236}">
                <a16:creationId xmlns:a16="http://schemas.microsoft.com/office/drawing/2014/main" id="{2D686ACD-73DC-4741-A6CC-E9CEC0B554C2}"/>
              </a:ext>
            </a:extLst>
          </p:cNvPr>
          <p:cNvSpPr>
            <a:spLocks noGrp="1"/>
          </p:cNvSpPr>
          <p:nvPr>
            <p:ph idx="1"/>
          </p:nvPr>
        </p:nvSpPr>
        <p:spPr/>
        <p:txBody>
          <a:bodyPr>
            <a:normAutofit/>
          </a:bodyPr>
          <a:lstStyle/>
          <a:p>
            <a:pPr marL="0" indent="0">
              <a:buNone/>
            </a:pPr>
            <a:r>
              <a:rPr lang="en-US" dirty="0"/>
              <a:t>If you would prefer to explicitly find only the cases where " tow" is immediately followed by punctuation (e.g. " tow,") that could also be done by looking separately for each punctuation case, e.g.</a:t>
            </a:r>
          </a:p>
          <a:p>
            <a:pPr marL="0" indent="0">
              <a:buNone/>
            </a:pPr>
            <a:r>
              <a:rPr lang="en-US" dirty="0"/>
              <a:t>Memo // Is Like // "* tow," // OR</a:t>
            </a:r>
          </a:p>
          <a:p>
            <a:pPr marL="0" indent="0">
              <a:buNone/>
            </a:pPr>
            <a:r>
              <a:rPr lang="en-US" dirty="0"/>
              <a:t>Memo // Is Like // "* tow." // OR</a:t>
            </a:r>
          </a:p>
          <a:p>
            <a:endParaRPr lang="en-CA" dirty="0"/>
          </a:p>
        </p:txBody>
      </p:sp>
    </p:spTree>
    <p:extLst>
      <p:ext uri="{BB962C8B-B14F-4D97-AF65-F5344CB8AC3E}">
        <p14:creationId xmlns:p14="http://schemas.microsoft.com/office/powerpoint/2010/main" val="1765754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94333-B77C-4083-995A-2C5CE6780C60}"/>
              </a:ext>
            </a:extLst>
          </p:cNvPr>
          <p:cNvSpPr>
            <a:spLocks noGrp="1"/>
          </p:cNvSpPr>
          <p:nvPr>
            <p:ph type="title"/>
          </p:nvPr>
        </p:nvSpPr>
        <p:spPr/>
        <p:txBody>
          <a:bodyPr/>
          <a:lstStyle/>
          <a:p>
            <a:r>
              <a:rPr lang="en-CA" dirty="0"/>
              <a:t>Filtering with Date Modifiers</a:t>
            </a:r>
          </a:p>
        </p:txBody>
      </p:sp>
      <p:sp>
        <p:nvSpPr>
          <p:cNvPr id="3" name="Content Placeholder 2">
            <a:extLst>
              <a:ext uri="{FF2B5EF4-FFF2-40B4-BE49-F238E27FC236}">
                <a16:creationId xmlns:a16="http://schemas.microsoft.com/office/drawing/2014/main" id="{0A6A24E1-7CF6-464F-B9B4-312C69EDF179}"/>
              </a:ext>
            </a:extLst>
          </p:cNvPr>
          <p:cNvSpPr>
            <a:spLocks noGrp="1"/>
          </p:cNvSpPr>
          <p:nvPr>
            <p:ph idx="1"/>
          </p:nvPr>
        </p:nvSpPr>
        <p:spPr>
          <a:xfrm>
            <a:off x="1028700" y="1772816"/>
            <a:ext cx="7200900" cy="4896544"/>
          </a:xfrm>
        </p:spPr>
        <p:txBody>
          <a:bodyPr>
            <a:normAutofit/>
          </a:bodyPr>
          <a:lstStyle/>
          <a:p>
            <a:pPr marL="0" indent="0">
              <a:buNone/>
            </a:pPr>
            <a:r>
              <a:rPr lang="en-CA" sz="1800" dirty="0">
                <a:effectLst/>
                <a:latin typeface="Calibri" panose="020F0502020204030204" pitchFamily="34" charset="0"/>
                <a:ea typeface="Times New Roman" panose="02020603050405020304" pitchFamily="18" charset="0"/>
              </a:rPr>
              <a:t> Dates with Modifiers: The Operators for the Date and Year filters can produce very different results when the date includes a modifier. </a:t>
            </a:r>
          </a:p>
          <a:p>
            <a:pPr marL="530352" lvl="1" indent="0">
              <a:buNone/>
            </a:pPr>
            <a:r>
              <a:rPr lang="en-CA" sz="1800" dirty="0">
                <a:effectLst/>
                <a:latin typeface="Calibri" panose="020F0502020204030204" pitchFamily="34" charset="0"/>
                <a:ea typeface="Times New Roman" panose="02020603050405020304" pitchFamily="18" charset="0"/>
              </a:rPr>
              <a:t>There is a significant difference between the condition "Year &gt; is greater than 1880" and the condition "Date &gt; Comes after 1880". The "Year &gt;" condition turns up dates such as “after 1750,” whereas the "Date &gt;" search results do NOT include dates which are input as "after </a:t>
            </a:r>
            <a:r>
              <a:rPr lang="en-CA" sz="1800" dirty="0" err="1">
                <a:effectLst/>
                <a:latin typeface="Calibri" panose="020F0502020204030204" pitchFamily="34" charset="0"/>
                <a:ea typeface="Times New Roman" panose="02020603050405020304" pitchFamily="18" charset="0"/>
              </a:rPr>
              <a:t>YYYY</a:t>
            </a:r>
            <a:r>
              <a:rPr lang="en-CA" sz="1800" dirty="0">
                <a:effectLst/>
                <a:latin typeface="Calibri" panose="020F0502020204030204" pitchFamily="34" charset="0"/>
                <a:ea typeface="Times New Roman" panose="02020603050405020304" pitchFamily="18" charset="0"/>
              </a:rPr>
              <a:t>" when </a:t>
            </a:r>
            <a:r>
              <a:rPr lang="en-CA" sz="1800" dirty="0" err="1">
                <a:effectLst/>
                <a:latin typeface="Calibri" panose="020F0502020204030204" pitchFamily="34" charset="0"/>
                <a:ea typeface="Times New Roman" panose="02020603050405020304" pitchFamily="18" charset="0"/>
              </a:rPr>
              <a:t>YYYY</a:t>
            </a:r>
            <a:r>
              <a:rPr lang="en-CA" sz="1800" dirty="0">
                <a:effectLst/>
                <a:latin typeface="Calibri" panose="020F0502020204030204" pitchFamily="34" charset="0"/>
                <a:ea typeface="Times New Roman" panose="02020603050405020304" pitchFamily="18" charset="0"/>
              </a:rPr>
              <a:t> is 1880 or earlier.</a:t>
            </a:r>
          </a:p>
          <a:p>
            <a:pPr marL="530352" lvl="1" indent="0">
              <a:buNone/>
            </a:pPr>
            <a:r>
              <a:rPr lang="en-CA" sz="1800" dirty="0">
                <a:effectLst/>
                <a:latin typeface="Calibri" panose="020F0502020204030204" pitchFamily="34" charset="0"/>
                <a:ea typeface="Times New Roman" panose="02020603050405020304" pitchFamily="18" charset="0"/>
              </a:rPr>
              <a:t>If you only use the year with a date search, it considers the date to be I Jan.</a:t>
            </a:r>
          </a:p>
          <a:p>
            <a:pPr marL="530352" lvl="1" indent="0">
              <a:buNone/>
            </a:pPr>
            <a:r>
              <a:rPr lang="en-US" sz="1800" dirty="0">
                <a:effectLst/>
                <a:latin typeface="Calibri" panose="020F0502020204030204" pitchFamily="34" charset="0"/>
                <a:ea typeface="Calibri" panose="020F0502020204030204" pitchFamily="34" charset="0"/>
              </a:rPr>
              <a:t>Technically "after 1528" just means it was "NOT BEFORE 1528". It could be /any date/ after including next year &lt;G&gt;. It will display sorted before "after 1840", but that is the limit of meaning.</a:t>
            </a:r>
          </a:p>
          <a:p>
            <a:pPr marL="530352" lvl="1" indent="0">
              <a:buNone/>
            </a:pPr>
            <a:r>
              <a:rPr lang="en-US" sz="1800" dirty="0">
                <a:effectLst/>
                <a:latin typeface="Calibri" panose="020F0502020204030204" pitchFamily="34" charset="0"/>
                <a:ea typeface="Calibri" panose="020F0502020204030204" pitchFamily="34" charset="0"/>
              </a:rPr>
              <a:t> From the help system: The "after" modifier is interpreted as inclusive of the specified time. Thus, "after June 1930" is interpreted as "June 1930 or later."</a:t>
            </a:r>
          </a:p>
          <a:p>
            <a:pPr marL="530352" lvl="1" indent="0">
              <a:buNone/>
            </a:pPr>
            <a:endParaRPr lang="en-CA" sz="1800" dirty="0">
              <a:effectLst/>
              <a:latin typeface="Calibri" panose="020F0502020204030204" pitchFamily="34" charset="0"/>
              <a:ea typeface="Calibri" panose="020F0502020204030204" pitchFamily="34" charset="0"/>
            </a:endParaRPr>
          </a:p>
          <a:p>
            <a:endParaRPr lang="en-CA" dirty="0"/>
          </a:p>
        </p:txBody>
      </p:sp>
    </p:spTree>
    <p:extLst>
      <p:ext uri="{BB962C8B-B14F-4D97-AF65-F5344CB8AC3E}">
        <p14:creationId xmlns:p14="http://schemas.microsoft.com/office/powerpoint/2010/main" val="2518894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94333-B77C-4083-995A-2C5CE6780C60}"/>
              </a:ext>
            </a:extLst>
          </p:cNvPr>
          <p:cNvSpPr>
            <a:spLocks noGrp="1"/>
          </p:cNvSpPr>
          <p:nvPr>
            <p:ph type="title"/>
          </p:nvPr>
        </p:nvSpPr>
        <p:spPr/>
        <p:txBody>
          <a:bodyPr/>
          <a:lstStyle/>
          <a:p>
            <a:r>
              <a:rPr lang="en-CA" dirty="0"/>
              <a:t>Filtering with Date Modifiers</a:t>
            </a:r>
          </a:p>
        </p:txBody>
      </p:sp>
      <p:sp>
        <p:nvSpPr>
          <p:cNvPr id="3" name="Content Placeholder 2">
            <a:extLst>
              <a:ext uri="{FF2B5EF4-FFF2-40B4-BE49-F238E27FC236}">
                <a16:creationId xmlns:a16="http://schemas.microsoft.com/office/drawing/2014/main" id="{0A6A24E1-7CF6-464F-B9B4-312C69EDF179}"/>
              </a:ext>
            </a:extLst>
          </p:cNvPr>
          <p:cNvSpPr>
            <a:spLocks noGrp="1"/>
          </p:cNvSpPr>
          <p:nvPr>
            <p:ph idx="1"/>
          </p:nvPr>
        </p:nvSpPr>
        <p:spPr>
          <a:xfrm>
            <a:off x="1028700" y="1772816"/>
            <a:ext cx="7200900" cy="4896544"/>
          </a:xfrm>
        </p:spPr>
        <p:txBody>
          <a:bodyPr>
            <a:normAutofit/>
          </a:bodyPr>
          <a:lstStyle/>
          <a:p>
            <a:pPr marL="0" indent="0">
              <a:buNone/>
            </a:pPr>
            <a:r>
              <a:rPr lang="en-CA" sz="1800" dirty="0">
                <a:effectLst/>
                <a:latin typeface="Calibri" panose="020F0502020204030204" pitchFamily="34" charset="0"/>
                <a:ea typeface="Times New Roman" panose="02020603050405020304" pitchFamily="18" charset="0"/>
              </a:rPr>
              <a:t> </a:t>
            </a:r>
            <a:endParaRPr lang="en-CA" sz="1800" dirty="0">
              <a:effectLst/>
              <a:latin typeface="Calibri" panose="020F0502020204030204" pitchFamily="34" charset="0"/>
              <a:ea typeface="Calibri" panose="020F0502020204030204" pitchFamily="34" charset="0"/>
            </a:endParaRPr>
          </a:p>
          <a:p>
            <a:endParaRPr lang="en-CA" dirty="0"/>
          </a:p>
        </p:txBody>
      </p:sp>
      <p:pic>
        <p:nvPicPr>
          <p:cNvPr id="5" name="Picture 4">
            <a:extLst>
              <a:ext uri="{FF2B5EF4-FFF2-40B4-BE49-F238E27FC236}">
                <a16:creationId xmlns:a16="http://schemas.microsoft.com/office/drawing/2014/main" id="{EDF155EE-CFE4-4142-9D55-3DCAF4B95096}"/>
              </a:ext>
            </a:extLst>
          </p:cNvPr>
          <p:cNvPicPr>
            <a:picLocks noChangeAspect="1"/>
          </p:cNvPicPr>
          <p:nvPr/>
        </p:nvPicPr>
        <p:blipFill>
          <a:blip r:embed="rId2"/>
          <a:stretch>
            <a:fillRect/>
          </a:stretch>
        </p:blipFill>
        <p:spPr>
          <a:xfrm>
            <a:off x="539552" y="2501474"/>
            <a:ext cx="8352928" cy="3447806"/>
          </a:xfrm>
          <a:prstGeom prst="rect">
            <a:avLst/>
          </a:prstGeom>
        </p:spPr>
      </p:pic>
    </p:spTree>
    <p:extLst>
      <p:ext uri="{BB962C8B-B14F-4D97-AF65-F5344CB8AC3E}">
        <p14:creationId xmlns:p14="http://schemas.microsoft.com/office/powerpoint/2010/main" val="3840118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94333-B77C-4083-995A-2C5CE6780C60}"/>
              </a:ext>
            </a:extLst>
          </p:cNvPr>
          <p:cNvSpPr>
            <a:spLocks noGrp="1"/>
          </p:cNvSpPr>
          <p:nvPr>
            <p:ph type="title"/>
          </p:nvPr>
        </p:nvSpPr>
        <p:spPr/>
        <p:txBody>
          <a:bodyPr/>
          <a:lstStyle/>
          <a:p>
            <a:r>
              <a:rPr lang="en-CA" dirty="0"/>
              <a:t>Filtering with Date Modifiers</a:t>
            </a:r>
          </a:p>
        </p:txBody>
      </p:sp>
      <p:sp>
        <p:nvSpPr>
          <p:cNvPr id="3" name="Content Placeholder 2">
            <a:extLst>
              <a:ext uri="{FF2B5EF4-FFF2-40B4-BE49-F238E27FC236}">
                <a16:creationId xmlns:a16="http://schemas.microsoft.com/office/drawing/2014/main" id="{0A6A24E1-7CF6-464F-B9B4-312C69EDF179}"/>
              </a:ext>
            </a:extLst>
          </p:cNvPr>
          <p:cNvSpPr>
            <a:spLocks noGrp="1"/>
          </p:cNvSpPr>
          <p:nvPr>
            <p:ph idx="1"/>
          </p:nvPr>
        </p:nvSpPr>
        <p:spPr>
          <a:xfrm>
            <a:off x="1028700" y="1772816"/>
            <a:ext cx="7200900" cy="4896544"/>
          </a:xfrm>
        </p:spPr>
        <p:txBody>
          <a:bodyPr>
            <a:normAutofit/>
          </a:bodyPr>
          <a:lstStyle/>
          <a:p>
            <a:pPr marL="0" indent="0">
              <a:buNone/>
            </a:pPr>
            <a:r>
              <a:rPr lang="en-CA" sz="1800" dirty="0">
                <a:effectLst/>
                <a:latin typeface="Calibri" panose="020F0502020204030204" pitchFamily="34" charset="0"/>
                <a:ea typeface="Times New Roman" panose="02020603050405020304" pitchFamily="18" charset="0"/>
              </a:rPr>
              <a:t> </a:t>
            </a:r>
            <a:endParaRPr lang="en-CA" dirty="0"/>
          </a:p>
        </p:txBody>
      </p:sp>
      <p:pic>
        <p:nvPicPr>
          <p:cNvPr id="4" name="Picture 3">
            <a:extLst>
              <a:ext uri="{FF2B5EF4-FFF2-40B4-BE49-F238E27FC236}">
                <a16:creationId xmlns:a16="http://schemas.microsoft.com/office/drawing/2014/main" id="{74AFD478-7E39-46DD-BC6C-D6E8DA90ED59}"/>
              </a:ext>
            </a:extLst>
          </p:cNvPr>
          <p:cNvPicPr>
            <a:picLocks noChangeAspect="1"/>
          </p:cNvPicPr>
          <p:nvPr/>
        </p:nvPicPr>
        <p:blipFill>
          <a:blip r:embed="rId2"/>
          <a:stretch>
            <a:fillRect/>
          </a:stretch>
        </p:blipFill>
        <p:spPr>
          <a:xfrm>
            <a:off x="1028700" y="1628800"/>
            <a:ext cx="7200900" cy="4680520"/>
          </a:xfrm>
          <a:prstGeom prst="rect">
            <a:avLst/>
          </a:prstGeom>
        </p:spPr>
      </p:pic>
    </p:spTree>
    <p:extLst>
      <p:ext uri="{BB962C8B-B14F-4D97-AF65-F5344CB8AC3E}">
        <p14:creationId xmlns:p14="http://schemas.microsoft.com/office/powerpoint/2010/main" val="1407313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94333-B77C-4083-995A-2C5CE6780C60}"/>
              </a:ext>
            </a:extLst>
          </p:cNvPr>
          <p:cNvSpPr>
            <a:spLocks noGrp="1"/>
          </p:cNvSpPr>
          <p:nvPr>
            <p:ph type="title"/>
          </p:nvPr>
        </p:nvSpPr>
        <p:spPr/>
        <p:txBody>
          <a:bodyPr>
            <a:normAutofit fontScale="90000"/>
          </a:bodyPr>
          <a:lstStyle/>
          <a:p>
            <a:r>
              <a:rPr lang="en-CA" dirty="0"/>
              <a:t>Filtering with Date Modifiers</a:t>
            </a:r>
            <a:br>
              <a:rPr lang="en-CA" dirty="0"/>
            </a:br>
            <a:r>
              <a:rPr lang="en-US" sz="2200" dirty="0"/>
              <a:t>All dates which are not irregular are sorted chronologically, according to rules illustrated by the following sorted example:</a:t>
            </a:r>
            <a:br>
              <a:rPr lang="en-US" sz="2200" dirty="0"/>
            </a:br>
            <a:endParaRPr lang="en-CA" sz="2200" dirty="0"/>
          </a:p>
        </p:txBody>
      </p:sp>
      <p:sp>
        <p:nvSpPr>
          <p:cNvPr id="3" name="Content Placeholder 2">
            <a:extLst>
              <a:ext uri="{FF2B5EF4-FFF2-40B4-BE49-F238E27FC236}">
                <a16:creationId xmlns:a16="http://schemas.microsoft.com/office/drawing/2014/main" id="{0A6A24E1-7CF6-464F-B9B4-312C69EDF179}"/>
              </a:ext>
            </a:extLst>
          </p:cNvPr>
          <p:cNvSpPr>
            <a:spLocks noGrp="1"/>
          </p:cNvSpPr>
          <p:nvPr>
            <p:ph idx="1"/>
          </p:nvPr>
        </p:nvSpPr>
        <p:spPr>
          <a:xfrm>
            <a:off x="1028700" y="1772816"/>
            <a:ext cx="7200900" cy="4896544"/>
          </a:xfrm>
        </p:spPr>
        <p:txBody>
          <a:bodyPr>
            <a:normAutofit/>
          </a:bodyPr>
          <a:lstStyle/>
          <a:p>
            <a:pPr marL="0" indent="0">
              <a:buNone/>
            </a:pPr>
            <a:r>
              <a:rPr lang="en-CA" sz="1800" dirty="0">
                <a:effectLst/>
                <a:latin typeface="Calibri" panose="020F0502020204030204" pitchFamily="34" charset="0"/>
                <a:ea typeface="Times New Roman" panose="02020603050405020304" pitchFamily="18" charset="0"/>
              </a:rPr>
              <a:t> </a:t>
            </a:r>
            <a:endParaRPr lang="en-CA" dirty="0"/>
          </a:p>
        </p:txBody>
      </p:sp>
      <p:sp>
        <p:nvSpPr>
          <p:cNvPr id="6" name="TextBox 5">
            <a:extLst>
              <a:ext uri="{FF2B5EF4-FFF2-40B4-BE49-F238E27FC236}">
                <a16:creationId xmlns:a16="http://schemas.microsoft.com/office/drawing/2014/main" id="{45E378C8-5882-412E-8B79-E02F71225931}"/>
              </a:ext>
            </a:extLst>
          </p:cNvPr>
          <p:cNvSpPr txBox="1"/>
          <p:nvPr/>
        </p:nvSpPr>
        <p:spPr>
          <a:xfrm>
            <a:off x="1051691" y="2142148"/>
            <a:ext cx="3249382" cy="3816429"/>
          </a:xfrm>
          <a:prstGeom prst="rect">
            <a:avLst/>
          </a:prstGeom>
          <a:noFill/>
        </p:spPr>
        <p:txBody>
          <a:bodyPr wrap="square">
            <a:spAutoFit/>
          </a:bodyPr>
          <a:lstStyle/>
          <a:p>
            <a:r>
              <a:rPr lang="en-US" sz="2200" dirty="0"/>
              <a:t>after 1974</a:t>
            </a:r>
          </a:p>
          <a:p>
            <a:r>
              <a:rPr lang="en-US" sz="2200" dirty="0"/>
              <a:t>between 1974 and 1975</a:t>
            </a:r>
          </a:p>
          <a:p>
            <a:r>
              <a:rPr lang="en-US" sz="2200" dirty="0"/>
              <a:t>before 1975</a:t>
            </a:r>
          </a:p>
          <a:p>
            <a:r>
              <a:rPr lang="en-US" sz="2200" dirty="0"/>
              <a:t>say 1975</a:t>
            </a:r>
          </a:p>
          <a:p>
            <a:r>
              <a:rPr lang="en-US" sz="2200" dirty="0"/>
              <a:t>circa 1975</a:t>
            </a:r>
          </a:p>
          <a:p>
            <a:r>
              <a:rPr lang="en-US" sz="2200" dirty="0"/>
              <a:t>1975</a:t>
            </a:r>
          </a:p>
          <a:p>
            <a:r>
              <a:rPr lang="en-US" sz="2200" dirty="0"/>
              <a:t>after 1975 </a:t>
            </a:r>
          </a:p>
          <a:p>
            <a:r>
              <a:rPr lang="en-US" sz="2200" dirty="0"/>
              <a:t>between 1975 and 1976</a:t>
            </a:r>
          </a:p>
          <a:p>
            <a:r>
              <a:rPr lang="en-US" sz="2200" dirty="0" err="1"/>
              <a:t>bef</a:t>
            </a:r>
            <a:r>
              <a:rPr lang="en-US" sz="2200" dirty="0"/>
              <a:t> June 1975</a:t>
            </a:r>
          </a:p>
          <a:p>
            <a:r>
              <a:rPr lang="en-US" sz="2200" dirty="0"/>
              <a:t>circa June 1975</a:t>
            </a:r>
          </a:p>
          <a:p>
            <a:endParaRPr lang="en-US" sz="2200" dirty="0"/>
          </a:p>
        </p:txBody>
      </p:sp>
      <p:sp>
        <p:nvSpPr>
          <p:cNvPr id="7" name="TextBox 6">
            <a:extLst>
              <a:ext uri="{FF2B5EF4-FFF2-40B4-BE49-F238E27FC236}">
                <a16:creationId xmlns:a16="http://schemas.microsoft.com/office/drawing/2014/main" id="{CB53A6F8-B442-4E7F-90F6-97E5BD1575DB}"/>
              </a:ext>
            </a:extLst>
          </p:cNvPr>
          <p:cNvSpPr txBox="1"/>
          <p:nvPr/>
        </p:nvSpPr>
        <p:spPr>
          <a:xfrm>
            <a:off x="5021153" y="2142148"/>
            <a:ext cx="3621637" cy="3816429"/>
          </a:xfrm>
          <a:prstGeom prst="rect">
            <a:avLst/>
          </a:prstGeom>
          <a:noFill/>
        </p:spPr>
        <p:txBody>
          <a:bodyPr wrap="square" rtlCol="0">
            <a:spAutoFit/>
          </a:bodyPr>
          <a:lstStyle/>
          <a:p>
            <a:r>
              <a:rPr lang="en-US" sz="2200" dirty="0"/>
              <a:t>June 1975</a:t>
            </a:r>
          </a:p>
          <a:p>
            <a:r>
              <a:rPr lang="en-US" sz="2200" dirty="0"/>
              <a:t>after June 1975</a:t>
            </a:r>
          </a:p>
          <a:p>
            <a:r>
              <a:rPr lang="en-US" sz="2200" dirty="0"/>
              <a:t>between June and July 1975</a:t>
            </a:r>
          </a:p>
          <a:p>
            <a:r>
              <a:rPr lang="en-US" sz="2200" dirty="0"/>
              <a:t>From June 1975 to July 1975</a:t>
            </a:r>
          </a:p>
          <a:p>
            <a:r>
              <a:rPr lang="en-US" sz="2200" dirty="0"/>
              <a:t>June 1975 or July 1975</a:t>
            </a:r>
          </a:p>
          <a:p>
            <a:r>
              <a:rPr lang="en-US" sz="2200" dirty="0"/>
              <a:t>before 30 June 1975</a:t>
            </a:r>
          </a:p>
          <a:p>
            <a:r>
              <a:rPr lang="en-US" sz="2200" dirty="0"/>
              <a:t>30 June 1975</a:t>
            </a:r>
          </a:p>
          <a:p>
            <a:r>
              <a:rPr lang="en-US" sz="2200" dirty="0"/>
              <a:t>after 30 June 1975</a:t>
            </a:r>
          </a:p>
          <a:p>
            <a:r>
              <a:rPr lang="en-US" sz="2200" dirty="0"/>
              <a:t>July 1975</a:t>
            </a:r>
          </a:p>
          <a:p>
            <a:r>
              <a:rPr lang="en-US" sz="2200" dirty="0"/>
              <a:t>before 1 July 1975</a:t>
            </a:r>
          </a:p>
          <a:p>
            <a:endParaRPr lang="en-CA" sz="2200" dirty="0"/>
          </a:p>
        </p:txBody>
      </p:sp>
      <p:sp>
        <p:nvSpPr>
          <p:cNvPr id="9" name="Rectangle 8">
            <a:extLst>
              <a:ext uri="{FF2B5EF4-FFF2-40B4-BE49-F238E27FC236}">
                <a16:creationId xmlns:a16="http://schemas.microsoft.com/office/drawing/2014/main" id="{50C207C7-A069-4929-9697-B0011979701D}"/>
              </a:ext>
            </a:extLst>
          </p:cNvPr>
          <p:cNvSpPr/>
          <p:nvPr/>
        </p:nvSpPr>
        <p:spPr>
          <a:xfrm>
            <a:off x="1003319" y="1998322"/>
            <a:ext cx="3255268" cy="3823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1A78CA45-6579-413E-B2AC-DB76606568EF}"/>
              </a:ext>
            </a:extLst>
          </p:cNvPr>
          <p:cNvSpPr/>
          <p:nvPr/>
        </p:nvSpPr>
        <p:spPr>
          <a:xfrm>
            <a:off x="4978667" y="1991431"/>
            <a:ext cx="3621637" cy="38164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26E4B232-FCF0-4464-AA3E-A275A1C11C86}"/>
              </a:ext>
            </a:extLst>
          </p:cNvPr>
          <p:cNvSpPr txBox="1"/>
          <p:nvPr/>
        </p:nvSpPr>
        <p:spPr>
          <a:xfrm>
            <a:off x="976725" y="6143243"/>
            <a:ext cx="7596985" cy="369332"/>
          </a:xfrm>
          <a:prstGeom prst="rect">
            <a:avLst/>
          </a:prstGeom>
          <a:noFill/>
        </p:spPr>
        <p:txBody>
          <a:bodyPr wrap="square" rtlCol="0">
            <a:spAutoFit/>
          </a:bodyPr>
          <a:lstStyle/>
          <a:p>
            <a:pPr algn="ctr"/>
            <a:r>
              <a:rPr lang="en-CA" sz="1800" b="1" dirty="0">
                <a:effectLst/>
              </a:rPr>
              <a:t>From TMG Help - Chronological Sort</a:t>
            </a:r>
            <a:endParaRPr lang="en-CA" dirty="0"/>
          </a:p>
        </p:txBody>
      </p:sp>
    </p:spTree>
    <p:extLst>
      <p:ext uri="{BB962C8B-B14F-4D97-AF65-F5344CB8AC3E}">
        <p14:creationId xmlns:p14="http://schemas.microsoft.com/office/powerpoint/2010/main" val="2713367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94333-B77C-4083-995A-2C5CE6780C60}"/>
              </a:ext>
            </a:extLst>
          </p:cNvPr>
          <p:cNvSpPr>
            <a:spLocks noGrp="1"/>
          </p:cNvSpPr>
          <p:nvPr>
            <p:ph type="title"/>
          </p:nvPr>
        </p:nvSpPr>
        <p:spPr/>
        <p:txBody>
          <a:bodyPr/>
          <a:lstStyle/>
          <a:p>
            <a:r>
              <a:rPr lang="en-CA" dirty="0"/>
              <a:t>Census</a:t>
            </a:r>
          </a:p>
        </p:txBody>
      </p:sp>
      <p:sp>
        <p:nvSpPr>
          <p:cNvPr id="3" name="Content Placeholder 2">
            <a:extLst>
              <a:ext uri="{FF2B5EF4-FFF2-40B4-BE49-F238E27FC236}">
                <a16:creationId xmlns:a16="http://schemas.microsoft.com/office/drawing/2014/main" id="{0A6A24E1-7CF6-464F-B9B4-312C69EDF179}"/>
              </a:ext>
            </a:extLst>
          </p:cNvPr>
          <p:cNvSpPr>
            <a:spLocks noGrp="1"/>
          </p:cNvSpPr>
          <p:nvPr>
            <p:ph idx="1"/>
          </p:nvPr>
        </p:nvSpPr>
        <p:spPr>
          <a:xfrm>
            <a:off x="1028700" y="2286000"/>
            <a:ext cx="7647756" cy="4095328"/>
          </a:xfrm>
        </p:spPr>
        <p:txBody>
          <a:bodyPr>
            <a:normAutofit/>
          </a:bodyPr>
          <a:lstStyle/>
          <a:p>
            <a:r>
              <a:rPr lang="en-CA" sz="2400" dirty="0">
                <a:latin typeface="Calibri" panose="020F0502020204030204" pitchFamily="34" charset="0"/>
                <a:cs typeface="Calibri" panose="020F0502020204030204" pitchFamily="34" charset="0"/>
              </a:rPr>
              <a:t>1921 UK census released this week</a:t>
            </a:r>
          </a:p>
          <a:p>
            <a:r>
              <a:rPr lang="en-US" sz="2400" dirty="0">
                <a:latin typeface="Calibri" panose="020F0502020204030204" pitchFamily="34" charset="0"/>
                <a:cs typeface="Calibri" panose="020F0502020204030204" pitchFamily="34" charset="0"/>
              </a:rPr>
              <a:t>1950 census records will be released in April 2022</a:t>
            </a:r>
          </a:p>
          <a:p>
            <a:r>
              <a:rPr lang="en-US" sz="2400" dirty="0">
                <a:latin typeface="Calibri" panose="020F0502020204030204" pitchFamily="34" charset="0"/>
                <a:cs typeface="Calibri" panose="020F0502020204030204" pitchFamily="34" charset="0"/>
              </a:rPr>
              <a:t>Last month, my Pseudo-person census process: </a:t>
            </a:r>
            <a:r>
              <a:rPr lang="en-US" dirty="0">
                <a:latin typeface="Calibri" panose="020F0502020204030204" pitchFamily="34" charset="0"/>
                <a:cs typeface="Calibri" panose="020F0502020204030204" pitchFamily="34" charset="0"/>
                <a:hlinkClick r:id="rId2"/>
              </a:rPr>
              <a:t>http://ottawa-tmg-ug.ca/Docs/TMG%20Tips%202021-12.pptx</a:t>
            </a:r>
            <a:endParaRPr lang="en-US"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Terry's TMG Tips: </a:t>
            </a:r>
            <a:r>
              <a:rPr lang="en-US" sz="2400" dirty="0">
                <a:latin typeface="Calibri" panose="020F0502020204030204" pitchFamily="34" charset="0"/>
                <a:cs typeface="Calibri" panose="020F0502020204030204" pitchFamily="34" charset="0"/>
                <a:hlinkClick r:id="rId3"/>
              </a:rPr>
              <a:t>http://tmg.reigelridge.com/Census.htm</a:t>
            </a:r>
            <a:endParaRPr lang="en-US" sz="2400" dirty="0">
              <a:latin typeface="Calibri" panose="020F0502020204030204" pitchFamily="34" charset="0"/>
              <a:cs typeface="Calibri" panose="020F0502020204030204" pitchFamily="34" charset="0"/>
            </a:endParaRPr>
          </a:p>
          <a:p>
            <a:pPr lvl="1"/>
            <a:r>
              <a:rPr lang="en-US" sz="2400" i="0" dirty="0">
                <a:latin typeface="Calibri" panose="020F0502020204030204" pitchFamily="34" charset="0"/>
                <a:cs typeface="Calibri" panose="020F0502020204030204" pitchFamily="34" charset="0"/>
                <a:hlinkClick r:id="rId4"/>
              </a:rPr>
              <a:t>http://tvtmg.bridgenealogue.com/census.htm</a:t>
            </a:r>
            <a:endParaRPr lang="en-US" sz="2400" i="0" dirty="0">
              <a:latin typeface="Calibri" panose="020F0502020204030204" pitchFamily="34" charset="0"/>
              <a:cs typeface="Calibri" panose="020F0502020204030204" pitchFamily="34" charset="0"/>
            </a:endParaRPr>
          </a:p>
          <a:p>
            <a:r>
              <a:rPr lang="en-US" sz="2400" dirty="0">
                <a:solidFill>
                  <a:srgbClr val="000000"/>
                </a:solidFill>
                <a:effectLst/>
                <a:latin typeface="Calibri" panose="020F0502020204030204" pitchFamily="34" charset="0"/>
                <a:cs typeface="Calibri" panose="020F0502020204030204" pitchFamily="34" charset="0"/>
              </a:rPr>
              <a:t>Census Source Data Entry My Way ©</a:t>
            </a:r>
            <a:r>
              <a:rPr lang="en-US" sz="2400" dirty="0" err="1">
                <a:solidFill>
                  <a:srgbClr val="000000"/>
                </a:solidFill>
                <a:effectLst/>
                <a:latin typeface="Calibri" panose="020F0502020204030204" pitchFamily="34" charset="0"/>
                <a:cs typeface="Calibri" panose="020F0502020204030204" pitchFamily="34" charset="0"/>
              </a:rPr>
              <a:t>MJH</a:t>
            </a:r>
            <a:endParaRPr lang="en-US" sz="2400" dirty="0">
              <a:solidFill>
                <a:srgbClr val="000000"/>
              </a:solidFill>
              <a:effectLst/>
              <a:latin typeface="Calibri" panose="020F0502020204030204" pitchFamily="34" charset="0"/>
              <a:cs typeface="Calibri" panose="020F0502020204030204" pitchFamily="34" charset="0"/>
            </a:endParaRPr>
          </a:p>
          <a:p>
            <a:pPr marL="530352" lvl="1" indent="0">
              <a:buNone/>
            </a:pPr>
            <a:r>
              <a:rPr lang="en-US" sz="2400" i="0" dirty="0">
                <a:latin typeface="Calibri" panose="020F0502020204030204" pitchFamily="34" charset="0"/>
                <a:cs typeface="Calibri" panose="020F0502020204030204" pitchFamily="34" charset="0"/>
                <a:hlinkClick r:id="rId5"/>
              </a:rPr>
              <a:t>https://www.mjh-nm.net/CENSUS.HTML#Top</a:t>
            </a:r>
            <a:endParaRPr lang="en-US" sz="2400" i="0" dirty="0">
              <a:latin typeface="Calibri" panose="020F0502020204030204" pitchFamily="34" charset="0"/>
              <a:cs typeface="Calibri" panose="020F0502020204030204" pitchFamily="34" charset="0"/>
            </a:endParaRPr>
          </a:p>
          <a:p>
            <a:endParaRPr lang="en-CA" dirty="0"/>
          </a:p>
        </p:txBody>
      </p:sp>
    </p:spTree>
    <p:extLst>
      <p:ext uri="{BB962C8B-B14F-4D97-AF65-F5344CB8AC3E}">
        <p14:creationId xmlns:p14="http://schemas.microsoft.com/office/powerpoint/2010/main" val="3961955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17457-7EB8-47E9-93F9-62778B27C5A9}"/>
              </a:ext>
            </a:extLst>
          </p:cNvPr>
          <p:cNvSpPr>
            <a:spLocks noGrp="1"/>
          </p:cNvSpPr>
          <p:nvPr>
            <p:ph type="title"/>
          </p:nvPr>
        </p:nvSpPr>
        <p:spPr/>
        <p:txBody>
          <a:bodyPr/>
          <a:lstStyle/>
          <a:p>
            <a:r>
              <a:rPr lang="en-CA" dirty="0"/>
              <a:t>TMG Releases</a:t>
            </a:r>
          </a:p>
        </p:txBody>
      </p:sp>
      <p:graphicFrame>
        <p:nvGraphicFramePr>
          <p:cNvPr id="4" name="Content Placeholder 3">
            <a:extLst>
              <a:ext uri="{FF2B5EF4-FFF2-40B4-BE49-F238E27FC236}">
                <a16:creationId xmlns:a16="http://schemas.microsoft.com/office/drawing/2014/main" id="{CE0C430D-61D5-4207-95C0-6C50D0D63E72}"/>
              </a:ext>
            </a:extLst>
          </p:cNvPr>
          <p:cNvGraphicFramePr>
            <a:graphicFrameLocks noGrp="1"/>
          </p:cNvGraphicFramePr>
          <p:nvPr>
            <p:ph idx="1"/>
            <p:extLst>
              <p:ext uri="{D42A27DB-BD31-4B8C-83A1-F6EECF244321}">
                <p14:modId xmlns:p14="http://schemas.microsoft.com/office/powerpoint/2010/main" val="572735175"/>
              </p:ext>
            </p:extLst>
          </p:nvPr>
        </p:nvGraphicFramePr>
        <p:xfrm>
          <a:off x="1028700" y="1844825"/>
          <a:ext cx="7200900" cy="4700227"/>
        </p:xfrm>
        <a:graphic>
          <a:graphicData uri="http://schemas.openxmlformats.org/drawingml/2006/table">
            <a:tbl>
              <a:tblPr firstRow="1" firstCol="1" bandRow="1">
                <a:tableStyleId>{5C22544A-7EE6-4342-B048-85BDC9FD1C3A}</a:tableStyleId>
              </a:tblPr>
              <a:tblGrid>
                <a:gridCol w="1777243">
                  <a:extLst>
                    <a:ext uri="{9D8B030D-6E8A-4147-A177-3AD203B41FA5}">
                      <a16:colId xmlns:a16="http://schemas.microsoft.com/office/drawing/2014/main" val="1565666569"/>
                    </a:ext>
                  </a:extLst>
                </a:gridCol>
                <a:gridCol w="2129629">
                  <a:extLst>
                    <a:ext uri="{9D8B030D-6E8A-4147-A177-3AD203B41FA5}">
                      <a16:colId xmlns:a16="http://schemas.microsoft.com/office/drawing/2014/main" val="3118626553"/>
                    </a:ext>
                  </a:extLst>
                </a:gridCol>
                <a:gridCol w="3294028">
                  <a:extLst>
                    <a:ext uri="{9D8B030D-6E8A-4147-A177-3AD203B41FA5}">
                      <a16:colId xmlns:a16="http://schemas.microsoft.com/office/drawing/2014/main" val="2103735302"/>
                    </a:ext>
                  </a:extLst>
                </a:gridCol>
              </a:tblGrid>
              <a:tr h="418333">
                <a:tc>
                  <a:txBody>
                    <a:bodyPr/>
                    <a:lstStyle/>
                    <a:p>
                      <a:pPr algn="ctr">
                        <a:lnSpc>
                          <a:spcPct val="115000"/>
                        </a:lnSpc>
                        <a:spcAft>
                          <a:spcPts val="1000"/>
                        </a:spcAft>
                      </a:pPr>
                      <a:r>
                        <a:rPr lang="en-GB" sz="2000">
                          <a:effectLst/>
                        </a:rPr>
                        <a:t>Version</a:t>
                      </a:r>
                      <a:endParaRPr lang="en-CA"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1000"/>
                        </a:spcAft>
                      </a:pPr>
                      <a:r>
                        <a:rPr lang="en-GB" sz="2000">
                          <a:effectLst/>
                        </a:rPr>
                        <a:t>Release date</a:t>
                      </a:r>
                      <a:endParaRPr lang="en-CA"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15000"/>
                        </a:lnSpc>
                        <a:spcAft>
                          <a:spcPts val="1000"/>
                        </a:spcAft>
                      </a:pPr>
                      <a:r>
                        <a:rPr lang="en-GB" sz="2000">
                          <a:effectLst/>
                        </a:rPr>
                        <a:t>Time between releases</a:t>
                      </a:r>
                      <a:endParaRPr lang="en-CA"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508542936"/>
                  </a:ext>
                </a:extLst>
              </a:tr>
              <a:tr h="516897">
                <a:tc>
                  <a:txBody>
                    <a:bodyPr/>
                    <a:lstStyle/>
                    <a:p>
                      <a:pPr>
                        <a:lnSpc>
                          <a:spcPct val="115000"/>
                        </a:lnSpc>
                        <a:spcAft>
                          <a:spcPts val="1000"/>
                        </a:spcAft>
                      </a:pPr>
                      <a:r>
                        <a:rPr lang="en-GB" sz="2000">
                          <a:effectLst/>
                        </a:rPr>
                        <a:t>TMG v0.9x</a:t>
                      </a:r>
                      <a:endParaRPr lang="en-CA"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1000"/>
                        </a:spcAft>
                      </a:pPr>
                      <a:r>
                        <a:rPr lang="en-GB" sz="2000">
                          <a:effectLst/>
                        </a:rPr>
                        <a:t>1991</a:t>
                      </a:r>
                      <a:endParaRPr lang="en-CA"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1000"/>
                        </a:spcAft>
                      </a:pP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15704418"/>
                  </a:ext>
                </a:extLst>
              </a:tr>
              <a:tr h="418333">
                <a:tc>
                  <a:txBody>
                    <a:bodyPr/>
                    <a:lstStyle/>
                    <a:p>
                      <a:pPr>
                        <a:lnSpc>
                          <a:spcPct val="115000"/>
                        </a:lnSpc>
                        <a:spcAft>
                          <a:spcPts val="1000"/>
                        </a:spcAft>
                      </a:pPr>
                      <a:r>
                        <a:rPr lang="en-GB" sz="2000">
                          <a:effectLst/>
                        </a:rPr>
                        <a:t>TMG v1.0</a:t>
                      </a:r>
                      <a:endParaRPr lang="en-CA"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1000"/>
                        </a:spcAft>
                      </a:pPr>
                      <a:r>
                        <a:rPr lang="en-GB" sz="2000">
                          <a:effectLst/>
                        </a:rPr>
                        <a:t>Jun 1993</a:t>
                      </a:r>
                      <a:endParaRPr lang="en-CA"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1000"/>
                        </a:spcAft>
                      </a:pPr>
                      <a:r>
                        <a:rPr lang="en-GB" sz="2000">
                          <a:effectLst/>
                        </a:rPr>
                        <a:t>24 mths</a:t>
                      </a:r>
                      <a:endParaRPr lang="en-CA"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841458037"/>
                  </a:ext>
                </a:extLst>
              </a:tr>
              <a:tr h="418333">
                <a:tc>
                  <a:txBody>
                    <a:bodyPr/>
                    <a:lstStyle/>
                    <a:p>
                      <a:pPr>
                        <a:lnSpc>
                          <a:spcPct val="115000"/>
                        </a:lnSpc>
                        <a:spcAft>
                          <a:spcPts val="1000"/>
                        </a:spcAft>
                      </a:pPr>
                      <a:r>
                        <a:rPr lang="en-GB" sz="2000">
                          <a:effectLst/>
                        </a:rPr>
                        <a:t>TMG v2.0</a:t>
                      </a:r>
                      <a:endParaRPr lang="en-CA"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1000"/>
                        </a:spcAft>
                      </a:pPr>
                      <a:r>
                        <a:rPr lang="en-GB" sz="2000">
                          <a:effectLst/>
                        </a:rPr>
                        <a:t>Oct 1996</a:t>
                      </a:r>
                      <a:endParaRPr lang="en-CA"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1000"/>
                        </a:spcAft>
                      </a:pPr>
                      <a:r>
                        <a:rPr lang="en-GB" sz="2000">
                          <a:effectLst/>
                        </a:rPr>
                        <a:t>40 mths</a:t>
                      </a:r>
                      <a:endParaRPr lang="en-CA"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129302743"/>
                  </a:ext>
                </a:extLst>
              </a:tr>
              <a:tr h="418333">
                <a:tc>
                  <a:txBody>
                    <a:bodyPr/>
                    <a:lstStyle/>
                    <a:p>
                      <a:pPr>
                        <a:lnSpc>
                          <a:spcPct val="115000"/>
                        </a:lnSpc>
                        <a:spcAft>
                          <a:spcPts val="1000"/>
                        </a:spcAft>
                      </a:pPr>
                      <a:r>
                        <a:rPr lang="en-GB" sz="2000">
                          <a:effectLst/>
                        </a:rPr>
                        <a:t>TMG v3.0</a:t>
                      </a:r>
                      <a:endParaRPr lang="en-CA"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1000"/>
                        </a:spcAft>
                      </a:pPr>
                      <a:r>
                        <a:rPr lang="en-GB" sz="2000">
                          <a:effectLst/>
                        </a:rPr>
                        <a:t>May 1997</a:t>
                      </a:r>
                      <a:endParaRPr lang="en-CA"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1000"/>
                        </a:spcAft>
                      </a:pPr>
                      <a:r>
                        <a:rPr lang="en-GB" sz="2000">
                          <a:effectLst/>
                        </a:rPr>
                        <a:t>8 mths</a:t>
                      </a:r>
                      <a:endParaRPr lang="en-CA"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45072384"/>
                  </a:ext>
                </a:extLst>
              </a:tr>
              <a:tr h="418333">
                <a:tc>
                  <a:txBody>
                    <a:bodyPr/>
                    <a:lstStyle/>
                    <a:p>
                      <a:pPr>
                        <a:lnSpc>
                          <a:spcPct val="115000"/>
                        </a:lnSpc>
                        <a:spcAft>
                          <a:spcPts val="1000"/>
                        </a:spcAft>
                      </a:pPr>
                      <a:r>
                        <a:rPr lang="en-GB" sz="2000">
                          <a:effectLst/>
                        </a:rPr>
                        <a:t>TMG v4.0</a:t>
                      </a:r>
                      <a:endParaRPr lang="en-CA"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1000"/>
                        </a:spcAft>
                      </a:pPr>
                      <a:r>
                        <a:rPr lang="en-GB" sz="2000">
                          <a:effectLst/>
                        </a:rPr>
                        <a:t>May 1999</a:t>
                      </a:r>
                      <a:endParaRPr lang="en-CA"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1000"/>
                        </a:spcAft>
                      </a:pPr>
                      <a:r>
                        <a:rPr lang="en-GB" sz="2000">
                          <a:effectLst/>
                        </a:rPr>
                        <a:t>24 mths</a:t>
                      </a:r>
                      <a:endParaRPr lang="en-CA"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219320891"/>
                  </a:ext>
                </a:extLst>
              </a:tr>
              <a:tr h="418333">
                <a:tc>
                  <a:txBody>
                    <a:bodyPr/>
                    <a:lstStyle/>
                    <a:p>
                      <a:pPr>
                        <a:lnSpc>
                          <a:spcPct val="115000"/>
                        </a:lnSpc>
                        <a:spcAft>
                          <a:spcPts val="1000"/>
                        </a:spcAft>
                      </a:pPr>
                      <a:r>
                        <a:rPr lang="en-GB" sz="2000">
                          <a:effectLst/>
                        </a:rPr>
                        <a:t>TMG v5.0</a:t>
                      </a:r>
                      <a:endParaRPr lang="en-CA"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1000"/>
                        </a:spcAft>
                      </a:pPr>
                      <a:r>
                        <a:rPr lang="en-GB" sz="2000">
                          <a:effectLst/>
                        </a:rPr>
                        <a:t>22 May 2002</a:t>
                      </a:r>
                      <a:endParaRPr lang="en-CA"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1000"/>
                        </a:spcAft>
                      </a:pPr>
                      <a:r>
                        <a:rPr lang="en-GB" sz="2000">
                          <a:effectLst/>
                        </a:rPr>
                        <a:t>36 mths</a:t>
                      </a:r>
                      <a:endParaRPr lang="en-CA"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523864813"/>
                  </a:ext>
                </a:extLst>
              </a:tr>
              <a:tr h="418333">
                <a:tc>
                  <a:txBody>
                    <a:bodyPr/>
                    <a:lstStyle/>
                    <a:p>
                      <a:pPr>
                        <a:lnSpc>
                          <a:spcPct val="115000"/>
                        </a:lnSpc>
                        <a:spcAft>
                          <a:spcPts val="1000"/>
                        </a:spcAft>
                      </a:pPr>
                      <a:r>
                        <a:rPr lang="en-GB" sz="2000">
                          <a:effectLst/>
                        </a:rPr>
                        <a:t>TMG v6.0</a:t>
                      </a:r>
                      <a:endParaRPr lang="en-CA"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1000"/>
                        </a:spcAft>
                      </a:pPr>
                      <a:r>
                        <a:rPr lang="en-GB" sz="2000">
                          <a:effectLst/>
                        </a:rPr>
                        <a:t>21 Dec 2004</a:t>
                      </a:r>
                      <a:endParaRPr lang="en-CA"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1000"/>
                        </a:spcAft>
                      </a:pPr>
                      <a:r>
                        <a:rPr lang="en-GB" sz="2000">
                          <a:effectLst/>
                        </a:rPr>
                        <a:t>31 mths</a:t>
                      </a:r>
                      <a:endParaRPr lang="en-CA"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643629766"/>
                  </a:ext>
                </a:extLst>
              </a:tr>
              <a:tr h="418333">
                <a:tc>
                  <a:txBody>
                    <a:bodyPr/>
                    <a:lstStyle/>
                    <a:p>
                      <a:pPr>
                        <a:lnSpc>
                          <a:spcPct val="115000"/>
                        </a:lnSpc>
                        <a:spcAft>
                          <a:spcPts val="1000"/>
                        </a:spcAft>
                      </a:pPr>
                      <a:r>
                        <a:rPr lang="en-GB" sz="2000">
                          <a:effectLst/>
                        </a:rPr>
                        <a:t>TMG v7.0</a:t>
                      </a:r>
                      <a:endParaRPr lang="en-CA"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1000"/>
                        </a:spcAft>
                      </a:pPr>
                      <a:r>
                        <a:rPr lang="en-GB" sz="2000">
                          <a:effectLst/>
                        </a:rPr>
                        <a:t>28 Dec 2007</a:t>
                      </a:r>
                      <a:endParaRPr lang="en-CA"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1000"/>
                        </a:spcAft>
                      </a:pPr>
                      <a:r>
                        <a:rPr lang="en-GB" sz="2000">
                          <a:effectLst/>
                        </a:rPr>
                        <a:t>36 mths</a:t>
                      </a:r>
                      <a:endParaRPr lang="en-CA"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180077734"/>
                  </a:ext>
                </a:extLst>
              </a:tr>
              <a:tr h="418333">
                <a:tc>
                  <a:txBody>
                    <a:bodyPr/>
                    <a:lstStyle/>
                    <a:p>
                      <a:pPr>
                        <a:lnSpc>
                          <a:spcPct val="115000"/>
                        </a:lnSpc>
                        <a:spcAft>
                          <a:spcPts val="1000"/>
                        </a:spcAft>
                      </a:pPr>
                      <a:r>
                        <a:rPr lang="en-GB" sz="2000">
                          <a:effectLst/>
                        </a:rPr>
                        <a:t>TMG v8.0</a:t>
                      </a:r>
                      <a:endParaRPr lang="en-CA"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1000"/>
                        </a:spcAft>
                      </a:pPr>
                      <a:r>
                        <a:rPr lang="en-GB" sz="2000">
                          <a:effectLst/>
                        </a:rPr>
                        <a:t>21 Dec 2011</a:t>
                      </a:r>
                      <a:endParaRPr lang="en-CA"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1000"/>
                        </a:spcAft>
                      </a:pPr>
                      <a:r>
                        <a:rPr lang="en-GB" sz="2000">
                          <a:effectLst/>
                        </a:rPr>
                        <a:t>48 mths</a:t>
                      </a:r>
                      <a:endParaRPr lang="en-CA"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14992329"/>
                  </a:ext>
                </a:extLst>
              </a:tr>
              <a:tr h="418333">
                <a:tc>
                  <a:txBody>
                    <a:bodyPr/>
                    <a:lstStyle/>
                    <a:p>
                      <a:pPr>
                        <a:lnSpc>
                          <a:spcPct val="115000"/>
                        </a:lnSpc>
                        <a:spcAft>
                          <a:spcPts val="1000"/>
                        </a:spcAft>
                      </a:pPr>
                      <a:r>
                        <a:rPr lang="en-GB" sz="2000">
                          <a:effectLst/>
                        </a:rPr>
                        <a:t>TMG v9.0</a:t>
                      </a:r>
                      <a:endParaRPr lang="en-CA"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1000"/>
                        </a:spcAft>
                      </a:pPr>
                      <a:r>
                        <a:rPr lang="en-GB" sz="2000">
                          <a:effectLst/>
                        </a:rPr>
                        <a:t>7 Feb 2014</a:t>
                      </a:r>
                      <a:endParaRPr lang="en-CA" sz="2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15000"/>
                        </a:lnSpc>
                        <a:spcAft>
                          <a:spcPts val="1000"/>
                        </a:spcAft>
                      </a:pPr>
                      <a:r>
                        <a:rPr lang="en-GB" sz="2000" dirty="0">
                          <a:effectLst/>
                        </a:rPr>
                        <a:t>26 </a:t>
                      </a:r>
                      <a:r>
                        <a:rPr lang="en-GB" sz="2000" dirty="0" err="1">
                          <a:effectLst/>
                        </a:rPr>
                        <a:t>mths</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56152689"/>
                  </a:ext>
                </a:extLst>
              </a:tr>
            </a:tbl>
          </a:graphicData>
        </a:graphic>
      </p:graphicFrame>
    </p:spTree>
    <p:extLst>
      <p:ext uri="{BB962C8B-B14F-4D97-AF65-F5344CB8AC3E}">
        <p14:creationId xmlns:p14="http://schemas.microsoft.com/office/powerpoint/2010/main" val="1912002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get Help</a:t>
            </a:r>
          </a:p>
        </p:txBody>
      </p:sp>
      <p:sp>
        <p:nvSpPr>
          <p:cNvPr id="3" name="Content Placeholder 2"/>
          <p:cNvSpPr>
            <a:spLocks noGrp="1"/>
          </p:cNvSpPr>
          <p:nvPr>
            <p:ph idx="1"/>
          </p:nvPr>
        </p:nvSpPr>
        <p:spPr>
          <a:xfrm>
            <a:off x="683568" y="1988840"/>
            <a:ext cx="8064896" cy="4455368"/>
          </a:xfrm>
        </p:spPr>
        <p:txBody>
          <a:bodyPr>
            <a:noAutofit/>
          </a:bodyPr>
          <a:lstStyle/>
          <a:p>
            <a:pPr fontAlgn="ctr">
              <a:lnSpc>
                <a:spcPct val="150000"/>
              </a:lnSpc>
            </a:pPr>
            <a:r>
              <a:rPr lang="en-US" sz="2800" dirty="0"/>
              <a:t>TMG Help tab</a:t>
            </a:r>
          </a:p>
          <a:p>
            <a:pPr fontAlgn="ctr">
              <a:lnSpc>
                <a:spcPct val="150000"/>
              </a:lnSpc>
            </a:pPr>
            <a:r>
              <a:rPr lang="en-US" sz="2800" dirty="0"/>
              <a:t>Terry Reigel: </a:t>
            </a:r>
            <a:r>
              <a:rPr lang="en-US" sz="2800" dirty="0">
                <a:hlinkClick r:id="rId3"/>
              </a:rPr>
              <a:t>tmg.reigelridge.com/</a:t>
            </a:r>
            <a:endParaRPr lang="en-US" sz="2800" dirty="0"/>
          </a:p>
          <a:p>
            <a:pPr fontAlgn="ctr">
              <a:lnSpc>
                <a:spcPct val="150000"/>
              </a:lnSpc>
            </a:pPr>
            <a:r>
              <a:rPr lang="en-US" sz="2800" dirty="0"/>
              <a:t>Lee Hoffmann: </a:t>
            </a:r>
            <a:r>
              <a:rPr lang="en-US" sz="2800" dirty="0">
                <a:hlinkClick r:id="rId4"/>
              </a:rPr>
              <a:t>www.tmgtips.com/</a:t>
            </a:r>
            <a:endParaRPr lang="en-US" sz="2800" dirty="0"/>
          </a:p>
          <a:p>
            <a:pPr fontAlgn="ctr">
              <a:lnSpc>
                <a:spcPct val="150000"/>
              </a:lnSpc>
            </a:pPr>
            <a:r>
              <a:rPr lang="en-US" sz="2800" dirty="0"/>
              <a:t>John Cardinal: </a:t>
            </a:r>
            <a:r>
              <a:rPr lang="en-US" sz="2800" dirty="0">
                <a:hlinkClick r:id="rId5"/>
              </a:rPr>
              <a:t>www.johncardinal.com/</a:t>
            </a:r>
            <a:endParaRPr lang="en-US" sz="2800" dirty="0"/>
          </a:p>
          <a:p>
            <a:pPr fontAlgn="ctr">
              <a:lnSpc>
                <a:spcPct val="150000"/>
              </a:lnSpc>
            </a:pPr>
            <a:r>
              <a:rPr lang="en-US" sz="2800" dirty="0"/>
              <a:t>Michael Hannah: </a:t>
            </a:r>
            <a:r>
              <a:rPr lang="en-US" sz="2800" dirty="0">
                <a:hlinkClick r:id="rId6"/>
              </a:rPr>
              <a:t>www.mjh-nm.net/MY_WAY.HTML</a:t>
            </a:r>
            <a:endParaRPr lang="en-US" sz="2800" dirty="0"/>
          </a:p>
          <a:p>
            <a:pPr fontAlgn="ctr">
              <a:lnSpc>
                <a:spcPct val="150000"/>
              </a:lnSpc>
            </a:pPr>
            <a:r>
              <a:rPr lang="en-US" sz="2800" dirty="0"/>
              <a:t>Jim </a:t>
            </a:r>
            <a:r>
              <a:rPr lang="en-US" sz="2800" dirty="0" err="1"/>
              <a:t>Byram</a:t>
            </a:r>
            <a:r>
              <a:rPr lang="en-US" sz="2800" dirty="0"/>
              <a:t>: use the TMG Forum</a:t>
            </a:r>
          </a:p>
        </p:txBody>
      </p:sp>
    </p:spTree>
    <p:extLst>
      <p:ext uri="{BB962C8B-B14F-4D97-AF65-F5344CB8AC3E}">
        <p14:creationId xmlns:p14="http://schemas.microsoft.com/office/powerpoint/2010/main" val="940080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947579" y="751647"/>
            <a:ext cx="7248844" cy="1354217"/>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lvl="0" algn="ctr" defTabSz="914400" eaLnBrk="0" fontAlgn="base" hangingPunct="0">
              <a:lnSpc>
                <a:spcPct val="100000"/>
              </a:lnSpc>
              <a:spcAft>
                <a:spcPct val="0"/>
              </a:spcAft>
            </a:pPr>
            <a:r>
              <a:rPr lang="en-US" dirty="0"/>
              <a:t>Archived Presentations</a:t>
            </a:r>
            <a:br>
              <a:rPr lang="en-US" altLang="en-US" sz="1400" dirty="0">
                <a:solidFill>
                  <a:schemeClr val="tx1"/>
                </a:solidFill>
              </a:rPr>
            </a:br>
            <a:br>
              <a:rPr lang="en-US" altLang="en-US" sz="1400" dirty="0">
                <a:solidFill>
                  <a:schemeClr val="tx1"/>
                </a:solidFill>
              </a:rPr>
            </a:br>
            <a:r>
              <a:rPr lang="en-US" altLang="en-US" sz="2400" dirty="0">
                <a:solidFill>
                  <a:schemeClr val="tx1"/>
                </a:solidFill>
                <a:hlinkClick r:id="rId3"/>
              </a:rPr>
              <a:t>http://ottawa-tmg-ug.ca/articlesandpresentations.htm</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7" name="Rectangle 6"/>
          <p:cNvSpPr/>
          <p:nvPr/>
        </p:nvSpPr>
        <p:spPr>
          <a:xfrm>
            <a:off x="1238171" y="2828836"/>
            <a:ext cx="6667659" cy="1200329"/>
          </a:xfrm>
          <a:prstGeom prst="rect">
            <a:avLst/>
          </a:prstGeom>
        </p:spPr>
        <p:txBody>
          <a:bodyPr wrap="square">
            <a:spAutoFit/>
          </a:bodyPr>
          <a:lstStyle/>
          <a:p>
            <a:pPr algn="ctr"/>
            <a:r>
              <a:rPr lang="en-US" b="1" dirty="0">
                <a:solidFill>
                  <a:srgbClr val="000000"/>
                </a:solidFill>
                <a:latin typeface="Times New Roman" panose="02020603050405020304" pitchFamily="18" charset="0"/>
              </a:rPr>
              <a:t>Articles and Presentations</a:t>
            </a:r>
            <a:endParaRPr lang="en-US" dirty="0">
              <a:solidFill>
                <a:srgbClr val="000000"/>
              </a:solidFill>
              <a:latin typeface="Times New Roman" panose="02020603050405020304" pitchFamily="18" charset="0"/>
            </a:endParaRPr>
          </a:p>
          <a:p>
            <a:pPr algn="ctr"/>
            <a:r>
              <a:rPr lang="en-US" dirty="0">
                <a:solidFill>
                  <a:srgbClr val="000000"/>
                </a:solidFill>
                <a:latin typeface="Times New Roman" panose="02020603050405020304" pitchFamily="18" charset="0"/>
              </a:rPr>
              <a:t> </a:t>
            </a:r>
          </a:p>
          <a:p>
            <a:pPr algn="ctr"/>
            <a:r>
              <a:rPr lang="en-US" b="1" dirty="0">
                <a:solidFill>
                  <a:srgbClr val="000000"/>
                </a:solidFill>
                <a:latin typeface="Times New Roman" panose="02020603050405020304" pitchFamily="18" charset="0"/>
              </a:rPr>
              <a:t>The following is our library of articles and presentations by this group's members.</a:t>
            </a:r>
            <a:endParaRPr lang="en-US" b="0" i="0" dirty="0">
              <a:solidFill>
                <a:srgbClr val="000000"/>
              </a:solidFill>
              <a:effectLst/>
              <a:latin typeface="Times New Roman" panose="02020603050405020304" pitchFamily="18" charset="0"/>
            </a:endParaRPr>
          </a:p>
        </p:txBody>
      </p:sp>
      <p:pic>
        <p:nvPicPr>
          <p:cNvPr id="3" name="Picture 2">
            <a:extLst>
              <a:ext uri="{FF2B5EF4-FFF2-40B4-BE49-F238E27FC236}">
                <a16:creationId xmlns:a16="http://schemas.microsoft.com/office/drawing/2014/main" id="{D64C3191-3476-423D-9D38-EEC228B8C405}"/>
              </a:ext>
            </a:extLst>
          </p:cNvPr>
          <p:cNvPicPr>
            <a:picLocks noChangeAspect="1"/>
          </p:cNvPicPr>
          <p:nvPr/>
        </p:nvPicPr>
        <p:blipFill>
          <a:blip r:embed="rId4"/>
          <a:stretch>
            <a:fillRect/>
          </a:stretch>
        </p:blipFill>
        <p:spPr>
          <a:xfrm>
            <a:off x="1238172" y="4359722"/>
            <a:ext cx="6667658" cy="1774198"/>
          </a:xfrm>
          <a:prstGeom prst="rect">
            <a:avLst/>
          </a:prstGeom>
        </p:spPr>
      </p:pic>
    </p:spTree>
    <p:extLst>
      <p:ext uri="{BB962C8B-B14F-4D97-AF65-F5344CB8AC3E}">
        <p14:creationId xmlns:p14="http://schemas.microsoft.com/office/powerpoint/2010/main" val="3628105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D1606B-3571-4C6D-9EB9-D5EC62252A82}"/>
              </a:ext>
            </a:extLst>
          </p:cNvPr>
          <p:cNvSpPr txBox="1"/>
          <p:nvPr/>
        </p:nvSpPr>
        <p:spPr>
          <a:xfrm>
            <a:off x="539552" y="1690063"/>
            <a:ext cx="8352928" cy="2800767"/>
          </a:xfrm>
          <a:prstGeom prst="rect">
            <a:avLst/>
          </a:prstGeom>
          <a:noFill/>
        </p:spPr>
        <p:txBody>
          <a:bodyPr wrap="square">
            <a:spAutoFit/>
          </a:bodyPr>
          <a:lstStyle/>
          <a:p>
            <a:pPr algn="ctr"/>
            <a:r>
              <a:rPr lang="en-US" sz="4400" i="1" dirty="0"/>
              <a:t>Ottawa Branch of Ontario Ancestors is located on the traditional and unceded territory of the </a:t>
            </a:r>
            <a:r>
              <a:rPr lang="en-US" sz="4400" i="1"/>
              <a:t>Algonquin people</a:t>
            </a:r>
            <a:r>
              <a:rPr lang="en-US"/>
              <a:t>.</a:t>
            </a:r>
            <a:endParaRPr lang="en-CA" dirty="0"/>
          </a:p>
        </p:txBody>
      </p:sp>
    </p:spTree>
    <p:extLst>
      <p:ext uri="{BB962C8B-B14F-4D97-AF65-F5344CB8AC3E}">
        <p14:creationId xmlns:p14="http://schemas.microsoft.com/office/powerpoint/2010/main" val="1234484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947579" y="751647"/>
            <a:ext cx="7248844" cy="1354217"/>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lvl="0" algn="ctr" defTabSz="914400" eaLnBrk="0" fontAlgn="base" hangingPunct="0">
              <a:lnSpc>
                <a:spcPct val="100000"/>
              </a:lnSpc>
              <a:spcAft>
                <a:spcPct val="0"/>
              </a:spcAft>
            </a:pPr>
            <a:r>
              <a:rPr lang="en-US" dirty="0"/>
              <a:t>Archived Presentations</a:t>
            </a:r>
            <a:br>
              <a:rPr lang="en-US" altLang="en-US" sz="1400" dirty="0">
                <a:solidFill>
                  <a:schemeClr val="tx1"/>
                </a:solidFill>
              </a:rPr>
            </a:br>
            <a:br>
              <a:rPr lang="en-US" altLang="en-US" sz="1400" dirty="0">
                <a:solidFill>
                  <a:schemeClr val="tx1"/>
                </a:solidFill>
              </a:rPr>
            </a:br>
            <a:r>
              <a:rPr lang="en-US" altLang="en-US" sz="2400" dirty="0">
                <a:solidFill>
                  <a:schemeClr val="tx1"/>
                </a:solidFill>
                <a:hlinkClick r:id="rId3"/>
              </a:rPr>
              <a:t>http://ottawa-tmg-ug.ca/articlesandpresentations.htm</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7A885D89-E2A8-4A45-8756-EFAD22618B62}"/>
              </a:ext>
            </a:extLst>
          </p:cNvPr>
          <p:cNvPicPr>
            <a:picLocks noChangeAspect="1"/>
          </p:cNvPicPr>
          <p:nvPr/>
        </p:nvPicPr>
        <p:blipFill>
          <a:blip r:embed="rId4"/>
          <a:stretch>
            <a:fillRect/>
          </a:stretch>
        </p:blipFill>
        <p:spPr>
          <a:xfrm>
            <a:off x="947577" y="2492896"/>
            <a:ext cx="7728880" cy="3960440"/>
          </a:xfrm>
          <a:prstGeom prst="rect">
            <a:avLst/>
          </a:prstGeom>
        </p:spPr>
      </p:pic>
    </p:spTree>
    <p:extLst>
      <p:ext uri="{BB962C8B-B14F-4D97-AF65-F5344CB8AC3E}">
        <p14:creationId xmlns:p14="http://schemas.microsoft.com/office/powerpoint/2010/main" val="4269364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pPr algn="ctr"/>
            <a:r>
              <a:rPr lang="en-US" b="1" dirty="0">
                <a:solidFill>
                  <a:schemeClr val="tx1"/>
                </a:solidFill>
                <a:latin typeface="+mn-lt"/>
              </a:rPr>
              <a:t>Upcoming Presentations</a:t>
            </a:r>
          </a:p>
        </p:txBody>
      </p:sp>
      <p:sp>
        <p:nvSpPr>
          <p:cNvPr id="3" name="Content Placeholder 2"/>
          <p:cNvSpPr>
            <a:spLocks noGrp="1"/>
          </p:cNvSpPr>
          <p:nvPr>
            <p:ph idx="1"/>
          </p:nvPr>
        </p:nvSpPr>
        <p:spPr>
          <a:xfrm>
            <a:off x="1028700" y="1844824"/>
            <a:ext cx="7200900" cy="4022576"/>
          </a:xfrm>
          <a:noFill/>
        </p:spPr>
        <p:txBody>
          <a:bodyPr vert="horz" wrap="square" lIns="28932" tIns="14467" rIns="28932" bIns="14467" numCol="1" rtlCol="0" anchor="t" anchorCtr="0" compatLnSpc="1">
            <a:prstTxWarp prst="textNoShape">
              <a:avLst/>
            </a:prstTxWarp>
            <a:noAutofit/>
          </a:bodyPr>
          <a:lstStyle/>
          <a:p>
            <a:pPr algn="ctr">
              <a:buNone/>
            </a:pPr>
            <a:endParaRPr lang="en-CA" sz="900" dirty="0"/>
          </a:p>
          <a:p>
            <a:pPr algn="ctr">
              <a:spcBef>
                <a:spcPts val="450"/>
              </a:spcBef>
              <a:buNone/>
            </a:pPr>
            <a:r>
              <a:rPr lang="en-CA" sz="2400" b="1" dirty="0">
                <a:solidFill>
                  <a:srgbClr val="FF0000"/>
                </a:solidFill>
              </a:rPr>
              <a:t>Saturday 22 Jan</a:t>
            </a:r>
          </a:p>
          <a:p>
            <a:pPr marL="257175" marR="0" lvl="0" indent="-257175" algn="ctr" defTabSz="685800" rtl="0" eaLnBrk="1" fontAlgn="auto" latinLnBrk="0" hangingPunct="1">
              <a:lnSpc>
                <a:spcPct val="100000"/>
              </a:lnSpc>
              <a:spcBef>
                <a:spcPts val="450"/>
              </a:spcBef>
              <a:buClrTx/>
              <a:buSzTx/>
              <a:buFont typeface="Arial" pitchFamily="34" charset="0"/>
              <a:buNone/>
              <a:tabLst/>
              <a:defRPr/>
            </a:pPr>
            <a:r>
              <a:rPr lang="en-US" sz="2400" b="0" i="0" dirty="0">
                <a:solidFill>
                  <a:srgbClr val="000000"/>
                </a:solidFill>
                <a:effectLst/>
                <a:latin typeface="Calibri" panose="020F0502020204030204" pitchFamily="34" charset="0"/>
              </a:rPr>
              <a:t>Building on Local History</a:t>
            </a:r>
          </a:p>
          <a:p>
            <a:pPr marL="257175" marR="0" lvl="0" indent="-257175" algn="ctr" defTabSz="685800" rtl="0" eaLnBrk="1" fontAlgn="auto" latinLnBrk="0" hangingPunct="1">
              <a:lnSpc>
                <a:spcPct val="100000"/>
              </a:lnSpc>
              <a:spcBef>
                <a:spcPts val="450"/>
              </a:spcBef>
              <a:buClrTx/>
              <a:buSzTx/>
              <a:buFont typeface="Arial" pitchFamily="34" charset="0"/>
              <a:buNone/>
              <a:tabLst/>
              <a:defRPr/>
            </a:pPr>
            <a:r>
              <a:rPr lang="en-CA" sz="2400" b="0" i="0" dirty="0">
                <a:solidFill>
                  <a:srgbClr val="000000"/>
                </a:solidFill>
                <a:effectLst/>
                <a:latin typeface="Calibri" panose="020F0502020204030204" pitchFamily="34" charset="0"/>
              </a:rPr>
              <a:t>Michelle </a:t>
            </a:r>
            <a:r>
              <a:rPr lang="en-CA" sz="2400" b="0" i="0" dirty="0" err="1">
                <a:solidFill>
                  <a:srgbClr val="000000"/>
                </a:solidFill>
                <a:effectLst/>
                <a:latin typeface="Calibri" panose="020F0502020204030204" pitchFamily="34" charset="0"/>
              </a:rPr>
              <a:t>Landriault</a:t>
            </a:r>
            <a:endParaRPr lang="en-CA" sz="2400" b="0" i="0" dirty="0">
              <a:solidFill>
                <a:srgbClr val="000000"/>
              </a:solidFill>
              <a:effectLst/>
              <a:latin typeface="Calibri" panose="020F0502020204030204" pitchFamily="34" charset="0"/>
            </a:endParaRPr>
          </a:p>
          <a:p>
            <a:pPr marL="257175" marR="0" lvl="0" indent="-257175" algn="ctr" defTabSz="685800" rtl="0" eaLnBrk="1" fontAlgn="auto" latinLnBrk="0" hangingPunct="1">
              <a:lnSpc>
                <a:spcPct val="100000"/>
              </a:lnSpc>
              <a:spcBef>
                <a:spcPts val="450"/>
              </a:spcBef>
              <a:buClrTx/>
              <a:buSzTx/>
              <a:buFont typeface="Arial" pitchFamily="34" charset="0"/>
              <a:buNone/>
              <a:tabLst/>
              <a:defRPr/>
            </a:pPr>
            <a:r>
              <a:rPr kumimoji="0" lang="en-CA" sz="2400" b="0" i="0" u="none" strike="noStrike" kern="1200" cap="none" spc="0" normalizeH="0" baseline="0" noProof="0" dirty="0">
                <a:ln>
                  <a:noFill/>
                </a:ln>
                <a:solidFill>
                  <a:prstClr val="black"/>
                </a:solidFill>
                <a:effectLst/>
                <a:uLnTx/>
                <a:uFillTx/>
                <a:latin typeface="Calibri"/>
                <a:ea typeface="+mn-ea"/>
                <a:cs typeface="+mn-cs"/>
              </a:rPr>
              <a:t>1:00pm online via Ontario Ancestors</a:t>
            </a:r>
          </a:p>
          <a:p>
            <a:pPr marL="257175" marR="0" lvl="0" indent="-257175" algn="ctr" defTabSz="685800" rtl="0" eaLnBrk="1" fontAlgn="auto" latinLnBrk="0" hangingPunct="1">
              <a:lnSpc>
                <a:spcPct val="100000"/>
              </a:lnSpc>
              <a:spcBef>
                <a:spcPts val="450"/>
              </a:spcBef>
              <a:buClrTx/>
              <a:buSzTx/>
              <a:buFont typeface="Arial" pitchFamily="34" charset="0"/>
              <a:buNone/>
              <a:tabLst/>
              <a:defRPr/>
            </a:pPr>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a:p>
            <a:pPr algn="ctr">
              <a:spcBef>
                <a:spcPts val="450"/>
              </a:spcBef>
              <a:buNone/>
            </a:pPr>
            <a:r>
              <a:rPr lang="en-CA" sz="2400" b="1" dirty="0">
                <a:solidFill>
                  <a:srgbClr val="FF0000"/>
                </a:solidFill>
              </a:rPr>
              <a:t>Saturday 26 Feb</a:t>
            </a:r>
          </a:p>
          <a:p>
            <a:pPr marL="257175" marR="0" lvl="0" indent="-257175" algn="ctr" defTabSz="685800" rtl="0" eaLnBrk="1" fontAlgn="auto" latinLnBrk="0" hangingPunct="1">
              <a:lnSpc>
                <a:spcPct val="100000"/>
              </a:lnSpc>
              <a:spcBef>
                <a:spcPts val="450"/>
              </a:spcBef>
              <a:buClrTx/>
              <a:buSzTx/>
              <a:buFont typeface="Arial" pitchFamily="34" charset="0"/>
              <a:buNone/>
              <a:tabLst/>
              <a:defRPr/>
            </a:pPr>
            <a:r>
              <a:rPr lang="en-US" sz="2400" b="0" i="0" dirty="0">
                <a:solidFill>
                  <a:srgbClr val="000000"/>
                </a:solidFill>
                <a:effectLst/>
                <a:latin typeface="Calibri" panose="020F0502020204030204" pitchFamily="34" charset="0"/>
              </a:rPr>
              <a:t> London Archives: How to Research From a Distance</a:t>
            </a:r>
          </a:p>
          <a:p>
            <a:pPr marL="257175" marR="0" lvl="0" indent="-257175" algn="ctr" defTabSz="685800" rtl="0" eaLnBrk="1" fontAlgn="auto" latinLnBrk="0" hangingPunct="1">
              <a:lnSpc>
                <a:spcPct val="100000"/>
              </a:lnSpc>
              <a:spcBef>
                <a:spcPts val="450"/>
              </a:spcBef>
              <a:buClrTx/>
              <a:buSzTx/>
              <a:buFont typeface="Arial" pitchFamily="34" charset="0"/>
              <a:buNone/>
              <a:tabLst/>
              <a:defRPr/>
            </a:pPr>
            <a:r>
              <a:rPr lang="en-CA" sz="2400" b="0" i="0" dirty="0">
                <a:solidFill>
                  <a:srgbClr val="000000"/>
                </a:solidFill>
                <a:effectLst/>
                <a:latin typeface="Calibri" panose="020F0502020204030204" pitchFamily="34" charset="0"/>
              </a:rPr>
              <a:t>Penny Allen</a:t>
            </a:r>
          </a:p>
          <a:p>
            <a:pPr marL="257175" marR="0" lvl="0" indent="-257175" algn="ctr" defTabSz="685800" rtl="0" eaLnBrk="1" fontAlgn="auto" latinLnBrk="0" hangingPunct="1">
              <a:lnSpc>
                <a:spcPct val="100000"/>
              </a:lnSpc>
              <a:spcBef>
                <a:spcPts val="450"/>
              </a:spcBef>
              <a:buClrTx/>
              <a:buSzTx/>
              <a:buFont typeface="Arial" pitchFamily="34" charset="0"/>
              <a:buNone/>
              <a:tabLst/>
              <a:defRPr/>
            </a:pPr>
            <a:r>
              <a:rPr kumimoji="0" lang="en-CA" sz="2400" b="0" i="0" u="none" strike="noStrike" kern="1200" cap="none" spc="0" normalizeH="0" baseline="0" noProof="0" dirty="0">
                <a:ln>
                  <a:noFill/>
                </a:ln>
                <a:solidFill>
                  <a:prstClr val="black"/>
                </a:solidFill>
                <a:effectLst/>
                <a:uLnTx/>
                <a:uFillTx/>
                <a:latin typeface="Calibri"/>
                <a:ea typeface="+mn-ea"/>
                <a:cs typeface="+mn-cs"/>
              </a:rPr>
              <a:t>1:00pm online via Ontario Ancestors</a:t>
            </a:r>
          </a:p>
        </p:txBody>
      </p:sp>
      <p:sp>
        <p:nvSpPr>
          <p:cNvPr id="5" name="Rectangle 1"/>
          <p:cNvSpPr>
            <a:spLocks noChangeArrowheads="1"/>
          </p:cNvSpPr>
          <p:nvPr/>
        </p:nvSpPr>
        <p:spPr bwMode="auto">
          <a:xfrm>
            <a:off x="2269038" y="5202595"/>
            <a:ext cx="103923"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spAutoFit/>
          </a:bodyPr>
          <a:lstStyle/>
          <a:p>
            <a:endParaRPr lang="en-US" sz="1013" dirty="0"/>
          </a:p>
        </p:txBody>
      </p:sp>
    </p:spTree>
    <p:extLst>
      <p:ext uri="{BB962C8B-B14F-4D97-AF65-F5344CB8AC3E}">
        <p14:creationId xmlns:p14="http://schemas.microsoft.com/office/powerpoint/2010/main" val="2223457660"/>
      </p:ext>
    </p:extLst>
  </p:cSld>
  <p:clrMapOvr>
    <a:masterClrMapping/>
  </p:clrMapOvr>
  <mc:AlternateContent xmlns:mc="http://schemas.openxmlformats.org/markup-compatibility/2006" xmlns:p14="http://schemas.microsoft.com/office/powerpoint/2010/main">
    <mc:Choice Requires="p14">
      <p:transition spd="slow" p14:dur="2000" advClick="0" advTm="14392"/>
    </mc:Choice>
    <mc:Fallback xmlns="">
      <p:transition spd="slow" advClick="0" advTm="1439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Ottawa Area SIG Meetings</a:t>
            </a:r>
            <a:endParaRPr lang="en-US" dirty="0">
              <a:solidFill>
                <a:schemeClr val="tx1"/>
              </a:solidFill>
            </a:endParaRPr>
          </a:p>
        </p:txBody>
      </p:sp>
      <p:sp>
        <p:nvSpPr>
          <p:cNvPr id="3" name="Content Placeholder 2"/>
          <p:cNvSpPr>
            <a:spLocks noGrp="1"/>
          </p:cNvSpPr>
          <p:nvPr>
            <p:ph idx="1"/>
          </p:nvPr>
        </p:nvSpPr>
        <p:spPr>
          <a:xfrm>
            <a:off x="1028700" y="1916832"/>
            <a:ext cx="7935788" cy="4536504"/>
          </a:xfrm>
        </p:spPr>
        <p:txBody>
          <a:bodyPr>
            <a:normAutofit/>
          </a:bodyPr>
          <a:lstStyle/>
          <a:p>
            <a:pPr>
              <a:spcBef>
                <a:spcPts val="675"/>
              </a:spcBef>
            </a:pPr>
            <a:r>
              <a:rPr lang="en-CA" sz="2100" b="1" dirty="0">
                <a:latin typeface="Calibri" panose="020F0502020204030204" pitchFamily="34" charset="0"/>
                <a:cs typeface="Calibri" panose="020F0502020204030204" pitchFamily="34" charset="0"/>
              </a:rPr>
              <a:t>DNA Tools Workshop</a:t>
            </a:r>
            <a:r>
              <a:rPr lang="en-CA" sz="21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100" dirty="0">
                <a:latin typeface="Calibri" panose="020F0502020204030204" pitchFamily="34" charset="0"/>
                <a:cs typeface="Calibri" panose="020F0502020204030204" pitchFamily="34" charset="0"/>
              </a:rPr>
              <a:t>contact Jason Porteous at yakapoww@yahoo.com</a:t>
            </a:r>
            <a:endParaRPr lang="en-CA" sz="21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spcBef>
                <a:spcPts val="675"/>
              </a:spcBef>
            </a:pPr>
            <a:r>
              <a:rPr lang="en-CA" sz="2100" b="1" dirty="0">
                <a:latin typeface="Calibri" panose="020F0502020204030204" pitchFamily="34" charset="0"/>
                <a:cs typeface="Calibri" panose="020F0502020204030204" pitchFamily="34" charset="0"/>
              </a:rPr>
              <a:t>Irish Research Group: </a:t>
            </a:r>
            <a:r>
              <a:rPr lang="en-CA" sz="21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Cancelled until further notice</a:t>
            </a:r>
          </a:p>
          <a:p>
            <a:pPr>
              <a:spcBef>
                <a:spcPts val="675"/>
              </a:spcBef>
            </a:pPr>
            <a:r>
              <a:rPr lang="en-CA" sz="2100" b="1" dirty="0">
                <a:latin typeface="Calibri" panose="020F0502020204030204" pitchFamily="34" charset="0"/>
                <a:cs typeface="Calibri" panose="020F0502020204030204" pitchFamily="34" charset="0"/>
              </a:rPr>
              <a:t>Ottawa TMG Users Group </a:t>
            </a:r>
            <a:r>
              <a:rPr lang="en-CA" sz="2100" dirty="0">
                <a:solidFill>
                  <a:srgbClr val="FF0000"/>
                </a:solidFill>
                <a:latin typeface="Calibri" panose="020F0502020204030204" pitchFamily="34" charset="0"/>
                <a:cs typeface="Calibri" panose="020F0502020204030204" pitchFamily="34" charset="0"/>
              </a:rPr>
              <a:t>(webcast on Google Hangouts)</a:t>
            </a:r>
          </a:p>
          <a:p>
            <a:pPr lvl="1">
              <a:spcBef>
                <a:spcPts val="675"/>
              </a:spcBef>
            </a:pPr>
            <a:r>
              <a:rPr lang="en-CA" sz="2100" dirty="0">
                <a:latin typeface="Calibri" panose="020F0502020204030204" pitchFamily="34" charset="0"/>
                <a:cs typeface="Calibri" panose="020F0502020204030204" pitchFamily="34" charset="0"/>
              </a:rPr>
              <a:t>Sat </a:t>
            </a:r>
            <a:r>
              <a:rPr lang="en-US" sz="2100" dirty="0">
                <a:latin typeface="Calibri" panose="020F0502020204030204" pitchFamily="34" charset="0"/>
                <a:cs typeface="Calibri" panose="020F0502020204030204" pitchFamily="34" charset="0"/>
              </a:rPr>
              <a:t>8 Jan</a:t>
            </a:r>
            <a:r>
              <a:rPr lang="en-CA" sz="2100" dirty="0">
                <a:latin typeface="Calibri" panose="020F0502020204030204" pitchFamily="34" charset="0"/>
                <a:cs typeface="Calibri" panose="020F0502020204030204" pitchFamily="34" charset="0"/>
              </a:rPr>
              <a:t>, 2:00pm online (</a:t>
            </a:r>
            <a:r>
              <a:rPr lang="en-US" sz="2100" dirty="0">
                <a:latin typeface="Calibri" panose="020F0502020204030204" pitchFamily="34" charset="0"/>
                <a:cs typeface="Calibri" panose="020F0502020204030204" pitchFamily="34" charset="0"/>
                <a:hlinkClick r:id="rId2"/>
              </a:rPr>
              <a:t>https://meet.google.com/nvz-kftj-dax</a:t>
            </a:r>
            <a:r>
              <a:rPr lang="en-US" sz="2100" dirty="0">
                <a:latin typeface="Calibri" panose="020F0502020204030204" pitchFamily="34" charset="0"/>
                <a:cs typeface="Calibri" panose="020F0502020204030204" pitchFamily="34" charset="0"/>
              </a:rPr>
              <a:t>)</a:t>
            </a:r>
          </a:p>
          <a:p>
            <a:pPr marL="0" indent="0">
              <a:spcBef>
                <a:spcPts val="675"/>
              </a:spcBef>
              <a:buNone/>
            </a:pPr>
            <a:endParaRPr lang="en-US" b="0" i="0" u="sng" dirty="0">
              <a:solidFill>
                <a:srgbClr val="1A73E8"/>
              </a:solidFill>
              <a:effectLst/>
              <a:latin typeface="Calibri" panose="020F0502020204030204" pitchFamily="34" charset="0"/>
              <a:cs typeface="Calibri" panose="020F0502020204030204" pitchFamily="34" charset="0"/>
            </a:endParaRPr>
          </a:p>
          <a:p>
            <a:pPr lvl="1">
              <a:spcBef>
                <a:spcPts val="675"/>
              </a:spcBef>
            </a:pPr>
            <a:endParaRPr lang="en-CA" dirty="0"/>
          </a:p>
          <a:p>
            <a:pPr lvl="1">
              <a:spcBef>
                <a:spcPts val="675"/>
              </a:spcBef>
            </a:pPr>
            <a:endParaRPr lang="en-CA" dirty="0"/>
          </a:p>
          <a:p>
            <a:pPr lvl="1">
              <a:spcBef>
                <a:spcPts val="675"/>
              </a:spcBef>
            </a:pPr>
            <a:endParaRPr lang="en-CA" sz="1631" b="1"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p:txBody>
      </p:sp>
    </p:spTree>
    <p:extLst>
      <p:ext uri="{BB962C8B-B14F-4D97-AF65-F5344CB8AC3E}">
        <p14:creationId xmlns:p14="http://schemas.microsoft.com/office/powerpoint/2010/main" val="414007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5" y="2536086"/>
            <a:ext cx="7943925" cy="3785652"/>
          </a:xfrm>
          <a:prstGeom prst="rect">
            <a:avLst/>
          </a:prstGeom>
        </p:spPr>
        <p:txBody>
          <a:bodyPr wrap="square">
            <a:spAutoFit/>
          </a:bodyPr>
          <a:lstStyle/>
          <a:p>
            <a:r>
              <a:rPr lang="en-US" dirty="0"/>
              <a:t>Drop in to share research strategies, &amp; discover what resources are available for your research. Volunteers from The Ontario Genealogical Society will be here to answer questions &amp; help you get the most from on-line resources.</a:t>
            </a:r>
          </a:p>
          <a:p>
            <a:endParaRPr lang="en-US" b="1" dirty="0"/>
          </a:p>
          <a:p>
            <a:r>
              <a:rPr lang="en-US" sz="2100" dirty="0"/>
              <a:t>Join the meeting with this link: </a:t>
            </a:r>
            <a:r>
              <a:rPr lang="en-US" sz="2100" b="1" dirty="0">
                <a:hlinkClick r:id="rId3"/>
              </a:rPr>
              <a:t>https://meet.google.com/nvz-kftj-dax</a:t>
            </a:r>
            <a:endParaRPr lang="en-US" sz="2100" b="1" dirty="0"/>
          </a:p>
          <a:p>
            <a:endParaRPr lang="en-US" dirty="0"/>
          </a:p>
          <a:p>
            <a:r>
              <a:rPr lang="en-US" dirty="0"/>
              <a:t>You do NOT need a Google account but will be asked for a name. To listen only, you do not need a microphone or a camera. In fact, you are encouraged to turn your camera off, and also leave your microphone muted until you are called upon. Google Meet has been successfully tested with Firefox, Chrome and the newest Edge browsers in Windows 10. There are also apps for Android, iPad and iPhone. If you need help joining, send an e-mail to </a:t>
            </a:r>
            <a:r>
              <a:rPr lang="en-US" b="1" dirty="0">
                <a:hlinkClick r:id="rId4"/>
              </a:rPr>
              <a:t>ottawawebmaster@ogs.on.ca</a:t>
            </a:r>
            <a:r>
              <a:rPr lang="en-US" dirty="0"/>
              <a:t>.</a:t>
            </a:r>
          </a:p>
          <a:p>
            <a:pPr marL="600075" lvl="2" indent="-342900">
              <a:buFontTx/>
              <a:buChar char="-"/>
            </a:pPr>
            <a:endParaRPr lang="en-US" sz="2100" dirty="0">
              <a:solidFill>
                <a:srgbClr val="464547"/>
              </a:solidFill>
            </a:endParaRPr>
          </a:p>
        </p:txBody>
      </p:sp>
      <p:sp>
        <p:nvSpPr>
          <p:cNvPr id="2" name="Title 1"/>
          <p:cNvSpPr>
            <a:spLocks noGrp="1"/>
          </p:cNvSpPr>
          <p:nvPr>
            <p:ph type="title"/>
          </p:nvPr>
        </p:nvSpPr>
        <p:spPr>
          <a:xfrm>
            <a:off x="469901" y="1066528"/>
            <a:ext cx="8229600" cy="1469558"/>
          </a:xfrm>
        </p:spPr>
        <p:txBody>
          <a:bodyPr>
            <a:noAutofit/>
          </a:bodyPr>
          <a:lstStyle/>
          <a:p>
            <a:pPr algn="ctr"/>
            <a:r>
              <a:rPr lang="en-US" sz="3225" b="1" dirty="0">
                <a:latin typeface="+mn-lt"/>
              </a:rPr>
              <a:t>Virtual Genealogy Drop-In – Tuesday 2pm-3pm</a:t>
            </a:r>
            <a:br>
              <a:rPr lang="en-US" sz="3225" b="1" dirty="0">
                <a:latin typeface="+mn-lt"/>
              </a:rPr>
            </a:br>
            <a:r>
              <a:rPr lang="en-US" sz="3000" dirty="0"/>
              <a:t>In partnership with the </a:t>
            </a:r>
            <a:r>
              <a:rPr lang="en-US" sz="3000" b="1" dirty="0"/>
              <a:t>Ottawa Public Library</a:t>
            </a:r>
            <a:br>
              <a:rPr lang="en-US" sz="3000" dirty="0"/>
            </a:br>
            <a:endParaRPr lang="en-US" sz="3225" dirty="0">
              <a:latin typeface="+mn-lt"/>
            </a:endParaRPr>
          </a:p>
        </p:txBody>
      </p:sp>
    </p:spTree>
    <p:extLst>
      <p:ext uri="{BB962C8B-B14F-4D97-AF65-F5344CB8AC3E}">
        <p14:creationId xmlns:p14="http://schemas.microsoft.com/office/powerpoint/2010/main" val="3248953968"/>
      </p:ext>
    </p:extLst>
  </p:cSld>
  <p:clrMapOvr>
    <a:masterClrMapping/>
  </p:clrMapOvr>
  <mc:AlternateContent xmlns:mc="http://schemas.openxmlformats.org/markup-compatibility/2006" xmlns:p14="http://schemas.microsoft.com/office/powerpoint/2010/main">
    <mc:Choice Requires="p14">
      <p:transition spd="slow" p14:dur="2000" advClick="0" advTm="14392"/>
    </mc:Choice>
    <mc:Fallback xmlns="">
      <p:transition spd="slow" advClick="0" advTm="1439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9901" y="2536086"/>
            <a:ext cx="8229600" cy="3046988"/>
          </a:xfrm>
          <a:prstGeom prst="rect">
            <a:avLst/>
          </a:prstGeom>
        </p:spPr>
        <p:txBody>
          <a:bodyPr wrap="square">
            <a:spAutoFit/>
          </a:bodyPr>
          <a:lstStyle/>
          <a:p>
            <a:pPr marL="257175" lvl="2"/>
            <a:r>
              <a:rPr lang="en-US" sz="2400" dirty="0">
                <a:solidFill>
                  <a:srgbClr val="464547"/>
                </a:solidFill>
              </a:rPr>
              <a:t>Many other branches of Ontario Ancestors are offering online presentations as we battle through the pandemic.</a:t>
            </a:r>
          </a:p>
          <a:p>
            <a:pPr marL="257175" lvl="2"/>
            <a:endParaRPr lang="en-US" sz="2400" dirty="0">
              <a:solidFill>
                <a:srgbClr val="464547"/>
              </a:solidFill>
            </a:endParaRPr>
          </a:p>
          <a:p>
            <a:pPr marL="257175" lvl="2"/>
            <a:r>
              <a:rPr lang="en-US" sz="2400" dirty="0"/>
              <a:t>Most are </a:t>
            </a:r>
            <a:r>
              <a:rPr lang="en-US" sz="2400" b="1" dirty="0"/>
              <a:t>open</a:t>
            </a:r>
            <a:r>
              <a:rPr lang="en-US" sz="2400" dirty="0"/>
              <a:t> to everyone, so please encourage friends who may be interested to register too!</a:t>
            </a:r>
            <a:endParaRPr lang="en-US" sz="2400" dirty="0">
              <a:solidFill>
                <a:srgbClr val="464547"/>
              </a:solidFill>
            </a:endParaRPr>
          </a:p>
          <a:p>
            <a:pPr marL="257175" lvl="2"/>
            <a:endParaRPr lang="en-US" sz="2400" dirty="0">
              <a:solidFill>
                <a:srgbClr val="464547"/>
              </a:solidFill>
            </a:endParaRPr>
          </a:p>
          <a:p>
            <a:pPr marL="257175" lvl="2"/>
            <a:r>
              <a:rPr lang="en-US" sz="2400" dirty="0">
                <a:solidFill>
                  <a:srgbClr val="464547"/>
                </a:solidFill>
              </a:rPr>
              <a:t>Check out the calendar at </a:t>
            </a:r>
            <a:r>
              <a:rPr lang="en-US" sz="2400" dirty="0">
                <a:hlinkClick r:id="rId3"/>
              </a:rPr>
              <a:t>https://ogs.on.ca/events-calendar/</a:t>
            </a:r>
            <a:endParaRPr lang="en-US" sz="2400" dirty="0">
              <a:solidFill>
                <a:srgbClr val="464547"/>
              </a:solidFill>
            </a:endParaRPr>
          </a:p>
        </p:txBody>
      </p:sp>
      <p:sp>
        <p:nvSpPr>
          <p:cNvPr id="2" name="Title 1"/>
          <p:cNvSpPr>
            <a:spLocks noGrp="1"/>
          </p:cNvSpPr>
          <p:nvPr>
            <p:ph type="title"/>
          </p:nvPr>
        </p:nvSpPr>
        <p:spPr>
          <a:xfrm>
            <a:off x="469901" y="1066528"/>
            <a:ext cx="8229600" cy="1469558"/>
          </a:xfrm>
        </p:spPr>
        <p:txBody>
          <a:bodyPr>
            <a:noAutofit/>
          </a:bodyPr>
          <a:lstStyle/>
          <a:p>
            <a:pPr algn="ctr"/>
            <a:r>
              <a:rPr lang="en-US" sz="3225" b="1" dirty="0">
                <a:latin typeface="+mn-lt"/>
              </a:rPr>
              <a:t>Ontario Ancestors’ Virtual Events</a:t>
            </a:r>
            <a:endParaRPr lang="en-US" sz="3225" dirty="0">
              <a:latin typeface="+mn-lt"/>
            </a:endParaRPr>
          </a:p>
        </p:txBody>
      </p:sp>
    </p:spTree>
    <p:extLst>
      <p:ext uri="{BB962C8B-B14F-4D97-AF65-F5344CB8AC3E}">
        <p14:creationId xmlns:p14="http://schemas.microsoft.com/office/powerpoint/2010/main" val="1148816261"/>
      </p:ext>
    </p:extLst>
  </p:cSld>
  <p:clrMapOvr>
    <a:masterClrMapping/>
  </p:clrMapOvr>
  <mc:AlternateContent xmlns:mc="http://schemas.openxmlformats.org/markup-compatibility/2006" xmlns:p14="http://schemas.microsoft.com/office/powerpoint/2010/main">
    <mc:Choice Requires="p14">
      <p:transition spd="slow" p14:dur="2000" advClick="0" advTm="14392"/>
    </mc:Choice>
    <mc:Fallback xmlns="">
      <p:transition spd="slow" advClick="0" advTm="1439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85800"/>
            <a:ext cx="7886700" cy="1485900"/>
          </a:xfrm>
        </p:spPr>
        <p:txBody>
          <a:bodyPr/>
          <a:lstStyle/>
          <a:p>
            <a:r>
              <a:rPr lang="en-US" dirty="0"/>
              <a:t>Ottawa Branch of Ontario Ancestors</a:t>
            </a:r>
          </a:p>
        </p:txBody>
      </p:sp>
      <p:sp>
        <p:nvSpPr>
          <p:cNvPr id="3" name="Content Placeholder 2"/>
          <p:cNvSpPr>
            <a:spLocks noGrp="1"/>
          </p:cNvSpPr>
          <p:nvPr>
            <p:ph idx="1"/>
          </p:nvPr>
        </p:nvSpPr>
        <p:spPr>
          <a:xfrm>
            <a:off x="628650" y="2226469"/>
            <a:ext cx="7886700" cy="3456782"/>
          </a:xfrm>
        </p:spPr>
        <p:txBody>
          <a:bodyPr>
            <a:normAutofit fontScale="92500" lnSpcReduction="10000"/>
          </a:bodyPr>
          <a:lstStyle/>
          <a:p>
            <a:r>
              <a:rPr lang="en-US" dirty="0"/>
              <a:t>Ottawa Branch includes the former counties of Carleton, Lanark, Renfrew, Prescott &amp; Russell. </a:t>
            </a:r>
          </a:p>
          <a:p>
            <a:r>
              <a:rPr lang="en-US" dirty="0"/>
              <a:t>Our Branch collection of 9300 titles is housed in the Reference Room of the City of Ottawa Archives and is available to the public from Tuesday to Saturday with volunteers on hand to assist you. </a:t>
            </a:r>
          </a:p>
          <a:p>
            <a:r>
              <a:rPr lang="en-US" dirty="0"/>
              <a:t>We hold monthly meetings (except during July, August, tornadoes and pandemics) at the City of Ottawa Archives. </a:t>
            </a:r>
          </a:p>
          <a:p>
            <a:r>
              <a:rPr lang="en-US" dirty="0"/>
              <a:t>Our Special Interest Groups include Irish Research, The Master Genealogist and DNA Tools. </a:t>
            </a:r>
          </a:p>
          <a:p>
            <a:r>
              <a:rPr lang="en-US" dirty="0"/>
              <a:t>Our annual mini conference, Gene-O-Rama is usually held in the spring of each year featuring local and international experts.</a:t>
            </a:r>
          </a:p>
          <a:p>
            <a:endParaRPr lang="en-US" dirty="0"/>
          </a:p>
        </p:txBody>
      </p:sp>
    </p:spTree>
    <p:extLst>
      <p:ext uri="{BB962C8B-B14F-4D97-AF65-F5344CB8AC3E}">
        <p14:creationId xmlns:p14="http://schemas.microsoft.com/office/powerpoint/2010/main" val="3235279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00" y="2708920"/>
            <a:ext cx="7200900" cy="3158480"/>
          </a:xfrm>
        </p:spPr>
        <p:txBody>
          <a:bodyPr/>
          <a:lstStyle/>
          <a:p>
            <a:pPr marL="0" indent="0" algn="ctr">
              <a:buNone/>
            </a:pPr>
            <a:r>
              <a:rPr lang="en-US" b="1" dirty="0"/>
              <a:t>We are a group of enthusiastic users of The Master Genealogist, the genealogy software product "that does it all".</a:t>
            </a:r>
            <a:br>
              <a:rPr lang="en-US" dirty="0"/>
            </a:br>
            <a:br>
              <a:rPr lang="en-US" dirty="0"/>
            </a:br>
            <a:r>
              <a:rPr lang="en-US" b="1" i="1" dirty="0"/>
              <a:t>We meet at the City of Ottawa Archives to discuss various issues, give formal presentations and assist other users in developing their TMG and third party software skills.</a:t>
            </a:r>
            <a:br>
              <a:rPr lang="en-US" i="1" dirty="0"/>
            </a:br>
            <a:br>
              <a:rPr lang="en-US" dirty="0"/>
            </a:br>
            <a:r>
              <a:rPr lang="en-US" b="1" dirty="0"/>
              <a:t>Our monthly meetings are webcast and available to anyone in the world! </a:t>
            </a:r>
          </a:p>
          <a:p>
            <a:pPr marL="0" indent="0" algn="ctr">
              <a:buNone/>
            </a:pPr>
            <a:r>
              <a:rPr lang="en-US" b="1" dirty="0">
                <a:hlinkClick r:id="rId3"/>
              </a:rPr>
              <a:t>https://meet.google.com/nvz-kftj-dax</a:t>
            </a:r>
            <a:endParaRPr lang="en-US" dirty="0"/>
          </a:p>
        </p:txBody>
      </p:sp>
      <p:sp>
        <p:nvSpPr>
          <p:cNvPr id="4" name="Rectangle 1"/>
          <p:cNvSpPr>
            <a:spLocks noGrp="1" noChangeArrowheads="1"/>
          </p:cNvSpPr>
          <p:nvPr>
            <p:ph type="title"/>
          </p:nvPr>
        </p:nvSpPr>
        <p:spPr bwMode="auto">
          <a:xfrm>
            <a:off x="1028700" y="620837"/>
            <a:ext cx="7200900" cy="161582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lvl="0" algn="ctr" defTabSz="914400" eaLnBrk="0" fontAlgn="base" hangingPunct="0">
              <a:lnSpc>
                <a:spcPct val="100000"/>
              </a:lnSpc>
              <a:spcAft>
                <a:spcPct val="0"/>
              </a:spcAft>
            </a:pPr>
            <a:r>
              <a:rPr lang="en-US" altLang="en-US" b="1" dirty="0">
                <a:solidFill>
                  <a:srgbClr val="330099"/>
                </a:solidFill>
                <a:latin typeface="Times New Roman" panose="02020603050405020304" pitchFamily="18" charset="0"/>
                <a:cs typeface="Times New Roman" panose="02020603050405020304" pitchFamily="18" charset="0"/>
              </a:rPr>
              <a:t>Ottawa TMG Users Group</a:t>
            </a:r>
            <a:br>
              <a:rPr lang="en-US" altLang="en-US" b="1" dirty="0">
                <a:solidFill>
                  <a:srgbClr val="330099"/>
                </a:solidFill>
                <a:latin typeface="Times New Roman" panose="02020603050405020304" pitchFamily="18" charset="0"/>
                <a:cs typeface="Times New Roman" panose="02020603050405020304" pitchFamily="18" charset="0"/>
              </a:rPr>
            </a:br>
            <a:br>
              <a:rPr lang="en-US" altLang="en-US" sz="1100" b="1" dirty="0">
                <a:solidFill>
                  <a:srgbClr val="330099"/>
                </a:solidFill>
                <a:latin typeface="Times New Roman" panose="02020603050405020304" pitchFamily="18" charset="0"/>
                <a:cs typeface="Times New Roman" panose="02020603050405020304" pitchFamily="18" charset="0"/>
              </a:rPr>
            </a:br>
            <a:r>
              <a:rPr lang="en-US" altLang="en-US" b="1" dirty="0">
                <a:solidFill>
                  <a:srgbClr val="330099"/>
                </a:solidFill>
                <a:latin typeface="Times New Roman" panose="02020603050405020304" pitchFamily="18" charset="0"/>
                <a:cs typeface="Times New Roman" panose="02020603050405020304" pitchFamily="18" charset="0"/>
              </a:rPr>
              <a:t>(Ottawa, Ontario, Canada)</a:t>
            </a:r>
            <a:r>
              <a:rPr lang="en-US" altLang="en-US" dirty="0">
                <a:solidFill>
                  <a:schemeClr val="tx1"/>
                </a:solidFill>
              </a:rPr>
              <a:t>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3330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0C5C6-ED4B-4D09-B908-8C11DBC7FDCE}"/>
              </a:ext>
            </a:extLst>
          </p:cNvPr>
          <p:cNvSpPr>
            <a:spLocks noGrp="1"/>
          </p:cNvSpPr>
          <p:nvPr>
            <p:ph type="title"/>
          </p:nvPr>
        </p:nvSpPr>
        <p:spPr/>
        <p:txBody>
          <a:bodyPr>
            <a:normAutofit fontScale="90000"/>
          </a:bodyPr>
          <a:lstStyle/>
          <a:p>
            <a:r>
              <a:rPr lang="en-US" b="0" i="0" dirty="0">
                <a:solidFill>
                  <a:srgbClr val="6D4F28"/>
                </a:solidFill>
                <a:effectLst/>
                <a:latin typeface="Amatic-Bold"/>
              </a:rPr>
              <a:t>How to Cite Sources</a:t>
            </a:r>
            <a:br>
              <a:rPr lang="en-US" b="0" i="0" dirty="0">
                <a:solidFill>
                  <a:srgbClr val="6D4F28"/>
                </a:solidFill>
                <a:effectLst/>
                <a:latin typeface="Amatic-Bold"/>
              </a:rPr>
            </a:br>
            <a:r>
              <a:rPr lang="en-US" sz="3600" b="0" i="0" dirty="0">
                <a:solidFill>
                  <a:srgbClr val="6D4F28"/>
                </a:solidFill>
                <a:effectLst/>
                <a:latin typeface="Amatic-Bold"/>
              </a:rPr>
              <a:t>Recording Where Your Find Information</a:t>
            </a:r>
            <a:br>
              <a:rPr lang="en-US" b="0" i="0" dirty="0">
                <a:solidFill>
                  <a:srgbClr val="6D4F28"/>
                </a:solidFill>
                <a:effectLst/>
                <a:latin typeface="Amatic-Bold"/>
              </a:rPr>
            </a:br>
            <a:endParaRPr lang="en-CA" dirty="0"/>
          </a:p>
        </p:txBody>
      </p:sp>
      <p:sp>
        <p:nvSpPr>
          <p:cNvPr id="3" name="Content Placeholder 2">
            <a:extLst>
              <a:ext uri="{FF2B5EF4-FFF2-40B4-BE49-F238E27FC236}">
                <a16:creationId xmlns:a16="http://schemas.microsoft.com/office/drawing/2014/main" id="{6EF17B4E-CEC9-49FF-BB87-25A5F24A0AEB}"/>
              </a:ext>
            </a:extLst>
          </p:cNvPr>
          <p:cNvSpPr>
            <a:spLocks noGrp="1"/>
          </p:cNvSpPr>
          <p:nvPr>
            <p:ph idx="1"/>
          </p:nvPr>
        </p:nvSpPr>
        <p:spPr>
          <a:xfrm>
            <a:off x="1028700" y="2171700"/>
            <a:ext cx="7200900" cy="3695700"/>
          </a:xfrm>
        </p:spPr>
        <p:txBody>
          <a:bodyPr>
            <a:normAutofit/>
          </a:bodyPr>
          <a:lstStyle/>
          <a:p>
            <a:pPr marL="0" indent="0">
              <a:buNone/>
            </a:pPr>
            <a:r>
              <a:rPr lang="en-CA" dirty="0">
                <a:hlinkClick r:id="rId2"/>
              </a:rPr>
              <a:t>https://www.genealogy.com/articles/research/19_wylie.html</a:t>
            </a:r>
            <a:endParaRPr lang="en-CA" dirty="0"/>
          </a:p>
          <a:p>
            <a:pPr marL="0" indent="0">
              <a:buNone/>
            </a:pPr>
            <a:r>
              <a:rPr lang="en-US" dirty="0"/>
              <a:t>Experienced genealogists agree that accurately recording the full citation data from a source the first time is essential.</a:t>
            </a:r>
          </a:p>
          <a:p>
            <a:pPr marL="0" indent="0">
              <a:buNone/>
            </a:pPr>
            <a:r>
              <a:rPr lang="en-US" dirty="0"/>
              <a:t>Family group sheets, GEDCOM files and any other form used to share genealogical information should be as fully documented as formal manuscripts. Even those who have no intention of submitting their work to a journal or of publishing a book will swap information with "genealogy cousins." Thus, it is essential that the software you use to record your work handles source citations well.</a:t>
            </a:r>
            <a:endParaRPr lang="en-CA" dirty="0"/>
          </a:p>
        </p:txBody>
      </p:sp>
    </p:spTree>
    <p:extLst>
      <p:ext uri="{BB962C8B-B14F-4D97-AF65-F5344CB8AC3E}">
        <p14:creationId xmlns:p14="http://schemas.microsoft.com/office/powerpoint/2010/main" val="479316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0C5C6-ED4B-4D09-B908-8C11DBC7FDCE}"/>
              </a:ext>
            </a:extLst>
          </p:cNvPr>
          <p:cNvSpPr>
            <a:spLocks noGrp="1"/>
          </p:cNvSpPr>
          <p:nvPr>
            <p:ph type="title"/>
          </p:nvPr>
        </p:nvSpPr>
        <p:spPr/>
        <p:txBody>
          <a:bodyPr>
            <a:normAutofit fontScale="90000"/>
          </a:bodyPr>
          <a:lstStyle/>
          <a:p>
            <a:r>
              <a:rPr lang="en-US" b="0" i="0" dirty="0">
                <a:solidFill>
                  <a:srgbClr val="6D4F28"/>
                </a:solidFill>
                <a:effectLst/>
                <a:latin typeface="Amatic-Bold"/>
              </a:rPr>
              <a:t>How to Cite Sources</a:t>
            </a:r>
            <a:br>
              <a:rPr lang="en-US" b="0" i="0" dirty="0">
                <a:solidFill>
                  <a:srgbClr val="6D4F28"/>
                </a:solidFill>
                <a:effectLst/>
                <a:latin typeface="Amatic-Bold"/>
              </a:rPr>
            </a:br>
            <a:r>
              <a:rPr lang="en-US" sz="3600" b="0" i="0" dirty="0">
                <a:solidFill>
                  <a:srgbClr val="6D4F28"/>
                </a:solidFill>
                <a:effectLst/>
                <a:latin typeface="Amatic-Bold"/>
              </a:rPr>
              <a:t>Recording Where Your Find Information</a:t>
            </a:r>
            <a:br>
              <a:rPr lang="en-US" b="0" i="0" dirty="0">
                <a:solidFill>
                  <a:srgbClr val="6D4F28"/>
                </a:solidFill>
                <a:effectLst/>
                <a:latin typeface="Amatic-Bold"/>
              </a:rPr>
            </a:br>
            <a:endParaRPr lang="en-CA" dirty="0"/>
          </a:p>
        </p:txBody>
      </p:sp>
      <p:sp>
        <p:nvSpPr>
          <p:cNvPr id="3" name="Content Placeholder 2">
            <a:extLst>
              <a:ext uri="{FF2B5EF4-FFF2-40B4-BE49-F238E27FC236}">
                <a16:creationId xmlns:a16="http://schemas.microsoft.com/office/drawing/2014/main" id="{6EF17B4E-CEC9-49FF-BB87-25A5F24A0AEB}"/>
              </a:ext>
            </a:extLst>
          </p:cNvPr>
          <p:cNvSpPr>
            <a:spLocks noGrp="1"/>
          </p:cNvSpPr>
          <p:nvPr>
            <p:ph idx="1"/>
          </p:nvPr>
        </p:nvSpPr>
        <p:spPr/>
        <p:txBody>
          <a:bodyPr>
            <a:normAutofit lnSpcReduction="10000"/>
          </a:bodyPr>
          <a:lstStyle/>
          <a:p>
            <a:pPr marL="0" indent="0" algn="l">
              <a:buNone/>
            </a:pPr>
            <a:r>
              <a:rPr lang="en-US" sz="2400" dirty="0">
                <a:effectLst/>
              </a:rPr>
              <a:t>A citation must cite the source you used, not the one that someone told you existed in their citation. Another person's research, even cited, is hearsay you until you see the source for yourself. For example, if a cousin tells you that she extracted your grandfather's birth information from his birth certificate, then your cousin is your source for the information, unless she provided you a photocopy, a scanned copy, or you actually saw her copy of the certificate. This is perhaps one of the most difficult concepts of genealogical research for many to accept.</a:t>
            </a:r>
          </a:p>
        </p:txBody>
      </p:sp>
    </p:spTree>
    <p:extLst>
      <p:ext uri="{BB962C8B-B14F-4D97-AF65-F5344CB8AC3E}">
        <p14:creationId xmlns:p14="http://schemas.microsoft.com/office/powerpoint/2010/main" val="2459099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0C5C6-ED4B-4D09-B908-8C11DBC7FDCE}"/>
              </a:ext>
            </a:extLst>
          </p:cNvPr>
          <p:cNvSpPr>
            <a:spLocks noGrp="1"/>
          </p:cNvSpPr>
          <p:nvPr>
            <p:ph type="title"/>
          </p:nvPr>
        </p:nvSpPr>
        <p:spPr/>
        <p:txBody>
          <a:bodyPr>
            <a:normAutofit fontScale="90000"/>
          </a:bodyPr>
          <a:lstStyle/>
          <a:p>
            <a:r>
              <a:rPr lang="en-US" b="0" i="0" dirty="0">
                <a:solidFill>
                  <a:srgbClr val="6D4F28"/>
                </a:solidFill>
                <a:effectLst/>
                <a:latin typeface="Amatic-Bold"/>
              </a:rPr>
              <a:t>How to Cite Sources</a:t>
            </a:r>
            <a:br>
              <a:rPr lang="en-US" b="0" i="0" dirty="0">
                <a:solidFill>
                  <a:srgbClr val="6D4F28"/>
                </a:solidFill>
                <a:effectLst/>
                <a:latin typeface="Amatic-Bold"/>
              </a:rPr>
            </a:br>
            <a:r>
              <a:rPr lang="en-US" sz="3600" b="0" i="0" dirty="0">
                <a:solidFill>
                  <a:srgbClr val="6D4F28"/>
                </a:solidFill>
                <a:effectLst/>
                <a:latin typeface="Amatic-Bold"/>
              </a:rPr>
              <a:t>Recording Where Your Find Information</a:t>
            </a:r>
            <a:br>
              <a:rPr lang="en-US" b="0" i="0" dirty="0">
                <a:solidFill>
                  <a:srgbClr val="6D4F28"/>
                </a:solidFill>
                <a:effectLst/>
                <a:latin typeface="Amatic-Bold"/>
              </a:rPr>
            </a:br>
            <a:endParaRPr lang="en-CA" dirty="0"/>
          </a:p>
        </p:txBody>
      </p:sp>
      <p:sp>
        <p:nvSpPr>
          <p:cNvPr id="3" name="Content Placeholder 2">
            <a:extLst>
              <a:ext uri="{FF2B5EF4-FFF2-40B4-BE49-F238E27FC236}">
                <a16:creationId xmlns:a16="http://schemas.microsoft.com/office/drawing/2014/main" id="{6EF17B4E-CEC9-49FF-BB87-25A5F24A0AEB}"/>
              </a:ext>
            </a:extLst>
          </p:cNvPr>
          <p:cNvSpPr>
            <a:spLocks noGrp="1"/>
          </p:cNvSpPr>
          <p:nvPr>
            <p:ph idx="1"/>
          </p:nvPr>
        </p:nvSpPr>
        <p:spPr/>
        <p:txBody>
          <a:bodyPr>
            <a:normAutofit/>
          </a:bodyPr>
          <a:lstStyle/>
          <a:p>
            <a:pPr marL="0" indent="0" algn="l">
              <a:buNone/>
            </a:pPr>
            <a:r>
              <a:rPr lang="en-US" dirty="0">
                <a:effectLst/>
              </a:rPr>
              <a:t>A citation is a reference to a source. Each </a:t>
            </a:r>
            <a:r>
              <a:rPr lang="en-US" dirty="0">
                <a:effectLst/>
                <a:hlinkClick r:id="rId2" action="ppaction://hlinkfile"/>
              </a:rPr>
              <a:t>Tag Entry screen</a:t>
            </a:r>
            <a:r>
              <a:rPr lang="en-US" dirty="0">
                <a:effectLst/>
              </a:rPr>
              <a:t> has a special place for citations which reference the source or sources of the data within that tag. The citation window will hold an unlimited number of sources. In order to build the preponderance of evidence required by modern genealogy, it is often necessary to quote more than one source for a particular event. For example, if the date of an event came from one source, the place from another, and an anecdote regarding the event from still another, separate citations for all three sources are needed. (Advanced mode only) Values in the Surety level columns show which information came from which source. – TMG Help</a:t>
            </a:r>
          </a:p>
        </p:txBody>
      </p:sp>
    </p:spTree>
    <p:extLst>
      <p:ext uri="{BB962C8B-B14F-4D97-AF65-F5344CB8AC3E}">
        <p14:creationId xmlns:p14="http://schemas.microsoft.com/office/powerpoint/2010/main" val="3831875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0C5C6-ED4B-4D09-B908-8C11DBC7FDCE}"/>
              </a:ext>
            </a:extLst>
          </p:cNvPr>
          <p:cNvSpPr>
            <a:spLocks noGrp="1"/>
          </p:cNvSpPr>
          <p:nvPr>
            <p:ph type="title"/>
          </p:nvPr>
        </p:nvSpPr>
        <p:spPr/>
        <p:txBody>
          <a:bodyPr>
            <a:normAutofit fontScale="90000"/>
          </a:bodyPr>
          <a:lstStyle/>
          <a:p>
            <a:r>
              <a:rPr lang="en-US" b="0" i="0" dirty="0">
                <a:solidFill>
                  <a:srgbClr val="6D4F28"/>
                </a:solidFill>
                <a:effectLst/>
                <a:latin typeface="Amatic-Bold"/>
              </a:rPr>
              <a:t>How to Cite Sources</a:t>
            </a:r>
            <a:br>
              <a:rPr lang="en-US" b="0" i="0" dirty="0">
                <a:solidFill>
                  <a:srgbClr val="6D4F28"/>
                </a:solidFill>
                <a:effectLst/>
                <a:latin typeface="Amatic-Bold"/>
              </a:rPr>
            </a:br>
            <a:r>
              <a:rPr lang="en-US" sz="3600" b="0" i="0" dirty="0">
                <a:solidFill>
                  <a:srgbClr val="6D4F28"/>
                </a:solidFill>
                <a:effectLst/>
                <a:latin typeface="Amatic-Bold"/>
              </a:rPr>
              <a:t>Recording Where Your Find Information</a:t>
            </a:r>
            <a:br>
              <a:rPr lang="en-US" b="0" i="0" dirty="0">
                <a:solidFill>
                  <a:srgbClr val="6D4F28"/>
                </a:solidFill>
                <a:effectLst/>
                <a:latin typeface="Amatic-Bold"/>
              </a:rPr>
            </a:br>
            <a:endParaRPr lang="en-CA" dirty="0"/>
          </a:p>
        </p:txBody>
      </p:sp>
      <p:pic>
        <p:nvPicPr>
          <p:cNvPr id="7" name="Content Placeholder 6">
            <a:extLst>
              <a:ext uri="{FF2B5EF4-FFF2-40B4-BE49-F238E27FC236}">
                <a16:creationId xmlns:a16="http://schemas.microsoft.com/office/drawing/2014/main" id="{8DCC6472-1CFC-476C-A13E-FB6679AE5726}"/>
              </a:ext>
            </a:extLst>
          </p:cNvPr>
          <p:cNvPicPr>
            <a:picLocks noGrp="1" noChangeAspect="1"/>
          </p:cNvPicPr>
          <p:nvPr>
            <p:ph idx="1"/>
          </p:nvPr>
        </p:nvPicPr>
        <p:blipFill>
          <a:blip r:embed="rId2"/>
          <a:stretch>
            <a:fillRect/>
          </a:stretch>
        </p:blipFill>
        <p:spPr>
          <a:xfrm>
            <a:off x="1028700" y="2060848"/>
            <a:ext cx="7575748" cy="4111352"/>
          </a:xfrm>
        </p:spPr>
      </p:pic>
      <p:sp>
        <p:nvSpPr>
          <p:cNvPr id="8" name="Arrow: Right 7">
            <a:extLst>
              <a:ext uri="{FF2B5EF4-FFF2-40B4-BE49-F238E27FC236}">
                <a16:creationId xmlns:a16="http://schemas.microsoft.com/office/drawing/2014/main" id="{4E23FECD-B2C1-4964-A251-FD1AC2314995}"/>
              </a:ext>
            </a:extLst>
          </p:cNvPr>
          <p:cNvSpPr/>
          <p:nvPr/>
        </p:nvSpPr>
        <p:spPr>
          <a:xfrm>
            <a:off x="3851920" y="4365104"/>
            <a:ext cx="1368152" cy="57606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70C0"/>
              </a:solidFill>
            </a:endParaRPr>
          </a:p>
        </p:txBody>
      </p:sp>
    </p:spTree>
    <p:extLst>
      <p:ext uri="{BB962C8B-B14F-4D97-AF65-F5344CB8AC3E}">
        <p14:creationId xmlns:p14="http://schemas.microsoft.com/office/powerpoint/2010/main" val="2710995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0C5C6-ED4B-4D09-B908-8C11DBC7FDCE}"/>
              </a:ext>
            </a:extLst>
          </p:cNvPr>
          <p:cNvSpPr>
            <a:spLocks noGrp="1"/>
          </p:cNvSpPr>
          <p:nvPr>
            <p:ph type="title"/>
          </p:nvPr>
        </p:nvSpPr>
        <p:spPr/>
        <p:txBody>
          <a:bodyPr>
            <a:normAutofit fontScale="90000"/>
          </a:bodyPr>
          <a:lstStyle/>
          <a:p>
            <a:r>
              <a:rPr lang="en-US" b="0" i="0" dirty="0">
                <a:solidFill>
                  <a:srgbClr val="6D4F28"/>
                </a:solidFill>
                <a:effectLst/>
                <a:latin typeface="Amatic-Bold"/>
              </a:rPr>
              <a:t>How to Cite Sources</a:t>
            </a:r>
            <a:br>
              <a:rPr lang="en-US" b="0" i="0" dirty="0">
                <a:solidFill>
                  <a:srgbClr val="6D4F28"/>
                </a:solidFill>
                <a:effectLst/>
                <a:latin typeface="Amatic-Bold"/>
              </a:rPr>
            </a:br>
            <a:r>
              <a:rPr lang="en-US" sz="3600" b="0" i="0" dirty="0">
                <a:solidFill>
                  <a:srgbClr val="6D4F28"/>
                </a:solidFill>
                <a:effectLst/>
                <a:latin typeface="Amatic-Bold"/>
              </a:rPr>
              <a:t>Recording Where Your Find Information</a:t>
            </a:r>
            <a:br>
              <a:rPr lang="en-US" b="0" i="0" dirty="0">
                <a:solidFill>
                  <a:srgbClr val="6D4F28"/>
                </a:solidFill>
                <a:effectLst/>
                <a:latin typeface="Amatic-Bold"/>
              </a:rPr>
            </a:br>
            <a:endParaRPr lang="en-CA" dirty="0"/>
          </a:p>
        </p:txBody>
      </p:sp>
      <p:sp>
        <p:nvSpPr>
          <p:cNvPr id="3" name="Content Placeholder 2">
            <a:extLst>
              <a:ext uri="{FF2B5EF4-FFF2-40B4-BE49-F238E27FC236}">
                <a16:creationId xmlns:a16="http://schemas.microsoft.com/office/drawing/2014/main" id="{6EF17B4E-CEC9-49FF-BB87-25A5F24A0AEB}"/>
              </a:ext>
            </a:extLst>
          </p:cNvPr>
          <p:cNvSpPr>
            <a:spLocks noGrp="1"/>
          </p:cNvSpPr>
          <p:nvPr>
            <p:ph idx="1"/>
          </p:nvPr>
        </p:nvSpPr>
        <p:spPr/>
        <p:txBody>
          <a:bodyPr>
            <a:normAutofit fontScale="92500" lnSpcReduction="10000"/>
          </a:bodyPr>
          <a:lstStyle/>
          <a:p>
            <a:r>
              <a:rPr lang="en-CA" sz="2800" i="0" dirty="0">
                <a:solidFill>
                  <a:schemeClr val="tx1"/>
                </a:solidFill>
                <a:effectLst/>
              </a:rPr>
              <a:t>Published Sources</a:t>
            </a:r>
          </a:p>
          <a:p>
            <a:r>
              <a:rPr lang="en-CA" sz="2800" i="0" dirty="0">
                <a:solidFill>
                  <a:schemeClr val="tx1"/>
                </a:solidFill>
                <a:effectLst/>
              </a:rPr>
              <a:t>Unpublished Sources</a:t>
            </a:r>
          </a:p>
          <a:p>
            <a:pPr algn="l"/>
            <a:r>
              <a:rPr lang="en-CA" sz="2800" i="0" dirty="0">
                <a:solidFill>
                  <a:schemeClr val="tx1"/>
                </a:solidFill>
                <a:effectLst/>
              </a:rPr>
              <a:t>Official Records</a:t>
            </a:r>
          </a:p>
          <a:p>
            <a:r>
              <a:rPr lang="en-CA" sz="2800" dirty="0">
                <a:solidFill>
                  <a:schemeClr val="tx1"/>
                </a:solidFill>
              </a:rPr>
              <a:t>Online Sources</a:t>
            </a:r>
          </a:p>
          <a:p>
            <a:endParaRPr lang="en-CA" sz="2800" dirty="0">
              <a:solidFill>
                <a:schemeClr val="tx1"/>
              </a:solidFill>
            </a:endParaRPr>
          </a:p>
          <a:p>
            <a:pPr marL="0" indent="0">
              <a:buNone/>
            </a:pPr>
            <a:r>
              <a:rPr lang="en-CA" sz="2200" dirty="0">
                <a:hlinkClick r:id="rId2"/>
              </a:rPr>
              <a:t>https://www.genealogy.com/articles/research/19_wylie.html</a:t>
            </a:r>
            <a:endParaRPr lang="en-CA" sz="2200" dirty="0"/>
          </a:p>
          <a:p>
            <a:pPr marL="0" indent="0">
              <a:buNone/>
            </a:pPr>
            <a:br>
              <a:rPr lang="en-CA" dirty="0"/>
            </a:br>
            <a:endParaRPr lang="en-CA" b="1" dirty="0">
              <a:solidFill>
                <a:srgbClr val="9E8F7C"/>
              </a:solidFill>
              <a:latin typeface="SourceSansPro-Regular"/>
            </a:endParaRPr>
          </a:p>
          <a:p>
            <a:endParaRPr lang="en-US" dirty="0">
              <a:effectLst/>
            </a:endParaRPr>
          </a:p>
        </p:txBody>
      </p:sp>
    </p:spTree>
    <p:extLst>
      <p:ext uri="{BB962C8B-B14F-4D97-AF65-F5344CB8AC3E}">
        <p14:creationId xmlns:p14="http://schemas.microsoft.com/office/powerpoint/2010/main" val="2137889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A5D0A-2336-47F2-8ADA-2350C3682005}"/>
              </a:ext>
            </a:extLst>
          </p:cNvPr>
          <p:cNvSpPr>
            <a:spLocks noGrp="1"/>
          </p:cNvSpPr>
          <p:nvPr>
            <p:ph type="title"/>
          </p:nvPr>
        </p:nvSpPr>
        <p:spPr/>
        <p:txBody>
          <a:bodyPr>
            <a:normAutofit/>
          </a:bodyPr>
          <a:lstStyle/>
          <a:p>
            <a:r>
              <a:rPr lang="en-US" sz="4000" dirty="0"/>
              <a:t>Searching For a Word in a Memo</a:t>
            </a:r>
            <a:endParaRPr lang="en-CA" sz="4000" dirty="0"/>
          </a:p>
        </p:txBody>
      </p:sp>
      <p:sp>
        <p:nvSpPr>
          <p:cNvPr id="3" name="Content Placeholder 2">
            <a:extLst>
              <a:ext uri="{FF2B5EF4-FFF2-40B4-BE49-F238E27FC236}">
                <a16:creationId xmlns:a16="http://schemas.microsoft.com/office/drawing/2014/main" id="{2D686ACD-73DC-4741-A6CC-E9CEC0B554C2}"/>
              </a:ext>
            </a:extLst>
          </p:cNvPr>
          <p:cNvSpPr>
            <a:spLocks noGrp="1"/>
          </p:cNvSpPr>
          <p:nvPr>
            <p:ph idx="1"/>
          </p:nvPr>
        </p:nvSpPr>
        <p:spPr/>
        <p:txBody>
          <a:bodyPr/>
          <a:lstStyle/>
          <a:p>
            <a:pPr marL="0" indent="0">
              <a:buNone/>
            </a:pPr>
            <a:r>
              <a:rPr lang="en-US" sz="2400" dirty="0"/>
              <a:t>I frequently mistype "two" as "tow" so tried to search for all my past memo typos with the </a:t>
            </a:r>
            <a:r>
              <a:rPr lang="en-US" sz="2400" u="sng" dirty="0"/>
              <a:t>List of Events </a:t>
            </a:r>
            <a:r>
              <a:rPr lang="en-US" sz="2400" dirty="0"/>
              <a:t>report, using the filter "memo contains tow."  The result was thousands of hits for all the memos with the words town, township, surnames like </a:t>
            </a:r>
            <a:r>
              <a:rPr lang="en-US" sz="2400" dirty="0" err="1"/>
              <a:t>Estow</a:t>
            </a:r>
            <a:r>
              <a:rPr lang="en-US" sz="2400" dirty="0"/>
              <a:t>, </a:t>
            </a:r>
            <a:r>
              <a:rPr lang="en-US" sz="2400" dirty="0" err="1"/>
              <a:t>Stow,Towle</a:t>
            </a:r>
            <a:r>
              <a:rPr lang="en-US" sz="2400" dirty="0"/>
              <a:t>, etc.</a:t>
            </a:r>
          </a:p>
          <a:p>
            <a:endParaRPr lang="en-CA" dirty="0"/>
          </a:p>
        </p:txBody>
      </p:sp>
    </p:spTree>
    <p:extLst>
      <p:ext uri="{BB962C8B-B14F-4D97-AF65-F5344CB8AC3E}">
        <p14:creationId xmlns:p14="http://schemas.microsoft.com/office/powerpoint/2010/main" val="3096567554"/>
      </p:ext>
    </p:extLst>
  </p:cSld>
  <p:clrMapOvr>
    <a:masterClrMapping/>
  </p:clrMapOvr>
</p:sld>
</file>

<file path=ppt/theme/theme1.xml><?xml version="1.0" encoding="utf-8"?>
<a:theme xmlns:a="http://schemas.openxmlformats.org/drawingml/2006/main" name="Crop">
  <a:themeElements>
    <a:clrScheme name="Custom 2">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4C7C99"/>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2724</TotalTime>
  <Words>2003</Words>
  <Application>Microsoft Office PowerPoint</Application>
  <PresentationFormat>On-screen Show (4:3)</PresentationFormat>
  <Paragraphs>184</Paragraphs>
  <Slides>25</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Amatic-Bold</vt:lpstr>
      <vt:lpstr>Arial</vt:lpstr>
      <vt:lpstr>Calibri</vt:lpstr>
      <vt:lpstr>Franklin Gothic Book</vt:lpstr>
      <vt:lpstr>SourceSansPro-Regular</vt:lpstr>
      <vt:lpstr>Times New Roman</vt:lpstr>
      <vt:lpstr>Crop</vt:lpstr>
      <vt:lpstr>TMG Tips</vt:lpstr>
      <vt:lpstr>PowerPoint Presentation</vt:lpstr>
      <vt:lpstr>Ottawa TMG Users Group  (Ottawa, Ontario, Canada) </vt:lpstr>
      <vt:lpstr>How to Cite Sources Recording Where Your Find Information </vt:lpstr>
      <vt:lpstr>How to Cite Sources Recording Where Your Find Information </vt:lpstr>
      <vt:lpstr>How to Cite Sources Recording Where Your Find Information </vt:lpstr>
      <vt:lpstr>How to Cite Sources Recording Where Your Find Information </vt:lpstr>
      <vt:lpstr>How to Cite Sources Recording Where Your Find Information </vt:lpstr>
      <vt:lpstr>Searching For a Word in a Memo</vt:lpstr>
      <vt:lpstr>Searching For a Word in a Memo</vt:lpstr>
      <vt:lpstr>Searching For a Word in a Memo</vt:lpstr>
      <vt:lpstr>Filtering with Date Modifiers</vt:lpstr>
      <vt:lpstr>Filtering with Date Modifiers</vt:lpstr>
      <vt:lpstr>Filtering with Date Modifiers</vt:lpstr>
      <vt:lpstr>Filtering with Date Modifiers All dates which are not irregular are sorted chronologically, according to rules illustrated by the following sorted example: </vt:lpstr>
      <vt:lpstr>Census</vt:lpstr>
      <vt:lpstr>TMG Releases</vt:lpstr>
      <vt:lpstr>Where to get Help</vt:lpstr>
      <vt:lpstr>Archived Presentations  http://ottawa-tmg-ug.ca/articlesandpresentations.htm</vt:lpstr>
      <vt:lpstr>Archived Presentations  http://ottawa-tmg-ug.ca/articlesandpresentations.htm</vt:lpstr>
      <vt:lpstr>Upcoming Presentations</vt:lpstr>
      <vt:lpstr>Ottawa Area SIG Meetings</vt:lpstr>
      <vt:lpstr>Virtual Genealogy Drop-In – Tuesday 2pm-3pm In partnership with the Ottawa Public Library </vt:lpstr>
      <vt:lpstr>Ontario Ancestors’ Virtual Events</vt:lpstr>
      <vt:lpstr>Ottawa Branch of Ontario Ancestors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TMG Tips</dc:title>
  <dc:creator>Michael More</dc:creator>
  <cp:lastModifiedBy>Michael More</cp:lastModifiedBy>
  <cp:revision>161</cp:revision>
  <dcterms:created xsi:type="dcterms:W3CDTF">2021-01-07T20:25:22Z</dcterms:created>
  <dcterms:modified xsi:type="dcterms:W3CDTF">2022-01-08T18:47:21Z</dcterms:modified>
</cp:coreProperties>
</file>