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26" r:id="rId2"/>
    <p:sldId id="397" r:id="rId3"/>
    <p:sldId id="398" r:id="rId4"/>
    <p:sldId id="399" r:id="rId5"/>
    <p:sldId id="400" r:id="rId6"/>
    <p:sldId id="401" r:id="rId7"/>
    <p:sldId id="402" r:id="rId8"/>
    <p:sldId id="403" r:id="rId9"/>
    <p:sldId id="404" r:id="rId10"/>
    <p:sldId id="405" r:id="rId11"/>
    <p:sldId id="406" r:id="rId12"/>
    <p:sldId id="407" r:id="rId13"/>
    <p:sldId id="408" r:id="rId14"/>
    <p:sldId id="409" r:id="rId15"/>
    <p:sldId id="410" r:id="rId16"/>
    <p:sldId id="411" r:id="rId17"/>
    <p:sldId id="412" r:id="rId18"/>
    <p:sldId id="425" r:id="rId19"/>
    <p:sldId id="413" r:id="rId20"/>
    <p:sldId id="414" r:id="rId21"/>
    <p:sldId id="415" r:id="rId22"/>
    <p:sldId id="416" r:id="rId23"/>
    <p:sldId id="417" r:id="rId24"/>
    <p:sldId id="418" r:id="rId25"/>
    <p:sldId id="419" r:id="rId26"/>
    <p:sldId id="420" r:id="rId27"/>
    <p:sldId id="428" r:id="rId28"/>
    <p:sldId id="427" r:id="rId29"/>
    <p:sldId id="430" r:id="rId30"/>
    <p:sldId id="42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2018-09-09</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tmg.reigelridge.com/Roles.htm"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tmg.reigelridge.com/Sentences.htm#writing"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tmg.reigelridge.com/preview.htm"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Periodically, the</a:t>
            </a:r>
            <a:r>
              <a:rPr lang="en-CA" baseline="0" dirty="0" smtClean="0"/>
              <a:t> </a:t>
            </a:r>
            <a:r>
              <a:rPr lang="en-CA" dirty="0" smtClean="0"/>
              <a:t>TMG Mailing List will have a question from someday along the lines of: “ I can’t find a Tag for “fill in the blank”. How do I enter this information? So I thought I’d put together something on Tags and Sentences, most of which comes from Terry </a:t>
            </a:r>
            <a:r>
              <a:rPr lang="en-CA" dirty="0" err="1" smtClean="0"/>
              <a:t>Reigel’s</a:t>
            </a:r>
            <a:r>
              <a:rPr lang="en-CA" dirty="0" smtClean="0"/>
              <a:t> website.</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a:t>
            </a:fld>
            <a:endParaRPr lang="en-CA"/>
          </a:p>
        </p:txBody>
      </p:sp>
    </p:spTree>
    <p:extLst>
      <p:ext uri="{BB962C8B-B14F-4D97-AF65-F5344CB8AC3E}">
        <p14:creationId xmlns:p14="http://schemas.microsoft.com/office/powerpoint/2010/main" val="2169603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Lee Hoffman’s take is similar.</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12</a:t>
            </a:fld>
            <a:endParaRPr lang="en-CA"/>
          </a:p>
        </p:txBody>
      </p:sp>
    </p:spTree>
    <p:extLst>
      <p:ext uri="{BB962C8B-B14F-4D97-AF65-F5344CB8AC3E}">
        <p14:creationId xmlns:p14="http://schemas.microsoft.com/office/powerpoint/2010/main" val="385203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Open the Tag Type List and click the Add butt</a:t>
            </a:r>
            <a:r>
              <a:rPr lang="en-CA" baseline="0" dirty="0" smtClean="0"/>
              <a:t> </a:t>
            </a:r>
            <a:r>
              <a:rPr lang="en-CA" dirty="0" smtClean="0"/>
              <a:t>n at top left. I won’t go into details as it is well covered in the TMG Help</a:t>
            </a:r>
            <a:r>
              <a:rPr lang="en-CA" baseline="0" dirty="0" smtClean="0"/>
              <a:t> as well as my Oct 2008 talk: </a:t>
            </a:r>
            <a:r>
              <a:rPr lang="en-CA" sz="1200" u="sng" kern="1200" dirty="0" smtClean="0">
                <a:solidFill>
                  <a:schemeClr val="tx1"/>
                </a:solidFill>
                <a:effectLst/>
                <a:latin typeface="+mn-lt"/>
                <a:ea typeface="+mn-ea"/>
                <a:cs typeface="+mn-cs"/>
              </a:rPr>
              <a:t>Custom Tags, Roles and Sentences which is on our website. </a:t>
            </a:r>
            <a:r>
              <a:rPr lang="en-US" sz="1200" u="none"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simplest method is add a Custom Tag Type may be start with an similar Tag Type, then and copy and edit the new Tag Type to reflect what you want the Sentence to say.</a:t>
            </a:r>
            <a:br>
              <a:rPr lang="en-US" sz="1200" kern="1200" dirty="0" smtClean="0">
                <a:solidFill>
                  <a:schemeClr val="tx1"/>
                </a:solidFill>
                <a:effectLst/>
                <a:latin typeface="+mn-lt"/>
                <a:ea typeface="+mn-ea"/>
                <a:cs typeface="+mn-cs"/>
              </a:rPr>
            </a:b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13</a:t>
            </a:fld>
            <a:endParaRPr lang="en-CA"/>
          </a:p>
        </p:txBody>
      </p:sp>
    </p:spTree>
    <p:extLst>
      <p:ext uri="{BB962C8B-B14F-4D97-AF65-F5344CB8AC3E}">
        <p14:creationId xmlns:p14="http://schemas.microsoft.com/office/powerpoint/2010/main" val="3007644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What I want to focus</a:t>
            </a:r>
            <a:r>
              <a:rPr lang="en-CA" baseline="0" dirty="0" smtClean="0"/>
              <a:t> on today is modifying the Sentence Structure.</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14</a:t>
            </a:fld>
            <a:endParaRPr lang="en-CA"/>
          </a:p>
        </p:txBody>
      </p:sp>
    </p:spTree>
    <p:extLst>
      <p:ext uri="{BB962C8B-B14F-4D97-AF65-F5344CB8AC3E}">
        <p14:creationId xmlns:p14="http://schemas.microsoft.com/office/powerpoint/2010/main" val="16416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To modify the Sentence Structure of a Tag Type </a:t>
            </a:r>
            <a:r>
              <a:rPr lang="en-CA" b="1" i="1" dirty="0" smtClean="0"/>
              <a:t>globally</a:t>
            </a:r>
            <a:r>
              <a:rPr lang="en-CA" dirty="0" smtClean="0"/>
              <a:t>, you open the </a:t>
            </a:r>
            <a:r>
              <a:rPr lang="en-CA" b="1" dirty="0" smtClean="0"/>
              <a:t>Tag Type Definition</a:t>
            </a:r>
            <a:r>
              <a:rPr lang="en-CA" dirty="0" smtClean="0"/>
              <a:t> screen. </a:t>
            </a:r>
          </a:p>
          <a:p>
            <a:r>
              <a:rPr lang="en-CA" dirty="0" smtClean="0"/>
              <a:t>Select the Tag that you want and click the Edit button</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15</a:t>
            </a:fld>
            <a:endParaRPr lang="en-CA"/>
          </a:p>
        </p:txBody>
      </p:sp>
    </p:spTree>
    <p:extLst>
      <p:ext uri="{BB962C8B-B14F-4D97-AF65-F5344CB8AC3E}">
        <p14:creationId xmlns:p14="http://schemas.microsoft.com/office/powerpoint/2010/main" val="1484811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Click on the Roles and Sentences tab, and select the Role you wish to modify in the Roles list on the left side of the of screen. By default, all Principals will be assigned the Role of "Principal" and all Witnesses will receive the Role of "Witness," as indicated by the "P" and "W" in front of those Roles. Unless you want to explore additional Roles, these two are the only ones you need to deal with. See Terry’s article on </a:t>
            </a:r>
            <a:r>
              <a:rPr lang="en-CA" dirty="0" smtClean="0">
                <a:hlinkClick r:id="rId3"/>
              </a:rPr>
              <a:t>Roles</a:t>
            </a:r>
            <a:r>
              <a:rPr lang="en-CA" dirty="0" smtClean="0"/>
              <a:t> for more information on using other Roles</a:t>
            </a:r>
          </a:p>
          <a:p>
            <a:r>
              <a:rPr lang="en-CA" dirty="0" smtClean="0"/>
              <a:t>You modify the Sentence Structure in the field to the right. For most Tag Types only the "Male sentence structure" is used; it is applied to everyone unless there is an entry in the "Female sentence structure (if different)" field. That field is used in those cases were different wording is required for female subjects. A primer on editing the Sentence Structures themselves is found below in the section "</a:t>
            </a:r>
            <a:r>
              <a:rPr lang="en-CA" dirty="0" smtClean="0">
                <a:hlinkClick r:id="rId4"/>
              </a:rPr>
              <a:t>Writing Sentence Structures</a:t>
            </a:r>
            <a:r>
              <a:rPr lang="en-CA" dirty="0" smtClean="0"/>
              <a:t>."</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16</a:t>
            </a:fld>
            <a:endParaRPr lang="en-CA"/>
          </a:p>
        </p:txBody>
      </p:sp>
    </p:spTree>
    <p:extLst>
      <p:ext uri="{BB962C8B-B14F-4D97-AF65-F5344CB8AC3E}">
        <p14:creationId xmlns:p14="http://schemas.microsoft.com/office/powerpoint/2010/main" val="1212752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Some recent words</a:t>
            </a:r>
            <a:r>
              <a:rPr lang="en-CA" baseline="0" dirty="0" smtClean="0"/>
              <a:t> from Terry Reigel:</a:t>
            </a:r>
          </a:p>
          <a:p>
            <a:endParaRPr lang="en-CA" baseline="0" dirty="0" smtClean="0"/>
          </a:p>
          <a:p>
            <a:r>
              <a:rPr lang="en-CA" sz="1200" kern="1200" dirty="0" smtClean="0">
                <a:solidFill>
                  <a:schemeClr val="tx1"/>
                </a:solidFill>
                <a:effectLst/>
                <a:latin typeface="+mn-lt"/>
                <a:ea typeface="+mn-ea"/>
                <a:cs typeface="+mn-cs"/>
              </a:rPr>
              <a:t>For most of the standard Tag Types, the [M] variable is not included in the Sentence. For those few Tag Types that include that variable, like Occupation, the text of the Memo will automatically appear. However, for most of the others the Memo text will only appear in narrative reports if you choose one of the choices other than "None" on the Memos tab of report Options.</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If you do choose one of those options, the memo text will appear for those tag types in footnotes, endnotes, or embedded in the body, depending on which choice you make.</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However, I think including memo text that way is the wrong way to do it</a:t>
            </a:r>
          </a:p>
          <a:p>
            <a:r>
              <a:rPr lang="en-CA" sz="1200" kern="1200" dirty="0" smtClean="0">
                <a:solidFill>
                  <a:schemeClr val="tx1"/>
                </a:solidFill>
                <a:effectLst/>
                <a:latin typeface="+mn-lt"/>
                <a:ea typeface="+mn-ea"/>
                <a:cs typeface="+mn-cs"/>
              </a:rPr>
              <a:t>- you have no control of where the text appears relative to the output of the other Sentence Variables. A far better method in my view is to edit the Sentences of all the Tag Types you use to add the [M] variable, located in the position in the Sentence you want the memo to appear. </a:t>
            </a:r>
          </a:p>
          <a:p>
            <a:r>
              <a:rPr lang="en-CA" sz="1200" kern="1200" dirty="0" smtClean="0">
                <a:solidFill>
                  <a:schemeClr val="tx1"/>
                </a:solidFill>
                <a:effectLst/>
                <a:latin typeface="+mn-lt"/>
                <a:ea typeface="+mn-ea"/>
                <a:cs typeface="+mn-cs"/>
              </a:rPr>
              <a:t>Always put it in conditional brackets in case some tags do not have anything in the Memo - &lt;[M]&gt; - or with a comma - &lt;, [M]&gt; which works especially well if you put it at the end of the Sentence.</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17</a:t>
            </a:fld>
            <a:endParaRPr lang="en-CA"/>
          </a:p>
        </p:txBody>
      </p:sp>
    </p:spTree>
    <p:extLst>
      <p:ext uri="{BB962C8B-B14F-4D97-AF65-F5344CB8AC3E}">
        <p14:creationId xmlns:p14="http://schemas.microsoft.com/office/powerpoint/2010/main" val="875839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my case, the Memos that are not included in sentences are almost always simply notes and I don’t want them included in reports.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a:p>
        </p:txBody>
      </p:sp>
    </p:spTree>
    <p:extLst>
      <p:ext uri="{BB962C8B-B14F-4D97-AF65-F5344CB8AC3E}">
        <p14:creationId xmlns:p14="http://schemas.microsoft.com/office/powerpoint/2010/main" val="3898322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You modify the Sentence Structure </a:t>
            </a:r>
            <a:r>
              <a:rPr lang="en-CA" b="1" i="1" dirty="0" smtClean="0"/>
              <a:t>locally</a:t>
            </a:r>
            <a:r>
              <a:rPr lang="en-CA" dirty="0" smtClean="0"/>
              <a:t> for an individual Tag in the </a:t>
            </a:r>
            <a:r>
              <a:rPr lang="en-CA" b="1" dirty="0" smtClean="0"/>
              <a:t>Tag Entry Screen</a:t>
            </a:r>
            <a:r>
              <a:rPr lang="en-CA" dirty="0" smtClean="0"/>
              <a:t>. You access that screen for an existing Tag by double clicking on the tag name. </a:t>
            </a:r>
          </a:p>
          <a:p>
            <a:endParaRPr lang="en-CA" dirty="0" smtClean="0"/>
          </a:p>
          <a:p>
            <a:r>
              <a:rPr lang="en-CA" dirty="0" smtClean="0"/>
              <a:t>To modify the Sentence Structures for the Principal(s) at the top of the screen, click the Sentence button in the lower left to open the Sentence Structures screen</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19</a:t>
            </a:fld>
            <a:endParaRPr lang="en-CA"/>
          </a:p>
        </p:txBody>
      </p:sp>
    </p:spTree>
    <p:extLst>
      <p:ext uri="{BB962C8B-B14F-4D97-AF65-F5344CB8AC3E}">
        <p14:creationId xmlns:p14="http://schemas.microsoft.com/office/powerpoint/2010/main" val="349145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Select the Role you want to modify, and edit the Sentence Structure in the large field below. If the Tag has two Principals, the Roles of each will be listed, and you can select either to modify that Principal's Sentence.</a:t>
            </a:r>
          </a:p>
          <a:p>
            <a:r>
              <a:rPr lang="en-CA" dirty="0" smtClean="0"/>
              <a:t>In this screenshot, the word "(Default)" appears above the Sentence Structure field, indicating that we have not yet edited the Sentence in this Tag, so the Sentence displayed is the Global Sentence Structure from the Tag Type. Once the we make changes in this screen, the "(Default)" label will disappear.</a:t>
            </a:r>
          </a:p>
          <a:p>
            <a:r>
              <a:rPr lang="en-CA" dirty="0" smtClean="0"/>
              <a:t>A preview of the output of the Tag is displayed in the lower part of the screen. See Terry’s article on </a:t>
            </a:r>
            <a:r>
              <a:rPr lang="en-CA" dirty="0" smtClean="0">
                <a:hlinkClick r:id="rId3"/>
              </a:rPr>
              <a:t>Sentence Previews</a:t>
            </a:r>
            <a:r>
              <a:rPr lang="en-CA" dirty="0" smtClean="0"/>
              <a:t> for more on this feature.</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20</a:t>
            </a:fld>
            <a:endParaRPr lang="en-CA"/>
          </a:p>
        </p:txBody>
      </p:sp>
    </p:spTree>
    <p:extLst>
      <p:ext uri="{BB962C8B-B14F-4D97-AF65-F5344CB8AC3E}">
        <p14:creationId xmlns:p14="http://schemas.microsoft.com/office/powerpoint/2010/main" val="751185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To modify the Sentence Structures for Witnesses, open the Add Witness screen. by clicking on the + icon for a new witness or double-clicking on an existing witness entry (on the Other Witnesses tab if you are using the tabbed version of the Tag Entry screen).</a:t>
            </a:r>
          </a:p>
          <a:p>
            <a:endParaRPr lang="en-CA" dirty="0" smtClean="0"/>
          </a:p>
          <a:p>
            <a:r>
              <a:rPr lang="en-CA" dirty="0" smtClean="0"/>
              <a:t>Edit the Sentence Structure in the "Sentence" field. Note that when you are editing Sentences for Witnesses locally, each Witness in a Tag has his or her own Sentence, so you can customize the Sentences specifically for each Witness if you like. A preview of the output appears at the bottom of the screen, as with the Sentence Structures screen.</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21</a:t>
            </a:fld>
            <a:endParaRPr lang="en-CA"/>
          </a:p>
        </p:txBody>
      </p:sp>
    </p:spTree>
    <p:extLst>
      <p:ext uri="{BB962C8B-B14F-4D97-AF65-F5344CB8AC3E}">
        <p14:creationId xmlns:p14="http://schemas.microsoft.com/office/powerpoint/2010/main" val="2579658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In TMG, a person is only an ID number, nothing more.</a:t>
            </a:r>
          </a:p>
          <a:p>
            <a:endParaRPr lang="en-CA" dirty="0" smtClean="0"/>
          </a:p>
          <a:p>
            <a:r>
              <a:rPr lang="en-CA" dirty="0" smtClean="0"/>
              <a:t>Everything you enter about a person is done by adding Tags. </a:t>
            </a:r>
            <a:r>
              <a:rPr lang="en-CA" i="1" dirty="0" smtClean="0"/>
              <a:t>Everything!</a:t>
            </a:r>
            <a:r>
              <a:rPr lang="en-CA" dirty="0" smtClean="0"/>
              <a:t> His or her name, birth and death information, parents, children, everything! (Well, not quite, but flags are another subject</a:t>
            </a:r>
            <a:r>
              <a:rPr lang="en-CA" smtClean="0"/>
              <a:t>.) TMG </a:t>
            </a:r>
            <a:r>
              <a:rPr lang="en-CA" dirty="0" smtClean="0"/>
              <a:t>allows any number of Tags for each person.</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a:t>
            </a:fld>
            <a:endParaRPr lang="en-CA"/>
          </a:p>
        </p:txBody>
      </p:sp>
    </p:spTree>
    <p:extLst>
      <p:ext uri="{BB962C8B-B14F-4D97-AF65-F5344CB8AC3E}">
        <p14:creationId xmlns:p14="http://schemas.microsoft.com/office/powerpoint/2010/main" val="2686418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a:t>
            </a:r>
            <a:r>
              <a:rPr lang="en-CA" baseline="0" dirty="0" smtClean="0"/>
              <a:t>f the sentence has been changed, it will show below the Sentence button on the Tag screen. In this case, there are two sentences, one for each Principal but only the first has been changed.</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22</a:t>
            </a:fld>
            <a:endParaRPr lang="en-CA"/>
          </a:p>
        </p:txBody>
      </p:sp>
    </p:spTree>
    <p:extLst>
      <p:ext uri="{BB962C8B-B14F-4D97-AF65-F5344CB8AC3E}">
        <p14:creationId xmlns:p14="http://schemas.microsoft.com/office/powerpoint/2010/main" val="20290367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Suppose we wanted to join the output of the Death and Burial Tags so that they produce only a single sentence in narrative reports.</a:t>
            </a:r>
          </a:p>
          <a:p>
            <a:endParaRPr lang="en-CA" dirty="0" smtClean="0"/>
          </a:p>
          <a:p>
            <a:r>
              <a:rPr lang="en-CA" dirty="0" smtClean="0"/>
              <a:t>No change is required in the first Tag of the joined pair. In the Sentence of the second Tag, the </a:t>
            </a:r>
            <a:r>
              <a:rPr lang="en-CA" b="1" dirty="0" smtClean="0"/>
              <a:t>Join</a:t>
            </a:r>
            <a:r>
              <a:rPr lang="en-CA" dirty="0" smtClean="0"/>
              <a:t> [+] code is added, followed usually</a:t>
            </a:r>
            <a:r>
              <a:rPr lang="en-CA" baseline="0" dirty="0" smtClean="0"/>
              <a:t> by a space and the text wanted</a:t>
            </a:r>
            <a:r>
              <a:rPr lang="en-CA" dirty="0" smtClean="0"/>
              <a:t>. The [P] variable is removed since repeating the pronoun "He" is inappropriate.</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24</a:t>
            </a:fld>
            <a:endParaRPr lang="en-CA"/>
          </a:p>
        </p:txBody>
      </p:sp>
    </p:spTree>
    <p:extLst>
      <p:ext uri="{BB962C8B-B14F-4D97-AF65-F5344CB8AC3E}">
        <p14:creationId xmlns:p14="http://schemas.microsoft.com/office/powerpoint/2010/main" val="2484774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It is certainly possible to create unintended results with it, for example by failing to construct the sentences appropriately, by adding or editing other tags, or choice of report Options.</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25</a:t>
            </a:fld>
            <a:endParaRPr lang="en-CA"/>
          </a:p>
        </p:txBody>
      </p:sp>
    </p:spTree>
    <p:extLst>
      <p:ext uri="{BB962C8B-B14F-4D97-AF65-F5344CB8AC3E}">
        <p14:creationId xmlns:p14="http://schemas.microsoft.com/office/powerpoint/2010/main" val="31152857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That’s the end of this presentation but if you want to learn more about Sentences and modifying them,</a:t>
            </a:r>
            <a:r>
              <a:rPr lang="en-CA" baseline="0" dirty="0" smtClean="0"/>
              <a:t> go to Terry’s website.</a:t>
            </a:r>
          </a:p>
          <a:p>
            <a:endParaRPr lang="en-CA" baseline="0" dirty="0" smtClean="0"/>
          </a:p>
          <a:p>
            <a:r>
              <a:rPr lang="en-CA" baseline="0" dirty="0" smtClean="0"/>
              <a:t>I’ll finish with an update on TMG alternatives.</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26</a:t>
            </a:fld>
            <a:endParaRPr lang="en-CA"/>
          </a:p>
        </p:txBody>
      </p:sp>
    </p:spTree>
    <p:extLst>
      <p:ext uri="{BB962C8B-B14F-4D97-AF65-F5344CB8AC3E}">
        <p14:creationId xmlns:p14="http://schemas.microsoft.com/office/powerpoint/2010/main" val="291713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 typical Tag:</a:t>
            </a:r>
          </a:p>
          <a:p>
            <a:r>
              <a:rPr lang="en-CA" dirty="0" smtClean="0"/>
              <a:t>Tag Type</a:t>
            </a:r>
          </a:p>
          <a:p>
            <a:r>
              <a:rPr lang="en-CA" dirty="0" smtClean="0"/>
              <a:t>The person that it related to (Principal)</a:t>
            </a:r>
          </a:p>
          <a:p>
            <a:r>
              <a:rPr lang="en-CA" dirty="0" smtClean="0"/>
              <a:t>Date</a:t>
            </a:r>
          </a:p>
          <a:p>
            <a:r>
              <a:rPr lang="en-CA" dirty="0" smtClean="0"/>
              <a:t>Place</a:t>
            </a:r>
          </a:p>
          <a:p>
            <a:r>
              <a:rPr lang="en-CA" dirty="0" smtClean="0"/>
              <a:t>Memo</a:t>
            </a:r>
          </a:p>
          <a:p>
            <a:r>
              <a:rPr lang="en-CA" dirty="0" smtClean="0"/>
              <a:t>Witnesses</a:t>
            </a:r>
            <a:r>
              <a:rPr lang="en-CA" baseline="0" dirty="0" smtClean="0"/>
              <a:t> to the Tag contents</a:t>
            </a:r>
          </a:p>
          <a:p>
            <a:r>
              <a:rPr lang="en-CA" baseline="0" dirty="0" smtClean="0"/>
              <a:t>Citations</a:t>
            </a:r>
          </a:p>
          <a:p>
            <a:endParaRPr lang="en-CA" dirty="0" smtClean="0"/>
          </a:p>
          <a:p>
            <a:r>
              <a:rPr lang="en-CA" dirty="0" smtClean="0"/>
              <a:t>And you can see at the bottom left is a Sentence button., If the tag retains the default sentence for that tag, there is nothing below the button</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3</a:t>
            </a:fld>
            <a:endParaRPr lang="en-CA"/>
          </a:p>
        </p:txBody>
      </p:sp>
    </p:spTree>
    <p:extLst>
      <p:ext uri="{BB962C8B-B14F-4D97-AF65-F5344CB8AC3E}">
        <p14:creationId xmlns:p14="http://schemas.microsoft.com/office/powerpoint/2010/main" val="3973359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4</a:t>
            </a:fld>
            <a:endParaRPr lang="en-CA"/>
          </a:p>
        </p:txBody>
      </p:sp>
    </p:spTree>
    <p:extLst>
      <p:ext uri="{BB962C8B-B14F-4D97-AF65-F5344CB8AC3E}">
        <p14:creationId xmlns:p14="http://schemas.microsoft.com/office/powerpoint/2010/main" val="1515771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Before we get into the process, let me briefly explain Sentence Structure</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5</a:t>
            </a:fld>
            <a:endParaRPr lang="en-CA"/>
          </a:p>
        </p:txBody>
      </p:sp>
    </p:spTree>
    <p:extLst>
      <p:ext uri="{BB962C8B-B14F-4D97-AF65-F5344CB8AC3E}">
        <p14:creationId xmlns:p14="http://schemas.microsoft.com/office/powerpoint/2010/main" val="2682154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Why would you want to change the existing Sentence Structure?</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6</a:t>
            </a:fld>
            <a:endParaRPr lang="en-CA"/>
          </a:p>
        </p:txBody>
      </p:sp>
    </p:spTree>
    <p:extLst>
      <p:ext uri="{BB962C8B-B14F-4D97-AF65-F5344CB8AC3E}">
        <p14:creationId xmlns:p14="http://schemas.microsoft.com/office/powerpoint/2010/main" val="3777295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Standard tags covers a great many</a:t>
            </a:r>
            <a:r>
              <a:rPr lang="en-CA" baseline="0" dirty="0" smtClean="0"/>
              <a:t> types of ev</a:t>
            </a:r>
            <a:r>
              <a:rPr lang="en-CA" dirty="0" smtClean="0"/>
              <a:t>ents:, birth marriage death, etc.</a:t>
            </a:r>
          </a:p>
          <a:p>
            <a:endParaRPr lang="en-CA" dirty="0" smtClean="0"/>
          </a:p>
          <a:p>
            <a:r>
              <a:rPr lang="en-CA" dirty="0" smtClean="0"/>
              <a:t>But if you do</a:t>
            </a:r>
            <a:r>
              <a:rPr lang="en-CA" baseline="0" dirty="0" smtClean="0"/>
              <a:t> not find a Tag Sentence that says what you want, you need to change it somehow. There are three ways to do this and I will go over them.</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7</a:t>
            </a:fld>
            <a:endParaRPr lang="en-CA"/>
          </a:p>
        </p:txBody>
      </p:sp>
    </p:spTree>
    <p:extLst>
      <p:ext uri="{BB962C8B-B14F-4D97-AF65-F5344CB8AC3E}">
        <p14:creationId xmlns:p14="http://schemas.microsoft.com/office/powerpoint/2010/main" val="3985507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I’m not going to get into Roles</a:t>
            </a:r>
            <a:r>
              <a:rPr lang="en-CA" baseline="0" dirty="0" smtClean="0"/>
              <a:t> today; that’s probably a presentation in itself, which you will find that I did back in Oct 2008: </a:t>
            </a:r>
            <a:r>
              <a:rPr lang="en-CA" sz="1200" kern="1200" dirty="0" smtClean="0">
                <a:solidFill>
                  <a:schemeClr val="tx1"/>
                </a:solidFill>
                <a:effectLst/>
                <a:latin typeface="+mn-lt"/>
                <a:ea typeface="+mn-ea"/>
                <a:cs typeface="+mn-cs"/>
              </a:rPr>
              <a:t>Custom Tags, Roles and Sentences</a:t>
            </a:r>
          </a:p>
          <a:p>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9</a:t>
            </a:fld>
            <a:endParaRPr lang="en-CA"/>
          </a:p>
        </p:txBody>
      </p:sp>
    </p:spTree>
    <p:extLst>
      <p:ext uri="{BB962C8B-B14F-4D97-AF65-F5344CB8AC3E}">
        <p14:creationId xmlns:p14="http://schemas.microsoft.com/office/powerpoint/2010/main" val="2566905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Why would you want to Add</a:t>
            </a:r>
            <a:r>
              <a:rPr lang="en-CA" baseline="0" dirty="0" smtClean="0"/>
              <a:t> a New Tag? </a:t>
            </a:r>
            <a:endParaRPr lang="en-CA" dirty="0"/>
          </a:p>
        </p:txBody>
      </p:sp>
      <p:sp>
        <p:nvSpPr>
          <p:cNvPr id="4" name="Slide Number Placeholder 3"/>
          <p:cNvSpPr>
            <a:spLocks noGrp="1"/>
          </p:cNvSpPr>
          <p:nvPr>
            <p:ph type="sldNum" sz="quarter" idx="10"/>
          </p:nvPr>
        </p:nvSpPr>
        <p:spPr/>
        <p:txBody>
          <a:bodyPr/>
          <a:lstStyle/>
          <a:p>
            <a:fld id="{48BF2CC7-F860-46E0-8F3E-A02C220E715D}" type="slidenum">
              <a:rPr lang="en-CA" smtClean="0"/>
              <a:t>11</a:t>
            </a:fld>
            <a:endParaRPr lang="en-CA"/>
          </a:p>
        </p:txBody>
      </p:sp>
    </p:spTree>
    <p:extLst>
      <p:ext uri="{BB962C8B-B14F-4D97-AF65-F5344CB8AC3E}">
        <p14:creationId xmlns:p14="http://schemas.microsoft.com/office/powerpoint/2010/main" val="1743932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2018-09-09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2018-09-09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a:t>Using and Modifying Tag </a:t>
            </a:r>
            <a:r>
              <a:rPr lang="en-CA" b="1" dirty="0" smtClean="0"/>
              <a:t>Sentence - Updated</a:t>
            </a:r>
            <a:endParaRPr lang="en-CA" dirty="0"/>
          </a:p>
        </p:txBody>
      </p:sp>
      <p:sp>
        <p:nvSpPr>
          <p:cNvPr id="3" name="Subtitle 2"/>
          <p:cNvSpPr>
            <a:spLocks noGrp="1"/>
          </p:cNvSpPr>
          <p:nvPr>
            <p:ph type="subTitle" idx="1"/>
          </p:nvPr>
        </p:nvSpPr>
        <p:spPr/>
        <p:txBody>
          <a:bodyPr/>
          <a:lstStyle/>
          <a:p>
            <a:r>
              <a:rPr lang="en-CA" dirty="0" smtClean="0"/>
              <a:t>Ottawa TMGUG</a:t>
            </a:r>
          </a:p>
          <a:p>
            <a:r>
              <a:rPr lang="en-CA" dirty="0" smtClean="0"/>
              <a:t>8 Sep 2018</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Warnings from Terry</a:t>
            </a:r>
            <a:endParaRPr lang="en-CA" b="1" dirty="0"/>
          </a:p>
        </p:txBody>
      </p:sp>
      <p:sp>
        <p:nvSpPr>
          <p:cNvPr id="3" name="Content Placeholder 2"/>
          <p:cNvSpPr>
            <a:spLocks noGrp="1"/>
          </p:cNvSpPr>
          <p:nvPr>
            <p:ph idx="1"/>
          </p:nvPr>
        </p:nvSpPr>
        <p:spPr>
          <a:xfrm>
            <a:off x="457200" y="1417638"/>
            <a:ext cx="8363272" cy="5251722"/>
          </a:xfrm>
        </p:spPr>
        <p:txBody>
          <a:bodyPr>
            <a:normAutofit fontScale="70000" lnSpcReduction="20000"/>
          </a:bodyPr>
          <a:lstStyle/>
          <a:p>
            <a:r>
              <a:rPr lang="en-CA" dirty="0"/>
              <a:t>It is easy to get carried way with the excitement of creating new Tag Types or adding Roles to existing ones. </a:t>
            </a:r>
            <a:r>
              <a:rPr lang="en-CA" dirty="0" smtClean="0"/>
              <a:t>I </a:t>
            </a:r>
            <a:r>
              <a:rPr lang="en-CA" dirty="0"/>
              <a:t>see little point in having dozens of Tag Types, or Roles, each of which is used only a time or two. Better, I think, to locally modify Sentences until you are sure you see a need for custom Tag Types or Roles</a:t>
            </a:r>
            <a:r>
              <a:rPr lang="en-CA" dirty="0" smtClean="0"/>
              <a:t>.</a:t>
            </a:r>
          </a:p>
          <a:p>
            <a:endParaRPr lang="en-CA" dirty="0"/>
          </a:p>
          <a:p>
            <a:r>
              <a:rPr lang="en-CA" dirty="0"/>
              <a:t>Experimenting with global changes to Sentences is relatively safe, at least until you start "polishing" the narratives of selected people, because you can simply change them again. Doing so is a good way to learn about how Sentence Structures work</a:t>
            </a:r>
            <a:r>
              <a:rPr lang="en-CA" dirty="0" smtClean="0"/>
              <a:t>.</a:t>
            </a:r>
          </a:p>
          <a:p>
            <a:endParaRPr lang="en-CA" dirty="0"/>
          </a:p>
          <a:p>
            <a:r>
              <a:rPr lang="en-CA" dirty="0"/>
              <a:t>It is probably wise to keep the impulse to change Sentences locally under some control until one gets a sense of the type of output </a:t>
            </a:r>
            <a:r>
              <a:rPr lang="en-CA" dirty="0" smtClean="0"/>
              <a:t>you prefer, </a:t>
            </a:r>
            <a:r>
              <a:rPr lang="en-CA" dirty="0"/>
              <a:t>and </a:t>
            </a:r>
            <a:r>
              <a:rPr lang="en-CA" dirty="0" smtClean="0"/>
              <a:t>you become familiar </a:t>
            </a:r>
            <a:r>
              <a:rPr lang="en-CA" dirty="0"/>
              <a:t>with how Sentence Structures work. Otherwise it is possible to end up with lots of local Sentences that one later wants to change, and those changes have to be made one-by-one.</a:t>
            </a:r>
          </a:p>
          <a:p>
            <a:endParaRPr lang="en-CA" dirty="0"/>
          </a:p>
        </p:txBody>
      </p:sp>
    </p:spTree>
    <p:extLst>
      <p:ext uri="{BB962C8B-B14F-4D97-AF65-F5344CB8AC3E}">
        <p14:creationId xmlns:p14="http://schemas.microsoft.com/office/powerpoint/2010/main" val="3166361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Add a Custom Tag Type</a:t>
            </a:r>
            <a:endParaRPr lang="en-CA" b="1" dirty="0"/>
          </a:p>
        </p:txBody>
      </p:sp>
      <p:sp>
        <p:nvSpPr>
          <p:cNvPr id="3" name="Content Placeholder 2"/>
          <p:cNvSpPr>
            <a:spLocks noGrp="1"/>
          </p:cNvSpPr>
          <p:nvPr>
            <p:ph idx="1"/>
          </p:nvPr>
        </p:nvSpPr>
        <p:spPr/>
        <p:txBody>
          <a:bodyPr/>
          <a:lstStyle/>
          <a:p>
            <a:r>
              <a:rPr lang="en-CA" dirty="0" smtClean="0"/>
              <a:t>Reasons</a:t>
            </a:r>
          </a:p>
          <a:p>
            <a:pPr lvl="1"/>
            <a:r>
              <a:rPr lang="en-CA" dirty="0" smtClean="0"/>
              <a:t>None of the default Tag Types does what you want (i.e. the Tag sentence must be changed).</a:t>
            </a:r>
          </a:p>
          <a:p>
            <a:pPr lvl="1"/>
            <a:r>
              <a:rPr lang="en-CA" dirty="0" smtClean="0"/>
              <a:t>Use a unique Tag Type Name to make it easier to find (i.e. Land Grant or </a:t>
            </a:r>
            <a:r>
              <a:rPr lang="en-CA" dirty="0" err="1" smtClean="0"/>
              <a:t>LivedTogether</a:t>
            </a:r>
            <a:r>
              <a:rPr lang="en-CA" dirty="0" smtClean="0"/>
              <a:t>).</a:t>
            </a:r>
          </a:p>
          <a:p>
            <a:pPr lvl="1"/>
            <a:r>
              <a:rPr lang="en-CA" dirty="0" smtClean="0"/>
              <a:t>You anticipate having a number of these events.</a:t>
            </a:r>
          </a:p>
          <a:p>
            <a:pPr lvl="1"/>
            <a:endParaRPr lang="en-CA" dirty="0"/>
          </a:p>
          <a:p>
            <a:pPr marL="457200" lvl="1" indent="0" algn="ctr">
              <a:buNone/>
            </a:pPr>
            <a:r>
              <a:rPr lang="en-CA" dirty="0" smtClean="0"/>
              <a:t> Type will be shown as Custom for those that you have added.</a:t>
            </a:r>
            <a:endParaRPr lang="en-CA" dirty="0"/>
          </a:p>
        </p:txBody>
      </p:sp>
    </p:spTree>
    <p:extLst>
      <p:ext uri="{BB962C8B-B14F-4D97-AF65-F5344CB8AC3E}">
        <p14:creationId xmlns:p14="http://schemas.microsoft.com/office/powerpoint/2010/main" val="611539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Custom Tag Type</a:t>
            </a:r>
            <a:endParaRPr lang="en-CA" dirty="0"/>
          </a:p>
        </p:txBody>
      </p:sp>
      <p:sp>
        <p:nvSpPr>
          <p:cNvPr id="3" name="Content Placeholder 2"/>
          <p:cNvSpPr>
            <a:spLocks noGrp="1"/>
          </p:cNvSpPr>
          <p:nvPr>
            <p:ph idx="1"/>
          </p:nvPr>
        </p:nvSpPr>
        <p:spPr/>
        <p:txBody>
          <a:bodyPr>
            <a:normAutofit/>
          </a:bodyPr>
          <a:lstStyle/>
          <a:p>
            <a:pPr lvl="0"/>
            <a:r>
              <a:rPr lang="en-US" dirty="0" smtClean="0"/>
              <a:t>Lee Hoffmann: </a:t>
            </a:r>
            <a:r>
              <a:rPr lang="en-US" dirty="0"/>
              <a:t>“The most common reason to add a Custom </a:t>
            </a:r>
            <a:r>
              <a:rPr lang="en-US" dirty="0" smtClean="0"/>
              <a:t>Tag Type </a:t>
            </a:r>
            <a:r>
              <a:rPr lang="en-US" dirty="0"/>
              <a:t>is to make a tag uniquely address a specific set of circumstances that occurs frequently in your data. You can write a sentence that is appropriate – write it once and forget it – and you can assign a label that distinguishes the event from other similar events</a:t>
            </a:r>
            <a:r>
              <a:rPr lang="en-US" dirty="0" smtClean="0"/>
              <a:t>.”</a:t>
            </a:r>
            <a:endParaRPr lang="en-CA" dirty="0"/>
          </a:p>
          <a:p>
            <a:endParaRPr lang="en-CA" dirty="0"/>
          </a:p>
        </p:txBody>
      </p:sp>
    </p:spTree>
    <p:extLst>
      <p:ext uri="{BB962C8B-B14F-4D97-AF65-F5344CB8AC3E}">
        <p14:creationId xmlns:p14="http://schemas.microsoft.com/office/powerpoint/2010/main" val="506862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Add a Custom Tag Type</a:t>
            </a:r>
            <a:endParaRPr lang="en-CA" b="1" dirty="0"/>
          </a:p>
        </p:txBody>
      </p:sp>
      <p:sp>
        <p:nvSpPr>
          <p:cNvPr id="3" name="Content Placeholder 2"/>
          <p:cNvSpPr>
            <a:spLocks noGrp="1"/>
          </p:cNvSpPr>
          <p:nvPr>
            <p:ph idx="1"/>
          </p:nvPr>
        </p:nvSpPr>
        <p:spPr>
          <a:xfrm>
            <a:off x="457200" y="1417638"/>
            <a:ext cx="8229600" cy="4708525"/>
          </a:xfrm>
        </p:spPr>
        <p:txBody>
          <a:bodyPr/>
          <a:lstStyle/>
          <a:p>
            <a:r>
              <a:rPr lang="en-CA" dirty="0" smtClean="0"/>
              <a:t>F4, + sign or Add Menu</a:t>
            </a:r>
            <a:endParaRPr lang="en-CA" dirty="0"/>
          </a:p>
        </p:txBody>
      </p:sp>
      <p:pic>
        <p:nvPicPr>
          <p:cNvPr id="4" name="Picture 3"/>
          <p:cNvPicPr>
            <a:picLocks noChangeAspect="1"/>
          </p:cNvPicPr>
          <p:nvPr/>
        </p:nvPicPr>
        <p:blipFill>
          <a:blip r:embed="rId3"/>
          <a:stretch>
            <a:fillRect/>
          </a:stretch>
        </p:blipFill>
        <p:spPr>
          <a:xfrm>
            <a:off x="457201" y="1988840"/>
            <a:ext cx="8229600" cy="4680520"/>
          </a:xfrm>
          <a:prstGeom prst="rect">
            <a:avLst/>
          </a:prstGeom>
        </p:spPr>
      </p:pic>
      <p:sp>
        <p:nvSpPr>
          <p:cNvPr id="6" name="Down Arrow 5"/>
          <p:cNvSpPr/>
          <p:nvPr/>
        </p:nvSpPr>
        <p:spPr>
          <a:xfrm>
            <a:off x="5868144" y="1700808"/>
            <a:ext cx="484632" cy="19145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18147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Modify a Sentence Structure</a:t>
            </a:r>
            <a:endParaRPr lang="en-CA" b="1" dirty="0"/>
          </a:p>
        </p:txBody>
      </p:sp>
      <p:sp>
        <p:nvSpPr>
          <p:cNvPr id="3" name="Content Placeholder 2"/>
          <p:cNvSpPr>
            <a:spLocks noGrp="1"/>
          </p:cNvSpPr>
          <p:nvPr>
            <p:ph idx="1"/>
          </p:nvPr>
        </p:nvSpPr>
        <p:spPr>
          <a:xfrm>
            <a:off x="457200" y="1600200"/>
            <a:ext cx="8229600" cy="4853136"/>
          </a:xfrm>
        </p:spPr>
        <p:txBody>
          <a:bodyPr>
            <a:normAutofit fontScale="85000" lnSpcReduction="10000"/>
          </a:bodyPr>
          <a:lstStyle/>
          <a:p>
            <a:r>
              <a:rPr lang="en-CA" b="1" i="1" dirty="0"/>
              <a:t>Globally</a:t>
            </a:r>
            <a:r>
              <a:rPr lang="en-CA" dirty="0"/>
              <a:t> – When you modify the Sentence Structure of a Tag Type, you are modifying the Sentence Structure for every individual Tag of that type. Any existing tags of that type take the new Sentence Structure, as do all new Tags you may later create of that same type.</a:t>
            </a:r>
          </a:p>
          <a:p>
            <a:r>
              <a:rPr lang="en-CA" b="1" i="1" dirty="0"/>
              <a:t>Locally</a:t>
            </a:r>
            <a:r>
              <a:rPr lang="en-CA" dirty="0"/>
              <a:t> – Alternatively, you can modify the Sentence Structure for one individual Tag. When you do that, you only change the Sentence Structure for that one Tag. </a:t>
            </a:r>
          </a:p>
          <a:p>
            <a:pPr marL="0" indent="0" algn="ctr">
              <a:buNone/>
            </a:pPr>
            <a:r>
              <a:rPr lang="en-CA" b="1" dirty="0" smtClean="0"/>
              <a:t>NOTE</a:t>
            </a:r>
            <a:r>
              <a:rPr lang="en-CA" dirty="0" smtClean="0"/>
              <a:t>: Once </a:t>
            </a:r>
            <a:r>
              <a:rPr lang="en-CA" dirty="0"/>
              <a:t>you make a change to the local Sentence Structure of an individual Tag, any Global changes made later to the Tag Type will </a:t>
            </a:r>
            <a:r>
              <a:rPr lang="en-CA" b="1" dirty="0"/>
              <a:t>Not</a:t>
            </a:r>
            <a:r>
              <a:rPr lang="en-CA" dirty="0"/>
              <a:t> have any impact on that individual Tag.</a:t>
            </a:r>
          </a:p>
          <a:p>
            <a:endParaRPr lang="en-CA" dirty="0"/>
          </a:p>
        </p:txBody>
      </p:sp>
    </p:spTree>
    <p:extLst>
      <p:ext uri="{BB962C8B-B14F-4D97-AF65-F5344CB8AC3E}">
        <p14:creationId xmlns:p14="http://schemas.microsoft.com/office/powerpoint/2010/main" val="391850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Modify a Sentence Structure</a:t>
            </a:r>
            <a:endParaRPr lang="en-CA" dirty="0"/>
          </a:p>
        </p:txBody>
      </p:sp>
      <p:sp>
        <p:nvSpPr>
          <p:cNvPr id="3" name="Content Placeholder 2"/>
          <p:cNvSpPr>
            <a:spLocks noGrp="1"/>
          </p:cNvSpPr>
          <p:nvPr>
            <p:ph idx="1"/>
          </p:nvPr>
        </p:nvSpPr>
        <p:spPr>
          <a:xfrm>
            <a:off x="457200" y="1279436"/>
            <a:ext cx="3034680" cy="5461932"/>
          </a:xfrm>
        </p:spPr>
        <p:txBody>
          <a:bodyPr>
            <a:normAutofit/>
          </a:bodyPr>
          <a:lstStyle/>
          <a:p>
            <a:r>
              <a:rPr lang="en-CA" dirty="0" smtClean="0"/>
              <a:t>Open </a:t>
            </a:r>
            <a:r>
              <a:rPr lang="en-CA" dirty="0"/>
              <a:t>the </a:t>
            </a:r>
            <a:r>
              <a:rPr lang="en-CA" b="1" dirty="0"/>
              <a:t>Tag Type Definition</a:t>
            </a:r>
            <a:r>
              <a:rPr lang="en-CA" dirty="0"/>
              <a:t> screen. </a:t>
            </a:r>
            <a:endParaRPr lang="en-CA" dirty="0" smtClean="0"/>
          </a:p>
          <a:p>
            <a:r>
              <a:rPr lang="en-CA" dirty="0" smtClean="0"/>
              <a:t>Select the Tag </a:t>
            </a:r>
          </a:p>
          <a:p>
            <a:r>
              <a:rPr lang="en-CA" dirty="0"/>
              <a:t>C</a:t>
            </a:r>
            <a:r>
              <a:rPr lang="en-CA" dirty="0" smtClean="0"/>
              <a:t>lick the Edit button</a:t>
            </a:r>
            <a:endParaRPr lang="en-CA" dirty="0"/>
          </a:p>
        </p:txBody>
      </p:sp>
      <p:pic>
        <p:nvPicPr>
          <p:cNvPr id="4" name="Picture 3"/>
          <p:cNvPicPr>
            <a:picLocks noChangeAspect="1"/>
          </p:cNvPicPr>
          <p:nvPr/>
        </p:nvPicPr>
        <p:blipFill>
          <a:blip r:embed="rId3"/>
          <a:stretch>
            <a:fillRect/>
          </a:stretch>
        </p:blipFill>
        <p:spPr>
          <a:xfrm>
            <a:off x="3635896" y="1279436"/>
            <a:ext cx="5592850" cy="5578564"/>
          </a:xfrm>
          <a:prstGeom prst="rect">
            <a:avLst/>
          </a:prstGeom>
        </p:spPr>
      </p:pic>
      <p:sp>
        <p:nvSpPr>
          <p:cNvPr id="5" name="Left Arrow 4"/>
          <p:cNvSpPr/>
          <p:nvPr/>
        </p:nvSpPr>
        <p:spPr>
          <a:xfrm>
            <a:off x="4606118" y="3768086"/>
            <a:ext cx="1334034" cy="4846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w="0"/>
              <a:solidFill>
                <a:schemeClr val="tx1"/>
              </a:solidFill>
              <a:effectLst>
                <a:outerShdw blurRad="38100" dist="19050" dir="2700000" algn="tl" rotWithShape="0">
                  <a:schemeClr val="dk1">
                    <a:alpha val="40000"/>
                  </a:schemeClr>
                </a:outerShdw>
              </a:effectLst>
            </a:endParaRPr>
          </a:p>
        </p:txBody>
      </p:sp>
      <p:sp>
        <p:nvSpPr>
          <p:cNvPr id="6" name="Down Arrow 5"/>
          <p:cNvSpPr/>
          <p:nvPr/>
        </p:nvSpPr>
        <p:spPr>
          <a:xfrm>
            <a:off x="8274176" y="846138"/>
            <a:ext cx="484632" cy="133895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23946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380976" y="188640"/>
            <a:ext cx="8367487" cy="6578892"/>
          </a:xfrm>
          <a:prstGeom prst="rect">
            <a:avLst/>
          </a:prstGeom>
        </p:spPr>
      </p:pic>
      <p:sp>
        <p:nvSpPr>
          <p:cNvPr id="7" name="Down Arrow 6"/>
          <p:cNvSpPr/>
          <p:nvPr/>
        </p:nvSpPr>
        <p:spPr>
          <a:xfrm>
            <a:off x="4080087" y="158133"/>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Left Arrow 7"/>
          <p:cNvSpPr/>
          <p:nvPr/>
        </p:nvSpPr>
        <p:spPr>
          <a:xfrm>
            <a:off x="2483768" y="1772816"/>
            <a:ext cx="909815" cy="504056"/>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ight Arrow 8"/>
          <p:cNvSpPr/>
          <p:nvPr/>
        </p:nvSpPr>
        <p:spPr>
          <a:xfrm>
            <a:off x="2627784" y="231293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522121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Adding Memos</a:t>
            </a:r>
            <a:endParaRPr lang="en-CA" dirty="0"/>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r>
              <a:rPr lang="en-CA" dirty="0" smtClean="0"/>
              <a:t>Most </a:t>
            </a:r>
            <a:r>
              <a:rPr lang="en-CA" dirty="0"/>
              <a:t>standard Tag </a:t>
            </a:r>
            <a:r>
              <a:rPr lang="en-CA" dirty="0" smtClean="0"/>
              <a:t>Types do not include the </a:t>
            </a:r>
            <a:r>
              <a:rPr lang="en-CA" dirty="0"/>
              <a:t>[M] variable </a:t>
            </a:r>
            <a:r>
              <a:rPr lang="en-CA" dirty="0" smtClean="0"/>
              <a:t>n </a:t>
            </a:r>
            <a:r>
              <a:rPr lang="en-CA" dirty="0"/>
              <a:t>the Sentence</a:t>
            </a:r>
            <a:r>
              <a:rPr lang="en-CA" dirty="0" smtClean="0"/>
              <a:t>. The </a:t>
            </a:r>
            <a:r>
              <a:rPr lang="en-CA" dirty="0"/>
              <a:t>Memo text will only appear in narrative reports if you choose one of the choices other than "None" on the Memos tab of report Options</a:t>
            </a:r>
            <a:r>
              <a:rPr lang="en-CA" dirty="0" smtClean="0"/>
              <a:t>. The </a:t>
            </a:r>
            <a:r>
              <a:rPr lang="en-CA" dirty="0"/>
              <a:t>memo text will appear for those tag types in footnotes, endnotes, or embedded in the body, depending on which choice you make</a:t>
            </a:r>
            <a:r>
              <a:rPr lang="en-CA" dirty="0" smtClean="0"/>
              <a:t>.</a:t>
            </a:r>
          </a:p>
          <a:p>
            <a:endParaRPr lang="en-CA" dirty="0"/>
          </a:p>
          <a:p>
            <a:r>
              <a:rPr lang="en-CA" dirty="0"/>
              <a:t> </a:t>
            </a:r>
            <a:r>
              <a:rPr lang="en-CA" dirty="0" smtClean="0"/>
              <a:t>However, you </a:t>
            </a:r>
            <a:r>
              <a:rPr lang="en-CA" dirty="0"/>
              <a:t>have no control of where the text appears relative to the output of the other Sentence Variables. </a:t>
            </a:r>
            <a:endParaRPr lang="en-CA" dirty="0" smtClean="0"/>
          </a:p>
          <a:p>
            <a:r>
              <a:rPr lang="en-CA" dirty="0" smtClean="0"/>
              <a:t>Better </a:t>
            </a:r>
            <a:r>
              <a:rPr lang="en-CA" dirty="0"/>
              <a:t>to edit the Sentences of all the Tag Types you use to add the [M] variable, located in the position in the Sentence you want the memo to appear. </a:t>
            </a:r>
          </a:p>
          <a:p>
            <a:r>
              <a:rPr lang="en-CA" dirty="0"/>
              <a:t>Always put it in conditional brackets in case some tags do not have anything in the Memo - &lt;[M]&gt; - or with a comma - &lt;, [M]&gt; which works especially well if you put it at the end of the Sentence.</a:t>
            </a:r>
          </a:p>
          <a:p>
            <a:endParaRPr lang="en-CA" dirty="0"/>
          </a:p>
        </p:txBody>
      </p:sp>
    </p:spTree>
    <p:extLst>
      <p:ext uri="{BB962C8B-B14F-4D97-AF65-F5344CB8AC3E}">
        <p14:creationId xmlns:p14="http://schemas.microsoft.com/office/powerpoint/2010/main" val="779314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 Options</a:t>
            </a:r>
            <a:endParaRPr lang="en-US" dirty="0"/>
          </a:p>
        </p:txBody>
      </p:sp>
      <p:pic>
        <p:nvPicPr>
          <p:cNvPr id="6" name="Content Placeholder 5"/>
          <p:cNvPicPr>
            <a:picLocks noGrp="1" noChangeAspect="1"/>
          </p:cNvPicPr>
          <p:nvPr>
            <p:ph idx="1"/>
          </p:nvPr>
        </p:nvPicPr>
        <p:blipFill>
          <a:blip r:embed="rId3"/>
          <a:stretch>
            <a:fillRect/>
          </a:stretch>
        </p:blipFill>
        <p:spPr>
          <a:xfrm>
            <a:off x="1835696" y="1417638"/>
            <a:ext cx="4917529" cy="4891681"/>
          </a:xfrm>
          <a:prstGeom prst="rect">
            <a:avLst/>
          </a:prstGeom>
        </p:spPr>
      </p:pic>
      <p:sp>
        <p:nvSpPr>
          <p:cNvPr id="7" name="Oval 6"/>
          <p:cNvSpPr/>
          <p:nvPr/>
        </p:nvSpPr>
        <p:spPr>
          <a:xfrm>
            <a:off x="1907704" y="3068960"/>
            <a:ext cx="2952328"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83568" y="3645024"/>
            <a:ext cx="1152128"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1259632" y="5445224"/>
            <a:ext cx="504056" cy="72008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6530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Modify a Sentence Locally</a:t>
            </a:r>
            <a:endParaRPr lang="en-CA" b="1" dirty="0"/>
          </a:p>
        </p:txBody>
      </p:sp>
      <p:pic>
        <p:nvPicPr>
          <p:cNvPr id="4" name="Content Placeholder 3"/>
          <p:cNvPicPr>
            <a:picLocks noGrp="1" noChangeAspect="1"/>
          </p:cNvPicPr>
          <p:nvPr>
            <p:ph idx="1"/>
          </p:nvPr>
        </p:nvPicPr>
        <p:blipFill>
          <a:blip r:embed="rId3"/>
          <a:stretch>
            <a:fillRect/>
          </a:stretch>
        </p:blipFill>
        <p:spPr>
          <a:xfrm>
            <a:off x="457200" y="1600200"/>
            <a:ext cx="8229599" cy="5093982"/>
          </a:xfrm>
          <a:prstGeom prst="rect">
            <a:avLst/>
          </a:prstGeom>
        </p:spPr>
      </p:pic>
      <p:sp>
        <p:nvSpPr>
          <p:cNvPr id="5" name="Right Arrow 4"/>
          <p:cNvSpPr/>
          <p:nvPr/>
        </p:nvSpPr>
        <p:spPr>
          <a:xfrm flipH="1">
            <a:off x="1907704" y="5805264"/>
            <a:ext cx="144016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10183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Some TMG Basics</a:t>
            </a:r>
            <a:endParaRPr lang="en-CA" b="1" dirty="0"/>
          </a:p>
        </p:txBody>
      </p:sp>
      <p:sp>
        <p:nvSpPr>
          <p:cNvPr id="3" name="Content Placeholder 2"/>
          <p:cNvSpPr>
            <a:spLocks noGrp="1"/>
          </p:cNvSpPr>
          <p:nvPr>
            <p:ph idx="1"/>
          </p:nvPr>
        </p:nvSpPr>
        <p:spPr>
          <a:xfrm>
            <a:off x="457200" y="2276872"/>
            <a:ext cx="8229600" cy="3849291"/>
          </a:xfrm>
        </p:spPr>
        <p:txBody>
          <a:bodyPr/>
          <a:lstStyle/>
          <a:p>
            <a:r>
              <a:rPr lang="en-CA" sz="4000" dirty="0"/>
              <a:t>A Person is an ID </a:t>
            </a:r>
            <a:r>
              <a:rPr lang="en-CA" sz="4000" dirty="0" smtClean="0"/>
              <a:t>Number</a:t>
            </a:r>
          </a:p>
          <a:p>
            <a:endParaRPr lang="en-CA" sz="4000" dirty="0" smtClean="0"/>
          </a:p>
          <a:p>
            <a:r>
              <a:rPr lang="en-CA" sz="4000" dirty="0"/>
              <a:t>Everything Else is Added With Tags</a:t>
            </a:r>
          </a:p>
          <a:p>
            <a:endParaRPr lang="en-CA" b="1" dirty="0"/>
          </a:p>
          <a:p>
            <a:endParaRPr lang="en-CA" dirty="0"/>
          </a:p>
        </p:txBody>
      </p:sp>
    </p:spTree>
    <p:extLst>
      <p:ext uri="{BB962C8B-B14F-4D97-AF65-F5344CB8AC3E}">
        <p14:creationId xmlns:p14="http://schemas.microsoft.com/office/powerpoint/2010/main" val="3850151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Modify a Sentence Locally</a:t>
            </a:r>
            <a:endParaRPr lang="en-CA" dirty="0"/>
          </a:p>
        </p:txBody>
      </p:sp>
      <p:pic>
        <p:nvPicPr>
          <p:cNvPr id="4" name="Content Placeholder 3"/>
          <p:cNvPicPr>
            <a:picLocks noGrp="1" noChangeAspect="1"/>
          </p:cNvPicPr>
          <p:nvPr>
            <p:ph idx="1"/>
          </p:nvPr>
        </p:nvPicPr>
        <p:blipFill>
          <a:blip r:embed="rId3"/>
          <a:stretch>
            <a:fillRect/>
          </a:stretch>
        </p:blipFill>
        <p:spPr>
          <a:xfrm>
            <a:off x="457200" y="1413795"/>
            <a:ext cx="8229600" cy="5255565"/>
          </a:xfrm>
          <a:prstGeom prst="rect">
            <a:avLst/>
          </a:prstGeom>
        </p:spPr>
      </p:pic>
      <p:sp>
        <p:nvSpPr>
          <p:cNvPr id="5" name="Right Arrow 4"/>
          <p:cNvSpPr/>
          <p:nvPr/>
        </p:nvSpPr>
        <p:spPr>
          <a:xfrm flipH="1">
            <a:off x="3419872" y="2041222"/>
            <a:ext cx="1296144" cy="515573"/>
          </a:xfrm>
          <a:prstGeom prst="rightArrow">
            <a:avLst>
              <a:gd name="adj1" fmla="val 55844"/>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ight Arrow 5"/>
          <p:cNvSpPr/>
          <p:nvPr/>
        </p:nvSpPr>
        <p:spPr>
          <a:xfrm flipH="1">
            <a:off x="4211960" y="3284984"/>
            <a:ext cx="1296144" cy="50405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Down Arrow 6"/>
          <p:cNvSpPr/>
          <p:nvPr/>
        </p:nvSpPr>
        <p:spPr>
          <a:xfrm>
            <a:off x="2411760" y="2779951"/>
            <a:ext cx="864096" cy="39945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ight Arrow 7"/>
          <p:cNvSpPr/>
          <p:nvPr/>
        </p:nvSpPr>
        <p:spPr>
          <a:xfrm flipH="1">
            <a:off x="7812360" y="4941168"/>
            <a:ext cx="874440" cy="484632"/>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8662307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Modify a </a:t>
            </a:r>
            <a:r>
              <a:rPr lang="en-CA" b="1" dirty="0" smtClean="0"/>
              <a:t>Witness Sentence </a:t>
            </a:r>
            <a:r>
              <a:rPr lang="en-CA" b="1" dirty="0"/>
              <a:t>Locally</a:t>
            </a:r>
            <a:endParaRPr lang="en-CA" dirty="0"/>
          </a:p>
        </p:txBody>
      </p:sp>
      <p:pic>
        <p:nvPicPr>
          <p:cNvPr id="4" name="Content Placeholder 3"/>
          <p:cNvPicPr>
            <a:picLocks noGrp="1" noChangeAspect="1"/>
          </p:cNvPicPr>
          <p:nvPr>
            <p:ph idx="1"/>
          </p:nvPr>
        </p:nvPicPr>
        <p:blipFill>
          <a:blip r:embed="rId3"/>
          <a:stretch>
            <a:fillRect/>
          </a:stretch>
        </p:blipFill>
        <p:spPr>
          <a:xfrm>
            <a:off x="457200" y="1600200"/>
            <a:ext cx="8363272" cy="4997152"/>
          </a:xfrm>
          <a:prstGeom prst="rect">
            <a:avLst/>
          </a:prstGeom>
        </p:spPr>
      </p:pic>
      <p:sp>
        <p:nvSpPr>
          <p:cNvPr id="5" name="Right Arrow 4"/>
          <p:cNvSpPr/>
          <p:nvPr/>
        </p:nvSpPr>
        <p:spPr>
          <a:xfrm flipH="1">
            <a:off x="7720992" y="3501008"/>
            <a:ext cx="965808" cy="484632"/>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ight Arrow 5"/>
          <p:cNvSpPr/>
          <p:nvPr/>
        </p:nvSpPr>
        <p:spPr>
          <a:xfrm flipH="1">
            <a:off x="8119133" y="5401816"/>
            <a:ext cx="1024867" cy="484632"/>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638835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61950" y="500062"/>
            <a:ext cx="8420100" cy="5857875"/>
          </a:xfrm>
          <a:prstGeom prst="rect">
            <a:avLst/>
          </a:prstGeom>
        </p:spPr>
      </p:pic>
      <p:sp>
        <p:nvSpPr>
          <p:cNvPr id="3" name="Right Arrow 2"/>
          <p:cNvSpPr/>
          <p:nvPr/>
        </p:nvSpPr>
        <p:spPr>
          <a:xfrm>
            <a:off x="0" y="5733256"/>
            <a:ext cx="577974" cy="4846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4134433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t>Combining Output </a:t>
            </a:r>
            <a:r>
              <a:rPr lang="en-CA" b="1" dirty="0" smtClean="0"/>
              <a:t>Sentence</a:t>
            </a:r>
            <a:endParaRPr lang="en-CA" b="1" dirty="0"/>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r>
              <a:rPr lang="en-CA" dirty="0"/>
              <a:t>Generally, </a:t>
            </a:r>
            <a:r>
              <a:rPr lang="en-CA" dirty="0" smtClean="0"/>
              <a:t>a Tag </a:t>
            </a:r>
            <a:r>
              <a:rPr lang="en-CA" dirty="0"/>
              <a:t>in TMG creates one or more complete sentences of text in narrative reports. </a:t>
            </a:r>
            <a:endParaRPr lang="en-CA" dirty="0" smtClean="0"/>
          </a:p>
          <a:p>
            <a:r>
              <a:rPr lang="en-CA" dirty="0" smtClean="0"/>
              <a:t>A </a:t>
            </a:r>
            <a:r>
              <a:rPr lang="en-CA" dirty="0"/>
              <a:t>special "Join to Previous Tag" code permits the output of two or more Tags to be combined into a single sentence of narrative output.</a:t>
            </a:r>
          </a:p>
          <a:p>
            <a:r>
              <a:rPr lang="en-CA" dirty="0"/>
              <a:t>The "Join" code, </a:t>
            </a:r>
            <a:r>
              <a:rPr lang="en-CA" b="1" dirty="0"/>
              <a:t>[+]</a:t>
            </a:r>
            <a:r>
              <a:rPr lang="en-CA" dirty="0"/>
              <a:t>, is placed at the very beginning of the Sentence of the second or following Tag. When this code is present, the following "rules" are used to create a combined output sentence:</a:t>
            </a:r>
          </a:p>
          <a:p>
            <a:pPr lvl="1"/>
            <a:r>
              <a:rPr lang="en-CA" dirty="0"/>
              <a:t>The final punctuation for the first Tag is suppressed.</a:t>
            </a:r>
          </a:p>
          <a:p>
            <a:pPr lvl="1"/>
            <a:r>
              <a:rPr lang="en-CA" dirty="0"/>
              <a:t>Automatic capitalization at the beginning of the second Tag is suppressed; only words capitalized by the user will appear with an initial capital letter.</a:t>
            </a:r>
          </a:p>
          <a:p>
            <a:pPr lvl="1"/>
            <a:r>
              <a:rPr lang="en-CA" dirty="0"/>
              <a:t>Any spaces that immediately follow the [+] code will be retained.</a:t>
            </a:r>
          </a:p>
          <a:p>
            <a:r>
              <a:rPr lang="en-CA" dirty="0"/>
              <a:t>The code can be typed into the Sentence field, or added by selecting "Join to Previous Tag" from the right-click menu.</a:t>
            </a:r>
          </a:p>
          <a:p>
            <a:endParaRPr lang="en-CA" dirty="0"/>
          </a:p>
        </p:txBody>
      </p:sp>
    </p:spTree>
    <p:extLst>
      <p:ext uri="{BB962C8B-B14F-4D97-AF65-F5344CB8AC3E}">
        <p14:creationId xmlns:p14="http://schemas.microsoft.com/office/powerpoint/2010/main" val="29104295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a:t>
            </a:r>
            <a:endParaRPr lang="en-CA"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535588145"/>
              </p:ext>
            </p:extLst>
          </p:nvPr>
        </p:nvGraphicFramePr>
        <p:xfrm>
          <a:off x="457200" y="1600200"/>
          <a:ext cx="8229600" cy="4491225"/>
        </p:xfrm>
        <a:graphic>
          <a:graphicData uri="http://schemas.openxmlformats.org/drawingml/2006/table">
            <a:tbl>
              <a:tblPr firstRow="1" bandRow="1">
                <a:tableStyleId>{5C22544A-7EE6-4342-B048-85BDC9FD1C3A}</a:tableStyleId>
              </a:tblPr>
              <a:tblGrid>
                <a:gridCol w="1666528"/>
                <a:gridCol w="3240360"/>
                <a:gridCol w="3322712"/>
              </a:tblGrid>
              <a:tr h="388640">
                <a:tc>
                  <a:txBody>
                    <a:bodyPr/>
                    <a:lstStyle/>
                    <a:p>
                      <a:pPr algn="ctr"/>
                      <a:endParaRPr lang="en-CA" sz="2400"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CA" sz="2400" u="sng" dirty="0" smtClean="0"/>
                        <a:t>Default Tags</a:t>
                      </a:r>
                      <a:r>
                        <a:rPr lang="en-CA" sz="2400" dirty="0" smtClean="0"/>
                        <a:t> </a:t>
                      </a:r>
                    </a:p>
                    <a:p>
                      <a:pPr algn="ctr"/>
                      <a:r>
                        <a:rPr lang="en-CA" sz="2400" dirty="0"/>
                        <a:t>   </a:t>
                      </a:r>
                    </a:p>
                  </a:txBody>
                  <a:tcPr marL="0" marR="0" marT="0" marB="0" anchor="ctr"/>
                </a:tc>
                <a:tc>
                  <a:txBody>
                    <a:bodyPr/>
                    <a:lstStyle/>
                    <a:p>
                      <a:pPr algn="ctr"/>
                      <a:r>
                        <a:rPr lang="en-CA" sz="2400" dirty="0" smtClean="0"/>
                        <a:t>  </a:t>
                      </a:r>
                      <a:r>
                        <a:rPr lang="en-CA" sz="2400" u="sng" dirty="0" smtClean="0"/>
                        <a:t>Joined Tags</a:t>
                      </a:r>
                      <a:r>
                        <a:rPr lang="en-CA" sz="2400" dirty="0" smtClean="0"/>
                        <a:t> </a:t>
                      </a:r>
                      <a:endParaRPr lang="en-CA" sz="2400" dirty="0"/>
                    </a:p>
                  </a:txBody>
                  <a:tcPr/>
                </a:tc>
              </a:tr>
              <a:tr h="753785">
                <a:tc>
                  <a:txBody>
                    <a:bodyPr/>
                    <a:lstStyle/>
                    <a:p>
                      <a:pPr algn="ctr"/>
                      <a:r>
                        <a:rPr lang="en-CA" sz="2400" dirty="0"/>
                        <a:t>Death Tag Sentence:</a:t>
                      </a:r>
                    </a:p>
                  </a:txBody>
                  <a:tcPr marL="0" marR="0" marT="0" marB="0"/>
                </a:tc>
                <a:tc>
                  <a:txBody>
                    <a:bodyPr/>
                    <a:lstStyle/>
                    <a:p>
                      <a:pPr algn="ctr"/>
                      <a:r>
                        <a:rPr lang="en-CA" sz="2400" dirty="0"/>
                        <a:t>[P] died &lt;[D]&gt; &lt;[L]&gt; &lt;[A]&gt;</a:t>
                      </a:r>
                    </a:p>
                  </a:txBody>
                  <a:tcPr marL="0" marR="0" marT="0" marB="0"/>
                </a:tc>
                <a:tc>
                  <a:txBody>
                    <a:bodyPr/>
                    <a:lstStyle/>
                    <a:p>
                      <a:pPr algn="ctr"/>
                      <a:r>
                        <a:rPr lang="en-CA" sz="2400"/>
                        <a:t>[P] died &lt;[D]&gt; &lt;[L]&gt; &lt;[A]&gt;</a:t>
                      </a:r>
                    </a:p>
                  </a:txBody>
                  <a:tcPr marL="0" marR="0" marT="0" marB="0"/>
                </a:tc>
              </a:tr>
              <a:tr h="775543">
                <a:tc>
                  <a:txBody>
                    <a:bodyPr/>
                    <a:lstStyle/>
                    <a:p>
                      <a:pPr algn="ctr"/>
                      <a:r>
                        <a:rPr lang="en-CA" sz="2400"/>
                        <a:t>Burial Tag Sentence:</a:t>
                      </a:r>
                    </a:p>
                  </a:txBody>
                  <a:tcPr marL="0" marR="0" marT="0" marB="0"/>
                </a:tc>
                <a:tc>
                  <a:txBody>
                    <a:bodyPr/>
                    <a:lstStyle/>
                    <a:p>
                      <a:pPr algn="ctr"/>
                      <a:r>
                        <a:rPr lang="en-CA" sz="2400" dirty="0"/>
                        <a:t>[P] was buried &lt;[D]&gt; &lt;[L]&gt;</a:t>
                      </a:r>
                    </a:p>
                  </a:txBody>
                  <a:tcPr marL="0" marR="0" marT="0" marB="0"/>
                </a:tc>
                <a:tc>
                  <a:txBody>
                    <a:bodyPr/>
                    <a:lstStyle/>
                    <a:p>
                      <a:pPr algn="ctr"/>
                      <a:r>
                        <a:rPr lang="en-CA" sz="2400" dirty="0" smtClean="0"/>
                        <a:t>[+] </a:t>
                      </a:r>
                      <a:r>
                        <a:rPr lang="en-CA" sz="2400" dirty="0"/>
                        <a:t>and was buried &lt;[D]&gt; &lt;[L]&gt;</a:t>
                      </a:r>
                    </a:p>
                  </a:txBody>
                  <a:tcPr marL="0" marR="0" marT="0" marB="0"/>
                </a:tc>
              </a:tr>
              <a:tr h="2230377">
                <a:tc>
                  <a:txBody>
                    <a:bodyPr/>
                    <a:lstStyle/>
                    <a:p>
                      <a:pPr algn="ctr"/>
                      <a:r>
                        <a:rPr lang="en-CA" sz="2400"/>
                        <a:t>Sample output: </a:t>
                      </a:r>
                    </a:p>
                  </a:txBody>
                  <a:tcPr marL="0" marR="0" marT="0" marB="0"/>
                </a:tc>
                <a:tc>
                  <a:txBody>
                    <a:bodyPr/>
                    <a:lstStyle/>
                    <a:p>
                      <a:pPr algn="ctr"/>
                      <a:r>
                        <a:rPr lang="en-CA" sz="2400"/>
                        <a:t>He died 3 Mar 1852 in Memphis, Tennessee at age 51. He was buried 5 Mar 1852 in Elmwood Cemetery.</a:t>
                      </a:r>
                    </a:p>
                  </a:txBody>
                  <a:tcPr marL="0" marR="0" marT="0" marB="0"/>
                </a:tc>
                <a:tc>
                  <a:txBody>
                    <a:bodyPr/>
                    <a:lstStyle/>
                    <a:p>
                      <a:pPr algn="ctr"/>
                      <a:r>
                        <a:rPr lang="en-CA" sz="2400" dirty="0"/>
                        <a:t>He died 3 Mar 1852 in Memphis, Tennessee at age </a:t>
                      </a:r>
                      <a:r>
                        <a:rPr lang="en-CA" sz="2400" dirty="0" smtClean="0"/>
                        <a:t>51 </a:t>
                      </a:r>
                      <a:r>
                        <a:rPr lang="en-CA" sz="2400" dirty="0"/>
                        <a:t>and was buried 5 Mar 1852 in Elmwood Cemetery.</a:t>
                      </a:r>
                    </a:p>
                  </a:txBody>
                  <a:tcPr marL="0" marR="0" marT="0" marB="0"/>
                </a:tc>
              </a:tr>
            </a:tbl>
          </a:graphicData>
        </a:graphic>
      </p:graphicFrame>
    </p:spTree>
    <p:extLst>
      <p:ext uri="{BB962C8B-B14F-4D97-AF65-F5344CB8AC3E}">
        <p14:creationId xmlns:p14="http://schemas.microsoft.com/office/powerpoint/2010/main" val="17472608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i="1" dirty="0"/>
              <a:t>The Fine </a:t>
            </a:r>
            <a:r>
              <a:rPr lang="en-CA" b="1" i="1" dirty="0" smtClean="0"/>
              <a:t>Print</a:t>
            </a:r>
            <a:endParaRPr lang="en-CA" i="1" dirty="0"/>
          </a:p>
        </p:txBody>
      </p:sp>
      <p:sp>
        <p:nvSpPr>
          <p:cNvPr id="3" name="Content Placeholder 2"/>
          <p:cNvSpPr>
            <a:spLocks noGrp="1"/>
          </p:cNvSpPr>
          <p:nvPr>
            <p:ph idx="1"/>
          </p:nvPr>
        </p:nvSpPr>
        <p:spPr>
          <a:xfrm>
            <a:off x="457200" y="1600200"/>
            <a:ext cx="8435280" cy="4997152"/>
          </a:xfrm>
        </p:spPr>
        <p:txBody>
          <a:bodyPr>
            <a:normAutofit fontScale="70000" lnSpcReduction="20000"/>
          </a:bodyPr>
          <a:lstStyle/>
          <a:p>
            <a:r>
              <a:rPr lang="en-CA" dirty="0"/>
              <a:t>Since the final punctuation of the first tag is suppressed, </a:t>
            </a:r>
            <a:r>
              <a:rPr lang="en-CA" dirty="0" smtClean="0"/>
              <a:t>any needed punctuation</a:t>
            </a:r>
            <a:r>
              <a:rPr lang="en-CA" dirty="0"/>
              <a:t>, such as a comma or semicolon, </a:t>
            </a:r>
            <a:r>
              <a:rPr lang="en-CA" dirty="0" smtClean="0"/>
              <a:t>must </a:t>
            </a:r>
            <a:r>
              <a:rPr lang="en-CA" dirty="0"/>
              <a:t>be placed as the first character after the [+] code in the Sentence of the second tag.</a:t>
            </a:r>
          </a:p>
          <a:p>
            <a:r>
              <a:rPr lang="en-CA" dirty="0"/>
              <a:t>If no connecting punctuation is used, generally a space is desired between the two sentence fragments. To obtain such a space, place it immediately after the [+] code in the Sentence of the second tag.</a:t>
            </a:r>
          </a:p>
          <a:p>
            <a:r>
              <a:rPr lang="en-CA" dirty="0"/>
              <a:t>Many Sentences start with the variable [P], to produce the subject's name or the pronoun He or She. Generally that would not be appropriate in a combined output sentence, so some editing of the Sentence of the second tag is likely required.</a:t>
            </a:r>
          </a:p>
          <a:p>
            <a:r>
              <a:rPr lang="en-CA" dirty="0"/>
              <a:t>Unexpected results will occur if the intended first tag is not followed by intended second tag when the report is generated. This could happen if another tag is inadvertently assigned a Sort Date between the two tags. Or it can happen if the first tag is omitted from the report by settings on the Tags Tab of report Options, or the tags are reordered by use of the "BMDB in a separate paragraph" option in the Miscellaneous tab of Journal Options.</a:t>
            </a:r>
          </a:p>
          <a:p>
            <a:endParaRPr lang="en-CA" dirty="0"/>
          </a:p>
        </p:txBody>
      </p:sp>
    </p:spTree>
    <p:extLst>
      <p:ext uri="{BB962C8B-B14F-4D97-AF65-F5344CB8AC3E}">
        <p14:creationId xmlns:p14="http://schemas.microsoft.com/office/powerpoint/2010/main" val="1048602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t>Modifying Tag Sentence </a:t>
            </a:r>
            <a:r>
              <a:rPr lang="en-CA" b="1" dirty="0" smtClean="0"/>
              <a:t>Structures</a:t>
            </a:r>
            <a:endParaRPr lang="en-CA" dirty="0"/>
          </a:p>
        </p:txBody>
      </p:sp>
      <p:sp>
        <p:nvSpPr>
          <p:cNvPr id="3" name="Content Placeholder 2"/>
          <p:cNvSpPr>
            <a:spLocks noGrp="1"/>
          </p:cNvSpPr>
          <p:nvPr>
            <p:ph idx="1"/>
          </p:nvPr>
        </p:nvSpPr>
        <p:spPr>
          <a:xfrm>
            <a:off x="457200" y="2852936"/>
            <a:ext cx="8229600" cy="3273227"/>
          </a:xfrm>
        </p:spPr>
        <p:txBody>
          <a:bodyPr/>
          <a:lstStyle/>
          <a:p>
            <a:r>
              <a:rPr lang="en-CA" dirty="0"/>
              <a:t>http://tmg.reigelridge.com/Sentences.htm</a:t>
            </a:r>
          </a:p>
        </p:txBody>
      </p:sp>
    </p:spTree>
    <p:extLst>
      <p:ext uri="{BB962C8B-B14F-4D97-AF65-F5344CB8AC3E}">
        <p14:creationId xmlns:p14="http://schemas.microsoft.com/office/powerpoint/2010/main" val="4799307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Sentences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Once a </a:t>
            </a:r>
            <a:r>
              <a:rPr lang="en-US" dirty="0"/>
              <a:t>new Tag Sentence has been saved, you cannot return to it and Click the Rebuild All Sentence button to return it to the original default (as delivered “out of the box”). However, for Standard Tags, you could cut and paste from the Sample Project Tag Type Definition box, which presumably has not been modified. For Custom Tags, you could also restore a backup to another location and copy from there.</a:t>
            </a:r>
            <a:endParaRPr lang="en-US" dirty="0"/>
          </a:p>
        </p:txBody>
      </p:sp>
    </p:spTree>
    <p:extLst>
      <p:ext uri="{BB962C8B-B14F-4D97-AF65-F5344CB8AC3E}">
        <p14:creationId xmlns:p14="http://schemas.microsoft.com/office/powerpoint/2010/main" val="3310101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Tags</a:t>
            </a:r>
          </a:p>
        </p:txBody>
      </p:sp>
      <p:sp>
        <p:nvSpPr>
          <p:cNvPr id="3" name="Content Placeholder 2"/>
          <p:cNvSpPr>
            <a:spLocks noGrp="1"/>
          </p:cNvSpPr>
          <p:nvPr>
            <p:ph idx="1"/>
          </p:nvPr>
        </p:nvSpPr>
        <p:spPr/>
        <p:txBody>
          <a:bodyPr>
            <a:noAutofit/>
          </a:bodyPr>
          <a:lstStyle/>
          <a:p>
            <a:pPr marL="0" indent="0">
              <a:spcBef>
                <a:spcPts val="0"/>
              </a:spcBef>
              <a:spcAft>
                <a:spcPts val="600"/>
              </a:spcAft>
              <a:buNone/>
            </a:pPr>
            <a:r>
              <a:rPr lang="en-US" sz="2400" dirty="0" smtClean="0"/>
              <a:t>Jim Slade wrote</a:t>
            </a:r>
            <a:r>
              <a:rPr lang="en-US" sz="2400" dirty="0"/>
              <a:t>: </a:t>
            </a:r>
            <a:r>
              <a:rPr lang="en-US" sz="2400" dirty="0" smtClean="0"/>
              <a:t>There </a:t>
            </a:r>
            <a:r>
              <a:rPr lang="en-US" sz="2400" dirty="0"/>
              <a:t>is no merge function for Tag Types. But, you can use John Cardinal's TMG Utility to change Tag Type "A" to Tag Type "B</a:t>
            </a:r>
            <a:r>
              <a:rPr lang="en-US" sz="2400" dirty="0" smtClean="0"/>
              <a:t>".</a:t>
            </a:r>
          </a:p>
          <a:p>
            <a:pPr marL="0" indent="0">
              <a:spcBef>
                <a:spcPts val="0"/>
              </a:spcBef>
              <a:spcAft>
                <a:spcPts val="600"/>
              </a:spcAft>
              <a:buNone/>
            </a:pPr>
            <a:r>
              <a:rPr lang="en-US" sz="2400" dirty="0" smtClean="0"/>
              <a:t>If </a:t>
            </a:r>
            <a:r>
              <a:rPr lang="en-US" sz="2400" dirty="0"/>
              <a:t>you have two Tag Types named Resided and Residence that are both essentially the same, select the one to "keep" and use the Utility program's </a:t>
            </a:r>
            <a:r>
              <a:rPr lang="en-US" sz="2400" b="1" dirty="0"/>
              <a:t>Events=&gt;Change Event Type</a:t>
            </a:r>
            <a:r>
              <a:rPr lang="en-US" sz="2400" dirty="0"/>
              <a:t> function to change the Resided Tag Type to the Residence Tag Type (or whatever). </a:t>
            </a:r>
            <a:endParaRPr lang="en-US" sz="2400" dirty="0" smtClean="0"/>
          </a:p>
          <a:p>
            <a:r>
              <a:rPr lang="en-US" sz="2000" dirty="0" smtClean="0"/>
              <a:t>You </a:t>
            </a:r>
            <a:r>
              <a:rPr lang="en-US" sz="2000" dirty="0"/>
              <a:t>can also change Roles with the same function. if needed. </a:t>
            </a:r>
            <a:endParaRPr lang="en-US" sz="2000" dirty="0" smtClean="0"/>
          </a:p>
          <a:p>
            <a:r>
              <a:rPr lang="en-US" sz="2000" dirty="0" smtClean="0"/>
              <a:t>Be </a:t>
            </a:r>
            <a:r>
              <a:rPr lang="en-US" sz="2000" dirty="0"/>
              <a:t>sure to make a backup first. </a:t>
            </a:r>
            <a:endParaRPr lang="en-US" sz="2000" dirty="0" smtClean="0"/>
          </a:p>
          <a:p>
            <a:r>
              <a:rPr lang="en-US" sz="2000" dirty="0" smtClean="0"/>
              <a:t>Also </a:t>
            </a:r>
            <a:r>
              <a:rPr lang="en-US" sz="2000" dirty="0"/>
              <a:t>use the Log Only feature the first time that you run the function. This way, you can review the log report to see if it is what you want. Then de-select the Log Only option and run the function again "for real</a:t>
            </a:r>
            <a:r>
              <a:rPr lang="en-US" sz="2000" dirty="0" smtClean="0"/>
              <a:t>".</a:t>
            </a:r>
            <a:endParaRPr lang="en-US" sz="2000" dirty="0"/>
          </a:p>
        </p:txBody>
      </p:sp>
    </p:spTree>
    <p:extLst>
      <p:ext uri="{BB962C8B-B14F-4D97-AF65-F5344CB8AC3E}">
        <p14:creationId xmlns:p14="http://schemas.microsoft.com/office/powerpoint/2010/main" val="2447683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 Variables</a:t>
            </a:r>
            <a:endParaRPr lang="en-US" dirty="0"/>
          </a:p>
        </p:txBody>
      </p:sp>
      <p:sp>
        <p:nvSpPr>
          <p:cNvPr id="3" name="Content Placeholder 2"/>
          <p:cNvSpPr>
            <a:spLocks noGrp="1"/>
          </p:cNvSpPr>
          <p:nvPr>
            <p:ph idx="1"/>
          </p:nvPr>
        </p:nvSpPr>
        <p:spPr/>
        <p:txBody>
          <a:bodyPr>
            <a:normAutofit lnSpcReduction="10000"/>
          </a:bodyPr>
          <a:lstStyle/>
          <a:p>
            <a:r>
              <a:rPr lang="en-US" dirty="0"/>
              <a:t>You can use the entire memo field by using </a:t>
            </a:r>
            <a:r>
              <a:rPr lang="en-US" b="1" dirty="0"/>
              <a:t>[M]</a:t>
            </a:r>
            <a:r>
              <a:rPr lang="en-US" dirty="0"/>
              <a:t> in your sentence, or the memo field can be divided into parts that can be used separately in sentences.</a:t>
            </a:r>
          </a:p>
          <a:p>
            <a:r>
              <a:rPr lang="en-US" b="1" dirty="0"/>
              <a:t>[M1]</a:t>
            </a:r>
            <a:r>
              <a:rPr lang="en-US" dirty="0"/>
              <a:t> through </a:t>
            </a:r>
            <a:r>
              <a:rPr lang="en-US" b="1" dirty="0"/>
              <a:t>[M9] </a:t>
            </a:r>
            <a:r>
              <a:rPr lang="en-US" dirty="0"/>
              <a:t>Elements of a memo field that contains the delimiters "||" (two vertical lines).</a:t>
            </a:r>
          </a:p>
          <a:p>
            <a:r>
              <a:rPr lang="en-US" dirty="0"/>
              <a:t>Whether or not the memo field contains delimiters, </a:t>
            </a:r>
            <a:r>
              <a:rPr lang="en-US" b="1" dirty="0"/>
              <a:t>[M1]</a:t>
            </a:r>
            <a:r>
              <a:rPr lang="en-US" dirty="0"/>
              <a:t> = </a:t>
            </a:r>
            <a:r>
              <a:rPr lang="en-US" b="1" dirty="0"/>
              <a:t>[M]</a:t>
            </a:r>
            <a:r>
              <a:rPr lang="en-US" dirty="0"/>
              <a:t>.</a:t>
            </a:r>
          </a:p>
          <a:p>
            <a:endParaRPr lang="en-US" dirty="0"/>
          </a:p>
        </p:txBody>
      </p:sp>
    </p:spTree>
    <p:extLst>
      <p:ext uri="{BB962C8B-B14F-4D97-AF65-F5344CB8AC3E}">
        <p14:creationId xmlns:p14="http://schemas.microsoft.com/office/powerpoint/2010/main" val="29819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66712" y="500062"/>
            <a:ext cx="8410575" cy="5857875"/>
          </a:xfrm>
          <a:prstGeom prst="rect">
            <a:avLst/>
          </a:prstGeom>
        </p:spPr>
      </p:pic>
    </p:spTree>
    <p:extLst>
      <p:ext uri="{BB962C8B-B14F-4D97-AF65-F5344CB8AC3E}">
        <p14:creationId xmlns:p14="http://schemas.microsoft.com/office/powerpoint/2010/main" val="19173206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 </a:t>
            </a:r>
            <a:r>
              <a:rPr lang="en-US" dirty="0" smtClean="0"/>
              <a:t>Variable [M0]</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pPr marL="0" indent="0">
              <a:buNone/>
            </a:pPr>
            <a:r>
              <a:rPr lang="en-US" dirty="0" smtClean="0"/>
              <a:t>[</a:t>
            </a:r>
            <a:r>
              <a:rPr lang="en-US" dirty="0"/>
              <a:t>M0</a:t>
            </a:r>
            <a:r>
              <a:rPr lang="en-US" dirty="0" smtClean="0"/>
              <a:t>] </a:t>
            </a:r>
            <a:r>
              <a:rPr lang="en-US" dirty="0"/>
              <a:t>([</a:t>
            </a:r>
            <a:r>
              <a:rPr lang="en-US" dirty="0" err="1"/>
              <a:t>Mzero</a:t>
            </a:r>
            <a:r>
              <a:rPr lang="en-US" dirty="0"/>
              <a:t>]) </a:t>
            </a:r>
            <a:r>
              <a:rPr lang="en-US" dirty="0" smtClean="0"/>
              <a:t>triggers </a:t>
            </a:r>
            <a:r>
              <a:rPr lang="en-US" dirty="0"/>
              <a:t>the output of memo segment number zero, which is empty by definition. The effect is that the memo will not print in the sentence in question (e.g., witness sentence), but it will also not be subject to the Publication Tools option that outputs unprinted memos to endnotes, embedded, etc. Because the [M0] Variable defines an empty segment, the variable needs the Conditional Markers to prevent the "(an unknown value)" text from printing where the Memo field data would normally print (if it had data) and should be entered as &lt;[M0]&gt;.</a:t>
            </a:r>
            <a:br>
              <a:rPr lang="en-US" dirty="0"/>
            </a:br>
            <a:endParaRPr lang="en-US" dirty="0"/>
          </a:p>
        </p:txBody>
      </p:sp>
    </p:spTree>
    <p:extLst>
      <p:ext uri="{BB962C8B-B14F-4D97-AF65-F5344CB8AC3E}">
        <p14:creationId xmlns:p14="http://schemas.microsoft.com/office/powerpoint/2010/main" val="672166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Tags and Sentences</a:t>
            </a:r>
            <a:endParaRPr lang="en-CA" b="1" dirty="0"/>
          </a:p>
        </p:txBody>
      </p:sp>
      <p:sp>
        <p:nvSpPr>
          <p:cNvPr id="3" name="Content Placeholder 2"/>
          <p:cNvSpPr>
            <a:spLocks noGrp="1"/>
          </p:cNvSpPr>
          <p:nvPr>
            <p:ph idx="1"/>
          </p:nvPr>
        </p:nvSpPr>
        <p:spPr>
          <a:xfrm>
            <a:off x="457200" y="1988840"/>
            <a:ext cx="8229600" cy="4464496"/>
          </a:xfrm>
        </p:spPr>
        <p:txBody>
          <a:bodyPr>
            <a:normAutofit fontScale="77500" lnSpcReduction="20000"/>
          </a:bodyPr>
          <a:lstStyle/>
          <a:p>
            <a:r>
              <a:rPr lang="en-CA" dirty="0" smtClean="0"/>
              <a:t>Tags in TMG have one or two people entered as Principals, and any number may be entered as Witnesses. </a:t>
            </a:r>
          </a:p>
          <a:p>
            <a:r>
              <a:rPr lang="en-CA" dirty="0" smtClean="0"/>
              <a:t>Each of those people has an associated Sentence Structure, which controls how information from the Tag appears when a narrative report is created for that person. That person can be said to be the "subject" of that Sentence. </a:t>
            </a:r>
          </a:p>
          <a:p>
            <a:r>
              <a:rPr lang="en-CA" dirty="0" smtClean="0"/>
              <a:t>The Sentence may direct that information from the Date, Place, and/or Memo fields of the Tag be included in the narrative. It may also output the name or other information about the subject. </a:t>
            </a:r>
          </a:p>
          <a:p>
            <a:r>
              <a:rPr lang="en-CA" dirty="0" smtClean="0"/>
              <a:t>When there are other people entered in the Tag their names or other information may also be output. </a:t>
            </a: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b="1" dirty="0"/>
              <a:t>Sentence Structures</a:t>
            </a:r>
          </a:p>
        </p:txBody>
      </p:sp>
      <p:sp>
        <p:nvSpPr>
          <p:cNvPr id="5" name="Content Placeholder 4"/>
          <p:cNvSpPr>
            <a:spLocks noGrp="1"/>
          </p:cNvSpPr>
          <p:nvPr>
            <p:ph idx="1"/>
          </p:nvPr>
        </p:nvSpPr>
        <p:spPr/>
        <p:txBody>
          <a:bodyPr>
            <a:normAutofit fontScale="77500" lnSpcReduction="20000"/>
          </a:bodyPr>
          <a:lstStyle/>
          <a:p>
            <a:r>
              <a:rPr lang="en-CA" dirty="0"/>
              <a:t>Sentence Structures are templates that control how the data in the various fields in tags – names, dates, place information, or the text of memos – will be assembled into finished text when narrative reports are generated. </a:t>
            </a:r>
            <a:endParaRPr lang="en-CA" dirty="0" smtClean="0"/>
          </a:p>
          <a:p>
            <a:r>
              <a:rPr lang="en-CA" dirty="0" smtClean="0"/>
              <a:t>Each </a:t>
            </a:r>
            <a:r>
              <a:rPr lang="en-CA" dirty="0"/>
              <a:t>Tag Type (Birth, Anecdote, Census, Marriage, College, and so forth) has its own Sentence Structure to generate text appropriate for the event being recorded. </a:t>
            </a:r>
            <a:endParaRPr lang="en-CA" dirty="0" smtClean="0"/>
          </a:p>
          <a:p>
            <a:r>
              <a:rPr lang="en-CA" dirty="0" smtClean="0"/>
              <a:t>Sentence </a:t>
            </a:r>
            <a:r>
              <a:rPr lang="en-CA" dirty="0"/>
              <a:t>Structures are only used by narrative reports: the </a:t>
            </a:r>
            <a:r>
              <a:rPr lang="en-CA" b="1" dirty="0"/>
              <a:t>Individual Narrative, </a:t>
            </a:r>
            <a:r>
              <a:rPr lang="en-CA" b="1" dirty="0" err="1"/>
              <a:t>Ahnentafel</a:t>
            </a:r>
            <a:r>
              <a:rPr lang="en-CA" b="1" dirty="0"/>
              <a:t>, Descendant Indented Narrative, </a:t>
            </a:r>
            <a:r>
              <a:rPr lang="en-CA" dirty="0"/>
              <a:t>and</a:t>
            </a:r>
            <a:r>
              <a:rPr lang="en-CA" b="1" dirty="0"/>
              <a:t> Journal</a:t>
            </a:r>
            <a:r>
              <a:rPr lang="en-CA" dirty="0"/>
              <a:t> reports. All other reports and charts use different methods to assemble the data into the report format</a:t>
            </a:r>
            <a:r>
              <a:rPr lang="en-CA" dirty="0" smtClean="0"/>
              <a:t>.</a:t>
            </a:r>
            <a:endParaRPr lang="en-CA" dirty="0"/>
          </a:p>
        </p:txBody>
      </p:sp>
    </p:spTree>
    <p:extLst>
      <p:ext uri="{BB962C8B-B14F-4D97-AF65-F5344CB8AC3E}">
        <p14:creationId xmlns:p14="http://schemas.microsoft.com/office/powerpoint/2010/main" val="1211060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Why Change Sentence Structure?</a:t>
            </a:r>
            <a:endParaRPr lang="en-CA" b="1" dirty="0"/>
          </a:p>
        </p:txBody>
      </p:sp>
      <p:sp>
        <p:nvSpPr>
          <p:cNvPr id="3" name="Content Placeholder 2"/>
          <p:cNvSpPr>
            <a:spLocks noGrp="1"/>
          </p:cNvSpPr>
          <p:nvPr>
            <p:ph idx="1"/>
          </p:nvPr>
        </p:nvSpPr>
        <p:spPr/>
        <p:txBody>
          <a:bodyPr>
            <a:normAutofit fontScale="92500" lnSpcReduction="20000"/>
          </a:bodyPr>
          <a:lstStyle/>
          <a:p>
            <a:r>
              <a:rPr lang="en-CA" dirty="0" smtClean="0"/>
              <a:t>The </a:t>
            </a:r>
            <a:r>
              <a:rPr lang="en-CA" dirty="0"/>
              <a:t>text created by the existing Sentence Structures are not satisfactory for some </a:t>
            </a:r>
            <a:r>
              <a:rPr lang="en-CA" dirty="0" smtClean="0"/>
              <a:t>reason, i.e. </a:t>
            </a:r>
            <a:r>
              <a:rPr lang="en-CA" dirty="0"/>
              <a:t>you simply want to be able to include the Memo field in the output of a standard Tag Type that doesn't include it by default</a:t>
            </a:r>
            <a:r>
              <a:rPr lang="en-CA" dirty="0" smtClean="0"/>
              <a:t>.</a:t>
            </a:r>
          </a:p>
          <a:p>
            <a:r>
              <a:rPr lang="en-CA" dirty="0" smtClean="0"/>
              <a:t>You </a:t>
            </a:r>
            <a:r>
              <a:rPr lang="en-CA" dirty="0"/>
              <a:t>prefer that the description of a certain kind of event flow in a different </a:t>
            </a:r>
            <a:r>
              <a:rPr lang="en-CA" dirty="0" smtClean="0"/>
              <a:t>way</a:t>
            </a:r>
            <a:r>
              <a:rPr lang="en-CA" dirty="0"/>
              <a:t>;</a:t>
            </a:r>
            <a:r>
              <a:rPr lang="en-CA" dirty="0" smtClean="0"/>
              <a:t> </a:t>
            </a:r>
            <a:r>
              <a:rPr lang="en-CA" dirty="0"/>
              <a:t>the narrative for a particular person could be improved by rearranging the text. </a:t>
            </a:r>
            <a:endParaRPr lang="en-CA" dirty="0" smtClean="0"/>
          </a:p>
          <a:p>
            <a:r>
              <a:rPr lang="en-CA" dirty="0" smtClean="0"/>
              <a:t>You </a:t>
            </a:r>
            <a:r>
              <a:rPr lang="en-CA" dirty="0"/>
              <a:t>have come across a type of event that is not a good fit in any existing Tag Type</a:t>
            </a:r>
            <a:r>
              <a:rPr lang="en-CA" dirty="0" smtClean="0"/>
              <a:t>.</a:t>
            </a:r>
            <a:endParaRPr lang="en-CA" dirty="0"/>
          </a:p>
        </p:txBody>
      </p:sp>
    </p:spTree>
    <p:extLst>
      <p:ext uri="{BB962C8B-B14F-4D97-AF65-F5344CB8AC3E}">
        <p14:creationId xmlns:p14="http://schemas.microsoft.com/office/powerpoint/2010/main" val="1483017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CA" b="1" dirty="0" smtClean="0"/>
              <a:t>How to </a:t>
            </a:r>
            <a:r>
              <a:rPr lang="en-CA" b="1" dirty="0"/>
              <a:t>Change Sentence </a:t>
            </a:r>
            <a:r>
              <a:rPr lang="en-CA" b="1" dirty="0" smtClean="0"/>
              <a:t>Structure</a:t>
            </a:r>
            <a:endParaRPr lang="en-CA" b="1" dirty="0"/>
          </a:p>
        </p:txBody>
      </p:sp>
      <p:sp>
        <p:nvSpPr>
          <p:cNvPr id="3" name="Content Placeholder 2"/>
          <p:cNvSpPr>
            <a:spLocks noGrp="1"/>
          </p:cNvSpPr>
          <p:nvPr>
            <p:ph idx="1"/>
          </p:nvPr>
        </p:nvSpPr>
        <p:spPr>
          <a:xfrm>
            <a:off x="457200" y="2132856"/>
            <a:ext cx="8363272" cy="3993307"/>
          </a:xfrm>
        </p:spPr>
        <p:txBody>
          <a:bodyPr/>
          <a:lstStyle/>
          <a:p>
            <a:pPr>
              <a:lnSpc>
                <a:spcPct val="150000"/>
              </a:lnSpc>
            </a:pPr>
            <a:r>
              <a:rPr lang="en-CA" dirty="0" smtClean="0"/>
              <a:t>Create a Custom (i.e. new) Tag Type</a:t>
            </a:r>
          </a:p>
          <a:p>
            <a:pPr>
              <a:lnSpc>
                <a:spcPct val="150000"/>
              </a:lnSpc>
            </a:pPr>
            <a:r>
              <a:rPr lang="en-CA" dirty="0" smtClean="0"/>
              <a:t>Change an existing Tag Globally</a:t>
            </a:r>
          </a:p>
          <a:p>
            <a:pPr>
              <a:lnSpc>
                <a:spcPct val="150000"/>
              </a:lnSpc>
            </a:pPr>
            <a:r>
              <a:rPr lang="en-CA" dirty="0" smtClean="0"/>
              <a:t>Change an existing Tag Locally</a:t>
            </a:r>
            <a:endParaRPr lang="en-CA" dirty="0"/>
          </a:p>
        </p:txBody>
      </p:sp>
    </p:spTree>
    <p:extLst>
      <p:ext uri="{BB962C8B-B14F-4D97-AF65-F5344CB8AC3E}">
        <p14:creationId xmlns:p14="http://schemas.microsoft.com/office/powerpoint/2010/main" val="3526326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Reasons to </a:t>
            </a:r>
            <a:r>
              <a:rPr lang="en-CA" b="1" dirty="0" smtClean="0"/>
              <a:t>Change (1)</a:t>
            </a:r>
            <a:endParaRPr lang="en-CA" b="1" dirty="0"/>
          </a:p>
        </p:txBody>
      </p:sp>
      <p:sp>
        <p:nvSpPr>
          <p:cNvPr id="3" name="Content Placeholder 2"/>
          <p:cNvSpPr>
            <a:spLocks noGrp="1"/>
          </p:cNvSpPr>
          <p:nvPr>
            <p:ph idx="1"/>
          </p:nvPr>
        </p:nvSpPr>
        <p:spPr>
          <a:xfrm>
            <a:off x="457200" y="1600200"/>
            <a:ext cx="8229600" cy="5069160"/>
          </a:xfrm>
        </p:spPr>
        <p:txBody>
          <a:bodyPr>
            <a:normAutofit fontScale="77500" lnSpcReduction="20000"/>
          </a:bodyPr>
          <a:lstStyle/>
          <a:p>
            <a:r>
              <a:rPr lang="en-CA" dirty="0" smtClean="0"/>
              <a:t>To </a:t>
            </a:r>
            <a:r>
              <a:rPr lang="en-CA" dirty="0"/>
              <a:t>add a Variable to a standard Tag </a:t>
            </a:r>
            <a:r>
              <a:rPr lang="en-CA" dirty="0" smtClean="0"/>
              <a:t>Type (i.e. </a:t>
            </a:r>
            <a:r>
              <a:rPr lang="en-CA" dirty="0"/>
              <a:t>add the Memo to the standard birth Tag Type so you can include details about the birth </a:t>
            </a:r>
            <a:r>
              <a:rPr lang="en-CA" dirty="0" smtClean="0"/>
              <a:t>event), </a:t>
            </a:r>
            <a:r>
              <a:rPr lang="en-CA" b="1" dirty="0" smtClean="0"/>
              <a:t>change </a:t>
            </a:r>
            <a:r>
              <a:rPr lang="en-CA" b="1" dirty="0"/>
              <a:t>the Sentence Structure of that Tag Type </a:t>
            </a:r>
            <a:r>
              <a:rPr lang="en-CA" b="1" dirty="0" smtClean="0"/>
              <a:t>globally</a:t>
            </a:r>
            <a:r>
              <a:rPr lang="en-CA" dirty="0" smtClean="0"/>
              <a:t>.</a:t>
            </a:r>
          </a:p>
          <a:p>
            <a:r>
              <a:rPr lang="en-CA" dirty="0" smtClean="0"/>
              <a:t>To </a:t>
            </a:r>
            <a:r>
              <a:rPr lang="en-CA" dirty="0"/>
              <a:t>change the way a specific type of event is </a:t>
            </a:r>
            <a:r>
              <a:rPr lang="en-CA" dirty="0" smtClean="0"/>
              <a:t>described (i.e. </a:t>
            </a:r>
            <a:r>
              <a:rPr lang="en-CA" dirty="0"/>
              <a:t>change the wording for all Census </a:t>
            </a:r>
            <a:r>
              <a:rPr lang="en-CA" dirty="0" smtClean="0"/>
              <a:t>tags), </a:t>
            </a:r>
            <a:r>
              <a:rPr lang="en-CA" b="1" dirty="0" smtClean="0"/>
              <a:t>change </a:t>
            </a:r>
            <a:r>
              <a:rPr lang="en-CA" b="1" dirty="0"/>
              <a:t>the Sentence Structure of that Tag Type globally</a:t>
            </a:r>
            <a:r>
              <a:rPr lang="en-CA" dirty="0"/>
              <a:t>.</a:t>
            </a:r>
          </a:p>
          <a:p>
            <a:r>
              <a:rPr lang="en-CA" dirty="0"/>
              <a:t>If you have </a:t>
            </a:r>
            <a:r>
              <a:rPr lang="en-CA" dirty="0" smtClean="0"/>
              <a:t>records </a:t>
            </a:r>
            <a:r>
              <a:rPr lang="en-CA" dirty="0"/>
              <a:t>of a type of event that doesn't fit well in an existing Tag </a:t>
            </a:r>
            <a:r>
              <a:rPr lang="en-CA" dirty="0" smtClean="0"/>
              <a:t>Type:</a:t>
            </a:r>
          </a:p>
          <a:p>
            <a:pPr lvl="1"/>
            <a:r>
              <a:rPr lang="en-CA" dirty="0" smtClean="0"/>
              <a:t>If </a:t>
            </a:r>
            <a:r>
              <a:rPr lang="en-CA" dirty="0"/>
              <a:t>the type of event is found </a:t>
            </a:r>
            <a:r>
              <a:rPr lang="en-CA" dirty="0" smtClean="0"/>
              <a:t>rarely</a:t>
            </a:r>
            <a:r>
              <a:rPr lang="en-CA" dirty="0"/>
              <a:t>, the best solution is generally to use an existing Tag </a:t>
            </a:r>
            <a:r>
              <a:rPr lang="en-CA" dirty="0" smtClean="0"/>
              <a:t>Type (perhaps </a:t>
            </a:r>
            <a:r>
              <a:rPr lang="en-CA" dirty="0"/>
              <a:t>a very general tag type, like Note or Anecdote, and </a:t>
            </a:r>
            <a:r>
              <a:rPr lang="en-CA" dirty="0" smtClean="0"/>
              <a:t>record </a:t>
            </a:r>
            <a:r>
              <a:rPr lang="en-CA" dirty="0"/>
              <a:t>the details in the </a:t>
            </a:r>
            <a:r>
              <a:rPr lang="en-CA" dirty="0" smtClean="0"/>
              <a:t>memo; or </a:t>
            </a:r>
            <a:r>
              <a:rPr lang="en-CA" dirty="0"/>
              <a:t>use a Tag Type designed for </a:t>
            </a:r>
            <a:r>
              <a:rPr lang="en-CA" dirty="0" smtClean="0"/>
              <a:t>similar </a:t>
            </a:r>
            <a:r>
              <a:rPr lang="en-CA" dirty="0"/>
              <a:t>events </a:t>
            </a:r>
            <a:r>
              <a:rPr lang="en-CA" dirty="0" smtClean="0"/>
              <a:t>and</a:t>
            </a:r>
            <a:r>
              <a:rPr lang="en-CA" b="1" dirty="0"/>
              <a:t> change the Sentence Structure of that Tag Type </a:t>
            </a:r>
            <a:r>
              <a:rPr lang="en-CA" b="1" dirty="0" smtClean="0"/>
              <a:t>locally </a:t>
            </a:r>
            <a:r>
              <a:rPr lang="en-CA" dirty="0"/>
              <a:t>to better reflect your </a:t>
            </a:r>
            <a:r>
              <a:rPr lang="en-CA" dirty="0" smtClean="0"/>
              <a:t>event. </a:t>
            </a:r>
          </a:p>
          <a:p>
            <a:pPr lvl="1"/>
            <a:r>
              <a:rPr lang="en-CA" dirty="0" smtClean="0"/>
              <a:t>if </a:t>
            </a:r>
            <a:r>
              <a:rPr lang="en-CA" dirty="0"/>
              <a:t>there are a number of events of this type, it may be better to </a:t>
            </a:r>
            <a:r>
              <a:rPr lang="en-CA" b="1" dirty="0"/>
              <a:t>create a custom Tag </a:t>
            </a:r>
            <a:r>
              <a:rPr lang="en-CA" b="1" dirty="0" smtClean="0"/>
              <a:t>Type</a:t>
            </a:r>
            <a:r>
              <a:rPr lang="en-CA" dirty="0" smtClean="0"/>
              <a:t>.</a:t>
            </a:r>
          </a:p>
        </p:txBody>
      </p:sp>
    </p:spTree>
    <p:extLst>
      <p:ext uri="{BB962C8B-B14F-4D97-AF65-F5344CB8AC3E}">
        <p14:creationId xmlns:p14="http://schemas.microsoft.com/office/powerpoint/2010/main" val="3031516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Reasons to </a:t>
            </a:r>
            <a:r>
              <a:rPr lang="en-CA" b="1" dirty="0" smtClean="0"/>
              <a:t>Change (2)</a:t>
            </a:r>
            <a:endParaRPr lang="en-CA" dirty="0"/>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r>
              <a:rPr lang="en-CA" dirty="0" smtClean="0"/>
              <a:t>If </a:t>
            </a:r>
            <a:r>
              <a:rPr lang="en-CA" dirty="0"/>
              <a:t>you find that the narrative for a particular person in your Project could be improved by rearranging the output of some Tags, the best choice is often to </a:t>
            </a:r>
            <a:r>
              <a:rPr lang="en-CA" b="1" dirty="0"/>
              <a:t>locally </a:t>
            </a:r>
            <a:r>
              <a:rPr lang="en-CA" b="1" dirty="0" smtClean="0"/>
              <a:t>change </a:t>
            </a:r>
            <a:r>
              <a:rPr lang="en-CA" b="1" dirty="0"/>
              <a:t>the Sentence Structure of </a:t>
            </a:r>
            <a:r>
              <a:rPr lang="en-CA" dirty="0" smtClean="0"/>
              <a:t>some </a:t>
            </a:r>
            <a:r>
              <a:rPr lang="en-CA" dirty="0"/>
              <a:t>of the Sentences of that person's Tags. </a:t>
            </a:r>
            <a:r>
              <a:rPr lang="en-CA" i="1" dirty="0"/>
              <a:t>While improvement can sometimes be make by changing the global Sentences for the Tag Types, often improving the narrative for one person with global changes makes it worse for others.</a:t>
            </a:r>
          </a:p>
          <a:p>
            <a:endParaRPr lang="en-CA" dirty="0" smtClean="0"/>
          </a:p>
          <a:p>
            <a:r>
              <a:rPr lang="en-CA" dirty="0" smtClean="0"/>
              <a:t>If </a:t>
            </a:r>
            <a:r>
              <a:rPr lang="en-CA" dirty="0"/>
              <a:t>you find that you make the same type of local changes for several, but not all cases for a particular Tag Type, you may want to consider creating "Roles" for the Tag Type. This allows you to have several different Sentence Structures available, and you can easily select the appropriate one for the person. This is especially useful when events recorded in a single Tag include people with distinctly different roles in the event, each best described with as different Sentence Structure. </a:t>
            </a:r>
          </a:p>
        </p:txBody>
      </p:sp>
    </p:spTree>
    <p:extLst>
      <p:ext uri="{BB962C8B-B14F-4D97-AF65-F5344CB8AC3E}">
        <p14:creationId xmlns:p14="http://schemas.microsoft.com/office/powerpoint/2010/main" val="1881598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5422</TotalTime>
  <Words>3498</Words>
  <Application>Microsoft Office PowerPoint</Application>
  <PresentationFormat>On-screen Show (4:3)</PresentationFormat>
  <Paragraphs>190</Paragraphs>
  <Slides>30</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Using and Modifying Tag Sentence - Updated</vt:lpstr>
      <vt:lpstr>Some TMG Basics</vt:lpstr>
      <vt:lpstr>PowerPoint Presentation</vt:lpstr>
      <vt:lpstr>Tags and Sentences</vt:lpstr>
      <vt:lpstr>Sentence Structures</vt:lpstr>
      <vt:lpstr>Why Change Sentence Structure?</vt:lpstr>
      <vt:lpstr>How to Change Sentence Structure</vt:lpstr>
      <vt:lpstr>Reasons to Change (1)</vt:lpstr>
      <vt:lpstr>Reasons to Change (2)</vt:lpstr>
      <vt:lpstr>Warnings from Terry</vt:lpstr>
      <vt:lpstr>Add a Custom Tag Type</vt:lpstr>
      <vt:lpstr>Custom Tag Type</vt:lpstr>
      <vt:lpstr>Add a Custom Tag Type</vt:lpstr>
      <vt:lpstr>Modify a Sentence Structure</vt:lpstr>
      <vt:lpstr>Modify a Sentence Structure</vt:lpstr>
      <vt:lpstr>PowerPoint Presentation</vt:lpstr>
      <vt:lpstr>Adding Memos</vt:lpstr>
      <vt:lpstr>Memo Options</vt:lpstr>
      <vt:lpstr>Modify a Sentence Locally</vt:lpstr>
      <vt:lpstr>Modify a Sentence Locally</vt:lpstr>
      <vt:lpstr>Modify a Witness Sentence Locally</vt:lpstr>
      <vt:lpstr>PowerPoint Presentation</vt:lpstr>
      <vt:lpstr>Combining Output Sentence</vt:lpstr>
      <vt:lpstr>Example</vt:lpstr>
      <vt:lpstr>The Fine Print</vt:lpstr>
      <vt:lpstr>Modifying Tag Sentence Structures</vt:lpstr>
      <vt:lpstr>Default Sentences</vt:lpstr>
      <vt:lpstr>Merging Tags</vt:lpstr>
      <vt:lpstr>Memo Variables</vt:lpstr>
      <vt:lpstr>Memo Variable [M0]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489</cp:revision>
  <dcterms:created xsi:type="dcterms:W3CDTF">2014-05-03T20:45:47Z</dcterms:created>
  <dcterms:modified xsi:type="dcterms:W3CDTF">2018-09-09T14:33:52Z</dcterms:modified>
</cp:coreProperties>
</file>