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2489200" y="889000"/>
            <a:ext cx="8051800" cy="60833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/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/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/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484788" y="1206500"/>
            <a:ext cx="5465912" cy="72771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/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/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13"/>
          </p:nvPr>
        </p:nvSpPr>
        <p:spPr>
          <a:xfrm>
            <a:off x="7556500" y="2933700"/>
            <a:ext cx="3987347" cy="53086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/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3 -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787400" y="685800"/>
            <a:ext cx="6184900" cy="82296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645400" y="685800"/>
            <a:ext cx="4572000" cy="29845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5"/>
          </p:nvPr>
        </p:nvSpPr>
        <p:spPr>
          <a:xfrm>
            <a:off x="7645400" y="4381500"/>
            <a:ext cx="4572000" cy="45466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6302692" y="9131299"/>
            <a:ext cx="386716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ottawa-tmg-ug.ca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 Macros in TMG 9"/>
          <p:cNvSpPr/>
          <p:nvPr>
            <p:ph type="ctrTitle"/>
          </p:nvPr>
        </p:nvSpPr>
        <p:spPr>
          <a:xfrm>
            <a:off x="787400" y="2082800"/>
            <a:ext cx="11430000" cy="1614339"/>
          </a:xfrm>
          <a:prstGeom prst="rect">
            <a:avLst/>
          </a:prstGeom>
        </p:spPr>
        <p:txBody>
          <a:bodyPr/>
          <a:lstStyle/>
          <a:p>
            <a:pPr/>
            <a:r>
              <a:t>Text Macros in TMG 9</a:t>
            </a:r>
          </a:p>
        </p:txBody>
      </p:sp>
      <p:sp>
        <p:nvSpPr>
          <p:cNvPr id="120" name="Presented by ~ David Walker…"/>
          <p:cNvSpPr/>
          <p:nvPr>
            <p:ph type="subTitle" sz="quarter" idx="1"/>
          </p:nvPr>
        </p:nvSpPr>
        <p:spPr>
          <a:xfrm>
            <a:off x="787400" y="5994400"/>
            <a:ext cx="11430000" cy="1907531"/>
          </a:xfrm>
          <a:prstGeom prst="rect">
            <a:avLst/>
          </a:prstGeom>
        </p:spPr>
        <p:txBody>
          <a:bodyPr/>
          <a:lstStyle/>
          <a:p>
            <a:pPr defTabSz="432308">
              <a:defRPr sz="2960"/>
            </a:pPr>
            <a:r>
              <a:t>Presented by ~ David Walker</a:t>
            </a:r>
          </a:p>
          <a:p>
            <a:pPr defTabSz="432308">
              <a:defRPr sz="2960"/>
            </a:pPr>
            <a:r>
              <a:t>To ~ Ottawa TMG Users Group</a:t>
            </a:r>
          </a:p>
          <a:p>
            <a:pPr defTabSz="432308">
              <a:defRPr sz="2960"/>
            </a:pPr>
          </a:p>
          <a:p>
            <a:pPr defTabSz="432308">
              <a:defRPr sz="2960"/>
            </a:pPr>
            <a:r>
              <a:t>6 May, 2017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creen Shot 2017-04-30 at 5.13.04 PM.png" descr="Screen Shot 2017-04-30 at 5.13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2250" y="2425700"/>
            <a:ext cx="7480300" cy="190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Memo field of Burial Tag"/>
          <p:cNvSpPr/>
          <p:nvPr/>
        </p:nvSpPr>
        <p:spPr>
          <a:xfrm>
            <a:off x="4042435" y="869950"/>
            <a:ext cx="491993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Memo field of Burial Tag</a:t>
            </a:r>
          </a:p>
        </p:txBody>
      </p:sp>
      <p:sp>
        <p:nvSpPr>
          <p:cNvPr id="166" name="Use Shift+F10 instead of having to extract the code from the Windows Character Map"/>
          <p:cNvSpPr/>
          <p:nvPr/>
        </p:nvSpPr>
        <p:spPr>
          <a:xfrm>
            <a:off x="3198663" y="5067299"/>
            <a:ext cx="660747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Use Shift+F10 instead of having to extract the code from the Windows Character Map</a:t>
            </a:r>
          </a:p>
        </p:txBody>
      </p:sp>
      <p:sp>
        <p:nvSpPr>
          <p:cNvPr id="167" name="Line"/>
          <p:cNvSpPr/>
          <p:nvPr/>
        </p:nvSpPr>
        <p:spPr>
          <a:xfrm flipV="1">
            <a:off x="4866431" y="3733800"/>
            <a:ext cx="3769569" cy="1280369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creen Shot 2017-04-30 at 5.19.40 PM.png" descr="Screen Shot 2017-04-30 at 5.19.4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819150"/>
            <a:ext cx="7886700" cy="758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he slower alternative"/>
          <p:cNvSpPr/>
          <p:nvPr/>
        </p:nvSpPr>
        <p:spPr>
          <a:xfrm>
            <a:off x="8985503" y="4578349"/>
            <a:ext cx="298399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The slower alternative</a:t>
            </a:r>
          </a:p>
        </p:txBody>
      </p:sp>
      <p:sp>
        <p:nvSpPr>
          <p:cNvPr id="171" name="Line"/>
          <p:cNvSpPr/>
          <p:nvPr/>
        </p:nvSpPr>
        <p:spPr>
          <a:xfrm flipH="1" flipV="1">
            <a:off x="847526" y="1053504"/>
            <a:ext cx="8149184" cy="3796012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2" name="Line"/>
          <p:cNvSpPr/>
          <p:nvPr/>
        </p:nvSpPr>
        <p:spPr>
          <a:xfrm flipH="1">
            <a:off x="1907728" y="4847629"/>
            <a:ext cx="7055148" cy="3221634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3" name="Line"/>
          <p:cNvSpPr/>
          <p:nvPr/>
        </p:nvSpPr>
        <p:spPr>
          <a:xfrm flipH="1">
            <a:off x="6597649" y="4809331"/>
            <a:ext cx="2376241" cy="3192314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creen Shot 2017-04-30 at 5.15.25 PM.png" descr="Screen Shot 2017-04-30 at 5.15.2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1300" y="1625600"/>
            <a:ext cx="7442200" cy="106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Screen Shot 2017-04-30 at 5.16.24 PM.png" descr="Screen Shot 2017-04-30 at 5.16.2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40300" y="3581400"/>
            <a:ext cx="6934200" cy="5816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Baptism Tag"/>
          <p:cNvSpPr/>
          <p:nvPr/>
        </p:nvSpPr>
        <p:spPr>
          <a:xfrm>
            <a:off x="5247614" y="577850"/>
            <a:ext cx="250957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Baptism Tag</a:t>
            </a:r>
          </a:p>
        </p:txBody>
      </p:sp>
      <p:sp>
        <p:nvSpPr>
          <p:cNvPr id="178" name="Line"/>
          <p:cNvSpPr/>
          <p:nvPr/>
        </p:nvSpPr>
        <p:spPr>
          <a:xfrm>
            <a:off x="2781300" y="2273300"/>
            <a:ext cx="2040744" cy="0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9" name="Text macro is invoked with Shift+F11"/>
          <p:cNvSpPr/>
          <p:nvPr/>
        </p:nvSpPr>
        <p:spPr>
          <a:xfrm>
            <a:off x="2820416" y="2901949"/>
            <a:ext cx="484936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Text macro is invoked with Shift+F11</a:t>
            </a:r>
          </a:p>
        </p:txBody>
      </p:sp>
      <p:sp>
        <p:nvSpPr>
          <p:cNvPr id="180" name="Line"/>
          <p:cNvSpPr/>
          <p:nvPr/>
        </p:nvSpPr>
        <p:spPr>
          <a:xfrm flipH="1" flipV="1">
            <a:off x="3924300" y="2298699"/>
            <a:ext cx="2818954" cy="695327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1" name="Sentence Preview"/>
          <p:cNvSpPr/>
          <p:nvPr/>
        </p:nvSpPr>
        <p:spPr>
          <a:xfrm>
            <a:off x="1377594" y="6826249"/>
            <a:ext cx="245181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Sentence Preview </a:t>
            </a:r>
          </a:p>
        </p:txBody>
      </p:sp>
      <p:sp>
        <p:nvSpPr>
          <p:cNvPr id="182" name="Line"/>
          <p:cNvSpPr/>
          <p:nvPr/>
        </p:nvSpPr>
        <p:spPr>
          <a:xfrm>
            <a:off x="3863280" y="7091808"/>
            <a:ext cx="1204020" cy="502793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creen Shot 2017-04-30 at 5.37.53 PM.png" descr="Screen Shot 2017-04-30 at 5.37.5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6450" y="1803400"/>
            <a:ext cx="9232900" cy="6578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Census Tag"/>
          <p:cNvSpPr/>
          <p:nvPr/>
        </p:nvSpPr>
        <p:spPr>
          <a:xfrm>
            <a:off x="5353684" y="882650"/>
            <a:ext cx="229743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Census Tag</a:t>
            </a:r>
          </a:p>
        </p:txBody>
      </p:sp>
      <p:sp>
        <p:nvSpPr>
          <p:cNvPr id="186" name="Text macro is invoked with Shift+F12"/>
          <p:cNvSpPr/>
          <p:nvPr/>
        </p:nvSpPr>
        <p:spPr>
          <a:xfrm>
            <a:off x="320852" y="3886199"/>
            <a:ext cx="296876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Text macro is invoked with Shift+F12</a:t>
            </a:r>
          </a:p>
        </p:txBody>
      </p:sp>
      <p:sp>
        <p:nvSpPr>
          <p:cNvPr id="187" name="Line"/>
          <p:cNvSpPr/>
          <p:nvPr/>
        </p:nvSpPr>
        <p:spPr>
          <a:xfrm>
            <a:off x="3505200" y="5181600"/>
            <a:ext cx="2399031" cy="0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8" name="Line"/>
          <p:cNvSpPr/>
          <p:nvPr/>
        </p:nvSpPr>
        <p:spPr>
          <a:xfrm>
            <a:off x="2768600" y="4495800"/>
            <a:ext cx="775471" cy="724671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creen Shot 2017-04-30 at 5.41.35 PM.png" descr="Screen Shot 2017-04-30 at 5.41.3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7600" y="2057400"/>
            <a:ext cx="6908800" cy="5816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entence Preview"/>
          <p:cNvSpPr/>
          <p:nvPr/>
        </p:nvSpPr>
        <p:spPr>
          <a:xfrm>
            <a:off x="1364894" y="5556249"/>
            <a:ext cx="245181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Sentence Preview </a:t>
            </a:r>
          </a:p>
        </p:txBody>
      </p:sp>
      <p:sp>
        <p:nvSpPr>
          <p:cNvPr id="192" name="Line"/>
          <p:cNvSpPr/>
          <p:nvPr/>
        </p:nvSpPr>
        <p:spPr>
          <a:xfrm>
            <a:off x="3812480" y="5809108"/>
            <a:ext cx="1142405" cy="160736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3" name="Census Tag"/>
          <p:cNvSpPr/>
          <p:nvPr/>
        </p:nvSpPr>
        <p:spPr>
          <a:xfrm>
            <a:off x="5353684" y="882650"/>
            <a:ext cx="229743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Census Tag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unning TMG on a Mac"/>
          <p:cNvSpPr/>
          <p:nvPr/>
        </p:nvSpPr>
        <p:spPr>
          <a:xfrm>
            <a:off x="4065981" y="628650"/>
            <a:ext cx="487283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Running TMG on a Mac</a:t>
            </a:r>
          </a:p>
        </p:txBody>
      </p:sp>
      <p:pic>
        <p:nvPicPr>
          <p:cNvPr id="196" name="Screen Shot 2017-05-01 at 9.16.49 AM.png" descr="Screen Shot 2017-05-01 at 9.16.4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3850" y="2159000"/>
            <a:ext cx="8470900" cy="736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9" name="Group"/>
          <p:cNvGrpSpPr/>
          <p:nvPr/>
        </p:nvGrpSpPr>
        <p:grpSpPr>
          <a:xfrm>
            <a:off x="260095" y="5016499"/>
            <a:ext cx="4997706" cy="1574801"/>
            <a:chOff x="0" y="0"/>
            <a:chExt cx="4997704" cy="1574800"/>
          </a:xfrm>
        </p:grpSpPr>
        <p:sp>
          <p:nvSpPr>
            <p:cNvPr id="197" name="Check this box to allow using Shift+F-keys with Text Macros.  Use Fn+F-keys to control Mac functions."/>
            <p:cNvSpPr/>
            <p:nvPr/>
          </p:nvSpPr>
          <p:spPr>
            <a:xfrm>
              <a:off x="0" y="-1"/>
              <a:ext cx="3852925" cy="157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2400"/>
              </a:lvl1pPr>
            </a:lstStyle>
            <a:p>
              <a:pPr/>
              <a:r>
                <a:t>Check this box to allow using Shift+F-keys with Text Macros.  Use Fn+F-keys to control Mac functions.</a:t>
              </a:r>
            </a:p>
          </p:txBody>
        </p:sp>
        <p:sp>
          <p:nvSpPr>
            <p:cNvPr id="198" name="Line"/>
            <p:cNvSpPr/>
            <p:nvPr/>
          </p:nvSpPr>
          <p:spPr>
            <a:xfrm flipV="1">
              <a:off x="3508927" y="94864"/>
              <a:ext cx="1488778" cy="163315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200" name="On a Mac the F-keys are used by default to control various aspects of the computer, such as sound, display brightness."/>
          <p:cNvSpPr/>
          <p:nvPr/>
        </p:nvSpPr>
        <p:spPr>
          <a:xfrm>
            <a:off x="291624" y="1396999"/>
            <a:ext cx="1221626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/>
            </a:lvl1pPr>
          </a:lstStyle>
          <a:p>
            <a:pPr/>
            <a:r>
              <a:t>On a Mac the F-keys are used by default to control various aspects of the computer, such as sound, display brightness.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he End"/>
          <p:cNvSpPr/>
          <p:nvPr/>
        </p:nvSpPr>
        <p:spPr>
          <a:xfrm>
            <a:off x="5217290" y="2855538"/>
            <a:ext cx="257022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/>
            </a:lvl1pPr>
          </a:lstStyle>
          <a:p>
            <a:pPr/>
            <a:r>
              <a:t>The End</a:t>
            </a:r>
          </a:p>
        </p:txBody>
      </p:sp>
      <p:sp>
        <p:nvSpPr>
          <p:cNvPr id="203" name="This presentation may be freely downloaded from our web site ~…"/>
          <p:cNvSpPr/>
          <p:nvPr/>
        </p:nvSpPr>
        <p:spPr>
          <a:xfrm>
            <a:off x="637849" y="4616449"/>
            <a:ext cx="11548325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t>This presentation may be freely downloaded from our web site ~ </a:t>
            </a:r>
          </a:p>
          <a:p>
            <a:pPr>
              <a:defRPr sz="3000"/>
            </a:pPr>
            <a:r>
              <a:rPr u="sng">
                <a:hlinkClick r:id="rId2" invalidUrl="" action="" tgtFrame="" tooltip="" history="1" highlightClick="0" endSnd="0"/>
              </a:rPr>
              <a:t>http://www.ottawa-tmg-ug.ca</a:t>
            </a:r>
          </a:p>
          <a:p>
            <a:pPr algn="l"/>
          </a:p>
          <a:p>
            <a:pPr>
              <a:defRPr sz="3000"/>
            </a:pPr>
            <a:r>
              <a:t>Link to Articles &amp; Presentations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ntroduction"/>
          <p:cNvSpPr/>
          <p:nvPr>
            <p:ph type="title"/>
          </p:nvPr>
        </p:nvSpPr>
        <p:spPr>
          <a:xfrm>
            <a:off x="787400" y="482600"/>
            <a:ext cx="11430000" cy="1738115"/>
          </a:xfrm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23" name="There are many instances when one uses repeated text entries in TMG.…"/>
          <p:cNvSpPr/>
          <p:nvPr/>
        </p:nvSpPr>
        <p:spPr>
          <a:xfrm>
            <a:off x="317525" y="2413000"/>
            <a:ext cx="12369750" cy="665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There are many instances when one uses repeated text entries in TMG.  </a:t>
            </a:r>
          </a:p>
          <a:p>
            <a:pPr algn="l"/>
          </a:p>
          <a:p>
            <a:pPr algn="l"/>
            <a:r>
              <a:t>The F3 key is a useful tool as an alternative to retyping text, such as place names.</a:t>
            </a:r>
          </a:p>
          <a:p>
            <a:pPr algn="l"/>
          </a:p>
          <a:p>
            <a:pPr algn="l"/>
            <a:r>
              <a:t>However, using the F3 key is useful only for the last 15 entries.</a:t>
            </a:r>
          </a:p>
          <a:p>
            <a:pPr algn="l"/>
          </a:p>
          <a:p>
            <a:pPr algn="l"/>
            <a:r>
              <a:t>An alternative is to create a text file, key in your desired text strings, then cut &amp; paste as needed.</a:t>
            </a:r>
          </a:p>
          <a:p>
            <a:pPr algn="l"/>
          </a:p>
          <a:p>
            <a:pPr algn="l"/>
            <a:r>
              <a:t>A suggested alternative is to use TMG Text Macros.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0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10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1000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MG Text Macros"/>
          <p:cNvSpPr/>
          <p:nvPr>
            <p:ph type="title"/>
          </p:nvPr>
        </p:nvSpPr>
        <p:spPr>
          <a:xfrm>
            <a:off x="787400" y="482600"/>
            <a:ext cx="11430000" cy="1738115"/>
          </a:xfrm>
          <a:prstGeom prst="rect">
            <a:avLst/>
          </a:prstGeom>
        </p:spPr>
        <p:txBody>
          <a:bodyPr/>
          <a:lstStyle/>
          <a:p>
            <a:pPr/>
            <a:r>
              <a:t>TMG Text Macros</a:t>
            </a:r>
          </a:p>
        </p:txBody>
      </p:sp>
      <p:pic>
        <p:nvPicPr>
          <p:cNvPr id="126" name="Screen Shot 2017-04-30 at 12.48.24 PM.png" descr="Screen Shot 2017-04-30 at 12.48.2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1993900"/>
            <a:ext cx="8915400" cy="751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From the Tools drop down list, select Text Macros"/>
          <p:cNvSpPr/>
          <p:nvPr/>
        </p:nvSpPr>
        <p:spPr>
          <a:xfrm>
            <a:off x="9071972" y="4317999"/>
            <a:ext cx="381088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From the Tools drop down list, select Text Macros</a:t>
            </a:r>
          </a:p>
        </p:txBody>
      </p:sp>
      <p:sp>
        <p:nvSpPr>
          <p:cNvPr id="128" name="Line"/>
          <p:cNvSpPr/>
          <p:nvPr/>
        </p:nvSpPr>
        <p:spPr>
          <a:xfrm flipH="1" flipV="1">
            <a:off x="4635499" y="2184399"/>
            <a:ext cx="6068418" cy="2196556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9" name="Line"/>
          <p:cNvSpPr/>
          <p:nvPr/>
        </p:nvSpPr>
        <p:spPr>
          <a:xfrm flipH="1">
            <a:off x="5308599" y="5085357"/>
            <a:ext cx="5671742" cy="1112243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creen Shot 2017-04-30 at 12.58.18 PM.png" descr="Screen Shot 2017-04-30 at 12.58.1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9950" y="1155700"/>
            <a:ext cx="6184900" cy="553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A maximum of eleven macros can be saved, and used for any text field."/>
          <p:cNvSpPr/>
          <p:nvPr/>
        </p:nvSpPr>
        <p:spPr>
          <a:xfrm>
            <a:off x="2290543" y="7112000"/>
            <a:ext cx="842371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 maximum of eleven macros can be saved, and used for any text field.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 have over 10,300 exhibits in my main project, most of which are tombstones.  I need a convenient way to handle repeated key entries in various text fields."/>
          <p:cNvSpPr/>
          <p:nvPr/>
        </p:nvSpPr>
        <p:spPr>
          <a:xfrm>
            <a:off x="355740" y="1085849"/>
            <a:ext cx="12293320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I have over 10,300 exhibits in my main project, most of which are tombstones.  I need a convenient way to handle repeated key entries in various text fields.</a:t>
            </a:r>
          </a:p>
        </p:txBody>
      </p:sp>
      <p:grpSp>
        <p:nvGrpSpPr>
          <p:cNvPr id="137" name="Group"/>
          <p:cNvGrpSpPr/>
          <p:nvPr/>
        </p:nvGrpSpPr>
        <p:grpSpPr>
          <a:xfrm>
            <a:off x="0" y="3034440"/>
            <a:ext cx="13004800" cy="5441862"/>
            <a:chOff x="0" y="0"/>
            <a:chExt cx="13004800" cy="5441860"/>
          </a:xfrm>
        </p:grpSpPr>
        <p:sp>
          <p:nvSpPr>
            <p:cNvPr id="135" name="The example below illustrates my preferred format when recording tombstone inscriptions."/>
            <p:cNvSpPr/>
            <p:nvPr/>
          </p:nvSpPr>
          <p:spPr>
            <a:xfrm>
              <a:off x="317500" y="0"/>
              <a:ext cx="12369801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pPr/>
              <a:r>
                <a:t>The example below illustrates my preferred format when recording tombstone inscriptions.</a:t>
              </a:r>
            </a:p>
          </p:txBody>
        </p:sp>
        <p:pic>
          <p:nvPicPr>
            <p:cNvPr id="136" name="Screen Shot 2017-04-30 at 4.36.46 PM.png" descr="Screen Shot 2017-04-30 at 4.36.46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402491"/>
              <a:ext cx="13004800" cy="40393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creen Shot 2017-04-30 at 4.41.53 PM.png" descr="Screen Shot 2017-04-30 at 4.41.5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6300" y="3486150"/>
            <a:ext cx="6172200" cy="5549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Creating the Text Macros"/>
          <p:cNvSpPr/>
          <p:nvPr/>
        </p:nvSpPr>
        <p:spPr>
          <a:xfrm>
            <a:off x="3977284" y="1276350"/>
            <a:ext cx="505023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Creating the Text Macros</a:t>
            </a:r>
          </a:p>
        </p:txBody>
      </p:sp>
      <p:sp>
        <p:nvSpPr>
          <p:cNvPr id="141" name="Codes include Bold and Carriage Return"/>
          <p:cNvSpPr/>
          <p:nvPr/>
        </p:nvSpPr>
        <p:spPr>
          <a:xfrm>
            <a:off x="3188081" y="2628900"/>
            <a:ext cx="662863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Codes include Bold and Carriage Return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creen Shot 2017-04-30 at 4.45.05 PM.png" descr="Screen Shot 2017-04-30 at 4.45.0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8600" y="3619500"/>
            <a:ext cx="7467600" cy="2514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Formatted text in TMG Memo Field of Burial Tag"/>
          <p:cNvSpPr/>
          <p:nvPr/>
        </p:nvSpPr>
        <p:spPr>
          <a:xfrm>
            <a:off x="1603959" y="1949450"/>
            <a:ext cx="979688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Formatted text in TMG Memo Field of Burial Tag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creen Shot 2017-04-30 at 4.51.11 PM.png" descr="Screen Shot 2017-04-30 at 4.51.1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438694"/>
            <a:ext cx="13004800" cy="119321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ext macros can be used when entering captions for exhibits."/>
          <p:cNvSpPr/>
          <p:nvPr/>
        </p:nvSpPr>
        <p:spPr>
          <a:xfrm>
            <a:off x="555828" y="1174750"/>
            <a:ext cx="1189314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Text macros can be used when entering captions for exhibits.</a:t>
            </a:r>
          </a:p>
        </p:txBody>
      </p:sp>
      <p:pic>
        <p:nvPicPr>
          <p:cNvPr id="148" name="Screen Shot 2017-04-30 at 4.57.00 PM.png" descr="Screen Shot 2017-04-30 at 4.57.00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03600" y="3854450"/>
            <a:ext cx="6197600" cy="55753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ounded Rectangle"/>
          <p:cNvSpPr/>
          <p:nvPr/>
        </p:nvSpPr>
        <p:spPr>
          <a:xfrm>
            <a:off x="3492500" y="6057900"/>
            <a:ext cx="2661147" cy="1416993"/>
          </a:xfrm>
          <a:prstGeom prst="roundRect">
            <a:avLst>
              <a:gd name="adj" fmla="val 13444"/>
            </a:avLst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he three remaining text macro fields are used for other frequently keyed text."/>
          <p:cNvSpPr/>
          <p:nvPr/>
        </p:nvSpPr>
        <p:spPr>
          <a:xfrm>
            <a:off x="2015212" y="1346200"/>
            <a:ext cx="897437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The three remaining text macro fields are used for other frequently keyed text.</a:t>
            </a:r>
          </a:p>
        </p:txBody>
      </p:sp>
      <p:pic>
        <p:nvPicPr>
          <p:cNvPr id="152" name="Screen Shot 2017-04-30 at 5.00.44 PM.png" descr="Screen Shot 2017-04-30 at 5.00.4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5350" y="2813050"/>
            <a:ext cx="6184900" cy="560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Often seen on older tombstones.…"/>
          <p:cNvSpPr/>
          <p:nvPr/>
        </p:nvSpPr>
        <p:spPr>
          <a:xfrm>
            <a:off x="387502" y="5537199"/>
            <a:ext cx="506699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Often seen on older tombstones.  </a:t>
            </a:r>
          </a:p>
          <a:p>
            <a:pPr>
              <a:defRPr sz="2400"/>
            </a:pPr>
            <a:r>
              <a:t>Abbreviation for Aetatis (Latin) = aged</a:t>
            </a:r>
          </a:p>
        </p:txBody>
      </p:sp>
      <p:sp>
        <p:nvSpPr>
          <p:cNvPr id="154" name="Used in the Baptism Memo Field"/>
          <p:cNvSpPr/>
          <p:nvPr/>
        </p:nvSpPr>
        <p:spPr>
          <a:xfrm>
            <a:off x="279146" y="6762749"/>
            <a:ext cx="436930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Used in the Baptism Memo Field</a:t>
            </a:r>
          </a:p>
        </p:txBody>
      </p:sp>
      <p:sp>
        <p:nvSpPr>
          <p:cNvPr id="155" name="Used in the Census Memo Field"/>
          <p:cNvSpPr/>
          <p:nvPr/>
        </p:nvSpPr>
        <p:spPr>
          <a:xfrm>
            <a:off x="349859" y="7512049"/>
            <a:ext cx="422788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Used in the Census Memo Field</a:t>
            </a:r>
          </a:p>
        </p:txBody>
      </p:sp>
      <p:sp>
        <p:nvSpPr>
          <p:cNvPr id="156" name="Line"/>
          <p:cNvSpPr/>
          <p:nvPr/>
        </p:nvSpPr>
        <p:spPr>
          <a:xfrm>
            <a:off x="4721125" y="6333628"/>
            <a:ext cx="1469679" cy="303933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7" name="Line"/>
          <p:cNvSpPr/>
          <p:nvPr/>
        </p:nvSpPr>
        <p:spPr>
          <a:xfrm flipV="1">
            <a:off x="4699000" y="6946900"/>
            <a:ext cx="1510072" cy="1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8" name="Line"/>
          <p:cNvSpPr/>
          <p:nvPr/>
        </p:nvSpPr>
        <p:spPr>
          <a:xfrm flipV="1">
            <a:off x="4635499" y="7307831"/>
            <a:ext cx="1555958" cy="464569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9" name="Each macro is invoked by pressing Shift+F-key"/>
          <p:cNvSpPr/>
          <p:nvPr/>
        </p:nvSpPr>
        <p:spPr>
          <a:xfrm>
            <a:off x="1508201" y="8858249"/>
            <a:ext cx="607679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Each macro is invoked by pressing Shift+F-key</a:t>
            </a:r>
          </a:p>
        </p:txBody>
      </p:sp>
      <p:sp>
        <p:nvSpPr>
          <p:cNvPr id="160" name="Line"/>
          <p:cNvSpPr/>
          <p:nvPr/>
        </p:nvSpPr>
        <p:spPr>
          <a:xfrm flipH="1" flipV="1">
            <a:off x="6579351" y="7451549"/>
            <a:ext cx="142521" cy="1365724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1" name="Click OK to save &amp; exit"/>
          <p:cNvSpPr/>
          <p:nvPr/>
        </p:nvSpPr>
        <p:spPr>
          <a:xfrm>
            <a:off x="8347151" y="8858249"/>
            <a:ext cx="321929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Click OK to save &amp; exit</a:t>
            </a:r>
          </a:p>
        </p:txBody>
      </p:sp>
      <p:sp>
        <p:nvSpPr>
          <p:cNvPr id="162" name="Line"/>
          <p:cNvSpPr/>
          <p:nvPr/>
        </p:nvSpPr>
        <p:spPr>
          <a:xfrm flipH="1" flipV="1">
            <a:off x="8758658" y="8250559"/>
            <a:ext cx="681014" cy="668314"/>
          </a:xfrm>
          <a:prstGeom prst="line">
            <a:avLst/>
          </a:prstGeom>
          <a:ln w="38100">
            <a:solidFill>
              <a:schemeClr val="accent5">
                <a:hueOff val="85969"/>
                <a:satOff val="-7811"/>
                <a:lumOff val="-3895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