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2374900" y="2387600"/>
            <a:ext cx="19621500" cy="48768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2374900" y="7251700"/>
            <a:ext cx="196215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 txBox="1"/>
          <p:nvPr>
            <p:ph type="body" sz="quarter" idx="21"/>
          </p:nvPr>
        </p:nvSpPr>
        <p:spPr>
          <a:xfrm>
            <a:off x="2374900" y="6045200"/>
            <a:ext cx="19621500" cy="1117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4" name="–Johnny Appleseed"/>
          <p:cNvSpPr txBox="1"/>
          <p:nvPr>
            <p:ph type="body" sz="quarter" idx="22"/>
          </p:nvPr>
        </p:nvSpPr>
        <p:spPr>
          <a:xfrm>
            <a:off x="2374900" y="8953500"/>
            <a:ext cx="19621500" cy="850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yramids of Giza silhouetted against an orange sunset"/>
          <p:cNvSpPr/>
          <p:nvPr>
            <p:ph type="pic" idx="21"/>
          </p:nvPr>
        </p:nvSpPr>
        <p:spPr>
          <a:xfrm>
            <a:off x="0" y="-1816100"/>
            <a:ext cx="24384000" cy="1608893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yramids of Giza silhouetted against an orange sunset"/>
          <p:cNvSpPr/>
          <p:nvPr>
            <p:ph type="pic" idx="21"/>
          </p:nvPr>
        </p:nvSpPr>
        <p:spPr>
          <a:xfrm>
            <a:off x="2273300" y="-3352800"/>
            <a:ext cx="19850100" cy="1294656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374900" y="9080500"/>
            <a:ext cx="19621500" cy="1905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374900" y="11010900"/>
            <a:ext cx="19621500" cy="1930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2374900" y="5143500"/>
            <a:ext cx="19621500" cy="3429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yramids of Giza silhouetted against an orange sunset"/>
          <p:cNvSpPr/>
          <p:nvPr>
            <p:ph type="pic" idx="21"/>
          </p:nvPr>
        </p:nvSpPr>
        <p:spPr>
          <a:xfrm>
            <a:off x="10998200" y="1930400"/>
            <a:ext cx="15167286" cy="10007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816100" y="1943100"/>
            <a:ext cx="10502900" cy="5626100"/>
          </a:xfrm>
          <a:prstGeom prst="rect">
            <a:avLst/>
          </a:prstGeom>
        </p:spPr>
        <p:txBody>
          <a:bodyPr anchor="b"/>
          <a:lstStyle>
            <a:lvl1pPr algn="ctr">
              <a:defRPr sz="9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816100" y="7556500"/>
            <a:ext cx="10502900" cy="4216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2374900" y="4127500"/>
            <a:ext cx="19621500" cy="81915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yramids of Giza silhouetted against an orange sunset"/>
          <p:cNvSpPr/>
          <p:nvPr>
            <p:ph type="pic" sz="half" idx="21"/>
          </p:nvPr>
        </p:nvSpPr>
        <p:spPr>
          <a:xfrm>
            <a:off x="10109200" y="3606800"/>
            <a:ext cx="12472592" cy="8382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2374900" y="4140200"/>
            <a:ext cx="9410700" cy="7874000"/>
          </a:xfrm>
          <a:prstGeom prst="rect">
            <a:avLst/>
          </a:prstGeom>
        </p:spPr>
        <p:txBody>
          <a:bodyPr/>
          <a:lstStyle>
            <a:lvl1pPr marL="533400" indent="-533400">
              <a:spcBef>
                <a:spcPts val="3900"/>
              </a:spcBef>
              <a:buBlip>
                <a:blip r:embed="rId2"/>
              </a:buBlip>
              <a:defRPr sz="4200"/>
            </a:lvl1pPr>
            <a:lvl2pPr marL="1066800" indent="-533400">
              <a:spcBef>
                <a:spcPts val="3900"/>
              </a:spcBef>
              <a:buBlip>
                <a:blip r:embed="rId2"/>
              </a:buBlip>
              <a:defRPr sz="4200"/>
            </a:lvl2pPr>
            <a:lvl3pPr marL="1600200" indent="-533400">
              <a:spcBef>
                <a:spcPts val="3900"/>
              </a:spcBef>
              <a:buBlip>
                <a:blip r:embed="rId2"/>
              </a:buBlip>
              <a:defRPr sz="4200"/>
            </a:lvl3pPr>
            <a:lvl4pPr marL="2133600" indent="-533400">
              <a:spcBef>
                <a:spcPts val="3900"/>
              </a:spcBef>
              <a:buBlip>
                <a:blip r:embed="rId2"/>
              </a:buBlip>
              <a:defRPr sz="4200"/>
            </a:lvl4pPr>
            <a:lvl5pPr marL="2667000" indent="-533400"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yramids of Giza silhouetted against an orange sunset"/>
          <p:cNvSpPr/>
          <p:nvPr>
            <p:ph type="pic" sz="quarter" idx="21"/>
          </p:nvPr>
        </p:nvSpPr>
        <p:spPr>
          <a:xfrm>
            <a:off x="13487400" y="-736600"/>
            <a:ext cx="9662406" cy="6375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Close-up of a pyramid in Giza"/>
          <p:cNvSpPr/>
          <p:nvPr>
            <p:ph type="pic" idx="22"/>
          </p:nvPr>
        </p:nvSpPr>
        <p:spPr>
          <a:xfrm>
            <a:off x="13111577" y="4381521"/>
            <a:ext cx="9977826" cy="151527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phinx in front of the pyramids of Giza with a clear blue sky in the background"/>
          <p:cNvSpPr/>
          <p:nvPr>
            <p:ph type="pic" idx="23"/>
          </p:nvPr>
        </p:nvSpPr>
        <p:spPr>
          <a:xfrm>
            <a:off x="-139700" y="-25400"/>
            <a:ext cx="17310482" cy="1298497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2374900" y="1651000"/>
            <a:ext cx="19621500" cy="1041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2387600" y="889000"/>
            <a:ext cx="19621500" cy="295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93858" y="13144500"/>
            <a:ext cx="393205" cy="5715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6604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13208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9812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26416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33020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39624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46228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52832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59436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://tmg.reigelridge.com/basics-flags.htm" TargetMode="External"/><Relationship Id="rId4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MG v.9.05…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TMG v.9.05</a:t>
            </a:r>
          </a:p>
          <a:p>
            <a:pPr/>
            <a:r>
              <a:t>Updating the Living Flag</a:t>
            </a:r>
          </a:p>
        </p:txBody>
      </p:sp>
      <p:sp>
        <p:nvSpPr>
          <p:cNvPr id="120" name="Presented by David Walker…"/>
          <p:cNvSpPr txBox="1"/>
          <p:nvPr>
            <p:ph type="subTitle" sz="quarter" idx="1"/>
          </p:nvPr>
        </p:nvSpPr>
        <p:spPr>
          <a:xfrm>
            <a:off x="2381250" y="8146798"/>
            <a:ext cx="19621500" cy="3014744"/>
          </a:xfrm>
          <a:prstGeom prst="rect">
            <a:avLst/>
          </a:prstGeom>
        </p:spPr>
        <p:txBody>
          <a:bodyPr/>
          <a:lstStyle/>
          <a:p>
            <a:pPr defTabSz="610870">
              <a:defRPr sz="3700"/>
            </a:pPr>
            <a:r>
              <a:t>Presented by David Walker</a:t>
            </a:r>
          </a:p>
          <a:p>
            <a:pPr defTabSz="610870">
              <a:defRPr sz="3700"/>
            </a:pPr>
          </a:p>
          <a:p>
            <a:pPr defTabSz="610870">
              <a:defRPr sz="3700"/>
            </a:pPr>
            <a:r>
              <a:t>Ottawa TMG Users Group</a:t>
            </a:r>
          </a:p>
          <a:p>
            <a:pPr defTabSz="610870">
              <a:defRPr sz="3700"/>
            </a:pPr>
            <a:r>
              <a:t>6 November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creen Shot 2021-10-31 at 4.31.41 PM.png" descr="Screen Shot 2021-10-31 at 4.31.4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3558" y="1444390"/>
            <a:ext cx="7100734" cy="562188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1" name="Group"/>
          <p:cNvGrpSpPr/>
          <p:nvPr/>
        </p:nvGrpSpPr>
        <p:grpSpPr>
          <a:xfrm>
            <a:off x="6259959" y="5980867"/>
            <a:ext cx="12043662" cy="1143001"/>
            <a:chOff x="0" y="0"/>
            <a:chExt cx="12043659" cy="1143000"/>
          </a:xfrm>
        </p:grpSpPr>
        <p:sp>
          <p:nvSpPr>
            <p:cNvPr id="179" name="Line"/>
            <p:cNvSpPr/>
            <p:nvPr/>
          </p:nvSpPr>
          <p:spPr>
            <a:xfrm flipH="1" flipV="1">
              <a:off x="-1" y="277125"/>
              <a:ext cx="2807764" cy="1"/>
            </a:xfrm>
            <a:prstGeom prst="line">
              <a:avLst/>
            </a:prstGeom>
            <a:noFill/>
            <a:ln w="381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/>
              </a:pPr>
            </a:p>
          </p:txBody>
        </p:sp>
        <p:sp>
          <p:nvSpPr>
            <p:cNvPr id="180" name="Check the Log Only box if you wish only to create a log file. TMG Utility will not overwrite your TMG data."/>
            <p:cNvSpPr txBox="1"/>
            <p:nvPr/>
          </p:nvSpPr>
          <p:spPr>
            <a:xfrm>
              <a:off x="2926773" y="0"/>
              <a:ext cx="9116887" cy="1143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2700"/>
              </a:lvl1pPr>
            </a:lstStyle>
            <a:p>
              <a:pPr/>
              <a:r>
                <a:t>Check the Log Only box if you wish only to create a log file. TMG Utility will not overwrite your TMG data.</a:t>
              </a:r>
            </a:p>
          </p:txBody>
        </p:sp>
      </p:grpSp>
      <p:grpSp>
        <p:nvGrpSpPr>
          <p:cNvPr id="184" name="Group"/>
          <p:cNvGrpSpPr/>
          <p:nvPr/>
        </p:nvGrpSpPr>
        <p:grpSpPr>
          <a:xfrm>
            <a:off x="5497960" y="3955217"/>
            <a:ext cx="12716760" cy="622301"/>
            <a:chOff x="0" y="0"/>
            <a:chExt cx="12716759" cy="622300"/>
          </a:xfrm>
        </p:grpSpPr>
        <p:sp>
          <p:nvSpPr>
            <p:cNvPr id="182" name="Line"/>
            <p:cNvSpPr/>
            <p:nvPr/>
          </p:nvSpPr>
          <p:spPr>
            <a:xfrm flipH="1" flipV="1">
              <a:off x="0" y="300115"/>
              <a:ext cx="3538167" cy="1"/>
            </a:xfrm>
            <a:prstGeom prst="line">
              <a:avLst/>
            </a:prstGeom>
            <a:noFill/>
            <a:ln w="381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/>
              </a:pPr>
            </a:p>
          </p:txBody>
        </p:sp>
        <p:sp>
          <p:nvSpPr>
            <p:cNvPr id="183" name="Click on this box to begin the analysis."/>
            <p:cNvSpPr txBox="1"/>
            <p:nvPr/>
          </p:nvSpPr>
          <p:spPr>
            <a:xfrm>
              <a:off x="3599873" y="-1"/>
              <a:ext cx="9116887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2700"/>
              </a:lvl1pPr>
            </a:lstStyle>
            <a:p>
              <a:pPr/>
              <a:r>
                <a:t>Click on this box to begin the analysis.</a:t>
              </a:r>
            </a:p>
          </p:txBody>
        </p:sp>
      </p:grpSp>
      <p:grpSp>
        <p:nvGrpSpPr>
          <p:cNvPr id="187" name="Group"/>
          <p:cNvGrpSpPr/>
          <p:nvPr/>
        </p:nvGrpSpPr>
        <p:grpSpPr>
          <a:xfrm>
            <a:off x="15043227" y="3091617"/>
            <a:ext cx="7873923" cy="2654301"/>
            <a:chOff x="0" y="0"/>
            <a:chExt cx="7873922" cy="2654300"/>
          </a:xfrm>
        </p:grpSpPr>
        <p:pic>
          <p:nvPicPr>
            <p:cNvPr id="185" name="Screen Shot 2021-10-31 at 5.08.44 PM.png" descr="Screen Shot 2021-10-31 at 5.08.44 P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714422" y="0"/>
              <a:ext cx="6159501" cy="2654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6" name="Line"/>
            <p:cNvSpPr/>
            <p:nvPr/>
          </p:nvSpPr>
          <p:spPr>
            <a:xfrm>
              <a:off x="0" y="1163715"/>
              <a:ext cx="1544306" cy="1"/>
            </a:xfrm>
            <a:prstGeom prst="line">
              <a:avLst/>
            </a:prstGeom>
            <a:noFill/>
            <a:ln w="381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/>
              </a:pPr>
            </a:p>
          </p:txBody>
        </p:sp>
      </p:grpSp>
      <p:grpSp>
        <p:nvGrpSpPr>
          <p:cNvPr id="190" name="Group"/>
          <p:cNvGrpSpPr/>
          <p:nvPr/>
        </p:nvGrpSpPr>
        <p:grpSpPr>
          <a:xfrm>
            <a:off x="18422632" y="5612727"/>
            <a:ext cx="5273112" cy="1657191"/>
            <a:chOff x="0" y="0"/>
            <a:chExt cx="5273111" cy="1657189"/>
          </a:xfrm>
        </p:grpSpPr>
        <p:sp>
          <p:nvSpPr>
            <p:cNvPr id="188" name="Click OK to confirm and proceed."/>
            <p:cNvSpPr txBox="1"/>
            <p:nvPr/>
          </p:nvSpPr>
          <p:spPr>
            <a:xfrm>
              <a:off x="0" y="1034889"/>
              <a:ext cx="5273112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2700"/>
              </a:lvl1pPr>
            </a:lstStyle>
            <a:p>
              <a:pPr/>
              <a:r>
                <a:t>Click OK to confirm and proceed.</a:t>
              </a:r>
            </a:p>
          </p:txBody>
        </p:sp>
        <p:sp>
          <p:nvSpPr>
            <p:cNvPr id="189" name="Line"/>
            <p:cNvSpPr/>
            <p:nvPr/>
          </p:nvSpPr>
          <p:spPr>
            <a:xfrm flipV="1">
              <a:off x="1186389" y="-1"/>
              <a:ext cx="1129531" cy="1129531"/>
            </a:xfrm>
            <a:prstGeom prst="line">
              <a:avLst/>
            </a:prstGeom>
            <a:noFill/>
            <a:ln w="381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/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1" grpId="1"/>
      <p:bldP build="whole" bldLvl="1" animBg="1" rev="0" advAuto="0" spid="187" grpId="3"/>
      <p:bldP build="whole" bldLvl="1" animBg="1" rev="0" advAuto="0" spid="184" grpId="2"/>
      <p:bldP build="whole" bldLvl="1" animBg="1" rev="0" advAuto="0" spid="190" grpId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roup"/>
          <p:cNvGrpSpPr/>
          <p:nvPr/>
        </p:nvGrpSpPr>
        <p:grpSpPr>
          <a:xfrm>
            <a:off x="2349499" y="932617"/>
            <a:ext cx="16741522" cy="6540501"/>
            <a:chOff x="0" y="0"/>
            <a:chExt cx="16741519" cy="6540500"/>
          </a:xfrm>
        </p:grpSpPr>
        <p:pic>
          <p:nvPicPr>
            <p:cNvPr id="192" name="Screen Shot 2021-10-31 at 5.13.05 PM.png" descr="Screen Shot 2021-10-31 at 5.13.05 PM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7366000" cy="6540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3" name="It took TMG Utility 6 seconds to analyze 103,454 people."/>
            <p:cNvSpPr txBox="1"/>
            <p:nvPr/>
          </p:nvSpPr>
          <p:spPr>
            <a:xfrm>
              <a:off x="7624633" y="1371599"/>
              <a:ext cx="9116887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2700"/>
              </a:lvl1pPr>
            </a:lstStyle>
            <a:p>
              <a:pPr/>
              <a:r>
                <a:t>It took TMG Utility 6 seconds to analyze 103,454 people.</a:t>
              </a:r>
            </a:p>
          </p:txBody>
        </p:sp>
        <p:sp>
          <p:nvSpPr>
            <p:cNvPr id="194" name="No changes are shown here because I had already run TMG Utility, instructing it to make the changes to the Living Flag. The result was that the Living Flag for 1,706 people was changed from Living=? to Living=N."/>
            <p:cNvSpPr txBox="1"/>
            <p:nvPr/>
          </p:nvSpPr>
          <p:spPr>
            <a:xfrm>
              <a:off x="7624633" y="3994149"/>
              <a:ext cx="9116887" cy="2184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2700"/>
              </a:lvl1pPr>
            </a:lstStyle>
            <a:p>
              <a:pPr/>
              <a:r>
                <a:t>No changes are shown here because I had already run TMG Utility, instructing it to make the changes to the Living Flag. The result was that the Living Flag for 1,706 people was changed from Living=? to Living=N.</a:t>
              </a:r>
            </a:p>
          </p:txBody>
        </p:sp>
      </p:grpSp>
      <p:grpSp>
        <p:nvGrpSpPr>
          <p:cNvPr id="198" name="Group"/>
          <p:cNvGrpSpPr/>
          <p:nvPr/>
        </p:nvGrpSpPr>
        <p:grpSpPr>
          <a:xfrm>
            <a:off x="2317749" y="7675721"/>
            <a:ext cx="16805022" cy="5209858"/>
            <a:chOff x="0" y="0"/>
            <a:chExt cx="16805020" cy="5209856"/>
          </a:xfrm>
        </p:grpSpPr>
        <p:pic>
          <p:nvPicPr>
            <p:cNvPr id="196" name="Screen Shot 2021-10-31 at 5.30.06 PM.png" descr="Screen Shot 2021-10-31 at 5.30.06 P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415491" cy="52098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7" name="This is a partial view of the log from when I previously instructed TMG Utility to make permanent changes by unchecking the Log Only box."/>
            <p:cNvSpPr txBox="1"/>
            <p:nvPr/>
          </p:nvSpPr>
          <p:spPr>
            <a:xfrm>
              <a:off x="7705326" y="144943"/>
              <a:ext cx="9099695" cy="16605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2700"/>
              </a:lvl1pPr>
            </a:lstStyle>
            <a:p>
              <a:pPr/>
              <a:r>
                <a:t>This is a partial view of the log from when I previously instructed TMG Utility to make permanent changes by unchecking the Log Only box.</a:t>
              </a:r>
            </a:p>
          </p:txBody>
        </p:sp>
      </p:grpSp>
      <p:grpSp>
        <p:nvGrpSpPr>
          <p:cNvPr id="202" name="Group"/>
          <p:cNvGrpSpPr/>
          <p:nvPr/>
        </p:nvGrpSpPr>
        <p:grpSpPr>
          <a:xfrm>
            <a:off x="2430127" y="9837804"/>
            <a:ext cx="16382117" cy="2705101"/>
            <a:chOff x="0" y="0"/>
            <a:chExt cx="16382116" cy="2705100"/>
          </a:xfrm>
        </p:grpSpPr>
        <p:sp>
          <p:nvSpPr>
            <p:cNvPr id="199" name="Rounded Rectangle"/>
            <p:cNvSpPr/>
            <p:nvPr/>
          </p:nvSpPr>
          <p:spPr>
            <a:xfrm>
              <a:off x="0" y="547754"/>
              <a:ext cx="3096044" cy="720592"/>
            </a:xfrm>
            <a:prstGeom prst="roundRect">
              <a:avLst>
                <a:gd name="adj" fmla="val 26437"/>
              </a:avLst>
            </a:prstGeom>
            <a:noFill/>
            <a:ln w="25400" cap="flat">
              <a:solidFill>
                <a:schemeClr val="accent5"/>
              </a:solidFill>
              <a:prstDash val="solid"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2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solidFill>
                    <a:srgbClr val="FFFFFF"/>
                  </a:solidFill>
                  <a:effectLst>
                    <a:outerShdw sx="100000" sy="100000" kx="0" ky="0" algn="b" rotWithShape="0" blurRad="762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00" name="In this example a birth event triggered a change in the Living flag for #105855, who is a child of #105854, who previously had their Living flag=?, and was changed to N. Detailed descriptions of the log can be found in the Help file."/>
            <p:cNvSpPr txBox="1"/>
            <p:nvPr/>
          </p:nvSpPr>
          <p:spPr>
            <a:xfrm>
              <a:off x="7634461" y="0"/>
              <a:ext cx="8747656" cy="2705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2700"/>
              </a:lvl1pPr>
            </a:lstStyle>
            <a:p>
              <a:pPr/>
              <a:r>
                <a:t>In this example a birth event triggered a change in the Living flag for #105855, who is a child of #105854, who previously had their Living flag=?, and was changed to N. Detailed descriptions of the log can be found in the Help file.</a:t>
              </a:r>
            </a:p>
          </p:txBody>
        </p:sp>
        <p:sp>
          <p:nvSpPr>
            <p:cNvPr id="201" name="Line"/>
            <p:cNvSpPr/>
            <p:nvPr/>
          </p:nvSpPr>
          <p:spPr>
            <a:xfrm>
              <a:off x="3253122" y="671445"/>
              <a:ext cx="4236961" cy="1"/>
            </a:xfrm>
            <a:prstGeom prst="line">
              <a:avLst/>
            </a:prstGeom>
            <a:noFill/>
            <a:ln w="381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/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2" grpId="2"/>
      <p:bldP build="whole" bldLvl="1" animBg="1" rev="0" advAuto="0" spid="19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ntro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</p:txBody>
      </p:sp>
      <p:sp>
        <p:nvSpPr>
          <p:cNvPr id="123" name="A Flag  is a tool “for storing very simple bits of information about a person”. http://tmg.reigelridge.com/basics-flags.htm…"/>
          <p:cNvSpPr txBox="1"/>
          <p:nvPr>
            <p:ph type="body" idx="1"/>
          </p:nvPr>
        </p:nvSpPr>
        <p:spPr>
          <a:xfrm>
            <a:off x="2381250" y="3403600"/>
            <a:ext cx="20309229" cy="6616594"/>
          </a:xfrm>
          <a:prstGeom prst="rect">
            <a:avLst/>
          </a:prstGeom>
        </p:spPr>
        <p:txBody>
          <a:bodyPr/>
          <a:lstStyle/>
          <a:p>
            <a:pPr marL="594359" indent="-594359" defTabSz="742950">
              <a:spcBef>
                <a:spcPts val="3700"/>
              </a:spcBef>
              <a:buBlip>
                <a:blip r:embed="rId2"/>
              </a:buBlip>
              <a:defRPr sz="4680"/>
            </a:pPr>
            <a:r>
              <a:t>A Flag  is a tool “for storing very simple bits of information about a person”. </a:t>
            </a:r>
            <a:r>
              <a:rPr u="sng">
                <a:hlinkClick r:id="rId3" invalidUrl="" action="" tgtFrame="" tooltip="" history="1" highlightClick="0" endSnd="0"/>
              </a:rPr>
              <a:t>http://tmg.reigelridge.com/basics-flags.htm</a:t>
            </a:r>
          </a:p>
          <a:p>
            <a:pPr marL="594359" indent="-594359" defTabSz="742950">
              <a:spcBef>
                <a:spcPts val="3700"/>
              </a:spcBef>
              <a:buBlip>
                <a:blip r:embed="rId2"/>
              </a:buBlip>
              <a:defRPr sz="4680"/>
            </a:pPr>
            <a:r>
              <a:t>By default, the Flags window does not open in TMG. To view this window, use the Window &gt; Flags menu option</a:t>
            </a:r>
          </a:p>
          <a:p>
            <a:pPr marL="594359" indent="-594359" defTabSz="742950">
              <a:spcBef>
                <a:spcPts val="3700"/>
              </a:spcBef>
              <a:buBlip>
                <a:blip r:embed="rId2"/>
              </a:buBlip>
              <a:defRPr sz="4680"/>
            </a:pPr>
            <a:r>
              <a:t>If you wish to have the Flags window appear with each subsequent opening of TMG, save the Layout , or overwrite an existing layout</a:t>
            </a:r>
          </a:p>
        </p:txBody>
      </p:sp>
      <p:pic>
        <p:nvPicPr>
          <p:cNvPr id="124" name="Screen Shot 2021-11-03 at 6.49.56 PM.png" descr="Screen Shot 2021-11-03 at 6.49.56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237200" y="9201150"/>
            <a:ext cx="1917700" cy="43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3" grpId="1"/>
      <p:bldP build="whole" bldLvl="1" animBg="1" rev="0" advAuto="0" spid="12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creen Shot 2021-11-06 at 1.24.06 PM.png" descr="Screen Shot 2021-11-06 at 1.24.0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4124" y="1730357"/>
            <a:ext cx="17276778" cy="10255286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Line"/>
          <p:cNvSpPr/>
          <p:nvPr/>
        </p:nvSpPr>
        <p:spPr>
          <a:xfrm flipH="1" flipV="1">
            <a:off x="14657596" y="2593582"/>
            <a:ext cx="3547754" cy="1571974"/>
          </a:xfrm>
          <a:prstGeom prst="line">
            <a:avLst/>
          </a:prstGeom>
          <a:ln w="381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200"/>
            </a:pPr>
          </a:p>
        </p:txBody>
      </p:sp>
      <p:sp>
        <p:nvSpPr>
          <p:cNvPr id="128" name="Flag window appears with each TMG startup."/>
          <p:cNvSpPr txBox="1"/>
          <p:nvPr/>
        </p:nvSpPr>
        <p:spPr>
          <a:xfrm>
            <a:off x="18370097" y="3841750"/>
            <a:ext cx="5138741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300"/>
            </a:lvl1pPr>
          </a:lstStyle>
          <a:p>
            <a:pPr/>
            <a:r>
              <a:t>Flag window appears with each TMG startup.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creen Shot 2021-11-03 at 6.38.26 PM.png" descr="Screen Shot 2021-11-03 at 6.38.2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45751" y="2933700"/>
            <a:ext cx="3232898" cy="99473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3" name="Group"/>
          <p:cNvGrpSpPr/>
          <p:nvPr/>
        </p:nvGrpSpPr>
        <p:grpSpPr>
          <a:xfrm>
            <a:off x="804081" y="3872080"/>
            <a:ext cx="12743877" cy="744371"/>
            <a:chOff x="0" y="0"/>
            <a:chExt cx="12743876" cy="744369"/>
          </a:xfrm>
        </p:grpSpPr>
        <p:sp>
          <p:nvSpPr>
            <p:cNvPr id="131" name="This presentation will describe a procedure for using the Living Flag"/>
            <p:cNvSpPr txBox="1"/>
            <p:nvPr/>
          </p:nvSpPr>
          <p:spPr>
            <a:xfrm>
              <a:off x="-1" y="83969"/>
              <a:ext cx="11079139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900"/>
              </a:lvl1pPr>
            </a:lstStyle>
            <a:p>
              <a:pPr/>
              <a:r>
                <a:t>This presentation will describe a procedure for using the Living Flag</a:t>
              </a:r>
            </a:p>
          </p:txBody>
        </p:sp>
        <p:sp>
          <p:nvSpPr>
            <p:cNvPr id="132" name="Line"/>
            <p:cNvSpPr/>
            <p:nvPr/>
          </p:nvSpPr>
          <p:spPr>
            <a:xfrm flipV="1">
              <a:off x="11140268" y="-1"/>
              <a:ext cx="1603609" cy="388771"/>
            </a:xfrm>
            <a:prstGeom prst="line">
              <a:avLst/>
            </a:prstGeom>
            <a:noFill/>
            <a:ln w="381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/>
              </a:pPr>
            </a:p>
          </p:txBody>
        </p:sp>
      </p:grpSp>
      <p:sp>
        <p:nvSpPr>
          <p:cNvPr id="134" name="For the uninitiated, most of the flags in this window are so-called custom flags, which can be explained in a future presentation."/>
          <p:cNvSpPr txBox="1"/>
          <p:nvPr/>
        </p:nvSpPr>
        <p:spPr>
          <a:xfrm>
            <a:off x="1961988" y="6527800"/>
            <a:ext cx="10720655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900"/>
            </a:lvl1pPr>
          </a:lstStyle>
          <a:p>
            <a:pPr/>
            <a:r>
              <a:t>For the uninitiated, most of the flags in this window are so-called custom flags, which can be explained in a future presentation.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he Living Flag options are ?, N, Y.  The first option is used when the person’s living status is not known, i.e. no known birth, death or burial year…"/>
          <p:cNvSpPr txBox="1"/>
          <p:nvPr/>
        </p:nvSpPr>
        <p:spPr>
          <a:xfrm>
            <a:off x="1401555" y="3219450"/>
            <a:ext cx="21580890" cy="828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60400" indent="-660400" algn="l">
              <a:spcBef>
                <a:spcPts val="4200"/>
              </a:spcBef>
              <a:buSzPct val="25000"/>
              <a:buBlip>
                <a:blip r:embed="rId2"/>
              </a:buBlip>
              <a:defRPr sz="5200"/>
            </a:pPr>
            <a:r>
              <a:t>The Living Flag options are ?, N, Y.  The first option is used when the person’s living status is not known, i.e. no known birth, death or burial year</a:t>
            </a:r>
          </a:p>
          <a:p>
            <a:pPr marL="660400" indent="-660400" algn="l">
              <a:spcBef>
                <a:spcPts val="4200"/>
              </a:spcBef>
              <a:buSzPct val="25000"/>
              <a:buBlip>
                <a:blip r:embed="rId2"/>
              </a:buBlip>
              <a:defRPr sz="5200"/>
            </a:pPr>
            <a:r>
              <a:t>The Living Flag is used to control output to reports from TMG, and exports if “Suppress details for living people” option is selected</a:t>
            </a:r>
          </a:p>
          <a:p>
            <a:pPr marL="660400" indent="-660400" algn="l">
              <a:spcBef>
                <a:spcPts val="4200"/>
              </a:spcBef>
              <a:buSzPct val="25000"/>
              <a:buBlip>
                <a:blip r:embed="rId2"/>
              </a:buBlip>
              <a:defRPr sz="5200"/>
            </a:pPr>
            <a:r>
              <a:t>Second Site uses the Living Flag if one chooses to have only non-living people on a web site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fter 30+ years of conducting family research, I realized that many people in my TMG datafile should have their Living Flag = N.…"/>
          <p:cNvSpPr txBox="1"/>
          <p:nvPr>
            <p:ph type="body" idx="1"/>
          </p:nvPr>
        </p:nvSpPr>
        <p:spPr>
          <a:xfrm>
            <a:off x="2284684" y="1902221"/>
            <a:ext cx="19621501" cy="10730209"/>
          </a:xfrm>
          <a:prstGeom prst="rect">
            <a:avLst/>
          </a:prstGeom>
        </p:spPr>
        <p:txBody>
          <a:bodyPr/>
          <a:lstStyle/>
          <a:p>
            <a:pPr marL="548131" indent="-548131" defTabSz="685165">
              <a:spcBef>
                <a:spcPts val="3400"/>
              </a:spcBef>
              <a:buBlip>
                <a:blip r:embed="rId2"/>
              </a:buBlip>
              <a:defRPr sz="4316"/>
            </a:pPr>
            <a:r>
              <a:t>After 30+ years of conducting family research, I realized that many people in my TMG datafile should have their Living Flag = N.</a:t>
            </a:r>
          </a:p>
          <a:p>
            <a:pPr marL="548131" indent="-548131" defTabSz="685165">
              <a:spcBef>
                <a:spcPts val="3400"/>
              </a:spcBef>
              <a:buBlip>
                <a:blip r:embed="rId2"/>
              </a:buBlip>
              <a:defRPr sz="4316"/>
            </a:pPr>
            <a:r>
              <a:t>TMG automatically adjusts the Living Flag value when entering a new person, or adding a birth, death or burial date to an existing person, according to the lifespan defined in File &gt; Preferences &gt; Current Project Options &gt; Advanced.</a:t>
            </a:r>
          </a:p>
          <a:p>
            <a:pPr marL="548131" indent="-548131" defTabSz="685165">
              <a:spcBef>
                <a:spcPts val="3400"/>
              </a:spcBef>
              <a:buBlip>
                <a:blip r:embed="rId2"/>
              </a:buBlip>
              <a:defRPr sz="4316"/>
            </a:pPr>
            <a:r>
              <a:t>Sometimes, I have entered a new person, with a known birth and/or death date, and the parents. I have forgotten to adjust the Living flag for the parents</a:t>
            </a:r>
          </a:p>
          <a:p>
            <a:pPr marL="548131" indent="-548131" defTabSz="685165">
              <a:spcBef>
                <a:spcPts val="3400"/>
              </a:spcBef>
              <a:buBlip>
                <a:blip r:embed="rId2"/>
              </a:buBlip>
              <a:defRPr sz="4316"/>
            </a:pPr>
            <a:r>
              <a:t>TMG does not automatically update the Living Flag over time.</a:t>
            </a:r>
          </a:p>
          <a:p>
            <a:pPr marL="548131" indent="-548131" defTabSz="685165">
              <a:spcBef>
                <a:spcPts val="3400"/>
              </a:spcBef>
              <a:buBlip>
                <a:blip r:embed="rId2"/>
              </a:buBlip>
              <a:defRPr sz="4316"/>
            </a:pPr>
            <a:r>
              <a:t>TMG Project Explorer is not flexible enough to filter those people requiring attention.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creen Shot 2021-10-31 at 4.07.46 PM.png" descr="Screen Shot 2021-10-31 at 4.07.4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50350" y="2823293"/>
            <a:ext cx="5905500" cy="5613401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The current version of TMG Utility is 7.4"/>
          <p:cNvSpPr txBox="1"/>
          <p:nvPr/>
        </p:nvSpPr>
        <p:spPr>
          <a:xfrm>
            <a:off x="8748544" y="8834931"/>
            <a:ext cx="6886911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The current version of TMG Utility is 7.4</a:t>
            </a:r>
          </a:p>
          <a:p>
            <a:pPr>
              <a:defRPr sz="3000"/>
            </a:pPr>
          </a:p>
        </p:txBody>
      </p:sp>
      <p:grpSp>
        <p:nvGrpSpPr>
          <p:cNvPr id="145" name="Group"/>
          <p:cNvGrpSpPr/>
          <p:nvPr/>
        </p:nvGrpSpPr>
        <p:grpSpPr>
          <a:xfrm>
            <a:off x="1426933" y="6809258"/>
            <a:ext cx="21706099" cy="4905505"/>
            <a:chOff x="0" y="0"/>
            <a:chExt cx="21706098" cy="4905503"/>
          </a:xfrm>
        </p:grpSpPr>
        <p:sp>
          <p:nvSpPr>
            <p:cNvPr id="142" name="Rounded Rectangle"/>
            <p:cNvSpPr/>
            <p:nvPr/>
          </p:nvSpPr>
          <p:spPr>
            <a:xfrm>
              <a:off x="8964905" y="0"/>
              <a:ext cx="3384281" cy="1525527"/>
            </a:xfrm>
            <a:prstGeom prst="roundRect">
              <a:avLst>
                <a:gd name="adj" fmla="val 12956"/>
              </a:avLst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2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solidFill>
                    <a:srgbClr val="FFFFFF"/>
                  </a:solidFill>
                  <a:effectLst>
                    <a:outerShdw sx="100000" sy="100000" kx="0" ky="0" algn="b" rotWithShape="0" blurRad="762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43" name="Line"/>
            <p:cNvSpPr/>
            <p:nvPr/>
          </p:nvSpPr>
          <p:spPr>
            <a:xfrm flipV="1">
              <a:off x="10679098" y="1614362"/>
              <a:ext cx="1" cy="2059333"/>
            </a:xfrm>
            <a:prstGeom prst="line">
              <a:avLst/>
            </a:prstGeom>
            <a:noFill/>
            <a:ln w="381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/>
              </a:pPr>
            </a:p>
          </p:txBody>
        </p:sp>
        <p:sp>
          <p:nvSpPr>
            <p:cNvPr id="144" name="Heed the warning to backup your TMG data file before instructing TMG Utility to make changes, as they will be permanent."/>
            <p:cNvSpPr txBox="1"/>
            <p:nvPr/>
          </p:nvSpPr>
          <p:spPr>
            <a:xfrm>
              <a:off x="0" y="3903802"/>
              <a:ext cx="21706099" cy="1001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000"/>
              </a:lvl1pPr>
            </a:lstStyle>
            <a:p>
              <a:pPr/>
              <a:r>
                <a:t>Heed the warning to backup your TMG data file before instructing TMG Utility to make changes, as they will be permanent.</a:t>
              </a:r>
            </a:p>
          </p:txBody>
        </p:sp>
      </p:grpSp>
      <p:sp>
        <p:nvSpPr>
          <p:cNvPr id="146" name="Close TMG Project before proceeding."/>
          <p:cNvSpPr txBox="1"/>
          <p:nvPr/>
        </p:nvSpPr>
        <p:spPr>
          <a:xfrm>
            <a:off x="6677818" y="11634971"/>
            <a:ext cx="11028364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Close TMG Project before proceeding.</a:t>
            </a:r>
          </a:p>
        </p:txBody>
      </p:sp>
      <p:sp>
        <p:nvSpPr>
          <p:cNvPr id="147" name="Use of TMG Utility is a better alternative. This application is one of John Cardinal’s creations, and is free.  johncardinal.com"/>
          <p:cNvSpPr txBox="1"/>
          <p:nvPr/>
        </p:nvSpPr>
        <p:spPr>
          <a:xfrm>
            <a:off x="1093809" y="1009650"/>
            <a:ext cx="21706101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4600"/>
            </a:lvl1pPr>
          </a:lstStyle>
          <a:p>
            <a:pPr/>
            <a:r>
              <a:t>Use of TMG Utility is a better alternative. This application is one of John Cardinal’s creations, and is free.  johncardinal.com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6" grpId="2"/>
      <p:bldP build="whole" bldLvl="1" animBg="1" rev="0" advAuto="0" spid="14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roup"/>
          <p:cNvGrpSpPr/>
          <p:nvPr/>
        </p:nvGrpSpPr>
        <p:grpSpPr>
          <a:xfrm>
            <a:off x="1637695" y="1150236"/>
            <a:ext cx="10008924" cy="3434649"/>
            <a:chOff x="0" y="0"/>
            <a:chExt cx="10008922" cy="3434648"/>
          </a:xfrm>
        </p:grpSpPr>
        <p:pic>
          <p:nvPicPr>
            <p:cNvPr id="149" name="Screen Shot 2021-10-31 at 4.19.01 PM.png" descr="Screen Shot 2021-10-31 at 4.19.01 P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333048" cy="34346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0" name="Opening screen of TMG Utility."/>
            <p:cNvSpPr txBox="1"/>
            <p:nvPr/>
          </p:nvSpPr>
          <p:spPr>
            <a:xfrm>
              <a:off x="4441968" y="539382"/>
              <a:ext cx="5566955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700"/>
              </a:lvl1pPr>
            </a:lstStyle>
            <a:p>
              <a:pPr/>
              <a:r>
                <a:t>Opening screen of TMG Utility.</a:t>
              </a:r>
            </a:p>
          </p:txBody>
        </p:sp>
      </p:grpSp>
      <p:grpSp>
        <p:nvGrpSpPr>
          <p:cNvPr id="155" name="Group"/>
          <p:cNvGrpSpPr/>
          <p:nvPr/>
        </p:nvGrpSpPr>
        <p:grpSpPr>
          <a:xfrm>
            <a:off x="1648137" y="4891104"/>
            <a:ext cx="10177033" cy="3434649"/>
            <a:chOff x="0" y="0"/>
            <a:chExt cx="10177031" cy="3434648"/>
          </a:xfrm>
        </p:grpSpPr>
        <p:pic>
          <p:nvPicPr>
            <p:cNvPr id="152" name="Screen Shot 2021-10-31 at 4.20.51 PM.png" descr="Screen Shot 2021-10-31 at 4.20.51 P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312164" cy="34346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3" name="Select a TMG .pjc file to open."/>
            <p:cNvSpPr txBox="1"/>
            <p:nvPr/>
          </p:nvSpPr>
          <p:spPr>
            <a:xfrm>
              <a:off x="4610078" y="728211"/>
              <a:ext cx="5566954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700"/>
              </a:lvl1pPr>
            </a:lstStyle>
            <a:p>
              <a:pPr/>
              <a:r>
                <a:t>Select a TMG .pjc file to open.</a:t>
              </a:r>
            </a:p>
          </p:txBody>
        </p:sp>
        <p:sp>
          <p:nvSpPr>
            <p:cNvPr id="154" name="Line"/>
            <p:cNvSpPr/>
            <p:nvPr/>
          </p:nvSpPr>
          <p:spPr>
            <a:xfrm flipH="1" flipV="1">
              <a:off x="2600870" y="1005450"/>
              <a:ext cx="2400879" cy="1"/>
            </a:xfrm>
            <a:prstGeom prst="line">
              <a:avLst/>
            </a:prstGeom>
            <a:noFill/>
            <a:ln w="381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/>
              </a:pPr>
            </a:p>
          </p:txBody>
        </p:sp>
      </p:grpSp>
      <p:grpSp>
        <p:nvGrpSpPr>
          <p:cNvPr id="159" name="Group"/>
          <p:cNvGrpSpPr/>
          <p:nvPr/>
        </p:nvGrpSpPr>
        <p:grpSpPr>
          <a:xfrm>
            <a:off x="1637695" y="8631972"/>
            <a:ext cx="10648618" cy="3460901"/>
            <a:chOff x="0" y="0"/>
            <a:chExt cx="10648616" cy="3460900"/>
          </a:xfrm>
        </p:grpSpPr>
        <p:pic>
          <p:nvPicPr>
            <p:cNvPr id="156" name="Screen Shot 2021-10-31 at 4.21.12 PM.png" descr="Screen Shot 2021-10-31 at 4.21.12 P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333048" cy="3460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7" name="From the list of options, select People"/>
            <p:cNvSpPr txBox="1"/>
            <p:nvPr/>
          </p:nvSpPr>
          <p:spPr>
            <a:xfrm>
              <a:off x="4620520" y="722217"/>
              <a:ext cx="6028097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700"/>
              </a:lvl1pPr>
            </a:lstStyle>
            <a:p>
              <a:pPr/>
              <a:r>
                <a:t>From the list of options, select People</a:t>
              </a:r>
            </a:p>
          </p:txBody>
        </p:sp>
        <p:sp>
          <p:nvSpPr>
            <p:cNvPr id="158" name="Line"/>
            <p:cNvSpPr/>
            <p:nvPr/>
          </p:nvSpPr>
          <p:spPr>
            <a:xfrm flipH="1" flipV="1">
              <a:off x="598912" y="703784"/>
              <a:ext cx="3998623" cy="302503"/>
            </a:xfrm>
            <a:prstGeom prst="line">
              <a:avLst/>
            </a:prstGeom>
            <a:noFill/>
            <a:ln w="381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/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clickEffect" presetSubtype="0" presetID="26" grpId="1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6" dur="1000" fill="hold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fill="hold" autoRev="1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3"/>
      <p:bldP build="whole" bldLvl="1" animBg="1" rev="0" advAuto="0" spid="155" grpId="1"/>
      <p:bldP build="whole" bldLvl="1" animBg="1" rev="0" advAuto="0" spid="155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creen Shot 2021-10-31 at 4.30.09 PM.png" descr="Screen Shot 2021-10-31 at 4.30.0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6447" y="969992"/>
            <a:ext cx="7030907" cy="5568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Screen Shot 2021-10-31 at 4.31.41 PM.png" descr="Screen Shot 2021-10-31 at 4.31.41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7958" y="6752990"/>
            <a:ext cx="7100734" cy="5621885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From these options select Set Living=N"/>
          <p:cNvSpPr txBox="1"/>
          <p:nvPr/>
        </p:nvSpPr>
        <p:spPr>
          <a:xfrm>
            <a:off x="8533958" y="2251855"/>
            <a:ext cx="6333827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700"/>
            </a:lvl1pPr>
          </a:lstStyle>
          <a:p>
            <a:pPr/>
            <a:r>
              <a:t>From these options select Set Living=N</a:t>
            </a:r>
          </a:p>
        </p:txBody>
      </p:sp>
      <p:sp>
        <p:nvSpPr>
          <p:cNvPr id="164" name="Line"/>
          <p:cNvSpPr/>
          <p:nvPr/>
        </p:nvSpPr>
        <p:spPr>
          <a:xfrm flipH="1" flipV="1">
            <a:off x="2771105" y="2499505"/>
            <a:ext cx="5862438" cy="1"/>
          </a:xfrm>
          <a:prstGeom prst="line">
            <a:avLst/>
          </a:prstGeom>
          <a:ln w="381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200"/>
            </a:pPr>
          </a:p>
        </p:txBody>
      </p:sp>
      <p:grpSp>
        <p:nvGrpSpPr>
          <p:cNvPr id="167" name="Group"/>
          <p:cNvGrpSpPr/>
          <p:nvPr/>
        </p:nvGrpSpPr>
        <p:grpSpPr>
          <a:xfrm>
            <a:off x="3811323" y="6996867"/>
            <a:ext cx="14162098" cy="1379947"/>
            <a:chOff x="0" y="0"/>
            <a:chExt cx="14162096" cy="1379945"/>
          </a:xfrm>
        </p:grpSpPr>
        <p:sp>
          <p:nvSpPr>
            <p:cNvPr id="165" name="Enter a year to represent the maximum expected life span. John Cardinal suggests the current year minus 120."/>
            <p:cNvSpPr txBox="1"/>
            <p:nvPr/>
          </p:nvSpPr>
          <p:spPr>
            <a:xfrm>
              <a:off x="5045209" y="0"/>
              <a:ext cx="9116888" cy="1143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2700"/>
              </a:lvl1pPr>
            </a:lstStyle>
            <a:p>
              <a:pPr/>
              <a:r>
                <a:t>Enter a year to represent the maximum expected life span. John Cardinal suggests the current year minus 120. </a:t>
              </a:r>
            </a:p>
          </p:txBody>
        </p:sp>
        <p:sp>
          <p:nvSpPr>
            <p:cNvPr id="166" name="Line"/>
            <p:cNvSpPr/>
            <p:nvPr/>
          </p:nvSpPr>
          <p:spPr>
            <a:xfrm flipH="1">
              <a:off x="-1" y="301776"/>
              <a:ext cx="5003673" cy="1078170"/>
            </a:xfrm>
            <a:prstGeom prst="line">
              <a:avLst/>
            </a:prstGeom>
            <a:noFill/>
            <a:ln w="381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/>
              </a:pPr>
            </a:p>
          </p:txBody>
        </p:sp>
      </p:grpSp>
      <p:grpSp>
        <p:nvGrpSpPr>
          <p:cNvPr id="170" name="Group"/>
          <p:cNvGrpSpPr/>
          <p:nvPr/>
        </p:nvGrpSpPr>
        <p:grpSpPr>
          <a:xfrm>
            <a:off x="4860031" y="8470900"/>
            <a:ext cx="15990316" cy="1143001"/>
            <a:chOff x="0" y="0"/>
            <a:chExt cx="15990315" cy="1143000"/>
          </a:xfrm>
        </p:grpSpPr>
        <p:sp>
          <p:nvSpPr>
            <p:cNvPr id="168" name="If Use Ancestor’s Events is checked, the program will set Living=N if any ancestors of a person have a BMDB event prior to the date entered above."/>
            <p:cNvSpPr txBox="1"/>
            <p:nvPr/>
          </p:nvSpPr>
          <p:spPr>
            <a:xfrm>
              <a:off x="3966403" y="0"/>
              <a:ext cx="12023913" cy="1143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2700"/>
              </a:lvl1pPr>
            </a:lstStyle>
            <a:p>
              <a:pPr/>
              <a:r>
                <a:t>If Use Ancestor’s Events is checked, the program will set Living=N if any ancestors of a person have a BMDB event prior to the date entered above.</a:t>
              </a:r>
            </a:p>
          </p:txBody>
        </p:sp>
        <p:sp>
          <p:nvSpPr>
            <p:cNvPr id="169" name="Line"/>
            <p:cNvSpPr/>
            <p:nvPr/>
          </p:nvSpPr>
          <p:spPr>
            <a:xfrm flipH="1" flipV="1">
              <a:off x="0" y="147965"/>
              <a:ext cx="3820105" cy="71539"/>
            </a:xfrm>
            <a:prstGeom prst="line">
              <a:avLst/>
            </a:prstGeom>
            <a:noFill/>
            <a:ln w="381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/>
              </a:pPr>
            </a:p>
          </p:txBody>
        </p:sp>
      </p:grpSp>
      <p:grpSp>
        <p:nvGrpSpPr>
          <p:cNvPr id="173" name="Group"/>
          <p:cNvGrpSpPr/>
          <p:nvPr/>
        </p:nvGrpSpPr>
        <p:grpSpPr>
          <a:xfrm>
            <a:off x="5002659" y="8899593"/>
            <a:ext cx="15847688" cy="2188340"/>
            <a:chOff x="0" y="0"/>
            <a:chExt cx="15847686" cy="2188339"/>
          </a:xfrm>
        </p:grpSpPr>
        <p:sp>
          <p:nvSpPr>
            <p:cNvPr id="171" name="If Use Descendant’s Events is checked, the program will set Living=N if any descendants of a person have a BMDB event prior to the date entered above."/>
            <p:cNvSpPr txBox="1"/>
            <p:nvPr/>
          </p:nvSpPr>
          <p:spPr>
            <a:xfrm>
              <a:off x="3823774" y="1045339"/>
              <a:ext cx="12023913" cy="1143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2700"/>
              </a:lvl1pPr>
            </a:lstStyle>
            <a:p>
              <a:pPr/>
              <a:r>
                <a:t>If Use Descendant’s Events is checked, the program will set Living=N if any descendants of a person have a BMDB event prior to the date entered above.</a:t>
              </a:r>
            </a:p>
          </p:txBody>
        </p:sp>
        <p:sp>
          <p:nvSpPr>
            <p:cNvPr id="172" name="Line"/>
            <p:cNvSpPr/>
            <p:nvPr/>
          </p:nvSpPr>
          <p:spPr>
            <a:xfrm flipH="1" flipV="1">
              <a:off x="-1" y="-1"/>
              <a:ext cx="3732366" cy="1094856"/>
            </a:xfrm>
            <a:prstGeom prst="line">
              <a:avLst/>
            </a:prstGeom>
            <a:noFill/>
            <a:ln w="381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/>
              </a:pPr>
            </a:p>
          </p:txBody>
        </p:sp>
      </p:grpSp>
      <p:grpSp>
        <p:nvGrpSpPr>
          <p:cNvPr id="176" name="Group"/>
          <p:cNvGrpSpPr/>
          <p:nvPr/>
        </p:nvGrpSpPr>
        <p:grpSpPr>
          <a:xfrm>
            <a:off x="5091559" y="9102793"/>
            <a:ext cx="15746088" cy="3267840"/>
            <a:chOff x="0" y="0"/>
            <a:chExt cx="15746086" cy="3267839"/>
          </a:xfrm>
        </p:grpSpPr>
        <p:sp>
          <p:nvSpPr>
            <p:cNvPr id="174" name="If Use 5 Generations Rule is checked, the program will set Living=N if any people have 5 or more generations of descendants."/>
            <p:cNvSpPr txBox="1"/>
            <p:nvPr/>
          </p:nvSpPr>
          <p:spPr>
            <a:xfrm>
              <a:off x="3722174" y="2124839"/>
              <a:ext cx="12023913" cy="1143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2700"/>
              </a:lvl1pPr>
            </a:lstStyle>
            <a:p>
              <a:pPr/>
              <a:r>
                <a:t>If Use 5 Generations Rule is checked, the program will set Living=N if any people have 5 or more generations of descendants.</a:t>
              </a:r>
            </a:p>
          </p:txBody>
        </p:sp>
        <p:sp>
          <p:nvSpPr>
            <p:cNvPr id="175" name="Line"/>
            <p:cNvSpPr/>
            <p:nvPr/>
          </p:nvSpPr>
          <p:spPr>
            <a:xfrm flipH="1" flipV="1">
              <a:off x="-1" y="-1"/>
              <a:ext cx="3550332" cy="2172309"/>
            </a:xfrm>
            <a:prstGeom prst="line">
              <a:avLst/>
            </a:prstGeom>
            <a:noFill/>
            <a:ln w="381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2" grpId="1"/>
      <p:bldP build="whole" bldLvl="1" animBg="1" rev="0" advAuto="0" spid="173" grpId="4"/>
      <p:bldP build="whole" bldLvl="1" animBg="1" rev="0" advAuto="0" spid="170" grpId="3"/>
      <p:bldP build="whole" bldLvl="1" animBg="1" rev="0" advAuto="0" spid="167" grpId="2"/>
      <p:bldP build="whole" bldLvl="1" animBg="1" rev="0" advAuto="0" spid="176" grpId="5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