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ottawa-tmg-ug.ca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mproving Workflow in TMG…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400"/>
            </a:pPr>
            <a:r>
              <a:t>Improving Workflow in TMG </a:t>
            </a:r>
          </a:p>
          <a:p>
            <a:pPr>
              <a:defRPr sz="6400"/>
            </a:pPr>
            <a:r>
              <a:t>v.9.05 Using Witnesses &amp; Roles</a:t>
            </a:r>
          </a:p>
        </p:txBody>
      </p:sp>
      <p:sp>
        <p:nvSpPr>
          <p:cNvPr id="120" name="Presented by ~ David Walker…"/>
          <p:cNvSpPr/>
          <p:nvPr>
            <p:ph type="subTitle" sz="quarter" idx="1"/>
          </p:nvPr>
        </p:nvSpPr>
        <p:spPr>
          <a:xfrm>
            <a:off x="787400" y="5994400"/>
            <a:ext cx="11430000" cy="1907531"/>
          </a:xfrm>
          <a:prstGeom prst="rect">
            <a:avLst/>
          </a:prstGeom>
        </p:spPr>
        <p:txBody>
          <a:bodyPr/>
          <a:lstStyle/>
          <a:p>
            <a:pPr defTabSz="432308">
              <a:defRPr sz="2960"/>
            </a:pPr>
            <a:r>
              <a:t>Presented by ~ David Walker</a:t>
            </a:r>
          </a:p>
          <a:p>
            <a:pPr defTabSz="432308">
              <a:defRPr sz="2960"/>
            </a:pPr>
            <a:r>
              <a:t>To ~ Ottawa TMG Users Group</a:t>
            </a:r>
          </a:p>
          <a:p>
            <a:pPr defTabSz="432308">
              <a:defRPr sz="2960"/>
            </a:pPr>
          </a:p>
          <a:p>
            <a:pPr defTabSz="432308">
              <a:defRPr sz="2960"/>
            </a:pPr>
            <a:r>
              <a:t>8 April,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creen Shot 2017-04-03 at 3.43.04 PM.png" descr="Screen Shot 2017-04-03 at 3.43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4700" y="3321050"/>
            <a:ext cx="9017000" cy="572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2. Enter her ID value"/>
          <p:cNvSpPr/>
          <p:nvPr/>
        </p:nvSpPr>
        <p:spPr>
          <a:xfrm>
            <a:off x="6866889" y="2209353"/>
            <a:ext cx="282702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2. Enter her ID value</a:t>
            </a:r>
          </a:p>
        </p:txBody>
      </p:sp>
      <p:sp>
        <p:nvSpPr>
          <p:cNvPr id="160" name="Line"/>
          <p:cNvSpPr/>
          <p:nvPr/>
        </p:nvSpPr>
        <p:spPr>
          <a:xfrm flipH="1">
            <a:off x="4138437" y="2636200"/>
            <a:ext cx="3398580" cy="1779051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1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 Shot 2017-04-03 at 3.50.58 PM.png" descr="Screen Shot 2017-04-03 at 3.50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07" y="3310874"/>
            <a:ext cx="12353386" cy="37084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Line"/>
          <p:cNvSpPr/>
          <p:nvPr/>
        </p:nvSpPr>
        <p:spPr>
          <a:xfrm flipH="1" flipV="1">
            <a:off x="3362546" y="6908567"/>
            <a:ext cx="3800664" cy="1172957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In the Details window, the burial tag entry includes his wife, Christy Montgomery"/>
          <p:cNvSpPr/>
          <p:nvPr/>
        </p:nvSpPr>
        <p:spPr>
          <a:xfrm>
            <a:off x="1073200" y="8045449"/>
            <a:ext cx="106552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In the Details window, the burial tag entry includes his wife, Christy Montgomery</a:t>
            </a:r>
          </a:p>
        </p:txBody>
      </p:sp>
      <p:sp>
        <p:nvSpPr>
          <p:cNvPr id="166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creen Shot 2017-04-03 at 3.55.26 PM.png" descr="Screen Shot 2017-04-03 at 3.55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3316754"/>
            <a:ext cx="12278019" cy="371306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Line"/>
          <p:cNvSpPr/>
          <p:nvPr/>
        </p:nvSpPr>
        <p:spPr>
          <a:xfrm flipH="1" flipV="1">
            <a:off x="3506116" y="6900877"/>
            <a:ext cx="4690160" cy="1192256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0" name="In the Details window for his wife, the burial tag entry shows William Phillips"/>
          <p:cNvSpPr/>
          <p:nvPr/>
        </p:nvSpPr>
        <p:spPr>
          <a:xfrm>
            <a:off x="1330604" y="8045449"/>
            <a:ext cx="1014039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In the Details window for his wife, the burial tag entry shows William Phillips</a:t>
            </a:r>
          </a:p>
        </p:txBody>
      </p:sp>
      <p:sp>
        <p:nvSpPr>
          <p:cNvPr id="171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7-04-03 at 3.43.04 PM.png" descr="Screen Shot 2017-04-03 at 3.43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900" y="2012950"/>
            <a:ext cx="9017000" cy="572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Line"/>
          <p:cNvSpPr/>
          <p:nvPr/>
        </p:nvSpPr>
        <p:spPr>
          <a:xfrm flipH="1" flipV="1">
            <a:off x="5438550" y="5526747"/>
            <a:ext cx="2757726" cy="2566386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5" name="3. The next step is to add other family members as witnesses."/>
          <p:cNvSpPr/>
          <p:nvPr/>
        </p:nvSpPr>
        <p:spPr>
          <a:xfrm>
            <a:off x="2433065" y="8045449"/>
            <a:ext cx="793546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3. The next step is to add other family members as witnesses.</a:t>
            </a:r>
          </a:p>
        </p:txBody>
      </p:sp>
      <p:sp>
        <p:nvSpPr>
          <p:cNvPr id="176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creen Shot 2017-04-03 at 5.35.30 PM.png" descr="Screen Shot 2017-04-03 at 5.35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1809750"/>
            <a:ext cx="6527800" cy="6134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Line"/>
          <p:cNvSpPr/>
          <p:nvPr/>
        </p:nvSpPr>
        <p:spPr>
          <a:xfrm flipH="1" flipV="1">
            <a:off x="6505648" y="4247023"/>
            <a:ext cx="2177923" cy="4117176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0" name="3. Having added a daughter as a witness we soon realize that her role…"/>
          <p:cNvSpPr/>
          <p:nvPr/>
        </p:nvSpPr>
        <p:spPr>
          <a:xfrm>
            <a:off x="132197" y="8331199"/>
            <a:ext cx="926824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3. Having added a daughter as a witness we soon realize that her role </a:t>
            </a:r>
          </a:p>
          <a:p>
            <a:pPr>
              <a:defRPr sz="2400"/>
            </a:pPr>
            <a:r>
              <a:t>must reflect the fact that she is buried here as well.</a:t>
            </a:r>
          </a:p>
        </p:txBody>
      </p:sp>
      <p:sp>
        <p:nvSpPr>
          <p:cNvPr id="181" name="Line"/>
          <p:cNvSpPr/>
          <p:nvPr/>
        </p:nvSpPr>
        <p:spPr>
          <a:xfrm flipH="1" flipV="1">
            <a:off x="6989339" y="3234645"/>
            <a:ext cx="1740833" cy="5212203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2" name="Line"/>
          <p:cNvSpPr/>
          <p:nvPr/>
        </p:nvSpPr>
        <p:spPr>
          <a:xfrm flipH="1" flipV="1">
            <a:off x="7287745" y="6946615"/>
            <a:ext cx="1457922" cy="1457922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3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creen Shot 2017-04-03 at 5.43.40 PM.png" descr="Screen Shot 2017-04-03 at 5.43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2147535"/>
            <a:ext cx="3530600" cy="3289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Line"/>
          <p:cNvSpPr/>
          <p:nvPr/>
        </p:nvSpPr>
        <p:spPr>
          <a:xfrm flipH="1" flipV="1">
            <a:off x="1813756" y="3913599"/>
            <a:ext cx="1597236" cy="1915313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7" name="4. Open the drop down menu for Roles and select ‘Interred’."/>
          <p:cNvSpPr/>
          <p:nvPr/>
        </p:nvSpPr>
        <p:spPr>
          <a:xfrm>
            <a:off x="342798" y="5851712"/>
            <a:ext cx="45546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4. Open the drop down menu for Roles and select ‘Interred’.</a:t>
            </a:r>
          </a:p>
        </p:txBody>
      </p:sp>
      <p:sp>
        <p:nvSpPr>
          <p:cNvPr id="188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  <p:grpSp>
        <p:nvGrpSpPr>
          <p:cNvPr id="194" name="Group"/>
          <p:cNvGrpSpPr/>
          <p:nvPr/>
        </p:nvGrpSpPr>
        <p:grpSpPr>
          <a:xfrm>
            <a:off x="2329" y="1828800"/>
            <a:ext cx="12361490" cy="6937906"/>
            <a:chOff x="0" y="0"/>
            <a:chExt cx="12361489" cy="6937905"/>
          </a:xfrm>
        </p:grpSpPr>
        <p:pic>
          <p:nvPicPr>
            <p:cNvPr id="189" name="Screen Shot 2017-04-09 at 12.50.25 PM.png" descr="Screen Shot 2017-04-09 at 12.50.25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20989" y="0"/>
              <a:ext cx="6540501" cy="609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" name="Edit the default variable from [P] to [W]. The sentence structure changes accordingly."/>
            <p:cNvSpPr/>
            <p:nvPr/>
          </p:nvSpPr>
          <p:spPr>
            <a:xfrm>
              <a:off x="0" y="5115112"/>
              <a:ext cx="5923464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Edit the default variable from [P] to [W]. The sentence structure changes accordingly.</a:t>
              </a:r>
            </a:p>
          </p:txBody>
        </p:sp>
        <p:sp>
          <p:nvSpPr>
            <p:cNvPr id="191" name="Line"/>
            <p:cNvSpPr/>
            <p:nvPr/>
          </p:nvSpPr>
          <p:spPr>
            <a:xfrm flipV="1">
              <a:off x="4718175" y="2529299"/>
              <a:ext cx="2080864" cy="2524242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92" name="Line"/>
            <p:cNvSpPr/>
            <p:nvPr/>
          </p:nvSpPr>
          <p:spPr>
            <a:xfrm flipV="1">
              <a:off x="5835775" y="5101496"/>
              <a:ext cx="1343051" cy="1361746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93" name="The Preview reads correctly."/>
            <p:cNvSpPr/>
            <p:nvPr/>
          </p:nvSpPr>
          <p:spPr>
            <a:xfrm>
              <a:off x="3708400" y="6468005"/>
              <a:ext cx="5923464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The Preview reads correctly.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5. Continue adding other family members"/>
          <p:cNvSpPr/>
          <p:nvPr/>
        </p:nvSpPr>
        <p:spPr>
          <a:xfrm>
            <a:off x="3225698" y="2403662"/>
            <a:ext cx="628323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5. Continue adding other family members</a:t>
            </a:r>
          </a:p>
        </p:txBody>
      </p:sp>
      <p:sp>
        <p:nvSpPr>
          <p:cNvPr id="197" name="TIP: Compare the death dates for everyone, then use the latest date + 1 year in the Sort Date of the primary person.  Otherwise, a child buried after a parent will have the Witness tag in the wrong place."/>
          <p:cNvSpPr/>
          <p:nvPr/>
        </p:nvSpPr>
        <p:spPr>
          <a:xfrm>
            <a:off x="752650" y="7600950"/>
            <a:ext cx="114995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b="1"/>
              <a:t>TIP:</a:t>
            </a:r>
            <a:r>
              <a:t> Compare the death dates for everyone, then use the latest date + 1 year in the Sort Date of the primary person.  Otherwise, a child buried after a parent will have the Witness tag in the wrong place.</a:t>
            </a:r>
          </a:p>
        </p:txBody>
      </p:sp>
      <p:pic>
        <p:nvPicPr>
          <p:cNvPr id="198" name="Screen Shot 2017-04-03 at 5.56.13 PM.png" descr="Screen Shot 2017-04-03 at 5.56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515" y="3692842"/>
            <a:ext cx="12403770" cy="299567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P: Compare the death dates for everyone, then use the latest date + 1 year in the Sort Date of the primary person.  Otherwise, a child buried after a parent will have the Witness tag in the wrong place."/>
          <p:cNvSpPr/>
          <p:nvPr/>
        </p:nvSpPr>
        <p:spPr>
          <a:xfrm>
            <a:off x="752650" y="1680874"/>
            <a:ext cx="114995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b="1"/>
              <a:t>TIP:</a:t>
            </a:r>
            <a:r>
              <a:t> Compare the death dates for everyone, then use the latest date + 1 year in the Sort Date of the primary person.  Otherwise, a child buried after a parent will have the Witness tag in the wrong place.</a:t>
            </a:r>
          </a:p>
        </p:txBody>
      </p:sp>
      <p:pic>
        <p:nvPicPr>
          <p:cNvPr id="202" name="Screen Shot 2017-04-03 at 5.56.13 PM.png" descr="Screen Shot 2017-04-03 at 5.56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515" y="2941496"/>
            <a:ext cx="12403770" cy="299567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Incorrect timeline"/>
          <p:cNvSpPr/>
          <p:nvPr/>
        </p:nvSpPr>
        <p:spPr>
          <a:xfrm>
            <a:off x="2613050" y="5899149"/>
            <a:ext cx="24701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Incorrect timeline</a:t>
            </a:r>
          </a:p>
        </p:txBody>
      </p:sp>
      <p:sp>
        <p:nvSpPr>
          <p:cNvPr id="204" name="Line"/>
          <p:cNvSpPr/>
          <p:nvPr/>
        </p:nvSpPr>
        <p:spPr>
          <a:xfrm flipH="1" flipV="1">
            <a:off x="2154462" y="5728081"/>
            <a:ext cx="456430" cy="380231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09" name="Group"/>
          <p:cNvGrpSpPr/>
          <p:nvPr/>
        </p:nvGrpSpPr>
        <p:grpSpPr>
          <a:xfrm>
            <a:off x="301135" y="6346891"/>
            <a:ext cx="12402530" cy="3273359"/>
            <a:chOff x="0" y="0"/>
            <a:chExt cx="12402529" cy="3273358"/>
          </a:xfrm>
        </p:grpSpPr>
        <p:pic>
          <p:nvPicPr>
            <p:cNvPr id="205" name="Screen Shot 2017-04-03 at 6.07.19 PM.png" descr="Screen Shot 2017-04-03 at 6.07.19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02530" cy="2863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Correct timeline"/>
            <p:cNvSpPr/>
            <p:nvPr/>
          </p:nvSpPr>
          <p:spPr>
            <a:xfrm>
              <a:off x="2299266" y="2803458"/>
              <a:ext cx="2266798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Correct timeline</a:t>
              </a:r>
            </a:p>
          </p:txBody>
        </p:sp>
        <p:sp>
          <p:nvSpPr>
            <p:cNvPr id="207" name="Line"/>
            <p:cNvSpPr/>
            <p:nvPr/>
          </p:nvSpPr>
          <p:spPr>
            <a:xfrm flipH="1" flipV="1">
              <a:off x="1908825" y="2800427"/>
              <a:ext cx="350132" cy="199493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8" name="Rounded Rectangle"/>
            <p:cNvSpPr/>
            <p:nvPr/>
          </p:nvSpPr>
          <p:spPr>
            <a:xfrm>
              <a:off x="75400" y="2305826"/>
              <a:ext cx="2898577" cy="453183"/>
            </a:xfrm>
            <a:prstGeom prst="roundRect">
              <a:avLst>
                <a:gd name="adj" fmla="val 15000"/>
              </a:avLst>
            </a:prstGeom>
            <a:noFill/>
            <a:ln w="38100" cap="flat">
              <a:solidFill>
                <a:schemeClr val="accent3">
                  <a:hueOff val="-216589"/>
                  <a:satOff val="-8555"/>
                  <a:lumOff val="-1760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0" name="Rounded Rectangle"/>
          <p:cNvSpPr/>
          <p:nvPr/>
        </p:nvSpPr>
        <p:spPr>
          <a:xfrm>
            <a:off x="338435" y="5249118"/>
            <a:ext cx="2974777" cy="453182"/>
          </a:xfrm>
          <a:prstGeom prst="roundRect">
            <a:avLst>
              <a:gd name="adj" fmla="val 15000"/>
            </a:avLst>
          </a:prstGeom>
          <a:ln w="38100">
            <a:solidFill>
              <a:schemeClr val="accent3">
                <a:hueOff val="-216589"/>
                <a:satOff val="-8555"/>
                <a:lumOff val="-1760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MG Reports"/>
          <p:cNvSpPr/>
          <p:nvPr/>
        </p:nvSpPr>
        <p:spPr>
          <a:xfrm>
            <a:off x="752650" y="1630074"/>
            <a:ext cx="114995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TMG Reports</a:t>
            </a:r>
          </a:p>
        </p:txBody>
      </p:sp>
      <p:sp>
        <p:nvSpPr>
          <p:cNvPr id="214" name="TIP: Concatenation was used for each person to produce a smoother looking transition from death to burial."/>
          <p:cNvSpPr/>
          <p:nvPr/>
        </p:nvSpPr>
        <p:spPr>
          <a:xfrm>
            <a:off x="2409488" y="8788399"/>
            <a:ext cx="818582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rPr b="1"/>
              <a:t>TIP:</a:t>
            </a:r>
            <a:r>
              <a:t> Concatenation was used for each person to produce a smoother looking transition from death to burial.</a:t>
            </a:r>
          </a:p>
        </p:txBody>
      </p:sp>
      <p:grpSp>
        <p:nvGrpSpPr>
          <p:cNvPr id="217" name="Group"/>
          <p:cNvGrpSpPr/>
          <p:nvPr/>
        </p:nvGrpSpPr>
        <p:grpSpPr>
          <a:xfrm>
            <a:off x="1802854" y="2183953"/>
            <a:ext cx="9392196" cy="2222501"/>
            <a:chOff x="0" y="0"/>
            <a:chExt cx="9392195" cy="2222500"/>
          </a:xfrm>
        </p:grpSpPr>
        <p:pic>
          <p:nvPicPr>
            <p:cNvPr id="215" name="Screen Shot 2017-04-03 at 6.25.53 PM.png" descr="Screen Shot 2017-04-03 at 6.25.53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895" y="0"/>
              <a:ext cx="9385301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Rounded Rectangle"/>
            <p:cNvSpPr/>
            <p:nvPr/>
          </p:nvSpPr>
          <p:spPr>
            <a:xfrm>
              <a:off x="0" y="1249064"/>
              <a:ext cx="9385300" cy="954386"/>
            </a:xfrm>
            <a:prstGeom prst="roundRect">
              <a:avLst>
                <a:gd name="adj" fmla="val 7123"/>
              </a:avLst>
            </a:prstGeom>
            <a:noFill/>
            <a:ln w="38100" cap="flat">
              <a:solidFill>
                <a:schemeClr val="accent3">
                  <a:hueOff val="-216589"/>
                  <a:satOff val="-8555"/>
                  <a:lumOff val="-1760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8" name="Father"/>
          <p:cNvSpPr/>
          <p:nvPr/>
        </p:nvSpPr>
        <p:spPr>
          <a:xfrm>
            <a:off x="527964" y="2241549"/>
            <a:ext cx="95067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Father</a:t>
            </a:r>
          </a:p>
        </p:txBody>
      </p:sp>
      <p:grpSp>
        <p:nvGrpSpPr>
          <p:cNvPr id="223" name="Group"/>
          <p:cNvGrpSpPr/>
          <p:nvPr/>
        </p:nvGrpSpPr>
        <p:grpSpPr>
          <a:xfrm>
            <a:off x="296164" y="6889750"/>
            <a:ext cx="10905237" cy="1841500"/>
            <a:chOff x="0" y="0"/>
            <a:chExt cx="10905236" cy="1841500"/>
          </a:xfrm>
        </p:grpSpPr>
        <p:grpSp>
          <p:nvGrpSpPr>
            <p:cNvPr id="221" name="Group"/>
            <p:cNvGrpSpPr/>
            <p:nvPr/>
          </p:nvGrpSpPr>
          <p:grpSpPr>
            <a:xfrm>
              <a:off x="1507236" y="0"/>
              <a:ext cx="9398001" cy="1841500"/>
              <a:chOff x="0" y="0"/>
              <a:chExt cx="9398000" cy="1841500"/>
            </a:xfrm>
          </p:grpSpPr>
          <p:pic>
            <p:nvPicPr>
              <p:cNvPr id="219" name="Screen Shot 2017-04-03 at 6.31.03 PM.png" descr="Screen Shot 2017-04-03 at 6.31.03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9398000" cy="1841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0" name="Rounded Rectangle"/>
              <p:cNvSpPr/>
              <p:nvPr/>
            </p:nvSpPr>
            <p:spPr>
              <a:xfrm>
                <a:off x="12154" y="1305768"/>
                <a:ext cx="9385301" cy="453182"/>
              </a:xfrm>
              <a:prstGeom prst="roundRect">
                <a:avLst>
                  <a:gd name="adj" fmla="val 15000"/>
                </a:avLst>
              </a:prstGeom>
              <a:noFill/>
              <a:ln w="38100" cap="flat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22" name="Daughter"/>
            <p:cNvSpPr/>
            <p:nvPr/>
          </p:nvSpPr>
          <p:spPr>
            <a:xfrm>
              <a:off x="-1" y="12699"/>
              <a:ext cx="133807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Daughter</a:t>
              </a:r>
            </a:p>
          </p:txBody>
        </p:sp>
      </p:grpSp>
      <p:grpSp>
        <p:nvGrpSpPr>
          <p:cNvPr id="228" name="Group"/>
          <p:cNvGrpSpPr/>
          <p:nvPr/>
        </p:nvGrpSpPr>
        <p:grpSpPr>
          <a:xfrm>
            <a:off x="339750" y="4597400"/>
            <a:ext cx="10874350" cy="2088704"/>
            <a:chOff x="0" y="0"/>
            <a:chExt cx="10874349" cy="2088703"/>
          </a:xfrm>
        </p:grpSpPr>
        <p:grpSp>
          <p:nvGrpSpPr>
            <p:cNvPr id="226" name="Group"/>
            <p:cNvGrpSpPr/>
            <p:nvPr/>
          </p:nvGrpSpPr>
          <p:grpSpPr>
            <a:xfrm>
              <a:off x="1450403" y="0"/>
              <a:ext cx="9423947" cy="2088704"/>
              <a:chOff x="0" y="0"/>
              <a:chExt cx="9423945" cy="2088703"/>
            </a:xfrm>
          </p:grpSpPr>
          <p:pic>
            <p:nvPicPr>
              <p:cNvPr id="224" name="Screen Shot 2017-04-03 at 6.28.07 PM.png" descr="Screen Shot 2017-04-03 at 6.28.07 PM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45" y="0"/>
                <a:ext cx="9423401" cy="2057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5" name="Rounded Rectangle"/>
              <p:cNvSpPr/>
              <p:nvPr/>
            </p:nvSpPr>
            <p:spPr>
              <a:xfrm>
                <a:off x="0" y="1288603"/>
                <a:ext cx="9385300" cy="800101"/>
              </a:xfrm>
              <a:prstGeom prst="roundRect">
                <a:avLst>
                  <a:gd name="adj" fmla="val 8496"/>
                </a:avLst>
              </a:prstGeom>
              <a:noFill/>
              <a:ln w="38100" cap="flat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27" name="Mother"/>
            <p:cNvSpPr/>
            <p:nvPr/>
          </p:nvSpPr>
          <p:spPr>
            <a:xfrm>
              <a:off x="0" y="44449"/>
              <a:ext cx="109850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Mother</a:t>
              </a:r>
            </a:p>
          </p:txBody>
        </p:sp>
      </p:grpSp>
      <p:sp>
        <p:nvSpPr>
          <p:cNvPr id="229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2"/>
      <p:bldP build="whole" bldLvl="1" animBg="1" rev="0" advAuto="0" spid="214" grpId="3"/>
      <p:bldP build="whole" bldLvl="1" animBg="1" rev="0" advAuto="0" spid="22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econd Site Reports"/>
          <p:cNvSpPr/>
          <p:nvPr/>
        </p:nvSpPr>
        <p:spPr>
          <a:xfrm>
            <a:off x="752650" y="1630074"/>
            <a:ext cx="114995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Second Site Reports</a:t>
            </a:r>
          </a:p>
        </p:txBody>
      </p:sp>
      <p:pic>
        <p:nvPicPr>
          <p:cNvPr id="232" name="Screen Shot 2017-04-03 at 7.00.38 PM.png" descr="Screen Shot 2017-04-03 at 7.00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595" y="2462050"/>
            <a:ext cx="12420601" cy="123147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Father"/>
          <p:cNvSpPr/>
          <p:nvPr/>
        </p:nvSpPr>
        <p:spPr>
          <a:xfrm>
            <a:off x="362864" y="1929078"/>
            <a:ext cx="95067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Father</a:t>
            </a:r>
          </a:p>
        </p:txBody>
      </p:sp>
      <p:grpSp>
        <p:nvGrpSpPr>
          <p:cNvPr id="236" name="Group"/>
          <p:cNvGrpSpPr/>
          <p:nvPr/>
        </p:nvGrpSpPr>
        <p:grpSpPr>
          <a:xfrm>
            <a:off x="280232" y="3939387"/>
            <a:ext cx="12429326" cy="1764450"/>
            <a:chOff x="0" y="0"/>
            <a:chExt cx="12429325" cy="1764448"/>
          </a:xfrm>
        </p:grpSpPr>
        <p:pic>
          <p:nvPicPr>
            <p:cNvPr id="234" name="Screen Shot 2017-04-03 at 7.01.24 PM.png" descr="Screen Shot 2017-04-03 at 7.01.24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32971"/>
              <a:ext cx="12429326" cy="1231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" name="Mother"/>
            <p:cNvSpPr/>
            <p:nvPr/>
          </p:nvSpPr>
          <p:spPr>
            <a:xfrm>
              <a:off x="8717" y="-1"/>
              <a:ext cx="109850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Mother</a:t>
              </a:r>
            </a:p>
          </p:txBody>
        </p:sp>
      </p:grpSp>
      <p:sp>
        <p:nvSpPr>
          <p:cNvPr id="237" name="Note: For [P1] and [P2] the tombstone exhibits are displayed on each Person Page.  For those listed as Witnesses, there are links (camera icon) to the exhibits."/>
          <p:cNvSpPr/>
          <p:nvPr/>
        </p:nvSpPr>
        <p:spPr>
          <a:xfrm>
            <a:off x="462604" y="8430838"/>
            <a:ext cx="1207959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b="1"/>
              <a:t>Note:</a:t>
            </a:r>
            <a:r>
              <a:t> For [P1] and [P2] the tombstone exhibits are displayed on each Person Page.  For those listed as Witnesses, there are links (camera icon) to the exhibits.</a:t>
            </a:r>
          </a:p>
        </p:txBody>
      </p:sp>
      <p:grpSp>
        <p:nvGrpSpPr>
          <p:cNvPr id="242" name="Group"/>
          <p:cNvGrpSpPr/>
          <p:nvPr/>
        </p:nvGrpSpPr>
        <p:grpSpPr>
          <a:xfrm>
            <a:off x="239145" y="5949696"/>
            <a:ext cx="12511500" cy="2098533"/>
            <a:chOff x="0" y="0"/>
            <a:chExt cx="12511499" cy="2098531"/>
          </a:xfrm>
        </p:grpSpPr>
        <p:sp>
          <p:nvSpPr>
            <p:cNvPr id="238" name="Daughter"/>
            <p:cNvSpPr/>
            <p:nvPr/>
          </p:nvSpPr>
          <p:spPr>
            <a:xfrm>
              <a:off x="44318" y="-1"/>
              <a:ext cx="133807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Daughter</a:t>
              </a:r>
            </a:p>
          </p:txBody>
        </p:sp>
        <p:grpSp>
          <p:nvGrpSpPr>
            <p:cNvPr id="241" name="Group"/>
            <p:cNvGrpSpPr/>
            <p:nvPr/>
          </p:nvGrpSpPr>
          <p:grpSpPr>
            <a:xfrm>
              <a:off x="0" y="532971"/>
              <a:ext cx="12511500" cy="1565561"/>
              <a:chOff x="0" y="0"/>
              <a:chExt cx="12511499" cy="1565559"/>
            </a:xfrm>
          </p:grpSpPr>
          <p:pic>
            <p:nvPicPr>
              <p:cNvPr id="239" name="Screen Shot 2017-04-03 at 7.02.06 PM.png" descr="Screen Shot 2017-04-03 at 7.02.06 PM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2511500" cy="15483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0" name="Rounded Rectangle"/>
              <p:cNvSpPr/>
              <p:nvPr/>
            </p:nvSpPr>
            <p:spPr>
              <a:xfrm>
                <a:off x="1305789" y="1242950"/>
                <a:ext cx="1060400" cy="322610"/>
              </a:xfrm>
              <a:prstGeom prst="roundRect">
                <a:avLst>
                  <a:gd name="adj" fmla="val 21071"/>
                </a:avLst>
              </a:prstGeom>
              <a:noFill/>
              <a:ln w="38100" cap="flat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43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2"/>
      <p:bldP build="whole" bldLvl="1" animBg="1" rev="0" advAuto="0" spid="237" grpId="3"/>
      <p:bldP build="whole" bldLvl="1" animBg="1" rev="0" advAuto="0" spid="2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Introduction</a:t>
            </a:r>
          </a:p>
        </p:txBody>
      </p:sp>
      <p:sp>
        <p:nvSpPr>
          <p:cNvPr id="123" name="Improving workflow in anything we do is always a time saving goal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Improving workflow in anything we do is always a time saving goal</a:t>
            </a:r>
          </a:p>
          <a:p>
            <a:pPr>
              <a:buBlip>
                <a:blip r:embed="rId2"/>
              </a:buBlip>
            </a:pPr>
            <a:r>
              <a:t>TMG is no exception</a:t>
            </a:r>
          </a:p>
          <a:p>
            <a:pPr>
              <a:buBlip>
                <a:blip r:embed="rId2"/>
              </a:buBlip>
            </a:pPr>
            <a:r>
              <a:t>This presentation will describe the use of Witnesses and Roles when recording burials, with or without tombstone exhibits, and Censuses for TMG v.9.05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nother Use of Witnesses &amp; Roles ~ Census tags"/>
          <p:cNvSpPr/>
          <p:nvPr/>
        </p:nvSpPr>
        <p:spPr>
          <a:xfrm>
            <a:off x="728237" y="2499938"/>
            <a:ext cx="115483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Another Use of Witnesses &amp; Roles ~ Census tags</a:t>
            </a:r>
          </a:p>
        </p:txBody>
      </p:sp>
      <p:sp>
        <p:nvSpPr>
          <p:cNvPr id="246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247" name="In this example I will describe my workflow for recording  members of a family as witnesses to the Head of Household."/>
          <p:cNvSpPr/>
          <p:nvPr/>
        </p:nvSpPr>
        <p:spPr>
          <a:xfrm>
            <a:off x="2191644" y="4457699"/>
            <a:ext cx="862151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In this example I will describe my workflow for recording  members of a family as witnesses to the Head of Household.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pic>
        <p:nvPicPr>
          <p:cNvPr id="250" name="Screen Shot 2017-04-04 at 4.09.09 PM.png" descr="Screen Shot 2017-04-04 at 4.09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3550" y="2038350"/>
            <a:ext cx="6896100" cy="666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From the Tag Type list select Census HeadHousehold"/>
          <p:cNvSpPr/>
          <p:nvPr/>
        </p:nvSpPr>
        <p:spPr>
          <a:xfrm>
            <a:off x="171653" y="6680199"/>
            <a:ext cx="43773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From the Tag Type list select Census HeadHousehold</a:t>
            </a:r>
          </a:p>
        </p:txBody>
      </p:sp>
      <p:sp>
        <p:nvSpPr>
          <p:cNvPr id="252" name="Line"/>
          <p:cNvSpPr/>
          <p:nvPr/>
        </p:nvSpPr>
        <p:spPr>
          <a:xfrm flipV="1">
            <a:off x="4089400" y="6984471"/>
            <a:ext cx="1422401" cy="292630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55" name="Group"/>
          <p:cNvGrpSpPr/>
          <p:nvPr/>
        </p:nvGrpSpPr>
        <p:grpSpPr>
          <a:xfrm>
            <a:off x="425653" y="4101653"/>
            <a:ext cx="7878362" cy="1791981"/>
            <a:chOff x="0" y="0"/>
            <a:chExt cx="7878361" cy="1791980"/>
          </a:xfrm>
        </p:grpSpPr>
        <p:sp>
          <p:nvSpPr>
            <p:cNvPr id="253" name="Sentence"/>
            <p:cNvSpPr/>
            <p:nvPr/>
          </p:nvSpPr>
          <p:spPr>
            <a:xfrm>
              <a:off x="0" y="-1"/>
              <a:ext cx="437737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Sentence </a:t>
              </a:r>
            </a:p>
          </p:txBody>
        </p:sp>
        <p:sp>
          <p:nvSpPr>
            <p:cNvPr id="254" name="Line"/>
            <p:cNvSpPr/>
            <p:nvPr/>
          </p:nvSpPr>
          <p:spPr>
            <a:xfrm>
              <a:off x="2889047" y="229046"/>
              <a:ext cx="4989314" cy="1562935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8" name="Group"/>
          <p:cNvGrpSpPr/>
          <p:nvPr/>
        </p:nvGrpSpPr>
        <p:grpSpPr>
          <a:xfrm>
            <a:off x="311353" y="5137149"/>
            <a:ext cx="7970834" cy="1937810"/>
            <a:chOff x="0" y="0"/>
            <a:chExt cx="7970832" cy="1937808"/>
          </a:xfrm>
        </p:grpSpPr>
        <p:sp>
          <p:nvSpPr>
            <p:cNvPr id="256" name="Witness Sentence"/>
            <p:cNvSpPr/>
            <p:nvPr/>
          </p:nvSpPr>
          <p:spPr>
            <a:xfrm>
              <a:off x="0" y="-1"/>
              <a:ext cx="437737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Witness Sentence</a:t>
              </a:r>
            </a:p>
          </p:txBody>
        </p:sp>
        <p:sp>
          <p:nvSpPr>
            <p:cNvPr id="257" name="Line"/>
            <p:cNvSpPr/>
            <p:nvPr/>
          </p:nvSpPr>
          <p:spPr>
            <a:xfrm>
              <a:off x="3460546" y="260350"/>
              <a:ext cx="4510287" cy="1677459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1" name="Group"/>
          <p:cNvGrpSpPr/>
          <p:nvPr/>
        </p:nvGrpSpPr>
        <p:grpSpPr>
          <a:xfrm>
            <a:off x="5708853" y="8532206"/>
            <a:ext cx="4377374" cy="815888"/>
            <a:chOff x="0" y="0"/>
            <a:chExt cx="4377372" cy="815886"/>
          </a:xfrm>
        </p:grpSpPr>
        <p:sp>
          <p:nvSpPr>
            <p:cNvPr id="259" name="Select"/>
            <p:cNvSpPr/>
            <p:nvPr/>
          </p:nvSpPr>
          <p:spPr>
            <a:xfrm>
              <a:off x="0" y="345986"/>
              <a:ext cx="437737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Select </a:t>
              </a:r>
            </a:p>
          </p:txBody>
        </p:sp>
        <p:sp>
          <p:nvSpPr>
            <p:cNvPr id="260" name="Line"/>
            <p:cNvSpPr/>
            <p:nvPr/>
          </p:nvSpPr>
          <p:spPr>
            <a:xfrm flipV="1">
              <a:off x="2698546" y="0"/>
              <a:ext cx="548295" cy="548295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2"/>
      <p:bldP build="whole" bldLvl="1" animBg="1" rev="0" advAuto="0" spid="261" grpId="3"/>
      <p:bldP build="whole" bldLvl="1" animBg="1" rev="0" advAuto="0" spid="25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creen Shot 2017-04-04 at 5.01.23 PM.png" descr="Screen Shot 2017-04-04 at 5.01.2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" y="2012950"/>
            <a:ext cx="9042400" cy="572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grpSp>
        <p:nvGrpSpPr>
          <p:cNvPr id="270" name="Group"/>
          <p:cNvGrpSpPr/>
          <p:nvPr/>
        </p:nvGrpSpPr>
        <p:grpSpPr>
          <a:xfrm>
            <a:off x="247853" y="5126731"/>
            <a:ext cx="12509094" cy="3668019"/>
            <a:chOff x="0" y="0"/>
            <a:chExt cx="12509093" cy="3668018"/>
          </a:xfrm>
        </p:grpSpPr>
        <p:sp>
          <p:nvSpPr>
            <p:cNvPr id="265" name="Having keyed in data for the memo, place names and citation, the next step is to add witnesses"/>
            <p:cNvSpPr/>
            <p:nvPr/>
          </p:nvSpPr>
          <p:spPr>
            <a:xfrm>
              <a:off x="0" y="3198118"/>
              <a:ext cx="12509094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Having keyed in data for the memo, place names and citation, the next step is to add witnesses</a:t>
              </a:r>
            </a:p>
          </p:txBody>
        </p:sp>
        <p:sp>
          <p:nvSpPr>
            <p:cNvPr id="266" name="Line"/>
            <p:cNvSpPr/>
            <p:nvPr/>
          </p:nvSpPr>
          <p:spPr>
            <a:xfrm flipH="1" flipV="1">
              <a:off x="6460971" y="1522727"/>
              <a:ext cx="1088976" cy="1770642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7" name="Line"/>
            <p:cNvSpPr/>
            <p:nvPr/>
          </p:nvSpPr>
          <p:spPr>
            <a:xfrm flipH="1" flipV="1">
              <a:off x="5515962" y="449130"/>
              <a:ext cx="6250385" cy="2818839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8" name="Line"/>
            <p:cNvSpPr/>
            <p:nvPr/>
          </p:nvSpPr>
          <p:spPr>
            <a:xfrm flipH="1" flipV="1">
              <a:off x="2575415" y="1544636"/>
              <a:ext cx="1723332" cy="1723332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9" name="Line"/>
            <p:cNvSpPr/>
            <p:nvPr/>
          </p:nvSpPr>
          <p:spPr>
            <a:xfrm flipH="1" flipV="1">
              <a:off x="4642787" y="-1"/>
              <a:ext cx="849760" cy="3267970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71" name="Select name variation as it appears in the census"/>
          <p:cNvSpPr/>
          <p:nvPr/>
        </p:nvSpPr>
        <p:spPr>
          <a:xfrm>
            <a:off x="9605570" y="3708399"/>
            <a:ext cx="323224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Select name variation as it appears in the census</a:t>
            </a:r>
          </a:p>
        </p:txBody>
      </p:sp>
      <p:sp>
        <p:nvSpPr>
          <p:cNvPr id="272" name="Line"/>
          <p:cNvSpPr/>
          <p:nvPr/>
        </p:nvSpPr>
        <p:spPr>
          <a:xfrm flipH="1" flipV="1">
            <a:off x="9661525" y="3489738"/>
            <a:ext cx="1552576" cy="294862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creen Shot 2017-04-04 at 5.05.15 PM.png" descr="Screen Shot 2017-04-04 at 5.05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800" y="1809750"/>
            <a:ext cx="6553200" cy="613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276" name="Assuming the Head of Household is still married, start with her"/>
          <p:cNvSpPr/>
          <p:nvPr/>
        </p:nvSpPr>
        <p:spPr>
          <a:xfrm>
            <a:off x="105970" y="2628899"/>
            <a:ext cx="323224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Assuming the Head of Household is still married, start with her</a:t>
            </a:r>
          </a:p>
        </p:txBody>
      </p:sp>
      <p:sp>
        <p:nvSpPr>
          <p:cNvPr id="277" name="Line"/>
          <p:cNvSpPr/>
          <p:nvPr/>
        </p:nvSpPr>
        <p:spPr>
          <a:xfrm flipV="1">
            <a:off x="3060700" y="2786603"/>
            <a:ext cx="410816" cy="629697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8" name="Default sentence structure before changes"/>
          <p:cNvSpPr/>
          <p:nvPr/>
        </p:nvSpPr>
        <p:spPr>
          <a:xfrm>
            <a:off x="105970" y="4203699"/>
            <a:ext cx="323224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Default sentence structure before changes</a:t>
            </a:r>
          </a:p>
        </p:txBody>
      </p:sp>
      <p:sp>
        <p:nvSpPr>
          <p:cNvPr id="279" name="Line"/>
          <p:cNvSpPr/>
          <p:nvPr/>
        </p:nvSpPr>
        <p:spPr>
          <a:xfrm flipV="1">
            <a:off x="2857500" y="4260597"/>
            <a:ext cx="705566" cy="209803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0" name="Preview before changes"/>
          <p:cNvSpPr/>
          <p:nvPr/>
        </p:nvSpPr>
        <p:spPr>
          <a:xfrm>
            <a:off x="105970" y="6730999"/>
            <a:ext cx="323224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Preview before changes</a:t>
            </a:r>
          </a:p>
        </p:txBody>
      </p:sp>
      <p:sp>
        <p:nvSpPr>
          <p:cNvPr id="281" name="Line"/>
          <p:cNvSpPr/>
          <p:nvPr/>
        </p:nvSpPr>
        <p:spPr>
          <a:xfrm flipV="1">
            <a:off x="2641600" y="6632868"/>
            <a:ext cx="835542" cy="148932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creen Shot 2017-04-04 at 5.09.51 PM.png" descr="Screen Shot 2017-04-04 at 5.09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3150" y="2203450"/>
            <a:ext cx="6591300" cy="615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285" name="Line"/>
          <p:cNvSpPr/>
          <p:nvPr/>
        </p:nvSpPr>
        <p:spPr>
          <a:xfrm flipH="1" flipV="1">
            <a:off x="7838458" y="3737776"/>
            <a:ext cx="1634792" cy="201395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6" name="Select name variation as it appears in the census"/>
          <p:cNvSpPr/>
          <p:nvPr/>
        </p:nvSpPr>
        <p:spPr>
          <a:xfrm>
            <a:off x="9491270" y="3708399"/>
            <a:ext cx="323224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Select name variation as it appears in the census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creen Shot 2017-04-04 at 5.14.45 PM.png" descr="Screen Shot 2017-04-04 at 5.14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6250" y="2552700"/>
            <a:ext cx="6540500" cy="614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290" name="Line"/>
          <p:cNvSpPr/>
          <p:nvPr/>
        </p:nvSpPr>
        <p:spPr>
          <a:xfrm>
            <a:off x="4838095" y="5096335"/>
            <a:ext cx="1579155" cy="538275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1" name="Select ‘Wife’ from the list of Roles"/>
          <p:cNvSpPr/>
          <p:nvPr/>
        </p:nvSpPr>
        <p:spPr>
          <a:xfrm>
            <a:off x="254798" y="4762499"/>
            <a:ext cx="46749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Select ‘Wife’ from the list of Roles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creen Shot 2017-04-04 at 5.17.15 PM.png" descr="Screen Shot 2017-04-04 at 5.17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6250" y="2546350"/>
            <a:ext cx="6515100" cy="613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295" name="Line"/>
          <p:cNvSpPr/>
          <p:nvPr/>
        </p:nvSpPr>
        <p:spPr>
          <a:xfrm>
            <a:off x="4230281" y="4444001"/>
            <a:ext cx="1615469" cy="411522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6" name="Sentence changes with selected Role"/>
          <p:cNvSpPr/>
          <p:nvPr/>
        </p:nvSpPr>
        <p:spPr>
          <a:xfrm>
            <a:off x="229398" y="4000499"/>
            <a:ext cx="51544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Sentence changes with selected Role</a:t>
            </a:r>
          </a:p>
        </p:txBody>
      </p:sp>
      <p:sp>
        <p:nvSpPr>
          <p:cNvPr id="297" name="Preview updates with selected Role"/>
          <p:cNvSpPr/>
          <p:nvPr/>
        </p:nvSpPr>
        <p:spPr>
          <a:xfrm>
            <a:off x="469110" y="6845299"/>
            <a:ext cx="46749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Preview updates with selected Role</a:t>
            </a:r>
          </a:p>
        </p:txBody>
      </p:sp>
      <p:sp>
        <p:nvSpPr>
          <p:cNvPr id="298" name="Line"/>
          <p:cNvSpPr/>
          <p:nvPr/>
        </p:nvSpPr>
        <p:spPr>
          <a:xfrm>
            <a:off x="5131981" y="7118653"/>
            <a:ext cx="758418" cy="315429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creen Shot 2017-04-04 at 5.22.12 PM.png" descr="Screen Shot 2017-04-04 at 5.22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2552700"/>
            <a:ext cx="6502400" cy="6121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302" name="Line"/>
          <p:cNvSpPr/>
          <p:nvPr/>
        </p:nvSpPr>
        <p:spPr>
          <a:xfrm>
            <a:off x="4230281" y="4444001"/>
            <a:ext cx="1615469" cy="411522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3" name="Sentence changes with selected Role"/>
          <p:cNvSpPr/>
          <p:nvPr/>
        </p:nvSpPr>
        <p:spPr>
          <a:xfrm>
            <a:off x="229398" y="4000499"/>
            <a:ext cx="51544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Sentence changes with selected Role</a:t>
            </a:r>
          </a:p>
        </p:txBody>
      </p:sp>
      <p:sp>
        <p:nvSpPr>
          <p:cNvPr id="304" name="Preview updates with selected Role"/>
          <p:cNvSpPr/>
          <p:nvPr/>
        </p:nvSpPr>
        <p:spPr>
          <a:xfrm>
            <a:off x="469110" y="6845299"/>
            <a:ext cx="46749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Preview updates with selected Role</a:t>
            </a:r>
          </a:p>
        </p:txBody>
      </p:sp>
      <p:sp>
        <p:nvSpPr>
          <p:cNvPr id="305" name="Line"/>
          <p:cNvSpPr/>
          <p:nvPr/>
        </p:nvSpPr>
        <p:spPr>
          <a:xfrm>
            <a:off x="5131981" y="7118653"/>
            <a:ext cx="707617" cy="315429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6" name="Continue with addition of children"/>
          <p:cNvSpPr/>
          <p:nvPr/>
        </p:nvSpPr>
        <p:spPr>
          <a:xfrm>
            <a:off x="115098" y="2910823"/>
            <a:ext cx="51544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Continue with addition of children</a:t>
            </a:r>
          </a:p>
        </p:txBody>
      </p:sp>
      <p:sp>
        <p:nvSpPr>
          <p:cNvPr id="307" name="Line"/>
          <p:cNvSpPr/>
          <p:nvPr/>
        </p:nvSpPr>
        <p:spPr>
          <a:xfrm>
            <a:off x="5004981" y="3186701"/>
            <a:ext cx="707828" cy="259445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creen Shot 2017-04-04 at 5.28.51 PM.png" descr="Screen Shot 2017-04-04 at 5.28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600" y="1835150"/>
            <a:ext cx="9245600" cy="661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311" name="Data entry is complete, with all witnesses &amp; their roles"/>
          <p:cNvSpPr/>
          <p:nvPr/>
        </p:nvSpPr>
        <p:spPr>
          <a:xfrm>
            <a:off x="2770787" y="8851899"/>
            <a:ext cx="74632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Data entry is complete, with all witnesses &amp; their roles</a:t>
            </a:r>
          </a:p>
        </p:txBody>
      </p:sp>
      <p:sp>
        <p:nvSpPr>
          <p:cNvPr id="312" name="Line"/>
          <p:cNvSpPr/>
          <p:nvPr/>
        </p:nvSpPr>
        <p:spPr>
          <a:xfrm flipV="1">
            <a:off x="9792881" y="6350287"/>
            <a:ext cx="223232" cy="2481797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315" name="1911 Census added for each person enumerated"/>
          <p:cNvSpPr/>
          <p:nvPr/>
        </p:nvSpPr>
        <p:spPr>
          <a:xfrm>
            <a:off x="1922856" y="2381250"/>
            <a:ext cx="91590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1911 Census added for each person enumerated</a:t>
            </a:r>
          </a:p>
        </p:txBody>
      </p:sp>
      <p:pic>
        <p:nvPicPr>
          <p:cNvPr id="316" name="Screen Shot 2017-04-04 at 5.36.44 PM.png" descr="Screen Shot 2017-04-04 at 5.36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3784600"/>
            <a:ext cx="117348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Screen Shot 2017-04-04 at 5.38.29 PM.png" descr="Screen Shot 2017-04-04 at 5.38.2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550" y="4749800"/>
            <a:ext cx="11823700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Father, William Barlow"/>
          <p:cNvSpPr/>
          <p:nvPr/>
        </p:nvSpPr>
        <p:spPr>
          <a:xfrm>
            <a:off x="619759" y="3260724"/>
            <a:ext cx="307848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Father, William Barlow</a:t>
            </a:r>
          </a:p>
        </p:txBody>
      </p:sp>
      <p:sp>
        <p:nvSpPr>
          <p:cNvPr id="319" name="Son, Ira Barlow"/>
          <p:cNvSpPr/>
          <p:nvPr/>
        </p:nvSpPr>
        <p:spPr>
          <a:xfrm>
            <a:off x="600506" y="4270374"/>
            <a:ext cx="21009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Son, Ira Barlow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troduc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Introduction</a:t>
            </a:r>
          </a:p>
        </p:txBody>
      </p:sp>
      <p:sp>
        <p:nvSpPr>
          <p:cNvPr id="126" name="There was a time when I was less than efficient when entering burial data in TMG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There was a time when I was less than efficient when entering burial data in TMG</a:t>
            </a:r>
          </a:p>
          <a:p>
            <a:pPr>
              <a:buBlip>
                <a:blip r:embed="rId2"/>
              </a:buBlip>
            </a:pPr>
            <a:r>
              <a:t>Worst case scenarios included family plots with three generations of inscriptions</a:t>
            </a:r>
          </a:p>
          <a:p>
            <a:pPr>
              <a:buBlip>
                <a:blip r:embed="rId2"/>
              </a:buBlip>
            </a:pPr>
            <a:r>
              <a:t>Until I explored the use of Witnesses &amp; Roles I wasted considerable time entering burial data, including the inscription in the memo field, all place names and the exhibits with captions, for each and every person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322" name="TMG Journal Report"/>
          <p:cNvSpPr/>
          <p:nvPr/>
        </p:nvSpPr>
        <p:spPr>
          <a:xfrm>
            <a:off x="4473092" y="1987550"/>
            <a:ext cx="42364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TMG Journal Report</a:t>
            </a:r>
          </a:p>
        </p:txBody>
      </p:sp>
      <p:pic>
        <p:nvPicPr>
          <p:cNvPr id="323" name="Screen Shot 2017-04-04 at 5.34.37 PM.png" descr="Screen Shot 2017-04-04 at 5.34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150" y="3962400"/>
            <a:ext cx="9334500" cy="100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Screen Shot 2017-04-04 at 5.41.17 PM.png" descr="Screen Shot 2017-04-04 at 5.41.1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6292850"/>
            <a:ext cx="9347200" cy="11811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Father, William Barlow"/>
          <p:cNvSpPr/>
          <p:nvPr/>
        </p:nvSpPr>
        <p:spPr>
          <a:xfrm>
            <a:off x="1800859" y="3311524"/>
            <a:ext cx="307848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Father, William Barlow</a:t>
            </a:r>
          </a:p>
        </p:txBody>
      </p:sp>
      <p:sp>
        <p:nvSpPr>
          <p:cNvPr id="326" name="Son, Ira Barlow"/>
          <p:cNvSpPr/>
          <p:nvPr/>
        </p:nvSpPr>
        <p:spPr>
          <a:xfrm>
            <a:off x="1857806" y="5676899"/>
            <a:ext cx="21009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Son, Ira Barlow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A Case Study: Censu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Census</a:t>
            </a:r>
          </a:p>
        </p:txBody>
      </p:sp>
      <p:sp>
        <p:nvSpPr>
          <p:cNvPr id="329" name="Second Site Report"/>
          <p:cNvSpPr/>
          <p:nvPr/>
        </p:nvSpPr>
        <p:spPr>
          <a:xfrm>
            <a:off x="4670602" y="1987550"/>
            <a:ext cx="38413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Second Site Report</a:t>
            </a:r>
          </a:p>
        </p:txBody>
      </p:sp>
      <p:sp>
        <p:nvSpPr>
          <p:cNvPr id="330" name="Father, William Barlow"/>
          <p:cNvSpPr/>
          <p:nvPr/>
        </p:nvSpPr>
        <p:spPr>
          <a:xfrm>
            <a:off x="314959" y="4098924"/>
            <a:ext cx="307848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Father, William Barlow</a:t>
            </a:r>
          </a:p>
        </p:txBody>
      </p:sp>
      <p:sp>
        <p:nvSpPr>
          <p:cNvPr id="331" name="Son, Ira Barlow"/>
          <p:cNvSpPr/>
          <p:nvPr/>
        </p:nvSpPr>
        <p:spPr>
          <a:xfrm>
            <a:off x="257606" y="5702299"/>
            <a:ext cx="21009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Son, Ira Barlow</a:t>
            </a:r>
          </a:p>
        </p:txBody>
      </p:sp>
      <p:pic>
        <p:nvPicPr>
          <p:cNvPr id="332" name="Screen Shot 2017-04-04 at 6.09.38 PM.png" descr="Screen Shot 2017-04-04 at 6.09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586" y="4697668"/>
            <a:ext cx="12464916" cy="374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Screen Shot 2017-04-04 at 6.10.36 PM.png" descr="Screen Shot 2017-04-04 at 6.10.3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3005" y="6248394"/>
            <a:ext cx="12380847" cy="374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he End"/>
          <p:cNvSpPr/>
          <p:nvPr/>
        </p:nvSpPr>
        <p:spPr>
          <a:xfrm>
            <a:off x="5217290" y="2855538"/>
            <a:ext cx="257022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/>
            </a:lvl1pPr>
          </a:lstStyle>
          <a:p>
            <a:pPr/>
            <a:r>
              <a:t>The End</a:t>
            </a:r>
          </a:p>
        </p:txBody>
      </p:sp>
      <p:sp>
        <p:nvSpPr>
          <p:cNvPr id="336" name="This presentation may be freely downloaded from our web site ~…"/>
          <p:cNvSpPr/>
          <p:nvPr/>
        </p:nvSpPr>
        <p:spPr>
          <a:xfrm>
            <a:off x="637849" y="4616449"/>
            <a:ext cx="11548325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This presentation may be freely downloaded from our web site ~ </a:t>
            </a:r>
          </a:p>
          <a:p>
            <a:pPr>
              <a:defRPr sz="3000"/>
            </a:pPr>
            <a:r>
              <a:rPr u="sng">
                <a:hlinkClick r:id="rId2" invalidUrl="" action="" tgtFrame="" tooltip="" history="1" highlightClick="0" endSnd="0"/>
              </a:rPr>
              <a:t>http://www.ottawa-tmg-ug.ca</a:t>
            </a:r>
          </a:p>
          <a:p>
            <a:pPr algn="l"/>
          </a:p>
          <a:p>
            <a:pPr>
              <a:defRPr sz="3000"/>
            </a:pPr>
            <a:r>
              <a:t>Link to Articles &amp; Presentations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ntroduc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Introduction</a:t>
            </a:r>
          </a:p>
        </p:txBody>
      </p:sp>
      <p:sp>
        <p:nvSpPr>
          <p:cNvPr id="129" name="There was also a time when I was less than efficient when entering census data in TMG…"/>
          <p:cNvSpPr/>
          <p:nvPr>
            <p:ph type="body" idx="1"/>
          </p:nvPr>
        </p:nvSpPr>
        <p:spPr>
          <a:xfrm>
            <a:off x="787400" y="2527300"/>
            <a:ext cx="114300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There was also a time when I was less than efficient when entering census data in TMG</a:t>
            </a:r>
          </a:p>
          <a:p>
            <a:pPr>
              <a:buBlip>
                <a:blip r:embed="rId2"/>
              </a:buBlip>
            </a:pPr>
            <a:r>
              <a:t>Worst case scenarios included families several children and perhaps grandparents</a:t>
            </a:r>
          </a:p>
          <a:p>
            <a:pPr>
              <a:buBlip>
                <a:blip r:embed="rId2"/>
              </a:buBlip>
            </a:pPr>
            <a:r>
              <a:t>Until I explored the use of Witnesses &amp; Roles I wasted considerable time entering census data for each person separately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  <p:sp>
        <p:nvSpPr>
          <p:cNvPr id="132" name="Burial Tag Entry Screen"/>
          <p:cNvSpPr/>
          <p:nvPr/>
        </p:nvSpPr>
        <p:spPr>
          <a:xfrm>
            <a:off x="4380992" y="8604250"/>
            <a:ext cx="47000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Burial Tag Entry Screen</a:t>
            </a:r>
          </a:p>
        </p:txBody>
      </p:sp>
      <p:pic>
        <p:nvPicPr>
          <p:cNvPr id="133" name="Screen Shot 2017-04-03 at 11.40.04 AM.png" descr="Screen Shot 2017-04-03 at 11.40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900" y="2527300"/>
            <a:ext cx="9017000" cy="568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reen Shot 2017-04-03 at 11.37.13 AM.png" descr="Screen Shot 2017-04-03 at 11.37.1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1850" y="1752600"/>
            <a:ext cx="6261100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Exhibit Log: five images for overall view of the tombstone, and detailed…"/>
          <p:cNvSpPr/>
          <p:nvPr/>
        </p:nvSpPr>
        <p:spPr>
          <a:xfrm>
            <a:off x="1599387" y="8508999"/>
            <a:ext cx="980602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Exhibit Log: five images for overall view of the tombstone, and detailed </a:t>
            </a:r>
          </a:p>
          <a:p>
            <a:pPr>
              <a:defRPr sz="2400"/>
            </a:pPr>
            <a:r>
              <a:t>views of the front, left, right and back.  There are seven people buried here.</a:t>
            </a:r>
          </a:p>
        </p:txBody>
      </p:sp>
      <p:sp>
        <p:nvSpPr>
          <p:cNvPr id="137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ather than entering the memo text, place names, citation(s), exhibits with captions for each person buried in a given plot, the following is my current workflow.…"/>
          <p:cNvSpPr/>
          <p:nvPr/>
        </p:nvSpPr>
        <p:spPr>
          <a:xfrm>
            <a:off x="409811" y="1720850"/>
            <a:ext cx="12185177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Rather than entering the memo text, place names, citation(s), exhibits with captions for each person buried in a given plot, the following is my current workflow.</a:t>
            </a:r>
          </a:p>
          <a:p>
            <a:pPr algn="l">
              <a:defRPr sz="2400"/>
            </a:pPr>
          </a:p>
          <a:p>
            <a:pPr marL="423333" indent="-423333" algn="l">
              <a:buSzPct val="100000"/>
              <a:buAutoNum type="arabicPeriod" startAt="1"/>
              <a:defRPr sz="2400"/>
            </a:pPr>
            <a:r>
              <a:t>Beginning with the father (for a family plot) or the husband (for a simple husband &amp; wife burial), enter all data.  Inscription in the memo field, all place names, citation(s) and      </a:t>
            </a:r>
          </a:p>
        </p:txBody>
      </p:sp>
      <p:pic>
        <p:nvPicPr>
          <p:cNvPr id="140" name="Screen Shot 2017-04-03 at 11.40.04 AM.png" descr="Screen Shot 2017-04-03 at 11.40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3848100"/>
            <a:ext cx="9017000" cy="568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Line"/>
          <p:cNvSpPr/>
          <p:nvPr/>
        </p:nvSpPr>
        <p:spPr>
          <a:xfrm flipH="1">
            <a:off x="1424718" y="3586071"/>
            <a:ext cx="4775872" cy="3288838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2" name="Line"/>
          <p:cNvSpPr/>
          <p:nvPr/>
        </p:nvSpPr>
        <p:spPr>
          <a:xfrm flipH="1">
            <a:off x="4838538" y="3595993"/>
            <a:ext cx="4989936" cy="4450292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3" name="Line"/>
          <p:cNvSpPr/>
          <p:nvPr/>
        </p:nvSpPr>
        <p:spPr>
          <a:xfrm flipH="1">
            <a:off x="4595636" y="3598126"/>
            <a:ext cx="3568245" cy="2125225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4" name="exhibit(s) with caption(s)"/>
          <p:cNvSpPr/>
          <p:nvPr/>
        </p:nvSpPr>
        <p:spPr>
          <a:xfrm>
            <a:off x="9139445" y="3697483"/>
            <a:ext cx="374291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3333" indent="-423333" algn="l">
              <a:buSzPct val="100000"/>
              <a:buAutoNum type="arabicPeriod" startAt="1"/>
              <a:defRPr sz="2400"/>
            </a:lvl1pPr>
          </a:lstStyle>
          <a:p>
            <a:pPr/>
            <a:r>
              <a:t>exhibit(s) with caption(s)</a:t>
            </a:r>
          </a:p>
        </p:txBody>
      </p:sp>
      <p:sp>
        <p:nvSpPr>
          <p:cNvPr id="145" name="Line"/>
          <p:cNvSpPr/>
          <p:nvPr/>
        </p:nvSpPr>
        <p:spPr>
          <a:xfrm flipH="1">
            <a:off x="9312460" y="4116693"/>
            <a:ext cx="592214" cy="242872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6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7-04-03 at 11.40.04 AM.png" descr="Screen Shot 2017-04-03 at 11.40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900" y="3352800"/>
            <a:ext cx="9017000" cy="568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By default, the man’s wife is not entered in the burial tag"/>
          <p:cNvSpPr/>
          <p:nvPr/>
        </p:nvSpPr>
        <p:spPr>
          <a:xfrm>
            <a:off x="4589881" y="2209353"/>
            <a:ext cx="738103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By default, the man’s wife is not entered in the burial tag</a:t>
            </a:r>
          </a:p>
        </p:txBody>
      </p:sp>
      <p:sp>
        <p:nvSpPr>
          <p:cNvPr id="150" name="Line"/>
          <p:cNvSpPr/>
          <p:nvPr/>
        </p:nvSpPr>
        <p:spPr>
          <a:xfrm flipH="1">
            <a:off x="4138437" y="2636200"/>
            <a:ext cx="3398580" cy="1779051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1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 Shot 2017-04-03 at 3.44.41 PM.png" descr="Screen Shot 2017-04-03 at 3.44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056" y="2388154"/>
            <a:ext cx="12328688" cy="374029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Line"/>
          <p:cNvSpPr/>
          <p:nvPr/>
        </p:nvSpPr>
        <p:spPr>
          <a:xfrm flipH="1" flipV="1">
            <a:off x="2727551" y="5970900"/>
            <a:ext cx="1422701" cy="1422702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5" name="In the Details window, the burial tag entry applies to [P1], in this case William Phillips"/>
          <p:cNvSpPr/>
          <p:nvPr/>
        </p:nvSpPr>
        <p:spPr>
          <a:xfrm>
            <a:off x="404723" y="7397749"/>
            <a:ext cx="112047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In the Details window, the burial tag entry applies to [P1], in this case William Phillips</a:t>
            </a:r>
          </a:p>
        </p:txBody>
      </p:sp>
      <p:sp>
        <p:nvSpPr>
          <p:cNvPr id="156" name="A Case Study: Burials"/>
          <p:cNvSpPr/>
          <p:nvPr>
            <p:ph type="title"/>
          </p:nvPr>
        </p:nvSpPr>
        <p:spPr>
          <a:xfrm>
            <a:off x="787400" y="254000"/>
            <a:ext cx="11430000" cy="1612008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A Case Study: Burials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